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2" r:id="rId12"/>
    <p:sldId id="273" r:id="rId13"/>
    <p:sldId id="274" r:id="rId14"/>
    <p:sldId id="275" r:id="rId15"/>
    <p:sldId id="276" r:id="rId16"/>
    <p:sldId id="277" r:id="rId17"/>
    <p:sldId id="278" r:id="rId18"/>
    <p:sldId id="279" r:id="rId19"/>
    <p:sldId id="280" r:id="rId20"/>
    <p:sldId id="281"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baa198b1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baa198b1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348f45cb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e348f45cb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baa198b1b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baa198b1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baa198b1b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baa198b1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baa198b1b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baa198b1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348f45cba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348f45cb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baa198b1b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baa198b1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348f45cba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348f45cb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baa198b1b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baa198b1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baa198b1b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baa198b1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348f45cb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348f45cb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348f45cba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348f45cba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348f45cba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348f45cb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348f45cba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348f45cb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348f45cba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348f45cb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c325c1a61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c325c1a61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baa198b1b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baa198b1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aa198b1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baa198b1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baa198b1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baa198b1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Malignant Comment Classifier</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rgbClr val="ADADAD"/>
                </a:solidFill>
              </a:rPr>
              <a:t>By Nil Patel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114" name="Google Shape;114;p22"/>
          <p:cNvPicPr preferRelativeResize="0"/>
          <p:nvPr/>
        </p:nvPicPr>
        <p:blipFill>
          <a:blip r:embed="rId3">
            <a:alphaModFix/>
          </a:blip>
          <a:stretch>
            <a:fillRect/>
          </a:stretch>
        </p:blipFill>
        <p:spPr>
          <a:xfrm>
            <a:off x="1704975" y="1176338"/>
            <a:ext cx="5734050" cy="279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body" idx="1"/>
          </p:nvPr>
        </p:nvSpPr>
        <p:spPr>
          <a:xfrm>
            <a:off x="311700" y="1152475"/>
            <a:ext cx="4064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After preprocessing the data and building our model on the dataset, our accuracy scores were Logistic Regression - 0.964, 0.9924, 0.9841, 0.9984, 0.9761, 0.9945 for malignant, highly_malignant, rude, threat, abuse, loathe respectively.</a:t>
            </a:r>
            <a:endParaRPr/>
          </a:p>
        </p:txBody>
      </p:sp>
      <p:sp>
        <p:nvSpPr>
          <p:cNvPr id="162" name="Google Shape;16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Building - Logistic Regression</a:t>
            </a:r>
            <a:endParaRPr/>
          </a:p>
        </p:txBody>
      </p:sp>
      <p:pic>
        <p:nvPicPr>
          <p:cNvPr id="163" name="Google Shape;163;p29"/>
          <p:cNvPicPr preferRelativeResize="0"/>
          <p:nvPr/>
        </p:nvPicPr>
        <p:blipFill>
          <a:blip r:embed="rId3">
            <a:alphaModFix/>
          </a:blip>
          <a:stretch>
            <a:fillRect/>
          </a:stretch>
        </p:blipFill>
        <p:spPr>
          <a:xfrm>
            <a:off x="4624350" y="1152475"/>
            <a:ext cx="4419600" cy="243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a:t>
            </a:r>
            <a:endParaRPr/>
          </a:p>
        </p:txBody>
      </p:sp>
      <p:pic>
        <p:nvPicPr>
          <p:cNvPr id="169" name="Google Shape;169;p30"/>
          <p:cNvPicPr preferRelativeResize="0"/>
          <p:nvPr/>
        </p:nvPicPr>
        <p:blipFill>
          <a:blip r:embed="rId3">
            <a:alphaModFix/>
          </a:blip>
          <a:stretch>
            <a:fillRect/>
          </a:stretch>
        </p:blipFill>
        <p:spPr>
          <a:xfrm>
            <a:off x="1222425" y="1177500"/>
            <a:ext cx="2709868" cy="3820976"/>
          </a:xfrm>
          <a:prstGeom prst="rect">
            <a:avLst/>
          </a:prstGeom>
          <a:noFill/>
          <a:ln>
            <a:noFill/>
          </a:ln>
        </p:spPr>
      </p:pic>
      <p:pic>
        <p:nvPicPr>
          <p:cNvPr id="170" name="Google Shape;170;p30"/>
          <p:cNvPicPr preferRelativeResize="0"/>
          <p:nvPr/>
        </p:nvPicPr>
        <p:blipFill>
          <a:blip r:embed="rId4">
            <a:alphaModFix/>
          </a:blip>
          <a:stretch>
            <a:fillRect/>
          </a:stretch>
        </p:blipFill>
        <p:spPr>
          <a:xfrm>
            <a:off x="4084693" y="1170125"/>
            <a:ext cx="2611414" cy="3820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Building - Logistic Regression</a:t>
            </a:r>
            <a:endParaRPr/>
          </a:p>
          <a:p>
            <a:pPr marL="0" lvl="0" indent="0" algn="l" rtl="0">
              <a:spcBef>
                <a:spcPts val="0"/>
              </a:spcBef>
              <a:spcAft>
                <a:spcPts val="0"/>
              </a:spcAft>
              <a:buNone/>
            </a:pPr>
            <a:endParaRPr/>
          </a:p>
        </p:txBody>
      </p:sp>
      <p:sp>
        <p:nvSpPr>
          <p:cNvPr id="176" name="Google Shape;176;p31"/>
          <p:cNvSpPr txBox="1">
            <a:spLocks noGrp="1"/>
          </p:cNvSpPr>
          <p:nvPr>
            <p:ph type="body" idx="1"/>
          </p:nvPr>
        </p:nvSpPr>
        <p:spPr>
          <a:xfrm>
            <a:off x="311700" y="1152475"/>
            <a:ext cx="3960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After preprocessing the data and building our model on the dataset, our accuracy scores were MultinomialNB- 0.9519, 0.9908, 0.9749, 0.9970, 0.9700, 0.9918 for malignant, highly_malignant, rude, threat, abuse, loathe respectively.</a:t>
            </a:r>
            <a:endParaRPr/>
          </a:p>
          <a:p>
            <a:pPr marL="0" lvl="0" indent="0" algn="l" rtl="0">
              <a:spcBef>
                <a:spcPts val="1200"/>
              </a:spcBef>
              <a:spcAft>
                <a:spcPts val="1200"/>
              </a:spcAft>
              <a:buNone/>
            </a:pPr>
            <a:endParaRPr/>
          </a:p>
        </p:txBody>
      </p:sp>
      <p:pic>
        <p:nvPicPr>
          <p:cNvPr id="177" name="Google Shape;177;p31"/>
          <p:cNvPicPr preferRelativeResize="0"/>
          <p:nvPr/>
        </p:nvPicPr>
        <p:blipFill>
          <a:blip r:embed="rId3">
            <a:alphaModFix/>
          </a:blip>
          <a:stretch>
            <a:fillRect/>
          </a:stretch>
        </p:blipFill>
        <p:spPr>
          <a:xfrm>
            <a:off x="4425000" y="1170125"/>
            <a:ext cx="4566600" cy="25379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a:t>
            </a:r>
            <a:endParaRPr/>
          </a:p>
        </p:txBody>
      </p:sp>
      <p:pic>
        <p:nvPicPr>
          <p:cNvPr id="183" name="Google Shape;183;p32"/>
          <p:cNvPicPr preferRelativeResize="0"/>
          <p:nvPr/>
        </p:nvPicPr>
        <p:blipFill>
          <a:blip r:embed="rId3">
            <a:alphaModFix/>
          </a:blip>
          <a:stretch>
            <a:fillRect/>
          </a:stretch>
        </p:blipFill>
        <p:spPr>
          <a:xfrm>
            <a:off x="1414300" y="1170125"/>
            <a:ext cx="2696428" cy="3820975"/>
          </a:xfrm>
          <a:prstGeom prst="rect">
            <a:avLst/>
          </a:prstGeom>
          <a:noFill/>
          <a:ln>
            <a:noFill/>
          </a:ln>
        </p:spPr>
      </p:pic>
      <p:pic>
        <p:nvPicPr>
          <p:cNvPr id="184" name="Google Shape;184;p32"/>
          <p:cNvPicPr preferRelativeResize="0"/>
          <p:nvPr/>
        </p:nvPicPr>
        <p:blipFill>
          <a:blip r:embed="rId4">
            <a:alphaModFix/>
          </a:blip>
          <a:stretch>
            <a:fillRect/>
          </a:stretch>
        </p:blipFill>
        <p:spPr>
          <a:xfrm>
            <a:off x="4263128" y="1170125"/>
            <a:ext cx="2621510"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 Classifier</a:t>
            </a:r>
            <a:endParaRPr/>
          </a:p>
        </p:txBody>
      </p:sp>
      <p:sp>
        <p:nvSpPr>
          <p:cNvPr id="190" name="Google Shape;190;p33"/>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After preprocessing the data and building our model on the dataset, our accuracy scores were Decision Tree Classifier - 0.9974, 0.9989, 0.9985, 0.9998, 0.9977, 0.9994 for malignant, highly_malignant, rude, threat, abuse, loathe respectively.</a:t>
            </a:r>
            <a:endParaRPr/>
          </a:p>
        </p:txBody>
      </p:sp>
      <p:pic>
        <p:nvPicPr>
          <p:cNvPr id="191" name="Google Shape;191;p33"/>
          <p:cNvPicPr preferRelativeResize="0"/>
          <p:nvPr/>
        </p:nvPicPr>
        <p:blipFill>
          <a:blip r:embed="rId3">
            <a:alphaModFix/>
          </a:blip>
          <a:stretch>
            <a:fillRect/>
          </a:stretch>
        </p:blipFill>
        <p:spPr>
          <a:xfrm>
            <a:off x="4425700" y="1152475"/>
            <a:ext cx="4520850" cy="257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a:t>
            </a:r>
            <a:endParaRPr/>
          </a:p>
        </p:txBody>
      </p:sp>
      <p:pic>
        <p:nvPicPr>
          <p:cNvPr id="197" name="Google Shape;197;p34"/>
          <p:cNvPicPr preferRelativeResize="0"/>
          <p:nvPr/>
        </p:nvPicPr>
        <p:blipFill>
          <a:blip r:embed="rId3">
            <a:alphaModFix/>
          </a:blip>
          <a:stretch>
            <a:fillRect/>
          </a:stretch>
        </p:blipFill>
        <p:spPr>
          <a:xfrm>
            <a:off x="1458550" y="1170125"/>
            <a:ext cx="2625759" cy="3820975"/>
          </a:xfrm>
          <a:prstGeom prst="rect">
            <a:avLst/>
          </a:prstGeom>
          <a:noFill/>
          <a:ln>
            <a:noFill/>
          </a:ln>
        </p:spPr>
      </p:pic>
      <p:pic>
        <p:nvPicPr>
          <p:cNvPr id="198" name="Google Shape;198;p34"/>
          <p:cNvPicPr preferRelativeResize="0"/>
          <p:nvPr/>
        </p:nvPicPr>
        <p:blipFill>
          <a:blip r:embed="rId4">
            <a:alphaModFix/>
          </a:blip>
          <a:stretch>
            <a:fillRect/>
          </a:stretch>
        </p:blipFill>
        <p:spPr>
          <a:xfrm>
            <a:off x="4236709" y="1170125"/>
            <a:ext cx="2595026" cy="3820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 Regressor</a:t>
            </a:r>
            <a:endParaRPr/>
          </a:p>
        </p:txBody>
      </p:sp>
      <p:sp>
        <p:nvSpPr>
          <p:cNvPr id="204" name="Google Shape;204;p35"/>
          <p:cNvSpPr txBox="1">
            <a:spLocks noGrp="1"/>
          </p:cNvSpPr>
          <p:nvPr>
            <p:ph type="body" idx="1"/>
          </p:nvPr>
        </p:nvSpPr>
        <p:spPr>
          <a:xfrm>
            <a:off x="311700" y="1152475"/>
            <a:ext cx="4455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After preprocessing the data and building our model on the dataset, our accuracy scores were Random Forest Classifier -  0.9974, 0.9989, 0.9985, 0.9998, 0.9977, 0.9994 for malignant, highly_malignant, rude, threat, abuse, loathe respectively.</a:t>
            </a:r>
            <a:endParaRPr/>
          </a:p>
        </p:txBody>
      </p:sp>
      <p:pic>
        <p:nvPicPr>
          <p:cNvPr id="205" name="Google Shape;205;p35"/>
          <p:cNvPicPr preferRelativeResize="0"/>
          <p:nvPr/>
        </p:nvPicPr>
        <p:blipFill>
          <a:blip r:embed="rId3">
            <a:alphaModFix/>
          </a:blip>
          <a:stretch>
            <a:fillRect/>
          </a:stretch>
        </p:blipFill>
        <p:spPr>
          <a:xfrm>
            <a:off x="4714450" y="1152475"/>
            <a:ext cx="4008100" cy="265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a:t>
            </a:r>
            <a:endParaRPr/>
          </a:p>
        </p:txBody>
      </p:sp>
      <p:pic>
        <p:nvPicPr>
          <p:cNvPr id="211" name="Google Shape;211;p36"/>
          <p:cNvPicPr preferRelativeResize="0"/>
          <p:nvPr/>
        </p:nvPicPr>
        <p:blipFill>
          <a:blip r:embed="rId3">
            <a:alphaModFix/>
          </a:blip>
          <a:stretch>
            <a:fillRect/>
          </a:stretch>
        </p:blipFill>
        <p:spPr>
          <a:xfrm>
            <a:off x="2056300" y="1170125"/>
            <a:ext cx="2642894" cy="3820976"/>
          </a:xfrm>
          <a:prstGeom prst="rect">
            <a:avLst/>
          </a:prstGeom>
          <a:noFill/>
          <a:ln>
            <a:noFill/>
          </a:ln>
        </p:spPr>
      </p:pic>
      <p:pic>
        <p:nvPicPr>
          <p:cNvPr id="212" name="Google Shape;212;p36"/>
          <p:cNvPicPr preferRelativeResize="0"/>
          <p:nvPr/>
        </p:nvPicPr>
        <p:blipFill>
          <a:blip r:embed="rId4">
            <a:alphaModFix/>
          </a:blip>
          <a:stretch>
            <a:fillRect/>
          </a:stretch>
        </p:blipFill>
        <p:spPr>
          <a:xfrm>
            <a:off x="4851594" y="1170125"/>
            <a:ext cx="2619566"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Selection</a:t>
            </a:r>
            <a:endParaRPr/>
          </a:p>
        </p:txBody>
      </p:sp>
      <p:sp>
        <p:nvSpPr>
          <p:cNvPr id="218" name="Google Shape;218;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Our decision tree model and random forest model had same accuracy upto 4 decimal digits but decision tree model had slightly better precision and recalls, hence we decided to finalize our Decision Tree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a:p>
          <a:p>
            <a:pPr marL="0" lvl="0" indent="0" algn="l" rtl="0">
              <a:spcBef>
                <a:spcPts val="1200"/>
              </a:spcBef>
              <a:spcAft>
                <a:spcPts val="0"/>
              </a:spcAft>
              <a:buNone/>
            </a:pPr>
            <a:r>
              <a:rPr lang="en"/>
              <a:t>Online hate, described as abusive language, aggression, cyberbullying, hatefulness and many others has been identified as a major threat on online social media platforms. Social media platforms are the most prominent grounds for such toxic behaviour.   </a:t>
            </a:r>
            <a:endParaRPr/>
          </a:p>
          <a:p>
            <a:pPr marL="0" lvl="0" indent="0" algn="l" rtl="0">
              <a:spcBef>
                <a:spcPts val="1200"/>
              </a:spcBef>
              <a:spcAft>
                <a:spcPts val="0"/>
              </a:spcAft>
              <a:buNone/>
            </a:pPr>
            <a:r>
              <a:rPr lang="en"/>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a:p>
          <a:p>
            <a:pPr marL="0" lvl="0" indent="0" algn="l" rtl="0">
              <a:spcBef>
                <a:spcPts val="1200"/>
              </a:spcBef>
              <a:spcAft>
                <a:spcPts val="0"/>
              </a:spcAft>
              <a:buNone/>
            </a:pPr>
            <a:r>
              <a:rPr lang="en"/>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this project, we studied how people behave on different social media platforms where they had no jurisdiction to govern their antics .</a:t>
            </a:r>
            <a:endParaRPr/>
          </a:p>
          <a:p>
            <a:pPr marL="0" lvl="0" indent="0" algn="l" rtl="0">
              <a:spcBef>
                <a:spcPts val="1200"/>
              </a:spcBef>
              <a:spcAft>
                <a:spcPts val="0"/>
              </a:spcAft>
              <a:buNone/>
            </a:pPr>
            <a:r>
              <a:rPr lang="en"/>
              <a:t>Using predictive modeling and EDA we can determine which comments can be labelled as toxic or malignant and the severity of the comment by just processing the contents of the content.</a:t>
            </a:r>
            <a:endParaRPr/>
          </a:p>
          <a:p>
            <a:pPr marL="0" lvl="0" indent="0" algn="l" rtl="0">
              <a:spcBef>
                <a:spcPts val="1200"/>
              </a:spcBef>
              <a:spcAft>
                <a:spcPts val="1200"/>
              </a:spcAft>
              <a:buNone/>
            </a:pPr>
            <a:r>
              <a:rPr lang="en"/>
              <a:t>After all the data processing and data analysis, we manage to build a model which will give us fairly accurate results.</a:t>
            </a:r>
            <a:endParaRPr/>
          </a:p>
        </p:txBody>
      </p:sp>
      <p:sp>
        <p:nvSpPr>
          <p:cNvPr id="224" name="Google Shape;22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Goal</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Our goal is to build a prototype of an online hate and abuse comment classifier which can be used to classify hate and offensive comments so that it can be controlled and restricted from spreading hatred and cyberbullying.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Dataset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data is split into two parts, train and test. The train set has 159571 rows and 8 columns, while the test set has 153164 rows with 2 columns. Hence, there were 6 target variables, i.e., 6 different categories, these were, malignant, highly_malignant, rude, threat, abuse, loathe.</a:t>
            </a:r>
            <a:endParaRPr/>
          </a:p>
          <a:p>
            <a:pPr marL="0" lvl="0" indent="0" algn="l" rtl="0">
              <a:spcBef>
                <a:spcPts val="1200"/>
              </a:spcBef>
              <a:spcAft>
                <a:spcPts val="1200"/>
              </a:spcAft>
              <a:buNone/>
            </a:pPr>
            <a:r>
              <a:rPr lang="en"/>
              <a:t>There were no null or missing values present in the datasets.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subplot to study the data distribution.</a:t>
            </a:r>
            <a:endParaRPr/>
          </a:p>
          <a:p>
            <a:pPr marL="0" lvl="0" indent="0" algn="l" rtl="0">
              <a:spcBef>
                <a:spcPts val="1200"/>
              </a:spcBef>
              <a:spcAft>
                <a:spcPts val="1200"/>
              </a:spcAft>
              <a:buNone/>
            </a:pPr>
            <a:r>
              <a:rPr lang="en"/>
              <a:t>As we can see clearly, the data is highly imbalanced.</a:t>
            </a:r>
            <a:endParaRPr/>
          </a:p>
        </p:txBody>
      </p:sp>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80" name="Google Shape;80;p17"/>
          <p:cNvPicPr preferRelativeResize="0"/>
          <p:nvPr/>
        </p:nvPicPr>
        <p:blipFill>
          <a:blip r:embed="rId3">
            <a:alphaModFix/>
          </a:blip>
          <a:stretch>
            <a:fillRect/>
          </a:stretch>
        </p:blipFill>
        <p:spPr>
          <a:xfrm>
            <a:off x="4283350" y="349100"/>
            <a:ext cx="4760125" cy="472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heatmap for all of the target variables only.</a:t>
            </a:r>
            <a:endParaRPr/>
          </a:p>
          <a:p>
            <a:pPr marL="0" lvl="0" indent="0" algn="l" rtl="0">
              <a:spcBef>
                <a:spcPts val="1200"/>
              </a:spcBef>
              <a:spcAft>
                <a:spcPts val="1200"/>
              </a:spcAft>
              <a:buNone/>
            </a:pPr>
            <a:r>
              <a:rPr lang="en"/>
              <a:t>We can notice that rude and abuse have the highest correlation around 0.74, while the threat column had least correlation with other columns with values ranging between 0.12 - 0.16.</a:t>
            </a:r>
            <a:endParaRPr/>
          </a:p>
        </p:txBody>
      </p:sp>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87" name="Google Shape;87;p18"/>
          <p:cNvPicPr preferRelativeResize="0"/>
          <p:nvPr/>
        </p:nvPicPr>
        <p:blipFill>
          <a:blip r:embed="rId3">
            <a:alphaModFix/>
          </a:blip>
          <a:stretch>
            <a:fillRect/>
          </a:stretch>
        </p:blipFill>
        <p:spPr>
          <a:xfrm>
            <a:off x="4261225" y="445025"/>
            <a:ext cx="4802274" cy="4475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4" name="Google Shape;94;p19"/>
          <p:cNvPicPr preferRelativeResize="0"/>
          <p:nvPr/>
        </p:nvPicPr>
        <p:blipFill>
          <a:blip r:embed="rId3">
            <a:alphaModFix/>
          </a:blip>
          <a:stretch>
            <a:fillRect/>
          </a:stretch>
        </p:blipFill>
        <p:spPr>
          <a:xfrm>
            <a:off x="311700" y="1052700"/>
            <a:ext cx="8520600" cy="383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100" name="Google Shape;100;p20"/>
          <p:cNvPicPr preferRelativeResize="0"/>
          <p:nvPr/>
        </p:nvPicPr>
        <p:blipFill>
          <a:blip r:embed="rId3">
            <a:alphaModFix/>
          </a:blip>
          <a:stretch>
            <a:fillRect/>
          </a:stretch>
        </p:blipFill>
        <p:spPr>
          <a:xfrm>
            <a:off x="277850" y="1152475"/>
            <a:ext cx="4061276" cy="2832450"/>
          </a:xfrm>
          <a:prstGeom prst="rect">
            <a:avLst/>
          </a:prstGeom>
          <a:noFill/>
          <a:ln>
            <a:noFill/>
          </a:ln>
        </p:spPr>
      </p:pic>
      <p:pic>
        <p:nvPicPr>
          <p:cNvPr id="101" name="Google Shape;101;p20"/>
          <p:cNvPicPr preferRelativeResize="0"/>
          <p:nvPr/>
        </p:nvPicPr>
        <p:blipFill>
          <a:blip r:embed="rId4">
            <a:alphaModFix/>
          </a:blip>
          <a:stretch>
            <a:fillRect/>
          </a:stretch>
        </p:blipFill>
        <p:spPr>
          <a:xfrm>
            <a:off x="4624350" y="1152475"/>
            <a:ext cx="4061276" cy="283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107" name="Google Shape;107;p21"/>
          <p:cNvPicPr preferRelativeResize="0"/>
          <p:nvPr/>
        </p:nvPicPr>
        <p:blipFill>
          <a:blip r:embed="rId3">
            <a:alphaModFix/>
          </a:blip>
          <a:stretch>
            <a:fillRect/>
          </a:stretch>
        </p:blipFill>
        <p:spPr>
          <a:xfrm>
            <a:off x="152400" y="1170125"/>
            <a:ext cx="4201499" cy="3146875"/>
          </a:xfrm>
          <a:prstGeom prst="rect">
            <a:avLst/>
          </a:prstGeom>
          <a:noFill/>
          <a:ln>
            <a:noFill/>
          </a:ln>
        </p:spPr>
      </p:pic>
      <p:pic>
        <p:nvPicPr>
          <p:cNvPr id="108" name="Google Shape;108;p21"/>
          <p:cNvPicPr preferRelativeResize="0"/>
          <p:nvPr/>
        </p:nvPicPr>
        <p:blipFill>
          <a:blip r:embed="rId4">
            <a:alphaModFix/>
          </a:blip>
          <a:stretch>
            <a:fillRect/>
          </a:stretch>
        </p:blipFill>
        <p:spPr>
          <a:xfrm>
            <a:off x="4506300" y="1170125"/>
            <a:ext cx="4485300" cy="314687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771</Words>
  <Application>Microsoft Office PowerPoint</Application>
  <PresentationFormat>On-screen Show (16:9)</PresentationFormat>
  <Paragraphs>40</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Dark</vt:lpstr>
      <vt:lpstr>Malignant Comment Classifier</vt:lpstr>
      <vt:lpstr>Problem Statement</vt:lpstr>
      <vt:lpstr>Business Goal</vt:lpstr>
      <vt:lpstr>About Dataset</vt:lpstr>
      <vt:lpstr>EDA</vt:lpstr>
      <vt:lpstr>EDA</vt:lpstr>
      <vt:lpstr>EDA</vt:lpstr>
      <vt:lpstr>EDA</vt:lpstr>
      <vt:lpstr>EDA</vt:lpstr>
      <vt:lpstr>EDA</vt:lpstr>
      <vt:lpstr>Model Building - Logistic Regression</vt:lpstr>
      <vt:lpstr>Continue...</vt:lpstr>
      <vt:lpstr>Model Building - Logistic Regression </vt:lpstr>
      <vt:lpstr>Continue...</vt:lpstr>
      <vt:lpstr>Decision Tree Classifier</vt:lpstr>
      <vt:lpstr>Continue...</vt:lpstr>
      <vt:lpstr>Random Forest Regressor</vt:lpstr>
      <vt:lpstr>Continue...</vt:lpstr>
      <vt:lpstr>Model Selection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dc:title>
  <dc:creator>Nilkumar Patel</dc:creator>
  <cp:lastModifiedBy>Nilkumar Patel</cp:lastModifiedBy>
  <cp:revision>1</cp:revision>
  <dcterms:modified xsi:type="dcterms:W3CDTF">2022-09-11T04:13:24Z</dcterms:modified>
</cp:coreProperties>
</file>