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71" r:id="rId3"/>
    <p:sldId id="257" r:id="rId4"/>
    <p:sldId id="258" r:id="rId5"/>
    <p:sldId id="259" r:id="rId6"/>
    <p:sldId id="266" r:id="rId7"/>
    <p:sldId id="267" r:id="rId8"/>
    <p:sldId id="268" r:id="rId9"/>
    <p:sldId id="260" r:id="rId10"/>
    <p:sldId id="263" r:id="rId11"/>
    <p:sldId id="264" r:id="rId12"/>
    <p:sldId id="265" r:id="rId13"/>
    <p:sldId id="270" r:id="rId14"/>
    <p:sldId id="261" r:id="rId15"/>
    <p:sldId id="273" r:id="rId16"/>
    <p:sldId id="272" r:id="rId17"/>
    <p:sldId id="26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A8467-E888-1391-4FA0-6F541DFA0145}" v="551" dt="2021-08-04T18:18:00.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38086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24712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70978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63975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338969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83990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279099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35771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82517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032632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35268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0669124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9C0369-A022-4605-B2F4-7773B74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FFFD28B7-CC22-4615-B487-71F011040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712E4DE6-A2E5-4786-B1B9-795E13D12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176DEB1C-09CA-478A-AEEF-963E89897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28861D55-9A89-4552-8E10-2201E1991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644382"/>
            <a:ext cx="10734055"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70455" y="1118009"/>
            <a:ext cx="4194241" cy="3180360"/>
          </a:xfrm>
        </p:spPr>
        <p:txBody>
          <a:bodyPr>
            <a:normAutofit/>
          </a:bodyPr>
          <a:lstStyle/>
          <a:p>
            <a:pPr algn="l"/>
            <a:r>
              <a:rPr lang="en-IN" altLang="en-US" sz="5400">
                <a:solidFill>
                  <a:srgbClr val="FFFFFF"/>
                </a:solidFill>
              </a:rPr>
              <a:t>Final Presentation of Machine Learning</a:t>
            </a:r>
          </a:p>
        </p:txBody>
      </p:sp>
      <p:sp>
        <p:nvSpPr>
          <p:cNvPr id="3" name="Subtitle 2"/>
          <p:cNvSpPr>
            <a:spLocks noGrp="1"/>
          </p:cNvSpPr>
          <p:nvPr>
            <p:ph type="subTitle" idx="1"/>
          </p:nvPr>
        </p:nvSpPr>
        <p:spPr>
          <a:xfrm>
            <a:off x="1570455" y="4365267"/>
            <a:ext cx="4203811" cy="1065766"/>
          </a:xfrm>
        </p:spPr>
        <p:txBody>
          <a:bodyPr>
            <a:normAutofit/>
          </a:bodyPr>
          <a:lstStyle/>
          <a:p>
            <a:pPr algn="l"/>
            <a:r>
              <a:rPr lang="en-US" sz="1700">
                <a:solidFill>
                  <a:srgbClr val="FFFFFF"/>
                </a:solidFill>
              </a:rPr>
              <a:t>Presented by,</a:t>
            </a:r>
          </a:p>
          <a:p>
            <a:pPr algn="l"/>
            <a:r>
              <a:rPr lang="en-US" sz="1700">
                <a:solidFill>
                  <a:srgbClr val="FFFFFF"/>
                </a:solidFill>
              </a:rPr>
              <a:t>Dhamina Sarvathikari</a:t>
            </a:r>
          </a:p>
          <a:p>
            <a:pPr algn="l"/>
            <a:r>
              <a:rPr lang="en-US" sz="1700">
                <a:solidFill>
                  <a:srgbClr val="FFFFFF"/>
                </a:solidFill>
              </a:rPr>
              <a:t>Tixa Hiteshkumar Patel</a:t>
            </a:r>
          </a:p>
        </p:txBody>
      </p:sp>
      <p:pic>
        <p:nvPicPr>
          <p:cNvPr id="4" name="Picture 3"/>
          <p:cNvPicPr>
            <a:picLocks noChangeAspect="1"/>
          </p:cNvPicPr>
          <p:nvPr/>
        </p:nvPicPr>
        <p:blipFill>
          <a:blip r:embed="rId2"/>
          <a:stretch>
            <a:fillRect/>
          </a:stretch>
        </p:blipFill>
        <p:spPr>
          <a:xfrm>
            <a:off x="6417734" y="2354835"/>
            <a:ext cx="4650482" cy="18393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IN" altLang="en-US" sz="4000">
                <a:solidFill>
                  <a:srgbClr val="FFFFFF"/>
                </a:solidFill>
              </a:rPr>
              <a:t>Use Case Model</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For more complicated business problems, there are other types of blocks to consider, such as granularity block and an algorithm block.</a:t>
            </a:r>
          </a:p>
          <a:p>
            <a:r>
              <a:rPr lang="en-IN" altLang="en-US" sz="2400"/>
              <a:t>G</a:t>
            </a:r>
            <a:r>
              <a:rPr lang="en-US" sz="2400" err="1"/>
              <a:t>ranularity</a:t>
            </a:r>
            <a:r>
              <a:rPr lang="en-US" sz="2400"/>
              <a:t> block</a:t>
            </a:r>
            <a:r>
              <a:rPr lang="en-IN" altLang="en-US" sz="2400"/>
              <a:t> -</a:t>
            </a:r>
            <a:r>
              <a:rPr lang="en-US" sz="2400"/>
              <a:t> how granular you want your prediction to be</a:t>
            </a:r>
            <a:r>
              <a:rPr lang="en-IN" altLang="en-US" sz="2400"/>
              <a:t>.</a:t>
            </a:r>
            <a:endParaRPr lang="en-IN" altLang="en-US" sz="2400">
              <a:cs typeface="Calibri"/>
            </a:endParaRPr>
          </a:p>
          <a:p>
            <a:r>
              <a:rPr lang="en-IN" altLang="en-US" sz="2400"/>
              <a:t>Algorithm block - which of the various algorithms apply to the problem.</a:t>
            </a:r>
            <a:endParaRPr lang="en-IN" altLang="en-US" sz="2400">
              <a:cs typeface="Calibri"/>
            </a:endParaRPr>
          </a:p>
          <a:p>
            <a:r>
              <a:rPr lang="en-IN" altLang="en-US" sz="2400"/>
              <a:t>ML problem patterns are modular in nature, so blocks can be added or removed interchangeably depending on the complexity of business problem.</a:t>
            </a:r>
            <a:endParaRPr lang="en-IN" altLang="en-US" sz="2400">
              <a:cs typeface="Calibri"/>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sym typeface="+mn-ea"/>
              </a:rPr>
              <a:t>Pattern 1</a:t>
            </a:r>
            <a:endParaRPr lang="en-US" sz="4000">
              <a:solidFill>
                <a:srgbClr val="FFFFFF"/>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Input Data: Our input data is images of Automobile parts (images). </a:t>
            </a:r>
          </a:p>
          <a:p>
            <a:r>
              <a:rPr lang="en-US" sz="2400">
                <a:solidFill>
                  <a:srgbClr val="FEFFFF"/>
                </a:solidFill>
              </a:rPr>
              <a:t>Algorithm: We’ll use an algorithm that’s good at learning time-based dependencies (LSTM – Long Short-Term Memory).</a:t>
            </a:r>
          </a:p>
          <a:p>
            <a:r>
              <a:rPr lang="en-US" sz="2400">
                <a:solidFill>
                  <a:srgbClr val="FEFFFF"/>
                </a:solidFill>
              </a:rPr>
              <a:t>Granularity: We want to predict whether the parts of automobile is correct or not (Intra-Input). </a:t>
            </a:r>
          </a:p>
          <a:p>
            <a:r>
              <a:rPr lang="en-US" sz="2400">
                <a:solidFill>
                  <a:srgbClr val="FEFFFF"/>
                </a:solidFill>
              </a:rPr>
              <a:t>Output Decision: We need to decide whether the auto part is correct or not (Class).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sym typeface="+mn-ea"/>
              </a:rPr>
              <a:t>Pattern </a:t>
            </a:r>
            <a:r>
              <a:rPr lang="en-IN" altLang="en-US" sz="4000">
                <a:solidFill>
                  <a:srgbClr val="FFFFFF"/>
                </a:solidFill>
                <a:sym typeface="+mn-ea"/>
              </a:rPr>
              <a:t>2</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Input Data: Our input data is measurements from sensors (Text). </a:t>
            </a:r>
          </a:p>
          <a:p>
            <a:r>
              <a:rPr lang="en-US" sz="2400"/>
              <a:t>Algorithm: We’ll use an algorithm that’s good at learning time-based dependencies ARIMA – Autoregressive Integrated Moving Average </a:t>
            </a:r>
          </a:p>
          <a:p>
            <a:r>
              <a:rPr lang="en-US" sz="2400"/>
              <a:t>Granularity: We want to predict whether the measurements from sensors are correct or not (Intra-Input). </a:t>
            </a:r>
          </a:p>
          <a:p>
            <a:r>
              <a:rPr lang="en-US" sz="2400"/>
              <a:t>Output Decision: We need to decide whether the sensor data is correct or not (Class).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Content Placeholder 49">
            <a:extLst>
              <a:ext uri="{FF2B5EF4-FFF2-40B4-BE49-F238E27FC236}">
                <a16:creationId xmlns:a16="http://schemas.microsoft.com/office/drawing/2014/main" id="{64898B87-6818-4A97-B355-CAD55309EA68}"/>
              </a:ext>
            </a:extLst>
          </p:cNvPr>
          <p:cNvSpPr>
            <a:spLocks noGrp="1"/>
          </p:cNvSpPr>
          <p:nvPr>
            <p:ph idx="1"/>
          </p:nvPr>
        </p:nvSpPr>
        <p:spPr>
          <a:xfrm>
            <a:off x="1139635" y="2546161"/>
            <a:ext cx="3200451" cy="2985929"/>
          </a:xfrm>
        </p:spPr>
        <p:txBody>
          <a:bodyPr anchor="t">
            <a:normAutofit/>
          </a:bodyPr>
          <a:lstStyle/>
          <a:p>
            <a:pPr marL="0" indent="0">
              <a:buNone/>
            </a:pPr>
            <a:r>
              <a:rPr lang="en-US" sz="2400">
                <a:solidFill>
                  <a:srgbClr val="FEFFFF"/>
                </a:solidFill>
                <a:cs typeface="Calibri"/>
              </a:rPr>
              <a:t>SCENARIO</a:t>
            </a:r>
            <a:endParaRPr lang="en-US"/>
          </a:p>
          <a:p>
            <a:endParaRPr lang="en-US" sz="2400">
              <a:solidFill>
                <a:srgbClr val="FEFFFF"/>
              </a:solidFill>
              <a:cs typeface="Calibri"/>
            </a:endParaRPr>
          </a:p>
          <a:p>
            <a:endParaRPr lang="en-US" sz="2400">
              <a:solidFill>
                <a:srgbClr val="FEFFFF"/>
              </a:solidFill>
              <a:cs typeface="Calibri"/>
            </a:endParaRPr>
          </a:p>
        </p:txBody>
      </p:sp>
      <p:pic>
        <p:nvPicPr>
          <p:cNvPr id="7" name="Picture 7" descr="Diagram&#10;&#10;Description automatically generated">
            <a:extLst>
              <a:ext uri="{FF2B5EF4-FFF2-40B4-BE49-F238E27FC236}">
                <a16:creationId xmlns:a16="http://schemas.microsoft.com/office/drawing/2014/main" id="{AE04AF50-F925-4DB8-8057-329637DA9733}"/>
              </a:ext>
            </a:extLst>
          </p:cNvPr>
          <p:cNvPicPr>
            <a:picLocks noChangeAspect="1"/>
          </p:cNvPicPr>
          <p:nvPr/>
        </p:nvPicPr>
        <p:blipFill>
          <a:blip r:embed="rId2"/>
          <a:stretch>
            <a:fillRect/>
          </a:stretch>
        </p:blipFill>
        <p:spPr>
          <a:xfrm>
            <a:off x="5187547" y="427807"/>
            <a:ext cx="6419309" cy="6099909"/>
          </a:xfrm>
          <a:prstGeom prst="rect">
            <a:avLst/>
          </a:prstGeom>
        </p:spPr>
      </p:pic>
    </p:spTree>
    <p:extLst>
      <p:ext uri="{BB962C8B-B14F-4D97-AF65-F5344CB8AC3E}">
        <p14:creationId xmlns:p14="http://schemas.microsoft.com/office/powerpoint/2010/main" val="926087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RISK ASSESSMENT &amp; MITIGATION PLAN</a:t>
            </a: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lIns="91440" tIns="45720" rIns="91440" bIns="45720" anchor="ctr">
            <a:normAutofit/>
          </a:bodyPr>
          <a:lstStyle/>
          <a:p>
            <a:r>
              <a:rPr lang="en-US" sz="1700">
                <a:solidFill>
                  <a:srgbClr val="FEFFFF"/>
                </a:solidFill>
              </a:rPr>
              <a:t>Increased Online Security</a:t>
            </a:r>
            <a:endParaRPr lang="en-US" sz="1700">
              <a:solidFill>
                <a:srgbClr val="FEFFFF"/>
              </a:solidFill>
              <a:cs typeface="Arial"/>
            </a:endParaRPr>
          </a:p>
          <a:p>
            <a:r>
              <a:rPr lang="en-US" sz="1700">
                <a:solidFill>
                  <a:srgbClr val="FEFFFF"/>
                </a:solidFill>
              </a:rPr>
              <a:t>Anomaly Detections</a:t>
            </a:r>
            <a:endParaRPr lang="en-US" sz="1700">
              <a:solidFill>
                <a:srgbClr val="FEFFFF"/>
              </a:solidFill>
              <a:cs typeface="Arial"/>
            </a:endParaRPr>
          </a:p>
          <a:p>
            <a:r>
              <a:rPr lang="en-US" sz="1700">
                <a:solidFill>
                  <a:srgbClr val="FEFFFF"/>
                </a:solidFill>
              </a:rPr>
              <a:t>Improving the Quality of Algorithms Used</a:t>
            </a:r>
            <a:endParaRPr lang="en-US" sz="1700">
              <a:solidFill>
                <a:srgbClr val="FEFFFF"/>
              </a:solidFill>
              <a:cs typeface="Arial"/>
            </a:endParaRPr>
          </a:p>
          <a:p>
            <a:r>
              <a:rPr lang="en-US" sz="1700">
                <a:solidFill>
                  <a:srgbClr val="FEFFFF"/>
                </a:solidFill>
              </a:rPr>
              <a:t>Knowing</a:t>
            </a:r>
            <a:r>
              <a:rPr lang="en-US" sz="1700">
                <a:solidFill>
                  <a:srgbClr val="FEFFFF"/>
                </a:solidFill>
                <a:ea typeface="+mn-lt"/>
                <a:cs typeface="+mn-lt"/>
              </a:rPr>
              <a:t> the context and the implications</a:t>
            </a:r>
            <a:endParaRPr lang="en-US" sz="1700">
              <a:solidFill>
                <a:srgbClr val="FEFFFF"/>
              </a:solidFill>
              <a:ea typeface="SimSun"/>
              <a:cs typeface="+mn-lt"/>
            </a:endParaRPr>
          </a:p>
          <a:p>
            <a:r>
              <a:rPr lang="en-US" sz="1700">
                <a:solidFill>
                  <a:srgbClr val="FEFFFF"/>
                </a:solidFill>
                <a:ea typeface="+mn-lt"/>
                <a:cs typeface="+mn-lt"/>
              </a:rPr>
              <a:t>Context in data collection</a:t>
            </a:r>
            <a:endParaRPr lang="en-US" sz="1700">
              <a:solidFill>
                <a:srgbClr val="FEFFFF"/>
              </a:solidFill>
              <a:ea typeface="SimSun"/>
              <a:cs typeface="+mn-lt"/>
            </a:endParaRPr>
          </a:p>
          <a:p>
            <a:r>
              <a:rPr lang="en-US" sz="1700">
                <a:solidFill>
                  <a:srgbClr val="FEFFFF"/>
                </a:solidFill>
                <a:ea typeface="+mn-lt"/>
                <a:cs typeface="+mn-lt"/>
              </a:rPr>
              <a:t>Clean out training data</a:t>
            </a:r>
            <a:endParaRPr lang="en-US" sz="1700">
              <a:solidFill>
                <a:srgbClr val="FEFFFF"/>
              </a:solidFill>
              <a:ea typeface="SimSun"/>
              <a:cs typeface="+mn-lt"/>
            </a:endParaRPr>
          </a:p>
          <a:p>
            <a:r>
              <a:rPr lang="en-US" sz="1700">
                <a:solidFill>
                  <a:srgbClr val="FEFFFF"/>
                </a:solidFill>
                <a:ea typeface="+mn-lt"/>
                <a:cs typeface="+mn-lt"/>
              </a:rPr>
              <a:t>Perform ethical hacking</a:t>
            </a:r>
            <a:endParaRPr lang="en-US" sz="1700">
              <a:solidFill>
                <a:srgbClr val="FEFFFF"/>
              </a:solidFill>
              <a:ea typeface="SimSun"/>
              <a:cs typeface="+mn-lt"/>
            </a:endParaRPr>
          </a:p>
          <a:p>
            <a:r>
              <a:rPr lang="en-US" sz="1700">
                <a:solidFill>
                  <a:srgbClr val="FEFFFF"/>
                </a:solidFill>
                <a:ea typeface="+mn-lt"/>
                <a:cs typeface="+mn-lt"/>
              </a:rPr>
              <a:t>Encrypt security logs</a:t>
            </a:r>
            <a:endParaRPr lang="en-US" sz="1700">
              <a:solidFill>
                <a:srgbClr val="FEFFFF"/>
              </a:solidFill>
              <a:ea typeface="SimSun"/>
              <a:cs typeface="+mn-lt"/>
            </a:endParaRPr>
          </a:p>
          <a:p>
            <a:r>
              <a:rPr lang="en-US" sz="1700">
                <a:solidFill>
                  <a:srgbClr val="FEFFFF"/>
                </a:solidFill>
                <a:ea typeface="+mn-lt"/>
                <a:cs typeface="+mn-lt"/>
              </a:rPr>
              <a:t>Algorithm impact analysis</a:t>
            </a:r>
            <a:endParaRPr lang="en-US" sz="1700">
              <a:solidFill>
                <a:srgbClr val="FEFFFF"/>
              </a:solidFill>
              <a:ea typeface="SimSun"/>
              <a:cs typeface="+mn-lt"/>
            </a:endParaRPr>
          </a:p>
          <a:p>
            <a:r>
              <a:rPr lang="en-US" sz="1700">
                <a:solidFill>
                  <a:srgbClr val="FEFFFF"/>
                </a:solidFill>
                <a:ea typeface="+mn-lt"/>
                <a:cs typeface="+mn-lt"/>
              </a:rPr>
              <a:t>Tools for assessing bias and supporting ethical engineering</a:t>
            </a:r>
            <a:endParaRPr lang="en-US" sz="1700">
              <a:solidFill>
                <a:srgbClr val="FEFFFF"/>
              </a:solidFill>
              <a:cs typeface="Arial"/>
            </a:endParaRPr>
          </a:p>
          <a:p>
            <a:pPr marL="0" indent="0">
              <a:buNone/>
            </a:pPr>
            <a:br>
              <a:rPr lang="en-US" sz="1700"/>
            </a:br>
            <a:endParaRPr lang="en-US" sz="1700">
              <a:solidFill>
                <a:srgbClr val="FEFFFF"/>
              </a:solidFill>
              <a:cs typeface="Aria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534985-A1DD-4B46-A2FD-215E644AA11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Budget</a:t>
            </a:r>
          </a:p>
        </p:txBody>
      </p:sp>
      <p:sp>
        <p:nvSpPr>
          <p:cNvPr id="3" name="Content Placeholder 2">
            <a:extLst>
              <a:ext uri="{FF2B5EF4-FFF2-40B4-BE49-F238E27FC236}">
                <a16:creationId xmlns:a16="http://schemas.microsoft.com/office/drawing/2014/main" id="{83DFB1D2-DA58-4B8D-9840-7165C1713A65}"/>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0" indent="0">
              <a:buNone/>
            </a:pPr>
            <a:endParaRPr lang="en-US" sz="1700">
              <a:ea typeface="+mn-lt"/>
              <a:cs typeface="+mn-lt"/>
            </a:endParaRPr>
          </a:p>
          <a:p>
            <a:pPr marL="0" indent="0">
              <a:buNone/>
            </a:pPr>
            <a:r>
              <a:rPr lang="en-US" sz="1700">
                <a:ea typeface="+mn-lt"/>
                <a:cs typeface="+mn-lt"/>
              </a:rPr>
              <a:t>Total Cost For Annual Year  - $ 6,89,600</a:t>
            </a:r>
            <a:endParaRPr lang="en-US" sz="1700">
              <a:cs typeface="Calibri"/>
            </a:endParaRPr>
          </a:p>
          <a:p>
            <a:pPr marL="0" indent="0">
              <a:buNone/>
            </a:pPr>
            <a:endParaRPr lang="en-US" sz="1700">
              <a:ea typeface="+mn-lt"/>
              <a:cs typeface="+mn-lt"/>
            </a:endParaRPr>
          </a:p>
          <a:p>
            <a:pPr marL="0" indent="0">
              <a:buNone/>
            </a:pPr>
            <a:r>
              <a:rPr lang="en-US" sz="1700">
                <a:ea typeface="+mn-lt"/>
                <a:cs typeface="+mn-lt"/>
              </a:rPr>
              <a:t>Cost includes the following</a:t>
            </a:r>
          </a:p>
          <a:p>
            <a:r>
              <a:rPr lang="en-US" sz="1700">
                <a:ea typeface="+mn-lt"/>
                <a:cs typeface="+mn-lt"/>
              </a:rPr>
              <a:t>Data Collection, Training Data Quality and Quantity, Validating, Cleaning and Labelling the Data Samples</a:t>
            </a:r>
          </a:p>
          <a:p>
            <a:r>
              <a:rPr lang="en-US" sz="1700">
                <a:ea typeface="+mn-lt"/>
                <a:cs typeface="+mn-lt"/>
              </a:rPr>
              <a:t>Analysis and Research Phase</a:t>
            </a:r>
          </a:p>
          <a:p>
            <a:r>
              <a:rPr lang="en-US" sz="1700">
                <a:ea typeface="+mn-lt"/>
                <a:cs typeface="+mn-lt"/>
              </a:rPr>
              <a:t>latency free machine learning inference</a:t>
            </a:r>
          </a:p>
          <a:p>
            <a:r>
              <a:rPr lang="en-US" sz="1700">
                <a:ea typeface="+mn-lt"/>
                <a:cs typeface="+mn-lt"/>
              </a:rPr>
              <a:t>Virtual Machine</a:t>
            </a:r>
          </a:p>
          <a:p>
            <a:r>
              <a:rPr lang="en-US" sz="1700">
                <a:ea typeface="+mn-lt"/>
                <a:cs typeface="+mn-lt"/>
              </a:rPr>
              <a:t>Machine Learning Developer</a:t>
            </a:r>
          </a:p>
          <a:p>
            <a:r>
              <a:rPr lang="en-US" sz="1700">
                <a:ea typeface="+mn-lt"/>
                <a:cs typeface="+mn-lt"/>
              </a:rPr>
              <a:t>Maintenance Cost</a:t>
            </a:r>
          </a:p>
        </p:txBody>
      </p:sp>
    </p:spTree>
    <p:extLst>
      <p:ext uri="{BB962C8B-B14F-4D97-AF65-F5344CB8AC3E}">
        <p14:creationId xmlns:p14="http://schemas.microsoft.com/office/powerpoint/2010/main" val="5102044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81861F-B44E-49B2-9138-7FDE82301F5F}"/>
              </a:ext>
            </a:extLst>
          </p:cNvPr>
          <p:cNvSpPr>
            <a:spLocks noGrp="1"/>
          </p:cNvSpPr>
          <p:nvPr>
            <p:ph type="title"/>
          </p:nvPr>
        </p:nvSpPr>
        <p:spPr>
          <a:xfrm>
            <a:off x="934872" y="982272"/>
            <a:ext cx="3388419" cy="4560970"/>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EC66B7EC-911E-45DD-8721-6F787D32B92D}"/>
              </a:ext>
            </a:extLst>
          </p:cNvPr>
          <p:cNvSpPr>
            <a:spLocks noGrp="1"/>
          </p:cNvSpPr>
          <p:nvPr>
            <p:ph idx="1"/>
          </p:nvPr>
        </p:nvSpPr>
        <p:spPr>
          <a:xfrm>
            <a:off x="5221862" y="1719618"/>
            <a:ext cx="5948831" cy="4334629"/>
          </a:xfrm>
        </p:spPr>
        <p:txBody>
          <a:bodyPr vert="horz" lIns="91440" tIns="45720" rIns="91440" bIns="45720" rtlCol="0" anchor="ctr">
            <a:normAutofit/>
          </a:bodyPr>
          <a:lstStyle/>
          <a:p>
            <a:r>
              <a:rPr lang="en-US" sz="2000">
                <a:solidFill>
                  <a:srgbClr val="FEFFFF"/>
                </a:solidFill>
                <a:cs typeface="Calibri" panose="020F0502020204030204"/>
              </a:rPr>
              <a:t>Reduce cost on traditional methods</a:t>
            </a:r>
          </a:p>
          <a:p>
            <a:r>
              <a:rPr lang="en-US" sz="2000">
                <a:solidFill>
                  <a:srgbClr val="FEFFFF"/>
                </a:solidFill>
                <a:cs typeface="Calibri" panose="020F0502020204030204"/>
              </a:rPr>
              <a:t>94</a:t>
            </a:r>
            <a:r>
              <a:rPr lang="en-US" sz="2000">
                <a:solidFill>
                  <a:srgbClr val="FEFFFF"/>
                </a:solidFill>
                <a:ea typeface="+mn-lt"/>
                <a:cs typeface="+mn-lt"/>
              </a:rPr>
              <a:t>% of fatal crashes in road traffic are due to the human error this can be avoided by autonomous vehicles by machine learning.</a:t>
            </a:r>
            <a:endParaRPr lang="en-US" sz="2000">
              <a:solidFill>
                <a:srgbClr val="FEFFFF"/>
              </a:solidFill>
              <a:cs typeface="Calibri" panose="020F0502020204030204"/>
            </a:endParaRPr>
          </a:p>
          <a:p>
            <a:r>
              <a:rPr lang="en-US" sz="2000">
                <a:solidFill>
                  <a:srgbClr val="FEFFFF"/>
                </a:solidFill>
                <a:ea typeface="+mn-lt"/>
                <a:cs typeface="+mn-lt"/>
              </a:rPr>
              <a:t> Object detection with Machine learning can be a safer solution for pedestrians running into the vehicles.</a:t>
            </a:r>
            <a:endParaRPr lang="en-US" sz="2000">
              <a:solidFill>
                <a:srgbClr val="FEFFFF"/>
              </a:solidFill>
            </a:endParaRPr>
          </a:p>
          <a:p>
            <a:r>
              <a:rPr lang="en-US" sz="2000">
                <a:solidFill>
                  <a:srgbClr val="FEFFFF"/>
                </a:solidFill>
                <a:ea typeface="+mn-lt"/>
                <a:cs typeface="+mn-lt"/>
              </a:rPr>
              <a:t> Any faults in the device can be identified while running or before the manufacturing which could stop accidents from occurring.</a:t>
            </a:r>
            <a:endParaRPr lang="en-US" sz="2000">
              <a:solidFill>
                <a:srgbClr val="FEFFFF"/>
              </a:solidFill>
            </a:endParaRPr>
          </a:p>
          <a:p>
            <a:r>
              <a:rPr lang="en-US" sz="2000">
                <a:solidFill>
                  <a:srgbClr val="FEFFFF"/>
                </a:solidFill>
                <a:ea typeface="+mn-lt"/>
                <a:cs typeface="+mn-lt"/>
              </a:rPr>
              <a:t>Machine learning change the products of auto mobility into more reliable products. Invest in Machine Learning for a healthier and a safer future.</a:t>
            </a:r>
            <a:endParaRPr lang="en-US" sz="2000">
              <a:solidFill>
                <a:srgbClr val="FEFFFF"/>
              </a:solidFill>
            </a:endParaRPr>
          </a:p>
        </p:txBody>
      </p:sp>
    </p:spTree>
    <p:extLst>
      <p:ext uri="{BB962C8B-B14F-4D97-AF65-F5344CB8AC3E}">
        <p14:creationId xmlns:p14="http://schemas.microsoft.com/office/powerpoint/2010/main" val="35966226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IN" altLang="en-US" sz="4000">
                <a:solidFill>
                  <a:srgbClr val="FFFFFF"/>
                </a:solidFill>
              </a:rPr>
              <a:t>References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https://squadex.com/insights/top-machine-learning-use-cases-business/amp/</a:t>
            </a:r>
          </a:p>
          <a:p>
            <a:r>
              <a:rPr lang="en-US" sz="2400"/>
              <a:t>Parks, J. (2020, June 4). How to identify machine learning use cases in your business. AgileThought. https://agilethought.com/blogs/how-to-identify-machine-learning-business-use-case/</a:t>
            </a:r>
          </a:p>
          <a:p>
            <a:r>
              <a:rPr lang="en-US" sz="2400"/>
              <a:t>Estimating the Time, Cost, &amp; Deliverables of an ML App (appinventiv.com)</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428" y="627564"/>
            <a:ext cx="7474172" cy="1325563"/>
          </a:xfrm>
        </p:spPr>
        <p:txBody>
          <a:bodyPr>
            <a:normAutofit/>
          </a:bodyPr>
          <a:lstStyle/>
          <a:p>
            <a:endParaRPr lang="en-US"/>
          </a:p>
        </p:txBody>
      </p:sp>
      <p:sp>
        <p:nvSpPr>
          <p:cNvPr id="3" name="Content Placeholder 2"/>
          <p:cNvSpPr>
            <a:spLocks noGrp="1"/>
          </p:cNvSpPr>
          <p:nvPr>
            <p:ph idx="1"/>
          </p:nvPr>
        </p:nvSpPr>
        <p:spPr>
          <a:xfrm>
            <a:off x="1136429" y="2278173"/>
            <a:ext cx="6467867" cy="3450613"/>
          </a:xfrm>
        </p:spPr>
        <p:txBody>
          <a:bodyPr anchor="ctr">
            <a:normAutofit/>
          </a:bodyPr>
          <a:lstStyle/>
          <a:p>
            <a:pPr marL="0" indent="0">
              <a:buNone/>
            </a:pPr>
            <a:r>
              <a:rPr lang="en-IN" altLang="en-US" sz="2400"/>
              <a:t>Thank You</a:t>
            </a:r>
          </a:p>
        </p:txBody>
      </p:sp>
      <p:sp>
        <p:nvSpPr>
          <p:cNvPr id="5"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6" descr="Smiling Face with No Fill">
            <a:extLst>
              <a:ext uri="{FF2B5EF4-FFF2-40B4-BE49-F238E27FC236}">
                <a16:creationId xmlns:a16="http://schemas.microsoft.com/office/drawing/2014/main" id="{0A997397-8D5B-49E3-9DD9-EF01F3BFFF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C06E3B7-DE0A-474B-94F3-AF4EFC97433C}"/>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AGENDA</a:t>
            </a:r>
            <a:endParaRPr lang="en-US" sz="4000">
              <a:solidFill>
                <a:srgbClr val="FFFFFF"/>
              </a:solidFill>
            </a:endParaRPr>
          </a:p>
        </p:txBody>
      </p:sp>
      <p:sp>
        <p:nvSpPr>
          <p:cNvPr id="3" name="Content Placeholder 2">
            <a:extLst>
              <a:ext uri="{FF2B5EF4-FFF2-40B4-BE49-F238E27FC236}">
                <a16:creationId xmlns:a16="http://schemas.microsoft.com/office/drawing/2014/main" id="{098BF544-598E-4DAB-9ED2-145F2EC00CB9}"/>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IN" sz="2400">
                <a:ea typeface="+mn-lt"/>
                <a:cs typeface="+mn-lt"/>
              </a:rPr>
              <a:t>BUSINESS CASE- EXECUTIVE SUMMARY</a:t>
            </a:r>
          </a:p>
          <a:p>
            <a:r>
              <a:rPr lang="en-US" sz="2400">
                <a:ea typeface="+mn-lt"/>
                <a:cs typeface="+mn-lt"/>
              </a:rPr>
              <a:t>I</a:t>
            </a:r>
            <a:r>
              <a:rPr lang="en-IN" sz="2400">
                <a:ea typeface="+mn-lt"/>
                <a:cs typeface="+mn-lt"/>
              </a:rPr>
              <a:t>SSUE</a:t>
            </a:r>
            <a:endParaRPr lang="en-IN" sz="2400">
              <a:cs typeface="Calibri"/>
            </a:endParaRPr>
          </a:p>
          <a:p>
            <a:r>
              <a:rPr lang="en-US" sz="2400">
                <a:ea typeface="+mn-lt"/>
                <a:cs typeface="+mn-lt"/>
              </a:rPr>
              <a:t>ANTICIPATED OUTCOMES</a:t>
            </a:r>
            <a:endParaRPr lang="en-IN" sz="2400">
              <a:cs typeface="Calibri"/>
            </a:endParaRPr>
          </a:p>
          <a:p>
            <a:r>
              <a:rPr lang="en-US" sz="2400">
                <a:cs typeface="Calibri"/>
              </a:rPr>
              <a:t>RECOMMENDATION</a:t>
            </a:r>
          </a:p>
          <a:p>
            <a:r>
              <a:rPr lang="en-US" sz="2400">
                <a:ea typeface="+mn-lt"/>
                <a:cs typeface="+mn-lt"/>
              </a:rPr>
              <a:t>JUSTIFICATION</a:t>
            </a:r>
            <a:endParaRPr lang="en-US" sz="2400">
              <a:cs typeface="Calibri"/>
            </a:endParaRPr>
          </a:p>
          <a:p>
            <a:r>
              <a:rPr lang="en-IN" sz="2400">
                <a:ea typeface="+mn-lt"/>
                <a:cs typeface="+mn-lt"/>
              </a:rPr>
              <a:t>USE-CASE MODEL</a:t>
            </a:r>
            <a:endParaRPr lang="en-US" sz="2400">
              <a:cs typeface="Calibri"/>
            </a:endParaRPr>
          </a:p>
          <a:p>
            <a:r>
              <a:rPr lang="en-US" sz="2400">
                <a:ea typeface="+mn-lt"/>
                <a:cs typeface="+mn-lt"/>
              </a:rPr>
              <a:t>RISK ASSESSMENT &amp; MITIGATION PLAN</a:t>
            </a:r>
            <a:endParaRPr lang="en-IN" sz="2400">
              <a:cs typeface="Calibri"/>
            </a:endParaRPr>
          </a:p>
          <a:p>
            <a:endParaRPr lang="en-IN" sz="2400">
              <a:cs typeface="Calibri"/>
            </a:endParaRPr>
          </a:p>
        </p:txBody>
      </p:sp>
    </p:spTree>
    <p:extLst>
      <p:ext uri="{BB962C8B-B14F-4D97-AF65-F5344CB8AC3E}">
        <p14:creationId xmlns:p14="http://schemas.microsoft.com/office/powerpoint/2010/main" val="21921885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IN" altLang="en-US" sz="4000">
                <a:solidFill>
                  <a:srgbClr val="FFFFFF"/>
                </a:solidFill>
              </a:rPr>
              <a:t>BUSINESS CASE- EXECUTIVE SUMMARY</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This business case outlines how the machine Learning Project will address current business concerns, the benefits of the project, and recommendations and justification of the project. </a:t>
            </a:r>
          </a:p>
          <a:p>
            <a:r>
              <a:rPr lang="en-US" sz="2400">
                <a:solidFill>
                  <a:srgbClr val="FEFFFF"/>
                </a:solidFill>
              </a:rPr>
              <a:t>The business case also discusses detailed project goals, performance measures, assumptions, constraints, and alternative options.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I</a:t>
            </a:r>
            <a:r>
              <a:rPr lang="en-IN" altLang="en-US" sz="4000">
                <a:solidFill>
                  <a:srgbClr val="FFFFFF"/>
                </a:solidFill>
              </a:rPr>
              <a:t>SSUE</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An entire vehicle manufacturing involves lot of time in production. Any fault in any one of the parts of the vehicle can be very expensive. </a:t>
            </a:r>
          </a:p>
          <a:p>
            <a:r>
              <a:rPr lang="en-US" sz="2400"/>
              <a:t>In the manufacturing phase of vehicles, the process of identifying the root cause of an issue is lengthy and painstaking. </a:t>
            </a:r>
          </a:p>
          <a:p>
            <a:r>
              <a:rPr lang="en-US" sz="2400"/>
              <a:t>Massive amounts of testing data, sensor measurements, and manufacturer parameters are used in Root cause analysis. Performing with traditional methods can be time consuming and hard. </a:t>
            </a:r>
          </a:p>
          <a:p>
            <a:r>
              <a:rPr lang="en-US" sz="2400"/>
              <a:t>Machine Learning techniques will widely accelerate root cause analysis.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a:solidFill>
                  <a:srgbClr val="FFFFFF"/>
                </a:solidFill>
              </a:rPr>
              <a:t>Anticipated Outcomes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Predictive analytics in machine Learning can be used to evaluate whether a flawed part can be reworked or needs to be scrapped. </a:t>
            </a:r>
          </a:p>
          <a:p>
            <a:r>
              <a:rPr lang="en-US" sz="2400">
                <a:solidFill>
                  <a:srgbClr val="FEFFFF"/>
                </a:solidFill>
              </a:rPr>
              <a:t>The manufacturers of the parts can capture images of each component of the vehicle as it comes off the assembly line, and then automatically run the images through a machine learning model to identify any flaws. </a:t>
            </a:r>
          </a:p>
          <a:p>
            <a:r>
              <a:rPr lang="en-US" sz="2400">
                <a:solidFill>
                  <a:srgbClr val="FEFFFF"/>
                </a:solidFill>
              </a:rPr>
              <a:t>Highly-accurate anomaly detection algorithms can detect issues down to a fraction of a millimetre.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The same approach can be used for all component manufacturing as well as throughout the vehicle assembly line. </a:t>
            </a:r>
          </a:p>
          <a:p>
            <a:r>
              <a:rPr lang="en-US" sz="2400"/>
              <a:t>Anomaly detection algorithms can analyze vast amounts of system and driver data efficiently. </a:t>
            </a:r>
            <a:endParaRPr lang="en-US" sz="2400">
              <a:cs typeface="Calibri"/>
            </a:endParaRPr>
          </a:p>
          <a:p>
            <a:r>
              <a:rPr lang="en-US" sz="2400"/>
              <a:t>And they can perform this analysis using additional data types and in far greater quantities than traditional methods can handle.</a:t>
            </a:r>
            <a:endParaRPr lang="en-US" sz="2400">
              <a:cs typeface="Calibri" panose="020F0502020204030204"/>
            </a:endParaRPr>
          </a:p>
          <a:p>
            <a:r>
              <a:rPr lang="en-US" sz="2400"/>
              <a:t>Machine learning can provide far more precise and importantly evolving maintenance recommendations to help drivers protect their vehicle investment as well as their safety.</a:t>
            </a:r>
            <a:endParaRPr lang="en-US" sz="2400">
              <a:cs typeface="Calibri" panose="020F0502020204030204"/>
            </a:endParaRPr>
          </a:p>
        </p:txBody>
      </p:sp>
      <p:sp>
        <p:nvSpPr>
          <p:cNvPr id="2" name="TextBox 1">
            <a:extLst>
              <a:ext uri="{FF2B5EF4-FFF2-40B4-BE49-F238E27FC236}">
                <a16:creationId xmlns:a16="http://schemas.microsoft.com/office/drawing/2014/main" id="{D4485897-740C-48D9-B123-98651CE86E08}"/>
              </a:ext>
            </a:extLst>
          </p:cNvPr>
          <p:cNvSpPr txBox="1"/>
          <p:nvPr/>
        </p:nvSpPr>
        <p:spPr>
          <a:xfrm>
            <a:off x="1374475" y="1086929"/>
            <a:ext cx="52592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Calibri Light"/>
                <a:cs typeface="Calibri Light"/>
              </a:rPr>
              <a:t>Anticipated Outcomes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3400">
                <a:solidFill>
                  <a:srgbClr val="FFFFFF"/>
                </a:solidFill>
              </a:rPr>
              <a:t>Recommendation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200">
                <a:solidFill>
                  <a:srgbClr val="FEFFFF"/>
                </a:solidFill>
              </a:rPr>
              <a:t>Accurate dataset containing hundreds or even thousands of parts images, each one tagged with information are required in order to implement an image recognition and analytics model, such as pass, fail</a:t>
            </a:r>
            <a:r>
              <a:rPr lang="en-IN" altLang="en-US" sz="2200">
                <a:solidFill>
                  <a:srgbClr val="FEFFFF"/>
                </a:solidFill>
              </a:rPr>
              <a:t>,</a:t>
            </a:r>
            <a:r>
              <a:rPr lang="en-US" sz="2200">
                <a:solidFill>
                  <a:srgbClr val="FEFFFF"/>
                </a:solidFill>
              </a:rPr>
              <a:t> etc. </a:t>
            </a:r>
          </a:p>
          <a:p>
            <a:r>
              <a:rPr lang="en-IN" altLang="en-US" sz="2200">
                <a:solidFill>
                  <a:srgbClr val="FEFFFF"/>
                </a:solidFill>
              </a:rPr>
              <a:t>Image recognition and analytics models can play many roles in the automotive value chain like identifying and analysing the patterns to help in development of new and better performing tires, a proper control over quality of paint and other finishes and avoiding hazards in Automated Driving Systems.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Justification</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200"/>
              <a:t>With many issues rising , Machine Learning text recognition and Natural Language Processing allows the inclusion of service provider notes in the process of analysis. </a:t>
            </a:r>
          </a:p>
          <a:p>
            <a:r>
              <a:rPr lang="en-US" sz="2200"/>
              <a:t>Machine Learning can provide accurate and more precise solutions in helping the drivers in protecting their vehicles investment and also the safety of the drivers. </a:t>
            </a:r>
            <a:endParaRPr lang="en-US" sz="2200">
              <a:cs typeface="Calibri"/>
            </a:endParaRPr>
          </a:p>
          <a:p>
            <a:r>
              <a:rPr lang="en-US" sz="2200"/>
              <a:t>The predictive analytics model can continue to learn from its own performance data collected from the manufacturing processes and vehicles, unlike the traditional methods which are only updated a few times in a year.</a:t>
            </a:r>
            <a:endParaRPr lang="en-US" sz="2200">
              <a:cs typeface="Calibri"/>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IN" altLang="en-US" sz="4000">
                <a:solidFill>
                  <a:srgbClr val="FFFFFF"/>
                </a:solidFill>
              </a:rPr>
              <a:t>USE-CASE MODEL</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5221862" y="1719618"/>
            <a:ext cx="5948831" cy="4334629"/>
          </a:xfrm>
        </p:spPr>
        <p:txBody>
          <a:bodyPr anchor="ctr">
            <a:normAutofit/>
          </a:bodyPr>
          <a:lstStyle/>
          <a:p>
            <a:r>
              <a:rPr lang="en-US" sz="2400">
                <a:solidFill>
                  <a:srgbClr val="FEFFFF"/>
                </a:solidFill>
              </a:rPr>
              <a:t>ML problem pattern is composed of building blocks.</a:t>
            </a:r>
          </a:p>
          <a:p>
            <a:r>
              <a:rPr lang="en-IN" altLang="en-US" sz="2400">
                <a:solidFill>
                  <a:srgbClr val="FEFFFF"/>
                </a:solidFill>
              </a:rPr>
              <a:t>T</a:t>
            </a:r>
            <a:r>
              <a:rPr lang="en-US" sz="2400">
                <a:solidFill>
                  <a:srgbClr val="FEFFFF"/>
                </a:solidFill>
              </a:rPr>
              <a:t>wo basic types of building blocks are an input data and an output decision</a:t>
            </a:r>
            <a:r>
              <a:rPr lang="en-IN" altLang="en-US" sz="2400">
                <a:solidFill>
                  <a:srgbClr val="FEFFFF"/>
                </a:solidFill>
              </a:rPr>
              <a:t>.</a:t>
            </a:r>
            <a:endParaRPr lang="en-US" sz="2400">
              <a:solidFill>
                <a:srgbClr val="FEFFFF"/>
              </a:solidFill>
            </a:endParaRPr>
          </a:p>
          <a:p>
            <a:r>
              <a:rPr lang="en-IN" altLang="en-US" sz="2400">
                <a:solidFill>
                  <a:srgbClr val="FEFFFF"/>
                </a:solidFill>
              </a:rPr>
              <a:t>Input Data Block - </a:t>
            </a:r>
            <a:r>
              <a:rPr lang="en-US" sz="2400">
                <a:solidFill>
                  <a:srgbClr val="FEFFFF"/>
                </a:solidFill>
                <a:sym typeface="+mn-ea"/>
              </a:rPr>
              <a:t>images, structured data from a database, audio, text</a:t>
            </a:r>
            <a:r>
              <a:rPr lang="en-IN" altLang="en-US" sz="2400">
                <a:solidFill>
                  <a:srgbClr val="FEFFFF"/>
                </a:solidFill>
                <a:sym typeface="+mn-ea"/>
              </a:rPr>
              <a:t>.</a:t>
            </a:r>
          </a:p>
          <a:p>
            <a:r>
              <a:rPr lang="en-IN" altLang="en-US" sz="2400">
                <a:solidFill>
                  <a:srgbClr val="FEFFFF"/>
                </a:solidFill>
                <a:sym typeface="+mn-ea"/>
              </a:rPr>
              <a:t>Output Decision Block - </a:t>
            </a:r>
            <a:r>
              <a:rPr lang="en-US" sz="2400">
                <a:solidFill>
                  <a:srgbClr val="FEFFFF"/>
                </a:solidFill>
                <a:sym typeface="+mn-ea"/>
              </a:rPr>
              <a:t> a classification, number, a similarity measure.</a:t>
            </a:r>
            <a:endParaRPr lang="en-IN" altLang="en-US" sz="2400">
              <a:solidFill>
                <a:srgbClr val="FEFFFF"/>
              </a:solidFill>
              <a:sym typeface="+mn-e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Final Presentation of Machine Learning</vt:lpstr>
      <vt:lpstr>AGENDA</vt:lpstr>
      <vt:lpstr>BUSINESS CASE- EXECUTIVE SUMMARY</vt:lpstr>
      <vt:lpstr>ISSUE</vt:lpstr>
      <vt:lpstr>Anticipated Outcomes</vt:lpstr>
      <vt:lpstr>PowerPoint Presentation</vt:lpstr>
      <vt:lpstr>Recommendation</vt:lpstr>
      <vt:lpstr>Justification</vt:lpstr>
      <vt:lpstr>USE-CASE MODEL</vt:lpstr>
      <vt:lpstr>Use Case Model</vt:lpstr>
      <vt:lpstr>Pattern 1</vt:lpstr>
      <vt:lpstr>Pattern 2</vt:lpstr>
      <vt:lpstr>PowerPoint Presentation</vt:lpstr>
      <vt:lpstr>RISK ASSESSMENT &amp; MITIGATION PLAN</vt:lpstr>
      <vt:lpstr>Budget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revision>18</cp:revision>
  <dcterms:created xsi:type="dcterms:W3CDTF">2021-08-04T02:08:40Z</dcterms:created>
  <dcterms:modified xsi:type="dcterms:W3CDTF">2021-12-08T01:43:41Z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