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59" r:id="rId8"/>
    <p:sldId id="260" r:id="rId9"/>
    <p:sldId id="264"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7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219739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3749732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374238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5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141167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582234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6E95F-77F9-40FE-91A1-E9138216CA08}"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061959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676755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4CCA1-2711-490D-857E-325759C3E01A}" type="slidenum">
              <a:rPr lang="en-IN" smtClean="0"/>
              <a:t>‹#›</a:t>
            </a:fld>
            <a:endParaRPr lang="en-IN"/>
          </a:p>
        </p:txBody>
      </p:sp>
    </p:spTree>
    <p:extLst>
      <p:ext uri="{BB962C8B-B14F-4D97-AF65-F5344CB8AC3E}">
        <p14:creationId xmlns:p14="http://schemas.microsoft.com/office/powerpoint/2010/main" val="45494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418458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6E95F-77F9-40FE-91A1-E9138216CA08}" type="datetimeFigureOut">
              <a:rPr lang="en-IN" smtClean="0"/>
              <a:t>28-11-2022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A4CCA1-2711-490D-857E-325759C3E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9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olab.research.google.com/drive/1rhCyjv7piRq7JlWrIYRPhY6FCdSDCeCU?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4346-D964-42CF-B5F0-1774758EA1D2}"/>
              </a:ext>
            </a:extLst>
          </p:cNvPr>
          <p:cNvSpPr>
            <a:spLocks noGrp="1"/>
          </p:cNvSpPr>
          <p:nvPr>
            <p:ph type="ctrTitle"/>
          </p:nvPr>
        </p:nvSpPr>
        <p:spPr>
          <a:xfrm>
            <a:off x="1181100" y="3120063"/>
            <a:ext cx="10058400" cy="1143000"/>
          </a:xfrm>
        </p:spPr>
        <p:txBody>
          <a:bodyPr>
            <a:noAutofit/>
          </a:bodyPr>
          <a:lstStyle/>
          <a:p>
            <a:pPr algn="ctr"/>
            <a:r>
              <a:rPr lang="en-GB" sz="4800" dirty="0">
                <a:latin typeface="Times New Roman" panose="02020603050405020304" pitchFamily="18" charset="0"/>
                <a:cs typeface="Times New Roman" panose="02020603050405020304" pitchFamily="18" charset="0"/>
              </a:rPr>
              <a:t>Python for Data Science</a:t>
            </a: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(3150713)</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85BF5A-9392-4EB7-9824-7072735069D4}"/>
              </a:ext>
            </a:extLst>
          </p:cNvPr>
          <p:cNvSpPr>
            <a:spLocks noGrp="1"/>
          </p:cNvSpPr>
          <p:nvPr>
            <p:ph type="subTitle" idx="1"/>
          </p:nvPr>
        </p:nvSpPr>
        <p:spPr>
          <a:xfrm>
            <a:off x="1712430" y="3661527"/>
            <a:ext cx="1760219" cy="815340"/>
          </a:xfrm>
        </p:spPr>
        <p:txBody>
          <a:bodyPr>
            <a:norm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8E790-04F7-460E-9FAB-155C88B6E1E3}"/>
              </a:ext>
            </a:extLst>
          </p:cNvPr>
          <p:cNvPicPr>
            <a:picLocks noChangeAspect="1"/>
          </p:cNvPicPr>
          <p:nvPr/>
        </p:nvPicPr>
        <p:blipFill rotWithShape="1">
          <a:blip r:embed="rId2">
            <a:extLst>
              <a:ext uri="{28A0092B-C50C-407E-A947-70E740481C1C}">
                <a14:useLocalDpi xmlns:a14="http://schemas.microsoft.com/office/drawing/2010/main" val="0"/>
              </a:ext>
            </a:extLst>
          </a:blip>
          <a:srcRect r="6509"/>
          <a:stretch/>
        </p:blipFill>
        <p:spPr>
          <a:xfrm>
            <a:off x="3732314" y="4762500"/>
            <a:ext cx="4727371" cy="1469541"/>
          </a:xfrm>
          <a:prstGeom prst="rect">
            <a:avLst/>
          </a:prstGeom>
        </p:spPr>
      </p:pic>
    </p:spTree>
    <p:extLst>
      <p:ext uri="{BB962C8B-B14F-4D97-AF65-F5344CB8AC3E}">
        <p14:creationId xmlns:p14="http://schemas.microsoft.com/office/powerpoint/2010/main" val="2540992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47B6-3448-41A2-B19E-4A94EA1C0881}"/>
              </a:ext>
            </a:extLst>
          </p:cNvPr>
          <p:cNvSpPr>
            <a:spLocks noGrp="1"/>
          </p:cNvSpPr>
          <p:nvPr>
            <p:ph type="title"/>
          </p:nvPr>
        </p:nvSpPr>
        <p:spPr/>
        <p:txBody>
          <a:bodyPr/>
          <a:lstStyle/>
          <a:p>
            <a:pPr algn="ctr"/>
            <a:r>
              <a:rPr lang="en-IN" dirty="0">
                <a:solidFill>
                  <a:srgbClr val="3C4043"/>
                </a:solidFill>
                <a:latin typeface="Times New Roman" panose="02020603050405020304" pitchFamily="18" charset="0"/>
                <a:cs typeface="Times New Roman" panose="02020603050405020304" pitchFamily="18" charset="0"/>
              </a:rPr>
              <a:t>C</a:t>
            </a:r>
            <a:r>
              <a:rPr lang="en-IN" b="0" i="0" dirty="0">
                <a:solidFill>
                  <a:srgbClr val="3C4043"/>
                </a:solidFill>
                <a:effectLst/>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8759F-1BD0-4190-B607-43BDEDA021AE}"/>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Olympic analysis is use to  understand  data. With the help of the data analysis we can find out the pros and cons of the player and work on the performance of the individual player and also the whole, it will help in taking decision. This application can be used for the selection commission to select the best player including striker, defender and even the team member for the team and to perform well on the field during match. It is helpful for all type of game to work on the performance and predict the future performance of the player and team.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6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947-F166-47AC-BFF7-E23902F949E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Use full links</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41EF7C0-4039-4DA9-8F2E-66783A5D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339809"/>
            <a:ext cx="816899" cy="457463"/>
          </a:xfrm>
        </p:spPr>
      </p:pic>
      <p:pic>
        <p:nvPicPr>
          <p:cNvPr id="15" name="Picture 14">
            <a:extLst>
              <a:ext uri="{FF2B5EF4-FFF2-40B4-BE49-F238E27FC236}">
                <a16:creationId xmlns:a16="http://schemas.microsoft.com/office/drawing/2014/main" id="{48320095-D9D9-454E-9839-73F43E825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78" y="3742014"/>
            <a:ext cx="817200" cy="502892"/>
          </a:xfrm>
          <a:prstGeom prst="rect">
            <a:avLst/>
          </a:prstGeom>
        </p:spPr>
      </p:pic>
      <p:sp>
        <p:nvSpPr>
          <p:cNvPr id="21" name="TextBox 20">
            <a:extLst>
              <a:ext uri="{FF2B5EF4-FFF2-40B4-BE49-F238E27FC236}">
                <a16:creationId xmlns:a16="http://schemas.microsoft.com/office/drawing/2014/main" id="{A50CA1D4-BD6D-4FB0-9D26-FDAC759F7F29}"/>
              </a:ext>
            </a:extLst>
          </p:cNvPr>
          <p:cNvSpPr txBox="1"/>
          <p:nvPr/>
        </p:nvSpPr>
        <p:spPr>
          <a:xfrm flipH="1">
            <a:off x="1914178" y="2308568"/>
            <a:ext cx="6709705"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https://github.com/Patelhet8802/Olympic-data-analysis</a:t>
            </a:r>
          </a:p>
        </p:txBody>
      </p:sp>
      <p:sp>
        <p:nvSpPr>
          <p:cNvPr id="22" name="TextBox 21">
            <a:hlinkClick r:id="rId4"/>
            <a:extLst>
              <a:ext uri="{FF2B5EF4-FFF2-40B4-BE49-F238E27FC236}">
                <a16:creationId xmlns:a16="http://schemas.microsoft.com/office/drawing/2014/main" id="{66BDAB06-39A2-4AD4-A62B-EE4F9BE47C75}"/>
              </a:ext>
            </a:extLst>
          </p:cNvPr>
          <p:cNvSpPr txBox="1"/>
          <p:nvPr/>
        </p:nvSpPr>
        <p:spPr>
          <a:xfrm>
            <a:off x="1914178" y="3676642"/>
            <a:ext cx="9180541"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https://colab.research.google.com/drive/16xwTR1ZGg52W-beh2GRV9lrggVHYTl8q</a:t>
            </a:r>
          </a:p>
        </p:txBody>
      </p:sp>
    </p:spTree>
    <p:extLst>
      <p:ext uri="{BB962C8B-B14F-4D97-AF65-F5344CB8AC3E}">
        <p14:creationId xmlns:p14="http://schemas.microsoft.com/office/powerpoint/2010/main" val="158374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p:cTn id="22"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1">
                                            <p:txEl>
                                              <p:pRg st="0" end="0"/>
                                            </p:txEl>
                                          </p:spTgt>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12E0-76C4-47DC-83C0-B3DE3C5BF5DE}"/>
              </a:ext>
            </a:extLst>
          </p:cNvPr>
          <p:cNvSpPr>
            <a:spLocks noGrp="1"/>
          </p:cNvSpPr>
          <p:nvPr>
            <p:ph type="title" idx="4294967295"/>
          </p:nvPr>
        </p:nvSpPr>
        <p:spPr>
          <a:xfrm>
            <a:off x="1066800" y="1978025"/>
            <a:ext cx="10058400" cy="1450975"/>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6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DD9-2B74-4BC0-9289-8DF7BAAD39C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C7EDD-9B02-45A8-9007-A9E171B9EA04}"/>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Project title: Olympic Data Analysis.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Name:Patel</a:t>
            </a:r>
            <a:r>
              <a:rPr lang="en-GB" sz="2400" dirty="0">
                <a:latin typeface="Times New Roman" panose="02020603050405020304" pitchFamily="18" charset="0"/>
                <a:cs typeface="Times New Roman" panose="02020603050405020304" pitchFamily="18" charset="0"/>
              </a:rPr>
              <a:t> Het P.</a:t>
            </a:r>
          </a:p>
          <a:p>
            <a:r>
              <a:rPr lang="en-GB" sz="2400" dirty="0">
                <a:latin typeface="Times New Roman" panose="02020603050405020304" pitchFamily="18" charset="0"/>
                <a:cs typeface="Times New Roman" panose="02020603050405020304" pitchFamily="18" charset="0"/>
              </a:rPr>
              <a:t>Enrollment no: 200050131069</a:t>
            </a:r>
          </a:p>
          <a:p>
            <a:r>
              <a:rPr lang="en-GB" sz="2400" dirty="0">
                <a:latin typeface="Times New Roman" panose="02020603050405020304" pitchFamily="18" charset="0"/>
                <a:cs typeface="Times New Roman" panose="02020603050405020304" pitchFamily="18" charset="0"/>
              </a:rPr>
              <a:t>Branch: Computer Science Engineering</a:t>
            </a:r>
          </a:p>
          <a:p>
            <a:r>
              <a:rPr lang="en-GB" sz="2400" dirty="0">
                <a:latin typeface="Times New Roman" panose="02020603050405020304" pitchFamily="18" charset="0"/>
                <a:cs typeface="Times New Roman" panose="02020603050405020304" pitchFamily="18" charset="0"/>
              </a:rPr>
              <a:t>Divison: CSE-2</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22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3" end="3"/>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4" end="4"/>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090-6FDD-40E6-B926-5D8811159993}"/>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Description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B09A2-609B-4B79-B715-AB75EB3ACF7F}"/>
              </a:ext>
            </a:extLst>
          </p:cNvPr>
          <p:cNvSpPr>
            <a:spLocks noGrp="1"/>
          </p:cNvSpPr>
          <p:nvPr>
            <p:ph idx="1"/>
          </p:nvPr>
        </p:nvSpPr>
        <p:spPr/>
        <p:txBody>
          <a:bodyPr>
            <a:normAutofit/>
          </a:bodyPr>
          <a:lstStyle/>
          <a:p>
            <a:pPr algn="just"/>
            <a:r>
              <a:rPr lang="en-GB" sz="2400" b="0" i="0" dirty="0">
                <a:solidFill>
                  <a:schemeClr val="tx1"/>
                </a:solidFill>
                <a:effectLst/>
                <a:latin typeface="Times New Roman" panose="02020603050405020304" pitchFamily="18" charset="0"/>
                <a:cs typeface="Times New Roman" panose="02020603050405020304" pitchFamily="18" charset="0"/>
              </a:rPr>
              <a:t>Data Analysis with </a:t>
            </a:r>
            <a:r>
              <a:rPr lang="en-GB" sz="2400" dirty="0" err="1">
                <a:solidFill>
                  <a:schemeClr val="tx1"/>
                </a:solidFill>
                <a:latin typeface="Times New Roman" panose="02020603050405020304" pitchFamily="18" charset="0"/>
                <a:cs typeface="Times New Roman" panose="02020603050405020304" pitchFamily="18" charset="0"/>
              </a:rPr>
              <a:t>olympic</a:t>
            </a:r>
            <a:r>
              <a:rPr lang="en-GB" sz="2400" b="0" i="0" dirty="0">
                <a:solidFill>
                  <a:schemeClr val="tx1"/>
                </a:solidFill>
                <a:effectLst/>
                <a:latin typeface="Times New Roman" panose="02020603050405020304" pitchFamily="18" charset="0"/>
                <a:cs typeface="Times New Roman" panose="02020603050405020304" pitchFamily="18" charset="0"/>
              </a:rPr>
              <a:t> Data analysis dataset from the </a:t>
            </a:r>
            <a:r>
              <a:rPr lang="en-GB" sz="2400" dirty="0">
                <a:solidFill>
                  <a:schemeClr val="tx1"/>
                </a:solidFill>
                <a:latin typeface="Times New Roman" panose="02020603050405020304" pitchFamily="18" charset="0"/>
                <a:cs typeface="Times New Roman" panose="02020603050405020304" pitchFamily="18" charset="0"/>
              </a:rPr>
              <a:t>years 1920 onward</a:t>
            </a:r>
            <a:r>
              <a:rPr lang="en-GB" sz="2400" b="0" i="0" dirty="0">
                <a:solidFill>
                  <a:schemeClr val="tx1"/>
                </a:solidFill>
                <a:effectLst/>
                <a:latin typeface="Times New Roman" panose="02020603050405020304" pitchFamily="18" charset="0"/>
                <a:cs typeface="Times New Roman" panose="02020603050405020304" pitchFamily="18" charset="0"/>
              </a:rPr>
              <a:t>. Dataset has been downloaded from</a:t>
            </a:r>
            <a:r>
              <a:rPr lang="en-GB" sz="2400" b="0" i="0">
                <a:solidFill>
                  <a:schemeClr val="tx1"/>
                </a:solidFill>
                <a:effectLst/>
                <a:latin typeface="Times New Roman" panose="02020603050405020304" pitchFamily="18" charset="0"/>
                <a:cs typeface="Times New Roman" panose="02020603050405020304" pitchFamily="18" charset="0"/>
              </a:rPr>
              <a:t>. The </a:t>
            </a:r>
            <a:r>
              <a:rPr lang="en-GB" sz="2400" b="0" i="0" dirty="0">
                <a:solidFill>
                  <a:schemeClr val="tx1"/>
                </a:solidFill>
                <a:effectLst/>
                <a:latin typeface="Times New Roman" panose="02020603050405020304" pitchFamily="18" charset="0"/>
                <a:cs typeface="Times New Roman" panose="02020603050405020304" pitchFamily="18" charset="0"/>
              </a:rPr>
              <a:t>file used for this analysis is matches.csv.</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3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0B-1883-48DF-AC42-C9E9A4538AEA}"/>
              </a:ext>
            </a:extLst>
          </p:cNvPr>
          <p:cNvSpPr>
            <a:spLocks noGrp="1"/>
          </p:cNvSpPr>
          <p:nvPr>
            <p:ph type="title"/>
          </p:nvPr>
        </p:nvSpPr>
        <p:spPr/>
        <p:txBody>
          <a:bodyPr>
            <a:normAutofit/>
          </a:bodyPr>
          <a:lstStyle/>
          <a:p>
            <a:pPr algn="ctr"/>
            <a:r>
              <a:rPr lang="en-GB" dirty="0">
                <a:latin typeface="Times New Roman" panose="02020603050405020304" pitchFamily="18" charset="0"/>
                <a:cs typeface="Times New Roman" panose="02020603050405020304" pitchFamily="18" charset="0"/>
              </a:rPr>
              <a:t>About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DB705-B90C-4C4B-B591-44838A791A3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Data available in data set:</a:t>
            </a:r>
          </a:p>
          <a:p>
            <a:r>
              <a:rPr lang="en-IN" sz="2400" dirty="0">
                <a:latin typeface="Times New Roman" panose="02020603050405020304" pitchFamily="18" charset="0"/>
                <a:cs typeface="Times New Roman" panose="02020603050405020304" pitchFamily="18" charset="0"/>
              </a:rPr>
              <a:t>1. id</a:t>
            </a:r>
          </a:p>
          <a:p>
            <a:r>
              <a:rPr lang="en-IN" sz="2400" dirty="0">
                <a:latin typeface="Times New Roman" panose="02020603050405020304" pitchFamily="18" charset="0"/>
                <a:cs typeface="Times New Roman" panose="02020603050405020304" pitchFamily="18" charset="0"/>
              </a:rPr>
              <a:t>2. country</a:t>
            </a:r>
          </a:p>
          <a:p>
            <a:r>
              <a:rPr lang="en-IN" sz="2400" dirty="0">
                <a:latin typeface="Times New Roman" panose="02020603050405020304" pitchFamily="18" charset="0"/>
                <a:cs typeface="Times New Roman" panose="02020603050405020304" pitchFamily="18" charset="0"/>
              </a:rPr>
              <a:t>3. rank</a:t>
            </a:r>
          </a:p>
          <a:p>
            <a:r>
              <a:rPr lang="en-IN" sz="2400" dirty="0">
                <a:latin typeface="Times New Roman" panose="02020603050405020304" pitchFamily="18" charset="0"/>
                <a:cs typeface="Times New Roman" panose="02020603050405020304" pitchFamily="18" charset="0"/>
              </a:rPr>
              <a:t>4. player</a:t>
            </a:r>
          </a:p>
          <a:p>
            <a:r>
              <a:rPr lang="en-IN" sz="2400" dirty="0">
                <a:latin typeface="Times New Roman" panose="02020603050405020304" pitchFamily="18" charset="0"/>
                <a:cs typeface="Times New Roman" panose="02020603050405020304" pitchFamily="18" charset="0"/>
              </a:rPr>
              <a:t>5. chance</a:t>
            </a:r>
          </a:p>
          <a:p>
            <a:r>
              <a:rPr lang="en-IN" sz="2400" dirty="0">
                <a:latin typeface="Times New Roman" panose="02020603050405020304" pitchFamily="18" charset="0"/>
                <a:cs typeface="Times New Roman" panose="02020603050405020304" pitchFamily="18" charset="0"/>
              </a:rPr>
              <a:t>6. win</a:t>
            </a:r>
          </a:p>
          <a:p>
            <a:r>
              <a:rPr lang="en-IN" sz="2400" dirty="0">
                <a:latin typeface="Times New Roman" panose="02020603050405020304" pitchFamily="18" charset="0"/>
                <a:cs typeface="Times New Roman" panose="02020603050405020304" pitchFamily="18" charset="0"/>
              </a:rPr>
              <a:t>7. loss</a:t>
            </a:r>
          </a:p>
        </p:txBody>
      </p:sp>
    </p:spTree>
    <p:extLst>
      <p:ext uri="{BB962C8B-B14F-4D97-AF65-F5344CB8AC3E}">
        <p14:creationId xmlns:p14="http://schemas.microsoft.com/office/powerpoint/2010/main" val="15726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1A7-D615-40C6-AB4B-9C2E22EBE7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603B2F73-A6FD-4FAB-8A89-8530E1650F13}"/>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8. prize money</a:t>
            </a:r>
          </a:p>
          <a:p>
            <a:r>
              <a:rPr lang="en-GB" sz="2400" dirty="0">
                <a:latin typeface="Times New Roman" panose="02020603050405020304" pitchFamily="18" charset="0"/>
                <a:cs typeface="Times New Roman" panose="02020603050405020304" pitchFamily="18" charset="0"/>
              </a:rPr>
              <a:t>9. point</a:t>
            </a:r>
          </a:p>
          <a:p>
            <a:r>
              <a:rPr lang="en-GB" sz="2400" dirty="0">
                <a:latin typeface="Times New Roman" panose="02020603050405020304" pitchFamily="18" charset="0"/>
                <a:cs typeface="Times New Roman" panose="02020603050405020304" pitchFamily="18" charset="0"/>
              </a:rPr>
              <a:t>10. tournament</a:t>
            </a:r>
          </a:p>
          <a:p>
            <a:r>
              <a:rPr lang="en-GB" sz="2400" dirty="0">
                <a:latin typeface="Times New Roman" panose="02020603050405020304" pitchFamily="18" charset="0"/>
                <a:cs typeface="Times New Roman" panose="02020603050405020304" pitchFamily="18" charset="0"/>
              </a:rPr>
              <a:t>11. next championship </a:t>
            </a:r>
          </a:p>
          <a:p>
            <a:r>
              <a:rPr lang="en-GB" sz="2400" dirty="0">
                <a:latin typeface="Times New Roman" panose="02020603050405020304" pitchFamily="18" charset="0"/>
                <a:cs typeface="Times New Roman" panose="02020603050405020304" pitchFamily="18" charset="0"/>
              </a:rPr>
              <a:t>12. staying</a:t>
            </a:r>
          </a:p>
          <a:p>
            <a:r>
              <a:rPr lang="en-GB" sz="2400" dirty="0">
                <a:latin typeface="Times New Roman" panose="02020603050405020304" pitchFamily="18" charset="0"/>
                <a:cs typeface="Times New Roman" panose="02020603050405020304" pitchFamily="18" charset="0"/>
              </a:rPr>
              <a:t>13. timing</a:t>
            </a:r>
          </a:p>
          <a:p>
            <a:r>
              <a:rPr lang="en-GB" sz="2400" dirty="0">
                <a:latin typeface="Times New Roman" panose="02020603050405020304" pitchFamily="18" charset="0"/>
                <a:cs typeface="Times New Roman" panose="02020603050405020304" pitchFamily="18" charset="0"/>
              </a:rPr>
              <a:t>14. money for a match</a:t>
            </a:r>
          </a:p>
          <a:p>
            <a:r>
              <a:rPr lang="en-GB" sz="2400" dirty="0">
                <a:latin typeface="Times New Roman" panose="02020603050405020304" pitchFamily="18" charset="0"/>
                <a:cs typeface="Times New Roman" panose="02020603050405020304" pitchFamily="18" charset="0"/>
              </a:rPr>
              <a:t>15. stadium</a:t>
            </a:r>
          </a:p>
        </p:txBody>
      </p:sp>
    </p:spTree>
    <p:extLst>
      <p:ext uri="{BB962C8B-B14F-4D97-AF65-F5344CB8AC3E}">
        <p14:creationId xmlns:p14="http://schemas.microsoft.com/office/powerpoint/2010/main" val="3444471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D9B-C82E-470B-BC4E-5D09CB0BB5D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9280FB4B-8AFB-40FF-A70D-437A5FCFF831}"/>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16. venue</a:t>
            </a:r>
          </a:p>
          <a:p>
            <a:r>
              <a:rPr lang="en-GB" sz="2400" dirty="0">
                <a:latin typeface="Times New Roman" panose="02020603050405020304" pitchFamily="18" charset="0"/>
                <a:cs typeface="Times New Roman" panose="02020603050405020304" pitchFamily="18" charset="0"/>
              </a:rPr>
              <a:t>17. managers and staff</a:t>
            </a:r>
          </a:p>
          <a:p>
            <a:pPr marL="0" indent="0">
              <a:buNone/>
            </a:pPr>
            <a:endParaRPr lang="en-IN" dirty="0"/>
          </a:p>
        </p:txBody>
      </p:sp>
    </p:spTree>
    <p:extLst>
      <p:ext uri="{BB962C8B-B14F-4D97-AF65-F5344CB8AC3E}">
        <p14:creationId xmlns:p14="http://schemas.microsoft.com/office/powerpoint/2010/main" val="23725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B47C-B087-4572-BDF1-3D1B95665E7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Things Analysed from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1D9CB-ABE7-4C54-9E8B-61B5F7C68298}"/>
              </a:ext>
            </a:extLst>
          </p:cNvPr>
          <p:cNvSpPr>
            <a:spLocks noGrp="1"/>
          </p:cNvSpPr>
          <p:nvPr>
            <p:ph idx="1"/>
          </p:nvPr>
        </p:nvSpPr>
        <p:spPr/>
        <p:txBody>
          <a:bodyPr>
            <a:normAutofit/>
          </a:bodyPr>
          <a:lstStyle/>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1. Most </a:t>
            </a:r>
            <a:r>
              <a:rPr lang="en-GB" sz="2400" b="0" i="0" dirty="0" err="1">
                <a:solidFill>
                  <a:schemeClr val="tx1"/>
                </a:solidFill>
                <a:effectLst/>
                <a:latin typeface="Times New Roman" panose="02020603050405020304" pitchFamily="18" charset="0"/>
                <a:cs typeface="Times New Roman" panose="02020603050405020304" pitchFamily="18" charset="0"/>
              </a:rPr>
              <a:t>favor</a:t>
            </a:r>
            <a:r>
              <a:rPr lang="en-GB" sz="2400" b="0" i="0" dirty="0">
                <a:solidFill>
                  <a:schemeClr val="tx1"/>
                </a:solidFill>
                <a:effectLst/>
                <a:latin typeface="Times New Roman" panose="02020603050405020304" pitchFamily="18" charset="0"/>
                <a:cs typeface="Times New Roman" panose="02020603050405020304" pitchFamily="18" charset="0"/>
              </a:rPr>
              <a:t> player in the year.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2. Prize money.</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3. Consistent scored player.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4. </a:t>
            </a:r>
            <a:r>
              <a:rPr lang="en-GB" sz="2400" dirty="0">
                <a:solidFill>
                  <a:schemeClr val="tx1"/>
                </a:solidFill>
                <a:latin typeface="Times New Roman" panose="02020603050405020304" pitchFamily="18" charset="0"/>
                <a:cs typeface="Times New Roman" panose="02020603050405020304" pitchFamily="18" charset="0"/>
              </a:rPr>
              <a:t>Most game watch on TV</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5. Most gold medal winning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6. Player qualified.</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7. </a:t>
            </a:r>
            <a:r>
              <a:rPr lang="en-GB" sz="2400" dirty="0">
                <a:solidFill>
                  <a:schemeClr val="tx1"/>
                </a:solidFill>
                <a:latin typeface="Times New Roman" panose="02020603050405020304" pitchFamily="18" charset="0"/>
                <a:cs typeface="Times New Roman" panose="02020603050405020304" pitchFamily="18" charset="0"/>
              </a:rPr>
              <a:t>List of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 9. Top 10 player based on score.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79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E33-6008-47C4-96D3-113A9CAA076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p>
        </p:txBody>
      </p:sp>
      <p:sp>
        <p:nvSpPr>
          <p:cNvPr id="3" name="Content Placeholder 2">
            <a:extLst>
              <a:ext uri="{FF2B5EF4-FFF2-40B4-BE49-F238E27FC236}">
                <a16:creationId xmlns:a16="http://schemas.microsoft.com/office/drawing/2014/main" id="{4F66C8FD-45AD-41EE-90E0-EAB72986574B}"/>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10. </a:t>
            </a:r>
            <a:r>
              <a:rPr lang="en-GB" sz="2400" dirty="0" err="1">
                <a:solidFill>
                  <a:schemeClr val="tx1"/>
                </a:solidFill>
                <a:latin typeface="Times New Roman" panose="02020603050405020304" pitchFamily="18" charset="0"/>
                <a:cs typeface="Times New Roman" panose="02020603050405020304" pitchFamily="18" charset="0"/>
              </a:rPr>
              <a:t>Perticular</a:t>
            </a:r>
            <a:r>
              <a:rPr lang="en-GB" sz="2400" dirty="0">
                <a:solidFill>
                  <a:schemeClr val="tx1"/>
                </a:solidFill>
                <a:latin typeface="Times New Roman" panose="02020603050405020304" pitchFamily="18" charset="0"/>
                <a:cs typeface="Times New Roman" panose="02020603050405020304" pitchFamily="18" charset="0"/>
              </a:rPr>
              <a:t> time when people watch Olympic game.</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11. Most held match in stadium.</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12.</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Most follow game</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lgn="l">
              <a:buNone/>
            </a:pPr>
            <a:r>
              <a:rPr lang="en-GB" sz="2400" dirty="0">
                <a:solidFill>
                  <a:schemeClr val="tx1"/>
                </a:solidFill>
                <a:latin typeface="Times New Roman" panose="02020603050405020304" pitchFamily="18" charset="0"/>
                <a:cs typeface="Times New Roman" panose="02020603050405020304" pitchFamily="18" charset="0"/>
              </a:rPr>
              <a:t>13. </a:t>
            </a:r>
            <a:r>
              <a:rPr lang="en-IN" sz="2400" dirty="0">
                <a:solidFill>
                  <a:schemeClr val="tx1"/>
                </a:solidFill>
                <a:latin typeface="Times New Roman" panose="02020603050405020304" pitchFamily="18" charset="0"/>
                <a:cs typeface="Times New Roman" panose="02020603050405020304" pitchFamily="18" charset="0"/>
              </a:rPr>
              <a:t>Most followed player</a:t>
            </a:r>
            <a:r>
              <a:rPr lang="en-IN"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14. Most awarded player.</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15. </a:t>
            </a:r>
            <a:r>
              <a:rPr lang="en-GB" sz="2400" b="0" i="0" dirty="0">
                <a:solidFill>
                  <a:schemeClr val="tx1"/>
                </a:solidFill>
                <a:effectLst/>
                <a:latin typeface="Times New Roman" panose="02020603050405020304" pitchFamily="18" charset="0"/>
                <a:cs typeface="Times New Roman" panose="02020603050405020304" pitchFamily="18" charset="0"/>
              </a:rPr>
              <a:t>Best </a:t>
            </a:r>
            <a:r>
              <a:rPr lang="en-GB" sz="2400" dirty="0" err="1">
                <a:solidFill>
                  <a:schemeClr val="tx1"/>
                </a:solidFill>
                <a:latin typeface="Times New Roman" panose="02020603050405020304" pitchFamily="18" charset="0"/>
                <a:cs typeface="Times New Roman" panose="02020603050405020304" pitchFamily="18" charset="0"/>
              </a:rPr>
              <a:t>geme</a:t>
            </a:r>
            <a:r>
              <a:rPr lang="en-GB" sz="2400" dirty="0">
                <a:solidFill>
                  <a:schemeClr val="tx1"/>
                </a:solidFill>
                <a:latin typeface="Times New Roman" panose="02020603050405020304" pitchFamily="18" charset="0"/>
                <a:cs typeface="Times New Roman" panose="02020603050405020304" pitchFamily="18" charset="0"/>
              </a:rPr>
              <a:t> </a:t>
            </a:r>
            <a:r>
              <a:rPr lang="en-GB" sz="2400" b="0" i="0" dirty="0">
                <a:solidFill>
                  <a:schemeClr val="tx1"/>
                </a:solidFill>
                <a:effectLst/>
                <a:latin typeface="Times New Roman" panose="02020603050405020304" pitchFamily="18" charset="0"/>
                <a:cs typeface="Times New Roman" panose="02020603050405020304" pitchFamily="18" charset="0"/>
              </a:rPr>
              <a:t>for </a:t>
            </a:r>
            <a:r>
              <a:rPr lang="en-GB" sz="2400" b="0" i="0" dirty="0" err="1">
                <a:solidFill>
                  <a:schemeClr val="tx1"/>
                </a:solidFill>
                <a:effectLst/>
                <a:latin typeface="Times New Roman" panose="02020603050405020304" pitchFamily="18" charset="0"/>
                <a:cs typeface="Times New Roman" panose="02020603050405020304" pitchFamily="18" charset="0"/>
              </a:rPr>
              <a:t>evey</a:t>
            </a:r>
            <a:r>
              <a:rPr lang="en-GB" sz="2400" b="0" i="0" dirty="0">
                <a:solidFill>
                  <a:schemeClr val="tx1"/>
                </a:solidFill>
                <a:effectLst/>
                <a:latin typeface="Times New Roman" panose="02020603050405020304" pitchFamily="18" charset="0"/>
                <a:cs typeface="Times New Roman" panose="02020603050405020304" pitchFamily="18" charset="0"/>
              </a:rPr>
              <a:t>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798E-45C6-4944-B850-3A831607532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Python Libraries we Have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5D5ACC-2376-4304-B576-1354149FA2DE}"/>
              </a:ext>
            </a:extLst>
          </p:cNvPr>
          <p:cNvSpPr>
            <a:spLocks noGrp="1"/>
          </p:cNvSpPr>
          <p:nvPr>
            <p:ph idx="1"/>
          </p:nvPr>
        </p:nvSpPr>
        <p:spPr>
          <a:xfrm>
            <a:off x="1209456" y="1845734"/>
            <a:ext cx="10058400" cy="4023360"/>
          </a:xfrm>
        </p:spPr>
        <p:txBody>
          <a:bodyPr>
            <a:normAutofit/>
          </a:bodyPr>
          <a:lstStyle/>
          <a:p>
            <a:r>
              <a:rPr lang="en-GB" sz="2400"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2. pandas</a:t>
            </a:r>
          </a:p>
          <a:p>
            <a:r>
              <a:rPr lang="en-GB" sz="2400" dirty="0">
                <a:latin typeface="Times New Roman" panose="02020603050405020304" pitchFamily="18" charset="0"/>
                <a:cs typeface="Times New Roman" panose="02020603050405020304" pitchFamily="18" charset="0"/>
              </a:rPr>
              <a:t>3. Matplotlib</a:t>
            </a:r>
          </a:p>
          <a:p>
            <a:r>
              <a:rPr lang="en-GB" sz="2400" dirty="0">
                <a:latin typeface="Times New Roman" panose="02020603050405020304" pitchFamily="18" charset="0"/>
                <a:cs typeface="Times New Roman" panose="02020603050405020304" pitchFamily="18" charset="0"/>
              </a:rPr>
              <a:t>4. seaborn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4B1AE7-E998-4F8A-98DF-7D40BF3EC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76" y="2234780"/>
            <a:ext cx="2824160" cy="1129664"/>
          </a:xfrm>
          <a:prstGeom prst="rect">
            <a:avLst/>
          </a:prstGeom>
        </p:spPr>
      </p:pic>
      <p:pic>
        <p:nvPicPr>
          <p:cNvPr id="11" name="Picture 10">
            <a:extLst>
              <a:ext uri="{FF2B5EF4-FFF2-40B4-BE49-F238E27FC236}">
                <a16:creationId xmlns:a16="http://schemas.microsoft.com/office/drawing/2014/main" id="{94A051F5-3718-4327-8B41-695DA27E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2243169"/>
            <a:ext cx="3072984" cy="1241998"/>
          </a:xfrm>
          <a:prstGeom prst="rect">
            <a:avLst/>
          </a:prstGeom>
        </p:spPr>
      </p:pic>
      <p:pic>
        <p:nvPicPr>
          <p:cNvPr id="17" name="Picture 16">
            <a:extLst>
              <a:ext uri="{FF2B5EF4-FFF2-40B4-BE49-F238E27FC236}">
                <a16:creationId xmlns:a16="http://schemas.microsoft.com/office/drawing/2014/main" id="{B8EFF197-8CA8-447E-B1BB-0F19803D5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20" y="3429000"/>
            <a:ext cx="1752600" cy="1752600"/>
          </a:xfrm>
          <a:prstGeom prst="rect">
            <a:avLst/>
          </a:prstGeom>
        </p:spPr>
      </p:pic>
      <p:pic>
        <p:nvPicPr>
          <p:cNvPr id="19" name="Picture 18">
            <a:extLst>
              <a:ext uri="{FF2B5EF4-FFF2-40B4-BE49-F238E27FC236}">
                <a16:creationId xmlns:a16="http://schemas.microsoft.com/office/drawing/2014/main" id="{A5122434-6BAB-41F6-B149-D5A27E219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284" y="3481207"/>
            <a:ext cx="4017536" cy="962808"/>
          </a:xfrm>
          <a:prstGeom prst="rect">
            <a:avLst/>
          </a:prstGeom>
        </p:spPr>
      </p:pic>
    </p:spTree>
    <p:extLst>
      <p:ext uri="{BB962C8B-B14F-4D97-AF65-F5344CB8AC3E}">
        <p14:creationId xmlns:p14="http://schemas.microsoft.com/office/powerpoint/2010/main" val="276711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par>
                          <p:cTn id="47" fill="hold">
                            <p:stCondLst>
                              <p:cond delay="5000"/>
                            </p:stCondLst>
                            <p:childTnLst>
                              <p:par>
                                <p:cTn id="48" presetID="3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style.rotation</p:attrName>
                                        </p:attrNameLst>
                                      </p:cBhvr>
                                      <p:tavLst>
                                        <p:tav tm="0">
                                          <p:val>
                                            <p:fltVal val="90"/>
                                          </p:val>
                                        </p:tav>
                                        <p:tav tm="100000">
                                          <p:val>
                                            <p:fltVal val="0"/>
                                          </p:val>
                                        </p:tav>
                                      </p:tavLst>
                                    </p:anim>
                                    <p:animEffect transition="in" filter="fade">
                                      <p:cBhvr>
                                        <p:cTn id="53" dur="1000"/>
                                        <p:tgtEl>
                                          <p:spTgt spid="19"/>
                                        </p:tgtEl>
                                      </p:cBhvr>
                                    </p:animEffect>
                                  </p:childTnLst>
                                </p:cTn>
                              </p:par>
                            </p:childTnLst>
                          </p:cTn>
                        </p:par>
                        <p:par>
                          <p:cTn id="54" fill="hold">
                            <p:stCondLst>
                              <p:cond delay="6000"/>
                            </p:stCondLst>
                            <p:childTnLst>
                              <p:par>
                                <p:cTn id="55" presetID="31" presetClass="entr" presetSubtype="0" fill="hold" nodeType="after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3" end="3"/>
                                            </p:txEl>
                                          </p:spTgt>
                                        </p:tgtEl>
                                      </p:cBhvr>
                                    </p:animEffect>
                                  </p:childTnLst>
                                </p:cTn>
                              </p:par>
                            </p:childTnLst>
                          </p:cTn>
                        </p:par>
                        <p:par>
                          <p:cTn id="61" fill="hold">
                            <p:stCondLst>
                              <p:cond delay="7000"/>
                            </p:stCondLst>
                            <p:childTnLst>
                              <p:par>
                                <p:cTn id="62" presetID="3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
                                          </p:val>
                                        </p:tav>
                                        <p:tav tm="100000">
                                          <p:val>
                                            <p:strVal val="#ppt_w"/>
                                          </p:val>
                                        </p:tav>
                                      </p:tavLst>
                                    </p:anim>
                                    <p:anim calcmode="lin" valueType="num">
                                      <p:cBhvr>
                                        <p:cTn id="65" dur="1000" fill="hold"/>
                                        <p:tgtEl>
                                          <p:spTgt spid="17"/>
                                        </p:tgtEl>
                                        <p:attrNameLst>
                                          <p:attrName>ppt_h</p:attrName>
                                        </p:attrNameLst>
                                      </p:cBhvr>
                                      <p:tavLst>
                                        <p:tav tm="0">
                                          <p:val>
                                            <p:fltVal val="0"/>
                                          </p:val>
                                        </p:tav>
                                        <p:tav tm="100000">
                                          <p:val>
                                            <p:strVal val="#ppt_h"/>
                                          </p:val>
                                        </p:tav>
                                      </p:tavLst>
                                    </p:anim>
                                    <p:anim calcmode="lin" valueType="num">
                                      <p:cBhvr>
                                        <p:cTn id="66" dur="1000" fill="hold"/>
                                        <p:tgtEl>
                                          <p:spTgt spid="17"/>
                                        </p:tgtEl>
                                        <p:attrNameLst>
                                          <p:attrName>style.rotation</p:attrName>
                                        </p:attrNameLst>
                                      </p:cBhvr>
                                      <p:tavLst>
                                        <p:tav tm="0">
                                          <p:val>
                                            <p:fltVal val="90"/>
                                          </p:val>
                                        </p:tav>
                                        <p:tav tm="100000">
                                          <p:val>
                                            <p:fltVal val="0"/>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Gallery</Template>
  <TotalTime>315</TotalTime>
  <Words>397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Python for Data Science (3150713)</vt:lpstr>
      <vt:lpstr>Introduction</vt:lpstr>
      <vt:lpstr>Description of Project</vt:lpstr>
      <vt:lpstr>About Data Set</vt:lpstr>
      <vt:lpstr>Continuous</vt:lpstr>
      <vt:lpstr>Continuous</vt:lpstr>
      <vt:lpstr>Things Analysed from Data Set</vt:lpstr>
      <vt:lpstr>Continuous</vt:lpstr>
      <vt:lpstr>Python Libraries we Have Used</vt:lpstr>
      <vt:lpstr>Conclusion</vt:lpstr>
      <vt:lpstr>Use full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Dhruv Kaneria</dc:creator>
  <cp:lastModifiedBy>MANAV PATEL</cp:lastModifiedBy>
  <cp:revision>24</cp:revision>
  <dcterms:created xsi:type="dcterms:W3CDTF">2022-11-25T02:32:45Z</dcterms:created>
  <dcterms:modified xsi:type="dcterms:W3CDTF">2022-11-28T06:32:52Z</dcterms:modified>
</cp:coreProperties>
</file>