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9"/>
  </p:notesMasterIdLst>
  <p:sldIdLst>
    <p:sldId id="258" r:id="rId2"/>
    <p:sldId id="261" r:id="rId3"/>
    <p:sldId id="276" r:id="rId4"/>
    <p:sldId id="263" r:id="rId5"/>
    <p:sldId id="282" r:id="rId6"/>
    <p:sldId id="262" r:id="rId7"/>
    <p:sldId id="285" r:id="rId8"/>
    <p:sldId id="264" r:id="rId9"/>
    <p:sldId id="283" r:id="rId10"/>
    <p:sldId id="265" r:id="rId11"/>
    <p:sldId id="266" r:id="rId12"/>
    <p:sldId id="284" r:id="rId13"/>
    <p:sldId id="280" r:id="rId14"/>
    <p:sldId id="268" r:id="rId15"/>
    <p:sldId id="269" r:id="rId16"/>
    <p:sldId id="270" r:id="rId17"/>
    <p:sldId id="277" r:id="rId18"/>
    <p:sldId id="278" r:id="rId19"/>
    <p:sldId id="287" r:id="rId20"/>
    <p:sldId id="289" r:id="rId21"/>
    <p:sldId id="291" r:id="rId22"/>
    <p:sldId id="288" r:id="rId23"/>
    <p:sldId id="290" r:id="rId24"/>
    <p:sldId id="272" r:id="rId25"/>
    <p:sldId id="273" r:id="rId26"/>
    <p:sldId id="274" r:id="rId27"/>
    <p:sldId id="2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0FBC0-A651-41A3-B3C8-20578CA90DB0}" type="datetimeFigureOut">
              <a:rPr lang="en-IN" smtClean="0"/>
              <a:t>06-07-2024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116D1-4CDA-40B4-9973-959847E60B78}" type="slidenum">
              <a:rPr lang="en-IN" smtClean="0"/>
              <a:t>‹#›</a:t>
            </a:fld>
            <a:endParaRPr lang="en-IN"/>
          </a:p>
        </p:txBody>
      </p:sp>
    </p:spTree>
    <p:extLst>
      <p:ext uri="{BB962C8B-B14F-4D97-AF65-F5344CB8AC3E}">
        <p14:creationId xmlns:p14="http://schemas.microsoft.com/office/powerpoint/2010/main" val="340734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116D1-4CDA-40B4-9973-959847E60B78}" type="slidenum">
              <a:rPr lang="en-IN" smtClean="0"/>
              <a:t>2</a:t>
            </a:fld>
            <a:endParaRPr lang="en-IN"/>
          </a:p>
        </p:txBody>
      </p:sp>
    </p:spTree>
    <p:extLst>
      <p:ext uri="{BB962C8B-B14F-4D97-AF65-F5344CB8AC3E}">
        <p14:creationId xmlns:p14="http://schemas.microsoft.com/office/powerpoint/2010/main" val="10560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116D1-4CDA-40B4-9973-959847E60B78}" type="slidenum">
              <a:rPr lang="en-IN" smtClean="0"/>
              <a:t>23</a:t>
            </a:fld>
            <a:endParaRPr lang="en-IN"/>
          </a:p>
        </p:txBody>
      </p:sp>
    </p:spTree>
    <p:extLst>
      <p:ext uri="{BB962C8B-B14F-4D97-AF65-F5344CB8AC3E}">
        <p14:creationId xmlns:p14="http://schemas.microsoft.com/office/powerpoint/2010/main" val="3446913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D32ECE2-5DA1-4F1F-8AFF-B17DFE17C355}"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19724280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2ECE2-5DA1-4F1F-8AFF-B17DFE17C355}"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284271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2ECE2-5DA1-4F1F-8AFF-B17DFE17C355}" type="datetimeFigureOut">
              <a:rPr lang="en-IN" smtClean="0"/>
              <a:t>06-07-2024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282637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2ECE2-5DA1-4F1F-8AFF-B17DFE17C355}"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31854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D32ECE2-5DA1-4F1F-8AFF-B17DFE17C355}"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42592089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D32ECE2-5DA1-4F1F-8AFF-B17DFE17C355}" type="datetimeFigureOut">
              <a:rPr lang="en-IN" smtClean="0"/>
              <a:t>06-07-2024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269075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D32ECE2-5DA1-4F1F-8AFF-B17DFE17C355}" type="datetimeFigureOut">
              <a:rPr lang="en-IN" smtClean="0"/>
              <a:t>06-07-2024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02FA4C-B7FF-459E-889D-C7626EB52B42}"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188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32ECE2-5DA1-4F1F-8AFF-B17DFE17C355}" type="datetimeFigureOut">
              <a:rPr lang="en-IN" smtClean="0"/>
              <a:t>06-07-2024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27559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2ECE2-5DA1-4F1F-8AFF-B17DFE17C355}" type="datetimeFigureOut">
              <a:rPr lang="en-IN" smtClean="0"/>
              <a:t>06-07-2024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357202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D32ECE2-5DA1-4F1F-8AFF-B17DFE17C355}" type="datetimeFigureOut">
              <a:rPr lang="en-IN" smtClean="0"/>
              <a:t>06-07-2024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53968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D32ECE2-5DA1-4F1F-8AFF-B17DFE17C355}" type="datetimeFigureOut">
              <a:rPr lang="en-IN" smtClean="0"/>
              <a:t>06-07-2024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602FA4C-B7FF-459E-889D-C7626EB52B42}" type="slidenum">
              <a:rPr lang="en-IN" smtClean="0"/>
              <a:t>‹#›</a:t>
            </a:fld>
            <a:endParaRPr lang="en-IN"/>
          </a:p>
        </p:txBody>
      </p:sp>
    </p:spTree>
    <p:extLst>
      <p:ext uri="{BB962C8B-B14F-4D97-AF65-F5344CB8AC3E}">
        <p14:creationId xmlns:p14="http://schemas.microsoft.com/office/powerpoint/2010/main" val="287592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D32ECE2-5DA1-4F1F-8AFF-B17DFE17C355}" type="datetimeFigureOut">
              <a:rPr lang="en-IN" smtClean="0"/>
              <a:t>06-07-2024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602FA4C-B7FF-459E-889D-C7626EB52B42}" type="slidenum">
              <a:rPr lang="en-IN" smtClean="0"/>
              <a:t>‹#›</a:t>
            </a:fld>
            <a:endParaRPr lang="en-IN"/>
          </a:p>
        </p:txBody>
      </p:sp>
    </p:spTree>
    <p:extLst>
      <p:ext uri="{BB962C8B-B14F-4D97-AF65-F5344CB8AC3E}">
        <p14:creationId xmlns:p14="http://schemas.microsoft.com/office/powerpoint/2010/main" val="71460917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drive/folders/1w2cE6bqU-YomgUloOUafl7zOatt287OY?usp=sharing" TargetMode="External"/><Relationship Id="rId2" Type="http://schemas.openxmlformats.org/officeDocument/2006/relationships/hyperlink" Target="https://github.com/Patelhlt/text-summarizer/blob/main/Interface.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heroku.com/" TargetMode="External"/><Relationship Id="rId1" Type="http://schemas.openxmlformats.org/officeDocument/2006/relationships/slideLayout" Target="../slideLayouts/slideLayout6.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hyperlink" Target="https://cloud.google.com/"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hyperlink" Target="https://aws.amazon.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FCBA-16F5-2166-BE99-4F6207F22970}"/>
              </a:ext>
            </a:extLst>
          </p:cNvPr>
          <p:cNvSpPr>
            <a:spLocks noGrp="1"/>
          </p:cNvSpPr>
          <p:nvPr>
            <p:ph type="ctrTitle"/>
          </p:nvPr>
        </p:nvSpPr>
        <p:spPr>
          <a:xfrm>
            <a:off x="1097280" y="1282261"/>
            <a:ext cx="10058400" cy="3699641"/>
          </a:xfrm>
        </p:spPr>
        <p:txBody>
          <a:bodyPr>
            <a:normAutofit/>
          </a:bodyPr>
          <a:lstStyle/>
          <a:p>
            <a:pPr algn="ctr"/>
            <a:r>
              <a:rPr lang="en-IN" sz="4000" b="1" u="sng" dirty="0">
                <a:solidFill>
                  <a:schemeClr val="accent2">
                    <a:lumMod val="75000"/>
                  </a:schemeClr>
                </a:solidFill>
                <a:latin typeface="Bodoni MT Black" panose="02070A03080606020203" pitchFamily="18" charset="0"/>
              </a:rPr>
              <a:t>Text summarization </a:t>
            </a:r>
            <a:br>
              <a:rPr lang="en-IN" sz="2800" b="1" dirty="0">
                <a:latin typeface="Bodoni MT Black" panose="02070A03080606020203" pitchFamily="18" charset="0"/>
              </a:rPr>
            </a:br>
            <a:br>
              <a:rPr lang="en-IN" sz="2800" b="1" dirty="0">
                <a:latin typeface="Bodoni MT Black" panose="02070A03080606020203" pitchFamily="18" charset="0"/>
              </a:rPr>
            </a:br>
            <a:br>
              <a:rPr lang="en-IN" sz="2800" dirty="0">
                <a:solidFill>
                  <a:schemeClr val="bg2">
                    <a:lumMod val="50000"/>
                  </a:schemeClr>
                </a:solidFill>
                <a:latin typeface="Aptos" panose="020B0004020202020204" pitchFamily="34" charset="0"/>
              </a:rPr>
            </a:br>
            <a:br>
              <a:rPr lang="en-IN" sz="2800" dirty="0">
                <a:solidFill>
                  <a:schemeClr val="bg2">
                    <a:lumMod val="50000"/>
                  </a:schemeClr>
                </a:solidFill>
                <a:latin typeface="Aptos" panose="020B0004020202020204" pitchFamily="34" charset="0"/>
              </a:rPr>
            </a:br>
            <a:br>
              <a:rPr lang="en-IN" sz="2800" b="1" dirty="0">
                <a:latin typeface="Bodoni MT Black" panose="02070A03080606020203" pitchFamily="18" charset="0"/>
              </a:rPr>
            </a:br>
            <a:br>
              <a:rPr lang="en-IN" sz="2800" b="1" dirty="0">
                <a:latin typeface="Bodoni MT Black" panose="02070A03080606020203" pitchFamily="18" charset="0"/>
              </a:rPr>
            </a:br>
            <a:endParaRPr lang="en-IN" sz="2800" b="1" dirty="0">
              <a:latin typeface="Bodoni MT Black" panose="02070A03080606020203" pitchFamily="18" charset="0"/>
            </a:endParaRPr>
          </a:p>
        </p:txBody>
      </p:sp>
      <p:sp>
        <p:nvSpPr>
          <p:cNvPr id="3" name="Subtitle 2">
            <a:extLst>
              <a:ext uri="{FF2B5EF4-FFF2-40B4-BE49-F238E27FC236}">
                <a16:creationId xmlns:a16="http://schemas.microsoft.com/office/drawing/2014/main" id="{718F7B9E-DF76-57D9-A2DC-9437C54D1315}"/>
              </a:ext>
            </a:extLst>
          </p:cNvPr>
          <p:cNvSpPr>
            <a:spLocks noGrp="1"/>
          </p:cNvSpPr>
          <p:nvPr>
            <p:ph type="subTitle" idx="1"/>
          </p:nvPr>
        </p:nvSpPr>
        <p:spPr>
          <a:xfrm>
            <a:off x="1100051" y="2534590"/>
            <a:ext cx="10058400" cy="2930790"/>
          </a:xfrm>
        </p:spPr>
        <p:txBody>
          <a:bodyPr>
            <a:normAutofit/>
          </a:bodyPr>
          <a:lstStyle/>
          <a:p>
            <a:r>
              <a:rPr lang="en-IN" sz="2400" dirty="0">
                <a:solidFill>
                  <a:schemeClr val="bg2">
                    <a:lumMod val="50000"/>
                  </a:schemeClr>
                </a:solidFill>
                <a:latin typeface="Aptos" panose="020B0004020202020204" pitchFamily="34" charset="0"/>
              </a:rPr>
              <a:t>Mentor : Mr. Narendra </a:t>
            </a:r>
            <a:r>
              <a:rPr lang="en-IN" sz="2400" dirty="0" err="1">
                <a:solidFill>
                  <a:schemeClr val="bg2">
                    <a:lumMod val="50000"/>
                  </a:schemeClr>
                </a:solidFill>
                <a:latin typeface="Aptos" panose="020B0004020202020204" pitchFamily="34" charset="0"/>
              </a:rPr>
              <a:t>kumar</a:t>
            </a:r>
            <a:r>
              <a:rPr lang="en-IN" sz="2400" dirty="0">
                <a:solidFill>
                  <a:schemeClr val="bg2">
                    <a:lumMod val="50000"/>
                  </a:schemeClr>
                </a:solidFill>
                <a:latin typeface="Aptos" panose="020B0004020202020204" pitchFamily="34" charset="0"/>
              </a:rPr>
              <a:t> </a:t>
            </a:r>
          </a:p>
          <a:p>
            <a:r>
              <a:rPr lang="en-IN" sz="2400" dirty="0">
                <a:solidFill>
                  <a:schemeClr val="bg2">
                    <a:lumMod val="50000"/>
                  </a:schemeClr>
                </a:solidFill>
                <a:latin typeface="Aptos" panose="020B0004020202020204" pitchFamily="34" charset="0"/>
              </a:rPr>
              <a:t>Intern: Patel </a:t>
            </a:r>
            <a:r>
              <a:rPr lang="en-IN" sz="2400" dirty="0" err="1">
                <a:solidFill>
                  <a:schemeClr val="bg2">
                    <a:lumMod val="50000"/>
                  </a:schemeClr>
                </a:solidFill>
                <a:latin typeface="Aptos" panose="020B0004020202020204" pitchFamily="34" charset="0"/>
              </a:rPr>
              <a:t>Hetu</a:t>
            </a:r>
            <a:endParaRPr lang="en-IN" sz="2400" dirty="0">
              <a:solidFill>
                <a:schemeClr val="bg2">
                  <a:lumMod val="50000"/>
                </a:schemeClr>
              </a:solidFill>
              <a:latin typeface="Aptos" panose="020B0004020202020204" pitchFamily="34" charset="0"/>
            </a:endParaRPr>
          </a:p>
          <a:p>
            <a:r>
              <a:rPr lang="en-IN" dirty="0" err="1">
                <a:solidFill>
                  <a:schemeClr val="bg2">
                    <a:lumMod val="50000"/>
                  </a:schemeClr>
                </a:solidFill>
                <a:latin typeface="Aptos" panose="020B0004020202020204" pitchFamily="34" charset="0"/>
              </a:rPr>
              <a:t>B.Tech</a:t>
            </a:r>
            <a:r>
              <a:rPr lang="en-IN" dirty="0">
                <a:solidFill>
                  <a:schemeClr val="bg2">
                    <a:lumMod val="50000"/>
                  </a:schemeClr>
                </a:solidFill>
                <a:latin typeface="Aptos" panose="020B0004020202020204" pitchFamily="34" charset="0"/>
              </a:rPr>
              <a:t> 3</a:t>
            </a:r>
            <a:r>
              <a:rPr lang="en-IN" baseline="30000" dirty="0">
                <a:solidFill>
                  <a:schemeClr val="bg2">
                    <a:lumMod val="50000"/>
                  </a:schemeClr>
                </a:solidFill>
                <a:latin typeface="Aptos" panose="020B0004020202020204" pitchFamily="34" charset="0"/>
              </a:rPr>
              <a:t>rd</a:t>
            </a:r>
            <a:r>
              <a:rPr lang="en-IN" dirty="0">
                <a:solidFill>
                  <a:schemeClr val="bg2">
                    <a:lumMod val="50000"/>
                  </a:schemeClr>
                </a:solidFill>
                <a:latin typeface="Aptos" panose="020B0004020202020204" pitchFamily="34" charset="0"/>
              </a:rPr>
              <a:t> year(ICT)</a:t>
            </a:r>
          </a:p>
          <a:p>
            <a:r>
              <a:rPr lang="en-IN" dirty="0">
                <a:solidFill>
                  <a:schemeClr val="bg2">
                    <a:lumMod val="50000"/>
                  </a:schemeClr>
                </a:solidFill>
                <a:latin typeface="Aptos" panose="020B0004020202020204" pitchFamily="34" charset="0"/>
              </a:rPr>
              <a:t>Group-1 </a:t>
            </a:r>
          </a:p>
          <a:p>
            <a:r>
              <a:rPr lang="en-IN" dirty="0">
                <a:solidFill>
                  <a:schemeClr val="bg2">
                    <a:lumMod val="50000"/>
                  </a:schemeClr>
                </a:solidFill>
                <a:latin typeface="Aptos" panose="020B0004020202020204" pitchFamily="34" charset="0"/>
              </a:rPr>
              <a:t>Date : 3-7-2024</a:t>
            </a:r>
            <a:endParaRPr lang="en-IN" dirty="0"/>
          </a:p>
        </p:txBody>
      </p:sp>
      <p:pic>
        <p:nvPicPr>
          <p:cNvPr id="4" name="Picture 2" descr="Infosys png images | PNGWing">
            <a:extLst>
              <a:ext uri="{FF2B5EF4-FFF2-40B4-BE49-F238E27FC236}">
                <a16:creationId xmlns:a16="http://schemas.microsoft.com/office/drawing/2014/main" id="{FB979801-9400-C100-E2B5-3AE1062A9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87217" cy="208721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descr="Infosys Springboard on the App Store">
            <a:extLst>
              <a:ext uri="{FF2B5EF4-FFF2-40B4-BE49-F238E27FC236}">
                <a16:creationId xmlns:a16="http://schemas.microsoft.com/office/drawing/2014/main" id="{6BE19872-E962-7370-085B-2276997203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3" t="32526" r="1373" b="29052"/>
          <a:stretch/>
        </p:blipFill>
        <p:spPr bwMode="auto">
          <a:xfrm>
            <a:off x="9688596" y="339417"/>
            <a:ext cx="1999423" cy="125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9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F4CB-8C1C-8C6D-88B9-04D0033ED31C}"/>
              </a:ext>
            </a:extLst>
          </p:cNvPr>
          <p:cNvSpPr>
            <a:spLocks noGrp="1"/>
          </p:cNvSpPr>
          <p:nvPr>
            <p:ph type="title"/>
          </p:nvPr>
        </p:nvSpPr>
        <p:spPr/>
        <p:txBody>
          <a:bodyPr/>
          <a:lstStyle/>
          <a:p>
            <a:r>
              <a:rPr lang="en-IN" dirty="0"/>
              <a:t>Rouge score</a:t>
            </a:r>
          </a:p>
        </p:txBody>
      </p:sp>
      <p:sp>
        <p:nvSpPr>
          <p:cNvPr id="3" name="Content Placeholder 2">
            <a:extLst>
              <a:ext uri="{FF2B5EF4-FFF2-40B4-BE49-F238E27FC236}">
                <a16:creationId xmlns:a16="http://schemas.microsoft.com/office/drawing/2014/main" id="{4B9D62E9-1519-F241-B8CB-065126DD1E46}"/>
              </a:ext>
            </a:extLst>
          </p:cNvPr>
          <p:cNvSpPr>
            <a:spLocks noGrp="1"/>
          </p:cNvSpPr>
          <p:nvPr>
            <p:ph idx="1"/>
          </p:nvPr>
        </p:nvSpPr>
        <p:spPr/>
        <p:txBody>
          <a:bodyPr>
            <a:normAutofit fontScale="70000" lnSpcReduction="20000"/>
          </a:bodyPr>
          <a:lstStyle/>
          <a:p>
            <a:r>
              <a:rPr lang="en-US" b="0" i="0" dirty="0">
                <a:solidFill>
                  <a:srgbClr val="212121"/>
                </a:solidFill>
                <a:effectLst/>
                <a:highlight>
                  <a:srgbClr val="FFFFFF"/>
                </a:highlight>
                <a:latin typeface="Courier New" panose="02070309020205020404" pitchFamily="49" charset="0"/>
              </a:rPr>
              <a:t>'rouge1': </a:t>
            </a:r>
            <a:r>
              <a:rPr lang="en-US" b="0" i="0" dirty="0" err="1">
                <a:solidFill>
                  <a:srgbClr val="212121"/>
                </a:solidFill>
                <a:effectLst/>
                <a:highlight>
                  <a:srgbClr val="FFFFFF"/>
                </a:highlight>
                <a:latin typeface="Courier New" panose="02070309020205020404" pitchFamily="49" charset="0"/>
              </a:rPr>
              <a:t>AggregateScore</a:t>
            </a:r>
            <a:r>
              <a:rPr lang="en-US" b="0" i="0" dirty="0">
                <a:solidFill>
                  <a:srgbClr val="212121"/>
                </a:solidFill>
                <a:effectLst/>
                <a:highlight>
                  <a:srgbClr val="FFFFFF"/>
                </a:highlight>
                <a:latin typeface="Courier New" panose="02070309020205020404" pitchFamily="49" charset="0"/>
              </a:rPr>
              <a:t>(low=Score(precision=0.75, recall=0.6,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=0.6666666666666665), mid=Score(precision=0.75, recall=0.6,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=0.6666666666666665), high=Score(precision=0.75, recall=0.6,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=0.6666666666666665)), 'rouge2': </a:t>
            </a:r>
            <a:r>
              <a:rPr lang="en-US" b="0" i="0" dirty="0" err="1">
                <a:solidFill>
                  <a:srgbClr val="212121"/>
                </a:solidFill>
                <a:effectLst/>
                <a:highlight>
                  <a:srgbClr val="FFFFFF"/>
                </a:highlight>
                <a:latin typeface="Courier New" panose="02070309020205020404" pitchFamily="49" charset="0"/>
              </a:rPr>
              <a:t>AggregateScore</a:t>
            </a:r>
            <a:r>
              <a:rPr lang="en-US" b="0" i="0" dirty="0">
                <a:solidFill>
                  <a:srgbClr val="212121"/>
                </a:solidFill>
                <a:effectLst/>
                <a:highlight>
                  <a:srgbClr val="FFFFFF"/>
                </a:highlight>
                <a:latin typeface="Courier New" panose="02070309020205020404" pitchFamily="49" charset="0"/>
              </a:rPr>
              <a:t>(low=Score(precision=0.3333333333333333, recall=0.25,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=0.28571428571428575), mid=Score(precision=0.3333333333333333, recall=0.25,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=0.28571428571428575), high=Score(precision=0.3333333333333333, recall=0.25,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=0.28571428571428575)), '</a:t>
            </a:r>
            <a:r>
              <a:rPr lang="en-US" b="0" i="0" dirty="0" err="1">
                <a:solidFill>
                  <a:srgbClr val="212121"/>
                </a:solidFill>
                <a:effectLst/>
                <a:highlight>
                  <a:srgbClr val="FFFFFF"/>
                </a:highlight>
                <a:latin typeface="Courier New" panose="02070309020205020404" pitchFamily="49" charset="0"/>
              </a:rPr>
              <a:t>rougeL</a:t>
            </a:r>
            <a:r>
              <a:rPr lang="en-US" b="0" i="0" dirty="0">
                <a:solidFill>
                  <a:srgbClr val="212121"/>
                </a:solidFill>
                <a:effectLst/>
                <a:highlight>
                  <a:srgbClr val="FFFFFF"/>
                </a:highlight>
                <a:latin typeface="Courier New" panose="02070309020205020404" pitchFamily="49" charset="0"/>
              </a:rPr>
              <a:t>': </a:t>
            </a:r>
            <a:r>
              <a:rPr lang="en-US" b="0" i="0" dirty="0" err="1">
                <a:solidFill>
                  <a:srgbClr val="212121"/>
                </a:solidFill>
                <a:effectLst/>
                <a:highlight>
                  <a:srgbClr val="FFFFFF"/>
                </a:highlight>
                <a:latin typeface="Courier New" panose="02070309020205020404" pitchFamily="49" charset="0"/>
              </a:rPr>
              <a:t>AggregateScore</a:t>
            </a:r>
            <a:r>
              <a:rPr lang="en-US" b="0" i="0" dirty="0">
                <a:solidFill>
                  <a:srgbClr val="212121"/>
                </a:solidFill>
                <a:effectLst/>
                <a:highlight>
                  <a:srgbClr val="FFFFFF"/>
                </a:highlight>
                <a:latin typeface="Courier New" panose="02070309020205020404" pitchFamily="49" charset="0"/>
              </a:rPr>
              <a:t>(low=Score(precision=0.75, recall=0.6,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=0.6666666666666665), mid=Score(precision=0.75, recall=0.6,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=0.6666666666666665), high=Score(precision=0.75, recall=0.6,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=0.6666666666666665)), '</a:t>
            </a:r>
            <a:r>
              <a:rPr lang="en-US" b="0" i="0" dirty="0" err="1">
                <a:solidFill>
                  <a:srgbClr val="212121"/>
                </a:solidFill>
                <a:effectLst/>
                <a:highlight>
                  <a:srgbClr val="FFFFFF"/>
                </a:highlight>
                <a:latin typeface="Courier New" panose="02070309020205020404" pitchFamily="49" charset="0"/>
              </a:rPr>
              <a:t>rougeLsum</a:t>
            </a:r>
            <a:r>
              <a:rPr lang="en-US" b="0" i="0" dirty="0">
                <a:solidFill>
                  <a:srgbClr val="212121"/>
                </a:solidFill>
                <a:effectLst/>
                <a:highlight>
                  <a:srgbClr val="FFFFFF"/>
                </a:highlight>
                <a:latin typeface="Courier New" panose="02070309020205020404" pitchFamily="49" charset="0"/>
              </a:rPr>
              <a:t>': </a:t>
            </a:r>
            <a:r>
              <a:rPr lang="en-US" b="0" i="0" dirty="0" err="1">
                <a:solidFill>
                  <a:srgbClr val="212121"/>
                </a:solidFill>
                <a:effectLst/>
                <a:highlight>
                  <a:srgbClr val="FFFFFF"/>
                </a:highlight>
                <a:latin typeface="Courier New" panose="02070309020205020404" pitchFamily="49" charset="0"/>
              </a:rPr>
              <a:t>AggregateScore</a:t>
            </a:r>
            <a:r>
              <a:rPr lang="en-US" b="0" i="0" dirty="0">
                <a:solidFill>
                  <a:srgbClr val="212121"/>
                </a:solidFill>
                <a:effectLst/>
                <a:highlight>
                  <a:srgbClr val="FFFFFF"/>
                </a:highlight>
                <a:latin typeface="Courier New" panose="02070309020205020404" pitchFamily="49" charset="0"/>
              </a:rPr>
              <a:t>(low=Score(precision=0.75, recall=0.6,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=0.6666666666666665), mid=Score(precision=0.75, recall=0.6,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=0.6666666666666665), high=Score(precision=0.75, recall=0.6, </a:t>
            </a:r>
            <a:r>
              <a:rPr lang="en-US" b="0" i="0" dirty="0" err="1">
                <a:solidFill>
                  <a:srgbClr val="212121"/>
                </a:solidFill>
                <a:effectLst/>
                <a:highlight>
                  <a:srgbClr val="FFFFFF"/>
                </a:highlight>
                <a:latin typeface="Courier New" panose="02070309020205020404" pitchFamily="49" charset="0"/>
              </a:rPr>
              <a:t>fmeasure</a:t>
            </a:r>
            <a:r>
              <a:rPr lang="en-US" b="0" i="0" dirty="0">
                <a:solidFill>
                  <a:srgbClr val="212121"/>
                </a:solidFill>
                <a:effectLst/>
                <a:highlight>
                  <a:srgbClr val="FFFFFF"/>
                </a:highlight>
                <a:latin typeface="Courier New" panose="02070309020205020404" pitchFamily="49" charset="0"/>
              </a:rPr>
              <a:t>=0.6666666666666665))</a:t>
            </a:r>
          </a:p>
          <a:p>
            <a:endParaRPr lang="en-US" b="0" i="0" dirty="0">
              <a:solidFill>
                <a:srgbClr val="212121"/>
              </a:solidFill>
              <a:effectLst/>
              <a:highlight>
                <a:srgbClr val="FFFFFF"/>
              </a:highlight>
              <a:latin typeface="Courier New" panose="02070309020205020404" pitchFamily="49" charset="0"/>
            </a:endParaRPr>
          </a:p>
          <a:p>
            <a:endParaRPr lang="en-US" dirty="0">
              <a:solidFill>
                <a:srgbClr val="212121"/>
              </a:solidFill>
              <a:highlight>
                <a:srgbClr val="FFFFFF"/>
              </a:highlight>
              <a:latin typeface="Courier New" panose="02070309020205020404" pitchFamily="49" charset="0"/>
            </a:endParaRPr>
          </a:p>
          <a:p>
            <a:endParaRPr lang="en-IN" dirty="0"/>
          </a:p>
        </p:txBody>
      </p:sp>
      <p:pic>
        <p:nvPicPr>
          <p:cNvPr id="5" name="Picture 4">
            <a:extLst>
              <a:ext uri="{FF2B5EF4-FFF2-40B4-BE49-F238E27FC236}">
                <a16:creationId xmlns:a16="http://schemas.microsoft.com/office/drawing/2014/main" id="{D976CDC9-2946-1113-2D95-B8B845D6212F}"/>
              </a:ext>
            </a:extLst>
          </p:cNvPr>
          <p:cNvPicPr>
            <a:picLocks noChangeAspect="1"/>
          </p:cNvPicPr>
          <p:nvPr/>
        </p:nvPicPr>
        <p:blipFill>
          <a:blip r:embed="rId2"/>
          <a:stretch>
            <a:fillRect/>
          </a:stretch>
        </p:blipFill>
        <p:spPr>
          <a:xfrm>
            <a:off x="3235826" y="5609849"/>
            <a:ext cx="4823878" cy="891617"/>
          </a:xfrm>
          <a:prstGeom prst="rect">
            <a:avLst/>
          </a:prstGeom>
        </p:spPr>
      </p:pic>
    </p:spTree>
    <p:extLst>
      <p:ext uri="{BB962C8B-B14F-4D97-AF65-F5344CB8AC3E}">
        <p14:creationId xmlns:p14="http://schemas.microsoft.com/office/powerpoint/2010/main" val="113409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8264-D231-A437-A2AE-7401936BF05A}"/>
              </a:ext>
            </a:extLst>
          </p:cNvPr>
          <p:cNvSpPr>
            <a:spLocks noGrp="1"/>
          </p:cNvSpPr>
          <p:nvPr>
            <p:ph type="title"/>
          </p:nvPr>
        </p:nvSpPr>
        <p:spPr/>
        <p:txBody>
          <a:bodyPr/>
          <a:lstStyle/>
          <a:p>
            <a:r>
              <a:rPr lang="en-US" b="1" dirty="0"/>
              <a:t>Abstractive Summarization</a:t>
            </a:r>
            <a:br>
              <a:rPr lang="en-US" b="1" dirty="0"/>
            </a:br>
            <a:endParaRPr lang="en-IN" dirty="0"/>
          </a:p>
        </p:txBody>
      </p:sp>
      <p:sp>
        <p:nvSpPr>
          <p:cNvPr id="3" name="Content Placeholder 2">
            <a:extLst>
              <a:ext uri="{FF2B5EF4-FFF2-40B4-BE49-F238E27FC236}">
                <a16:creationId xmlns:a16="http://schemas.microsoft.com/office/drawing/2014/main" id="{58C3652A-AE3B-B65B-32A9-4D90B01D33B4}"/>
              </a:ext>
            </a:extLst>
          </p:cNvPr>
          <p:cNvSpPr>
            <a:spLocks noGrp="1"/>
          </p:cNvSpPr>
          <p:nvPr>
            <p:ph idx="1"/>
          </p:nvPr>
        </p:nvSpPr>
        <p:spPr/>
        <p:txBody>
          <a:bodyPr>
            <a:normAutofit/>
          </a:bodyPr>
          <a:lstStyle/>
          <a:p>
            <a:pPr>
              <a:buFont typeface="Arial" panose="020B0604020202020204" pitchFamily="34" charset="0"/>
              <a:buChar char="•"/>
            </a:pPr>
            <a:r>
              <a:rPr lang="en-US" b="1" dirty="0"/>
              <a:t>Definition:</a:t>
            </a:r>
            <a:endParaRPr lang="en-US" dirty="0"/>
          </a:p>
          <a:p>
            <a:pPr marL="742950" lvl="1" indent="-285750">
              <a:buFont typeface="Arial" panose="020B0604020202020204" pitchFamily="34" charset="0"/>
              <a:buChar char="•"/>
            </a:pPr>
            <a:r>
              <a:rPr lang="en-US" dirty="0"/>
              <a:t>"Abstractive summarization generates new sentences to represent the core ideas of the text."</a:t>
            </a:r>
          </a:p>
          <a:p>
            <a:pPr>
              <a:buFont typeface="Arial" panose="020B0604020202020204" pitchFamily="34" charset="0"/>
              <a:buChar char="•"/>
            </a:pPr>
            <a:r>
              <a:rPr lang="en-US" b="1" dirty="0"/>
              <a:t>Techniques:</a:t>
            </a:r>
            <a:endParaRPr lang="en-US" dirty="0"/>
          </a:p>
          <a:p>
            <a:pPr marL="742950" lvl="1" indent="-285750">
              <a:buFont typeface="Arial" panose="020B0604020202020204" pitchFamily="34" charset="0"/>
              <a:buChar char="•"/>
            </a:pPr>
            <a:r>
              <a:rPr lang="en-US" dirty="0"/>
              <a:t>"Uses neural networks and transformer models."</a:t>
            </a:r>
          </a:p>
          <a:p>
            <a:pPr>
              <a:buFont typeface="Arial" panose="020B0604020202020204" pitchFamily="34" charset="0"/>
              <a:buChar char="•"/>
            </a:pPr>
            <a:r>
              <a:rPr lang="en-US" b="1" dirty="0"/>
              <a:t>Pros and Cons:</a:t>
            </a:r>
            <a:endParaRPr lang="en-US" dirty="0"/>
          </a:p>
          <a:p>
            <a:pPr marL="742950" lvl="1" indent="-285750">
              <a:buFont typeface="Arial" panose="020B0604020202020204" pitchFamily="34" charset="0"/>
              <a:buChar char="•"/>
            </a:pPr>
            <a:r>
              <a:rPr lang="en-US" dirty="0"/>
              <a:t>"Pros: More coherent and human-like summaries."</a:t>
            </a:r>
          </a:p>
          <a:p>
            <a:pPr marL="742950" lvl="1" indent="-285750">
              <a:buFont typeface="Arial" panose="020B0604020202020204" pitchFamily="34" charset="0"/>
              <a:buChar char="•"/>
            </a:pPr>
            <a:r>
              <a:rPr lang="en-US" dirty="0"/>
              <a:t>"Cons: Computationally intensive and may introduce inaccuracies."</a:t>
            </a:r>
          </a:p>
          <a:p>
            <a:endParaRPr lang="en-IN" dirty="0"/>
          </a:p>
        </p:txBody>
      </p:sp>
    </p:spTree>
    <p:extLst>
      <p:ext uri="{BB962C8B-B14F-4D97-AF65-F5344CB8AC3E}">
        <p14:creationId xmlns:p14="http://schemas.microsoft.com/office/powerpoint/2010/main" val="422933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5652-C439-173F-C1D0-ED253D845F1C}"/>
              </a:ext>
            </a:extLst>
          </p:cNvPr>
          <p:cNvSpPr>
            <a:spLocks noGrp="1"/>
          </p:cNvSpPr>
          <p:nvPr>
            <p:ph type="title"/>
          </p:nvPr>
        </p:nvSpPr>
        <p:spPr>
          <a:xfrm>
            <a:off x="2159418" y="381986"/>
            <a:ext cx="7729728" cy="1188720"/>
          </a:xfrm>
        </p:spPr>
        <p:txBody>
          <a:bodyPr>
            <a:normAutofit/>
          </a:bodyPr>
          <a:lstStyle/>
          <a:p>
            <a:r>
              <a:rPr lang="en-US" b="0" i="0" dirty="0">
                <a:solidFill>
                  <a:srgbClr val="111111"/>
                </a:solidFill>
                <a:effectLst/>
                <a:highlight>
                  <a:srgbClr val="FFFFFF"/>
                </a:highlight>
                <a:latin typeface="HP Simplified Hans" panose="020B0500000000000000" pitchFamily="34" charset="-122"/>
                <a:ea typeface="HP Simplified Hans" panose="020B0500000000000000" pitchFamily="34" charset="-122"/>
              </a:rPr>
              <a:t>Architecture of the abstractive  text summarization system</a:t>
            </a:r>
            <a:r>
              <a:rPr lang="en-US" b="0" i="0" dirty="0">
                <a:solidFill>
                  <a:srgbClr val="111111"/>
                </a:solidFill>
                <a:effectLst/>
                <a:highlight>
                  <a:srgbClr val="FFFFFF"/>
                </a:highlight>
                <a:latin typeface="Roboto" panose="02000000000000000000" pitchFamily="2" charset="0"/>
              </a:rPr>
              <a:t>:</a:t>
            </a:r>
            <a:endParaRPr lang="en-IN" dirty="0"/>
          </a:p>
        </p:txBody>
      </p:sp>
      <p:pic>
        <p:nvPicPr>
          <p:cNvPr id="4" name="Picture 3">
            <a:extLst>
              <a:ext uri="{FF2B5EF4-FFF2-40B4-BE49-F238E27FC236}">
                <a16:creationId xmlns:a16="http://schemas.microsoft.com/office/drawing/2014/main" id="{B6758C68-3011-FA08-AB80-620BFDC7B3FC}"/>
              </a:ext>
            </a:extLst>
          </p:cNvPr>
          <p:cNvPicPr>
            <a:picLocks noChangeAspect="1"/>
          </p:cNvPicPr>
          <p:nvPr/>
        </p:nvPicPr>
        <p:blipFill>
          <a:blip r:embed="rId2"/>
          <a:stretch>
            <a:fillRect/>
          </a:stretch>
        </p:blipFill>
        <p:spPr>
          <a:xfrm>
            <a:off x="1725145" y="1945341"/>
            <a:ext cx="8096250" cy="3424517"/>
          </a:xfrm>
          <a:prstGeom prst="rect">
            <a:avLst/>
          </a:prstGeom>
        </p:spPr>
      </p:pic>
    </p:spTree>
    <p:extLst>
      <p:ext uri="{BB962C8B-B14F-4D97-AF65-F5344CB8AC3E}">
        <p14:creationId xmlns:p14="http://schemas.microsoft.com/office/powerpoint/2010/main" val="365256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B664-CC0E-633D-3DC1-01619ACF6023}"/>
              </a:ext>
            </a:extLst>
          </p:cNvPr>
          <p:cNvSpPr>
            <a:spLocks noGrp="1"/>
          </p:cNvSpPr>
          <p:nvPr>
            <p:ph type="title"/>
          </p:nvPr>
        </p:nvSpPr>
        <p:spPr/>
        <p:txBody>
          <a:bodyPr/>
          <a:lstStyle/>
          <a:p>
            <a:r>
              <a:rPr lang="en-IN" dirty="0"/>
              <a:t>COMPARING MODELS </a:t>
            </a:r>
          </a:p>
        </p:txBody>
      </p:sp>
      <p:pic>
        <p:nvPicPr>
          <p:cNvPr id="13314" name="Picture 2" descr="5 Text Summarization Project Ideas for Practice">
            <a:extLst>
              <a:ext uri="{FF2B5EF4-FFF2-40B4-BE49-F238E27FC236}">
                <a16:creationId xmlns:a16="http://schemas.microsoft.com/office/drawing/2014/main" id="{74A9F54C-355D-99BB-68AC-26056C4FEC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76897" y="2346775"/>
            <a:ext cx="4889060" cy="29334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FD9107-00FC-7141-F33E-594F069B64C9}"/>
              </a:ext>
            </a:extLst>
          </p:cNvPr>
          <p:cNvPicPr>
            <a:picLocks noChangeAspect="1"/>
          </p:cNvPicPr>
          <p:nvPr/>
        </p:nvPicPr>
        <p:blipFill>
          <a:blip r:embed="rId3"/>
          <a:stretch>
            <a:fillRect/>
          </a:stretch>
        </p:blipFill>
        <p:spPr>
          <a:xfrm>
            <a:off x="92959" y="2274732"/>
            <a:ext cx="5205348" cy="1188721"/>
          </a:xfrm>
          <a:prstGeom prst="rect">
            <a:avLst/>
          </a:prstGeom>
        </p:spPr>
      </p:pic>
      <p:sp>
        <p:nvSpPr>
          <p:cNvPr id="7" name="TextBox 6">
            <a:extLst>
              <a:ext uri="{FF2B5EF4-FFF2-40B4-BE49-F238E27FC236}">
                <a16:creationId xmlns:a16="http://schemas.microsoft.com/office/drawing/2014/main" id="{E5A18F78-9584-FE6B-3A5A-85E007233D9B}"/>
              </a:ext>
            </a:extLst>
          </p:cNvPr>
          <p:cNvSpPr txBox="1"/>
          <p:nvPr/>
        </p:nvSpPr>
        <p:spPr>
          <a:xfrm>
            <a:off x="322728" y="3693459"/>
            <a:ext cx="5205349" cy="1554272"/>
          </a:xfrm>
          <a:prstGeom prst="rect">
            <a:avLst/>
          </a:prstGeom>
          <a:noFill/>
        </p:spPr>
        <p:txBody>
          <a:bodyPr wrap="square">
            <a:spAutoFit/>
          </a:bodyPr>
          <a:lstStyle/>
          <a:p>
            <a:r>
              <a:rPr lang="en-IN" b="1" i="0" dirty="0">
                <a:solidFill>
                  <a:srgbClr val="212121"/>
                </a:solidFill>
                <a:effectLst/>
                <a:highlight>
                  <a:srgbClr val="FFFFFF"/>
                </a:highlight>
                <a:latin typeface="Courier New" panose="02070309020205020404" pitchFamily="49" charset="0"/>
              </a:rPr>
              <a:t>OUTPUT</a:t>
            </a:r>
            <a:r>
              <a:rPr lang="en-IN" sz="1100" b="0" i="0" dirty="0">
                <a:solidFill>
                  <a:srgbClr val="212121"/>
                </a:solidFill>
                <a:effectLst/>
                <a:highlight>
                  <a:srgbClr val="FFFFFF"/>
                </a:highlight>
                <a:latin typeface="Courier New" panose="02070309020205020404" pitchFamily="49" charset="0"/>
              </a:rPr>
              <a:t>:</a:t>
            </a:r>
          </a:p>
          <a:p>
            <a:r>
              <a:rPr lang="en-IN" sz="1100" b="0" i="0" dirty="0">
                <a:solidFill>
                  <a:srgbClr val="212121"/>
                </a:solidFill>
                <a:effectLst/>
                <a:highlight>
                  <a:srgbClr val="FFFFFF"/>
                </a:highlight>
                <a:latin typeface="Courier New" panose="02070309020205020404" pitchFamily="49" charset="0"/>
              </a:rPr>
              <a:t>Normal processing Experts question if packed out planes are putting passengers at risk! ['expert', 'question', 'pack', 'plane', 'put', '</a:t>
            </a:r>
            <a:r>
              <a:rPr lang="en-IN" sz="1100" b="0" i="0" dirty="0" err="1">
                <a:solidFill>
                  <a:srgbClr val="212121"/>
                </a:solidFill>
                <a:effectLst/>
                <a:highlight>
                  <a:srgbClr val="FFFFFF"/>
                </a:highlight>
                <a:latin typeface="Courier New" panose="02070309020205020404" pitchFamily="49" charset="0"/>
              </a:rPr>
              <a:t>passeng</a:t>
            </a:r>
            <a:r>
              <a:rPr lang="en-IN" sz="1100" b="0" i="0" dirty="0">
                <a:solidFill>
                  <a:srgbClr val="212121"/>
                </a:solidFill>
                <a:effectLst/>
                <a:highlight>
                  <a:srgbClr val="FFFFFF"/>
                </a:highlight>
                <a:latin typeface="Courier New" panose="02070309020205020404" pitchFamily="49" charset="0"/>
              </a:rPr>
              <a:t>', 'risk'] {'</a:t>
            </a:r>
            <a:r>
              <a:rPr lang="en-IN" sz="1100" b="0" i="0" dirty="0" err="1">
                <a:solidFill>
                  <a:srgbClr val="212121"/>
                </a:solidFill>
                <a:effectLst/>
                <a:highlight>
                  <a:srgbClr val="FFFFFF"/>
                </a:highlight>
                <a:latin typeface="Courier New" panose="02070309020205020404" pitchFamily="49" charset="0"/>
              </a:rPr>
              <a:t>input_ids</a:t>
            </a:r>
            <a:r>
              <a:rPr lang="en-IN" sz="1100" b="0" i="0" dirty="0">
                <a:solidFill>
                  <a:srgbClr val="212121"/>
                </a:solidFill>
                <a:effectLst/>
                <a:highlight>
                  <a:srgbClr val="FFFFFF"/>
                </a:highlight>
                <a:latin typeface="Courier New" panose="02070309020205020404" pitchFamily="49" charset="0"/>
              </a:rPr>
              <a:t>': [101, 8519, 3160, 2065, 8966, 2041, 9738, 2024, 5128, 5467, 2012, 3891, 999, 102], '</a:t>
            </a:r>
            <a:r>
              <a:rPr lang="en-IN" sz="1100" b="0" i="0" dirty="0" err="1">
                <a:solidFill>
                  <a:srgbClr val="212121"/>
                </a:solidFill>
                <a:effectLst/>
                <a:highlight>
                  <a:srgbClr val="FFFFFF"/>
                </a:highlight>
                <a:latin typeface="Courier New" panose="02070309020205020404" pitchFamily="49" charset="0"/>
              </a:rPr>
              <a:t>token_type_ids</a:t>
            </a:r>
            <a:r>
              <a:rPr lang="en-IN" sz="1100" b="0" i="0" dirty="0">
                <a:solidFill>
                  <a:srgbClr val="212121"/>
                </a:solidFill>
                <a:effectLst/>
                <a:highlight>
                  <a:srgbClr val="FFFFFF"/>
                </a:highlight>
                <a:latin typeface="Courier New" panose="02070309020205020404" pitchFamily="49" charset="0"/>
              </a:rPr>
              <a:t>': [0, 0, 0, 0, 0, 0, 0, 0, 0, 0, 0, 0, 0, 0], '</a:t>
            </a:r>
            <a:r>
              <a:rPr lang="en-IN" sz="1100" b="0" i="0" dirty="0" err="1">
                <a:solidFill>
                  <a:srgbClr val="212121"/>
                </a:solidFill>
                <a:effectLst/>
                <a:highlight>
                  <a:srgbClr val="FFFFFF"/>
                </a:highlight>
                <a:latin typeface="Courier New" panose="02070309020205020404" pitchFamily="49" charset="0"/>
              </a:rPr>
              <a:t>attention_mask</a:t>
            </a:r>
            <a:r>
              <a:rPr lang="en-IN" sz="1100" b="0" i="0" dirty="0">
                <a:solidFill>
                  <a:srgbClr val="212121"/>
                </a:solidFill>
                <a:effectLst/>
                <a:highlight>
                  <a:srgbClr val="FFFFFF"/>
                </a:highlight>
                <a:latin typeface="Courier New" panose="02070309020205020404" pitchFamily="49" charset="0"/>
              </a:rPr>
              <a:t>': [1, 1, 1, 1, 1, 1, 1, 1, 1, 1, 1, 1, 1, 1]}</a:t>
            </a:r>
            <a:endParaRPr lang="en-IN" sz="1100" dirty="0"/>
          </a:p>
        </p:txBody>
      </p:sp>
    </p:spTree>
    <p:extLst>
      <p:ext uri="{BB962C8B-B14F-4D97-AF65-F5344CB8AC3E}">
        <p14:creationId xmlns:p14="http://schemas.microsoft.com/office/powerpoint/2010/main" val="2201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AD82-F40B-C1BB-D03E-56113B157521}"/>
              </a:ext>
            </a:extLst>
          </p:cNvPr>
          <p:cNvSpPr>
            <a:spLocks noGrp="1"/>
          </p:cNvSpPr>
          <p:nvPr>
            <p:ph type="title"/>
          </p:nvPr>
        </p:nvSpPr>
        <p:spPr/>
        <p:txBody>
          <a:bodyPr/>
          <a:lstStyle/>
          <a:p>
            <a:r>
              <a:rPr lang="en-IN" dirty="0"/>
              <a:t> model training :</a:t>
            </a:r>
          </a:p>
        </p:txBody>
      </p:sp>
      <p:sp>
        <p:nvSpPr>
          <p:cNvPr id="10" name="Content Placeholder 9">
            <a:extLst>
              <a:ext uri="{FF2B5EF4-FFF2-40B4-BE49-F238E27FC236}">
                <a16:creationId xmlns:a16="http://schemas.microsoft.com/office/drawing/2014/main" id="{3A2DECD6-5796-E138-3C42-33B3D50E9E66}"/>
              </a:ext>
            </a:extLst>
          </p:cNvPr>
          <p:cNvSpPr>
            <a:spLocks noGrp="1"/>
          </p:cNvSpPr>
          <p:nvPr>
            <p:ph idx="1"/>
          </p:nvPr>
        </p:nvSpPr>
        <p:spPr>
          <a:xfrm>
            <a:off x="2105630" y="2476680"/>
            <a:ext cx="7729728" cy="3101983"/>
          </a:xfrm>
        </p:spPr>
        <p:txBody>
          <a:bodyPr/>
          <a:lstStyle/>
          <a:p>
            <a:r>
              <a:rPr lang="en-IN" b="0" i="0" dirty="0" err="1">
                <a:solidFill>
                  <a:srgbClr val="212121"/>
                </a:solidFill>
                <a:effectLst/>
                <a:highlight>
                  <a:srgbClr val="FFFFFF"/>
                </a:highlight>
                <a:latin typeface="Courier New" panose="02070309020205020404" pitchFamily="49" charset="0"/>
              </a:rPr>
              <a:t>TrainOutput</a:t>
            </a:r>
            <a:r>
              <a:rPr lang="en-IN" b="0" i="0" dirty="0">
                <a:solidFill>
                  <a:srgbClr val="212121"/>
                </a:solidFill>
                <a:effectLst/>
                <a:highlight>
                  <a:srgbClr val="FFFFFF"/>
                </a:highlight>
                <a:latin typeface="Courier New" panose="02070309020205020404" pitchFamily="49" charset="0"/>
              </a:rPr>
              <a:t>(</a:t>
            </a:r>
            <a:r>
              <a:rPr lang="en-IN" b="0" i="0" dirty="0" err="1">
                <a:solidFill>
                  <a:srgbClr val="212121"/>
                </a:solidFill>
                <a:effectLst/>
                <a:highlight>
                  <a:srgbClr val="FFFFFF"/>
                </a:highlight>
                <a:latin typeface="Courier New" panose="02070309020205020404" pitchFamily="49" charset="0"/>
              </a:rPr>
              <a:t>global_step</a:t>
            </a:r>
            <a:r>
              <a:rPr lang="en-IN" b="0" i="0" dirty="0">
                <a:solidFill>
                  <a:srgbClr val="212121"/>
                </a:solidFill>
                <a:effectLst/>
                <a:highlight>
                  <a:srgbClr val="FFFFFF"/>
                </a:highlight>
                <a:latin typeface="Courier New" panose="02070309020205020404" pitchFamily="49" charset="0"/>
              </a:rPr>
              <a:t>=3683, </a:t>
            </a:r>
            <a:r>
              <a:rPr lang="en-IN" b="0" i="0" dirty="0" err="1">
                <a:solidFill>
                  <a:srgbClr val="212121"/>
                </a:solidFill>
                <a:effectLst/>
                <a:highlight>
                  <a:srgbClr val="FFFFFF"/>
                </a:highlight>
                <a:latin typeface="Courier New" panose="02070309020205020404" pitchFamily="49" charset="0"/>
              </a:rPr>
              <a:t>training_loss</a:t>
            </a:r>
            <a:r>
              <a:rPr lang="en-IN" b="0" i="0" dirty="0">
                <a:solidFill>
                  <a:srgbClr val="212121"/>
                </a:solidFill>
                <a:effectLst/>
                <a:highlight>
                  <a:srgbClr val="FFFFFF"/>
                </a:highlight>
                <a:latin typeface="Courier New" panose="02070309020205020404" pitchFamily="49" charset="0"/>
              </a:rPr>
              <a:t>=0.5255669773256134, metrics={'</a:t>
            </a:r>
            <a:r>
              <a:rPr lang="en-IN" b="0" i="0" dirty="0" err="1">
                <a:solidFill>
                  <a:srgbClr val="212121"/>
                </a:solidFill>
                <a:effectLst/>
                <a:highlight>
                  <a:srgbClr val="FFFFFF"/>
                </a:highlight>
                <a:latin typeface="Courier New" panose="02070309020205020404" pitchFamily="49" charset="0"/>
              </a:rPr>
              <a:t>train_runtime</a:t>
            </a:r>
            <a:r>
              <a:rPr lang="en-IN" b="0" i="0" dirty="0">
                <a:solidFill>
                  <a:srgbClr val="212121"/>
                </a:solidFill>
                <a:effectLst/>
                <a:highlight>
                  <a:srgbClr val="FFFFFF"/>
                </a:highlight>
                <a:latin typeface="Courier New" panose="02070309020205020404" pitchFamily="49" charset="0"/>
              </a:rPr>
              <a:t>': 814.185, '</a:t>
            </a:r>
            <a:r>
              <a:rPr lang="en-IN" b="0" i="0" dirty="0" err="1">
                <a:solidFill>
                  <a:srgbClr val="212121"/>
                </a:solidFill>
                <a:effectLst/>
                <a:highlight>
                  <a:srgbClr val="FFFFFF"/>
                </a:highlight>
                <a:latin typeface="Courier New" panose="02070309020205020404" pitchFamily="49" charset="0"/>
              </a:rPr>
              <a:t>train_samples_per_second</a:t>
            </a:r>
            <a:r>
              <a:rPr lang="en-IN" b="0" i="0" dirty="0">
                <a:solidFill>
                  <a:srgbClr val="212121"/>
                </a:solidFill>
                <a:effectLst/>
                <a:highlight>
                  <a:srgbClr val="FFFFFF"/>
                </a:highlight>
                <a:latin typeface="Courier New" panose="02070309020205020404" pitchFamily="49" charset="0"/>
              </a:rPr>
              <a:t>': 18.094, '</a:t>
            </a:r>
            <a:r>
              <a:rPr lang="en-IN" b="0" i="0" dirty="0" err="1">
                <a:solidFill>
                  <a:srgbClr val="212121"/>
                </a:solidFill>
                <a:effectLst/>
                <a:highlight>
                  <a:srgbClr val="FFFFFF"/>
                </a:highlight>
                <a:latin typeface="Courier New" panose="02070309020205020404" pitchFamily="49" charset="0"/>
              </a:rPr>
              <a:t>train_steps_per_second</a:t>
            </a:r>
            <a:r>
              <a:rPr lang="en-IN" b="0" i="0" dirty="0">
                <a:solidFill>
                  <a:srgbClr val="212121"/>
                </a:solidFill>
                <a:effectLst/>
                <a:highlight>
                  <a:srgbClr val="FFFFFF"/>
                </a:highlight>
                <a:latin typeface="Courier New" panose="02070309020205020404" pitchFamily="49" charset="0"/>
              </a:rPr>
              <a:t>': 4.524, '</a:t>
            </a:r>
            <a:r>
              <a:rPr lang="en-IN" b="0" i="0" dirty="0" err="1">
                <a:solidFill>
                  <a:srgbClr val="212121"/>
                </a:solidFill>
                <a:effectLst/>
                <a:highlight>
                  <a:srgbClr val="FFFFFF"/>
                </a:highlight>
                <a:latin typeface="Courier New" panose="02070309020205020404" pitchFamily="49" charset="0"/>
              </a:rPr>
              <a:t>total_flos</a:t>
            </a:r>
            <a:r>
              <a:rPr lang="en-IN" b="0" i="0" dirty="0">
                <a:solidFill>
                  <a:srgbClr val="212121"/>
                </a:solidFill>
                <a:effectLst/>
                <a:highlight>
                  <a:srgbClr val="FFFFFF"/>
                </a:highlight>
                <a:latin typeface="Courier New" panose="02070309020205020404" pitchFamily="49" charset="0"/>
              </a:rPr>
              <a:t>': 1993855419285504.0, '</a:t>
            </a:r>
            <a:r>
              <a:rPr lang="en-IN" b="0" i="0" dirty="0" err="1">
                <a:solidFill>
                  <a:srgbClr val="212121"/>
                </a:solidFill>
                <a:effectLst/>
                <a:highlight>
                  <a:srgbClr val="FFFFFF"/>
                </a:highlight>
                <a:latin typeface="Courier New" panose="02070309020205020404" pitchFamily="49" charset="0"/>
              </a:rPr>
              <a:t>train_loss</a:t>
            </a:r>
            <a:r>
              <a:rPr lang="en-IN" b="0" i="0" dirty="0">
                <a:solidFill>
                  <a:srgbClr val="212121"/>
                </a:solidFill>
                <a:effectLst/>
                <a:highlight>
                  <a:srgbClr val="FFFFFF"/>
                </a:highlight>
                <a:latin typeface="Courier New" panose="02070309020205020404" pitchFamily="49" charset="0"/>
              </a:rPr>
              <a:t>': 0.5255669773256134, 'epoch': 1.0})</a:t>
            </a:r>
          </a:p>
          <a:p>
            <a:endParaRPr lang="en-IN" dirty="0"/>
          </a:p>
        </p:txBody>
      </p:sp>
      <p:pic>
        <p:nvPicPr>
          <p:cNvPr id="12" name="Picture 11">
            <a:extLst>
              <a:ext uri="{FF2B5EF4-FFF2-40B4-BE49-F238E27FC236}">
                <a16:creationId xmlns:a16="http://schemas.microsoft.com/office/drawing/2014/main" id="{7C790FE8-5452-9E09-6E5C-152A0A344F60}"/>
              </a:ext>
            </a:extLst>
          </p:cNvPr>
          <p:cNvPicPr>
            <a:picLocks noChangeAspect="1"/>
          </p:cNvPicPr>
          <p:nvPr/>
        </p:nvPicPr>
        <p:blipFill>
          <a:blip r:embed="rId2"/>
          <a:stretch>
            <a:fillRect/>
          </a:stretch>
        </p:blipFill>
        <p:spPr>
          <a:xfrm>
            <a:off x="2105630" y="4641322"/>
            <a:ext cx="5037257" cy="937341"/>
          </a:xfrm>
          <a:prstGeom prst="rect">
            <a:avLst/>
          </a:prstGeom>
        </p:spPr>
      </p:pic>
    </p:spTree>
    <p:extLst>
      <p:ext uri="{BB962C8B-B14F-4D97-AF65-F5344CB8AC3E}">
        <p14:creationId xmlns:p14="http://schemas.microsoft.com/office/powerpoint/2010/main" val="329487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83EB-D28D-BDF8-D2C6-B0329DEB239B}"/>
              </a:ext>
            </a:extLst>
          </p:cNvPr>
          <p:cNvSpPr>
            <a:spLocks noGrp="1"/>
          </p:cNvSpPr>
          <p:nvPr>
            <p:ph type="title"/>
          </p:nvPr>
        </p:nvSpPr>
        <p:spPr/>
        <p:txBody>
          <a:bodyPr/>
          <a:lstStyle/>
          <a:p>
            <a:r>
              <a:rPr lang="en-IN" b="1" i="0" dirty="0">
                <a:solidFill>
                  <a:srgbClr val="212121"/>
                </a:solidFill>
                <a:effectLst/>
                <a:highlight>
                  <a:srgbClr val="FFFFFF"/>
                </a:highlight>
                <a:latin typeface="Roboto" panose="02000000000000000000" pitchFamily="2" charset="0"/>
              </a:rPr>
              <a:t>Evaluate the Model(model validation)</a:t>
            </a:r>
            <a:endParaRPr lang="en-IN" dirty="0"/>
          </a:p>
        </p:txBody>
      </p:sp>
      <p:sp>
        <p:nvSpPr>
          <p:cNvPr id="3" name="Content Placeholder 2">
            <a:extLst>
              <a:ext uri="{FF2B5EF4-FFF2-40B4-BE49-F238E27FC236}">
                <a16:creationId xmlns:a16="http://schemas.microsoft.com/office/drawing/2014/main" id="{14B55416-F249-D487-95F3-8083BC251AC8}"/>
              </a:ext>
            </a:extLst>
          </p:cNvPr>
          <p:cNvSpPr>
            <a:spLocks noGrp="1"/>
          </p:cNvSpPr>
          <p:nvPr>
            <p:ph idx="1"/>
          </p:nvPr>
        </p:nvSpPr>
        <p:spPr/>
        <p:txBody>
          <a:bodyPr>
            <a:normAutofit fontScale="85000" lnSpcReduction="20000"/>
          </a:bodyPr>
          <a:lstStyle/>
          <a:p>
            <a:pPr algn="l"/>
            <a:r>
              <a:rPr lang="en-IN" dirty="0"/>
              <a:t>E</a:t>
            </a:r>
            <a:r>
              <a:rPr lang="en-US" b="0" i="0" dirty="0">
                <a:solidFill>
                  <a:srgbClr val="212121"/>
                </a:solidFill>
                <a:effectLst/>
                <a:highlight>
                  <a:srgbClr val="FFFFFF"/>
                </a:highlight>
                <a:latin typeface="Roboto" panose="02000000000000000000" pitchFamily="2" charset="0"/>
              </a:rPr>
              <a:t>valuate the model using the ROUGE metric.</a:t>
            </a:r>
          </a:p>
          <a:p>
            <a:pPr algn="l"/>
            <a:r>
              <a:rPr lang="en-US" b="0" i="0" dirty="0">
                <a:solidFill>
                  <a:srgbClr val="212121"/>
                </a:solidFill>
                <a:effectLst/>
                <a:highlight>
                  <a:srgbClr val="FFFFFF"/>
                </a:highlight>
                <a:latin typeface="Roboto" panose="02000000000000000000" pitchFamily="2" charset="0"/>
              </a:rPr>
              <a:t>ROUGE-1 (R1): ROUGE-1 measures the overlap of unigram (single word) tokens between the generated summary and the reference (gold-standard) summary. It calculates the precision, recall, and F1 score of unigrams.</a:t>
            </a:r>
          </a:p>
          <a:p>
            <a:pPr algn="l"/>
            <a:r>
              <a:rPr lang="en-US" b="0" i="0" dirty="0">
                <a:solidFill>
                  <a:srgbClr val="212121"/>
                </a:solidFill>
                <a:effectLst/>
                <a:highlight>
                  <a:srgbClr val="FFFFFF"/>
                </a:highlight>
                <a:latin typeface="Roboto" panose="02000000000000000000" pitchFamily="2" charset="0"/>
              </a:rPr>
              <a:t>ROUGE-2 (R2): ROUGE-2 measures the overlap of bigram (two-word sequences) tokens between the generated summary and the reference summary. Similar to ROUGE-1, it calculates precision, recall, and F1 score of bigrams.</a:t>
            </a:r>
          </a:p>
          <a:p>
            <a:pPr algn="l"/>
            <a:r>
              <a:rPr lang="en-US" b="0" i="0" dirty="0">
                <a:solidFill>
                  <a:srgbClr val="212121"/>
                </a:solidFill>
                <a:effectLst/>
                <a:highlight>
                  <a:srgbClr val="FFFFFF"/>
                </a:highlight>
                <a:latin typeface="Roboto" panose="02000000000000000000" pitchFamily="2" charset="0"/>
              </a:rPr>
              <a:t>ROUGE-L (RL): ROUGE-L measures the longest common subsequence (LCS) between the generated summary and the reference summary. It calculates precision, recall, and F1 score based on the length of the LCS.</a:t>
            </a:r>
          </a:p>
          <a:p>
            <a:pPr algn="l"/>
            <a:r>
              <a:rPr lang="en-US" b="0" i="0" dirty="0">
                <a:solidFill>
                  <a:srgbClr val="212121"/>
                </a:solidFill>
                <a:effectLst/>
                <a:highlight>
                  <a:srgbClr val="FFFFFF"/>
                </a:highlight>
                <a:latin typeface="Roboto" panose="02000000000000000000" pitchFamily="2" charset="0"/>
              </a:rPr>
              <a:t>ROUGE-W (RW): ROUGE-W (sometimes referred to as ROUGE-</a:t>
            </a:r>
            <a:r>
              <a:rPr lang="en-US" b="0" i="0" dirty="0" err="1">
                <a:solidFill>
                  <a:srgbClr val="212121"/>
                </a:solidFill>
                <a:effectLst/>
                <a:highlight>
                  <a:srgbClr val="FFFFFF"/>
                </a:highlight>
                <a:latin typeface="Roboto" panose="02000000000000000000" pitchFamily="2" charset="0"/>
              </a:rPr>
              <a:t>Lsum</a:t>
            </a:r>
            <a:r>
              <a:rPr lang="en-US" b="0" i="0" dirty="0">
                <a:solidFill>
                  <a:srgbClr val="212121"/>
                </a:solidFill>
                <a:effectLst/>
                <a:highlight>
                  <a:srgbClr val="FFFFFF"/>
                </a:highlight>
                <a:latin typeface="Roboto" panose="02000000000000000000" pitchFamily="2" charset="0"/>
              </a:rPr>
              <a:t>) measures the weighted LCS between the generated summary and the reference summary. It assigns more weight to longer matches in the LCS.</a:t>
            </a:r>
          </a:p>
          <a:p>
            <a:endParaRPr lang="en-IN" dirty="0"/>
          </a:p>
        </p:txBody>
      </p:sp>
    </p:spTree>
    <p:extLst>
      <p:ext uri="{BB962C8B-B14F-4D97-AF65-F5344CB8AC3E}">
        <p14:creationId xmlns:p14="http://schemas.microsoft.com/office/powerpoint/2010/main" val="50389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BCE0-AD67-F0D9-8B4F-870409895385}"/>
              </a:ext>
            </a:extLst>
          </p:cNvPr>
          <p:cNvSpPr>
            <a:spLocks noGrp="1"/>
          </p:cNvSpPr>
          <p:nvPr>
            <p:ph type="title"/>
          </p:nvPr>
        </p:nvSpPr>
        <p:spPr/>
        <p:txBody>
          <a:bodyPr/>
          <a:lstStyle/>
          <a:p>
            <a:r>
              <a:rPr lang="en-IN" dirty="0"/>
              <a:t>Rouge score:</a:t>
            </a:r>
          </a:p>
        </p:txBody>
      </p:sp>
      <p:sp>
        <p:nvSpPr>
          <p:cNvPr id="4" name="Rectangle 1">
            <a:extLst>
              <a:ext uri="{FF2B5EF4-FFF2-40B4-BE49-F238E27FC236}">
                <a16:creationId xmlns:a16="http://schemas.microsoft.com/office/drawing/2014/main" id="{001A48E7-3BE0-8301-7D46-7CCE18D4FBCE}"/>
              </a:ext>
            </a:extLst>
          </p:cNvPr>
          <p:cNvSpPr>
            <a:spLocks noGrp="1" noChangeArrowheads="1"/>
          </p:cNvSpPr>
          <p:nvPr>
            <p:ph idx="1"/>
          </p:nvPr>
        </p:nvSpPr>
        <p:spPr bwMode="auto">
          <a:xfrm>
            <a:off x="1102660" y="2489989"/>
            <a:ext cx="1051053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var(--colab-code-font-family)"/>
              </a:rPr>
              <a:t>rouge1: Score(precision=0.767627392778128, recall=0.22941014983341268, </a:t>
            </a:r>
            <a:r>
              <a:rPr kumimoji="0" lang="en-US" altLang="en-US" sz="1600" b="0" i="0" u="none" strike="noStrike" cap="none" normalizeH="0" baseline="0" dirty="0" err="1">
                <a:ln>
                  <a:noFill/>
                </a:ln>
                <a:solidFill>
                  <a:srgbClr val="212121"/>
                </a:solidFill>
                <a:effectLst/>
                <a:latin typeface="var(--colab-code-font-family)"/>
              </a:rPr>
              <a:t>fmeasure</a:t>
            </a:r>
            <a:r>
              <a:rPr kumimoji="0" lang="en-US" altLang="en-US" sz="1600" b="0" i="0" u="none" strike="noStrike" cap="none" normalizeH="0" baseline="0" dirty="0">
                <a:ln>
                  <a:noFill/>
                </a:ln>
                <a:solidFill>
                  <a:srgbClr val="212121"/>
                </a:solidFill>
                <a:effectLst/>
                <a:latin typeface="var(--colab-code-font-family)"/>
              </a:rPr>
              <a:t>=0.33640983854210316)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var(--colab-code-font-family)"/>
              </a:rPr>
              <a:t> rouge2: Score(precision=0.41012512677602814, recall=0.11619754543090752, </a:t>
            </a:r>
            <a:r>
              <a:rPr kumimoji="0" lang="en-US" altLang="en-US" sz="1600" b="0" i="0" u="none" strike="noStrike" cap="none" normalizeH="0" baseline="0" dirty="0" err="1">
                <a:ln>
                  <a:noFill/>
                </a:ln>
                <a:solidFill>
                  <a:srgbClr val="212121"/>
                </a:solidFill>
                <a:effectLst/>
                <a:latin typeface="var(--colab-code-font-family)"/>
              </a:rPr>
              <a:t>fmeasure</a:t>
            </a:r>
            <a:r>
              <a:rPr kumimoji="0" lang="en-US" altLang="en-US" sz="1600" b="0" i="0" u="none" strike="noStrike" cap="none" normalizeH="0" baseline="0" dirty="0">
                <a:ln>
                  <a:noFill/>
                </a:ln>
                <a:solidFill>
                  <a:srgbClr val="212121"/>
                </a:solidFill>
                <a:effectLst/>
                <a:latin typeface="var(--colab-code-font-family)"/>
              </a:rPr>
              <a:t>=0.17460415842663637)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12121"/>
                </a:solidFill>
                <a:effectLst/>
                <a:latin typeface="var(--colab-code-font-family)"/>
              </a:rPr>
              <a:t>rougeL</a:t>
            </a:r>
            <a:r>
              <a:rPr kumimoji="0" lang="en-US" altLang="en-US" sz="1600" b="0" i="0" u="none" strike="noStrike" cap="none" normalizeH="0" baseline="0" dirty="0">
                <a:ln>
                  <a:noFill/>
                </a:ln>
                <a:solidFill>
                  <a:srgbClr val="212121"/>
                </a:solidFill>
                <a:effectLst/>
                <a:latin typeface="var(--colab-code-font-family)"/>
              </a:rPr>
              <a:t>: Score(precision=0.5740780603041631, recall=0.19681507337121906, </a:t>
            </a:r>
            <a:r>
              <a:rPr kumimoji="0" lang="en-US" altLang="en-US" sz="1600" b="0" i="0" u="none" strike="noStrike" cap="none" normalizeH="0" baseline="0" dirty="0" err="1">
                <a:ln>
                  <a:noFill/>
                </a:ln>
                <a:solidFill>
                  <a:srgbClr val="212121"/>
                </a:solidFill>
                <a:effectLst/>
                <a:latin typeface="var(--colab-code-font-family)"/>
              </a:rPr>
              <a:t>fmeasure</a:t>
            </a:r>
            <a:r>
              <a:rPr kumimoji="0" lang="en-US" altLang="en-US" sz="1600" b="0" i="0" u="none" strike="noStrike" cap="none" normalizeH="0" baseline="0" dirty="0">
                <a:ln>
                  <a:noFill/>
                </a:ln>
                <a:solidFill>
                  <a:srgbClr val="212121"/>
                </a:solidFill>
                <a:effectLst/>
                <a:latin typeface="var(--colab-code-font-family)"/>
              </a:rPr>
              <a:t>=0.28288022661661905)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12121"/>
                </a:solidFill>
                <a:effectLst/>
                <a:latin typeface="var(--colab-code-font-family)"/>
              </a:rPr>
              <a:t>rougeLsum</a:t>
            </a:r>
            <a:r>
              <a:rPr kumimoji="0" lang="en-US" altLang="en-US" sz="1600" b="0" i="0" u="none" strike="noStrike" cap="none" normalizeH="0" baseline="0" dirty="0">
                <a:ln>
                  <a:noFill/>
                </a:ln>
                <a:solidFill>
                  <a:srgbClr val="212121"/>
                </a:solidFill>
                <a:effectLst/>
                <a:latin typeface="var(--colab-code-font-family)"/>
              </a:rPr>
              <a:t>: Score(precision=0.7189119882750398, recall=0.21573804703761962, </a:t>
            </a:r>
            <a:r>
              <a:rPr kumimoji="0" lang="en-US" altLang="en-US" sz="1600" b="0" i="0" u="none" strike="noStrike" cap="none" normalizeH="0" baseline="0" dirty="0" err="1">
                <a:ln>
                  <a:noFill/>
                </a:ln>
                <a:solidFill>
                  <a:srgbClr val="212121"/>
                </a:solidFill>
                <a:effectLst/>
                <a:latin typeface="var(--colab-code-font-family)"/>
              </a:rPr>
              <a:t>fmeasure</a:t>
            </a:r>
            <a:r>
              <a:rPr kumimoji="0" lang="en-US" altLang="en-US" sz="1600" b="0" i="0" u="none" strike="noStrike" cap="none" normalizeH="0" baseline="0" dirty="0">
                <a:ln>
                  <a:noFill/>
                </a:ln>
                <a:solidFill>
                  <a:srgbClr val="212121"/>
                </a:solidFill>
                <a:effectLst/>
                <a:latin typeface="var(--colab-code-font-family)"/>
              </a:rPr>
              <a:t>=0.3182781398546788)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12121"/>
              </a:solidFill>
              <a:latin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12121"/>
              </a:solidFill>
              <a:effectLst/>
              <a:latin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var(--colab-code-font-family)"/>
                <a:hlinkClick r:id="rId2"/>
              </a:rPr>
              <a:t>https://github.com/Patelhlt/text-summarizer/blob/main/Interface.ipynb</a:t>
            </a:r>
            <a:endParaRPr kumimoji="0" lang="en-US" altLang="en-US" sz="1600" b="0" i="0" u="none" strike="noStrike" cap="none" normalizeH="0" baseline="0" dirty="0">
              <a:ln>
                <a:noFill/>
              </a:ln>
              <a:solidFill>
                <a:srgbClr val="212121"/>
              </a:solidFill>
              <a:effectLst/>
              <a:latin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12121"/>
              </a:solidFill>
              <a:latin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12121"/>
              </a:solidFill>
              <a:effectLst/>
              <a:latin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var(--colab-code-font-family)"/>
              </a:rPr>
              <a:t>Fine-tuned-Abstractive: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hlinkClick r:id="rId3"/>
              </a:rPr>
              <a:t>https://drive.google.com/drive/folders/1w2cE6bqU-YomgUloOUafl7zOatt287OY?usp=sharing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752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9F53-3971-1275-FED1-6329EBDE7C8D}"/>
              </a:ext>
            </a:extLst>
          </p:cNvPr>
          <p:cNvSpPr>
            <a:spLocks noGrp="1"/>
          </p:cNvSpPr>
          <p:nvPr>
            <p:ph type="title"/>
          </p:nvPr>
        </p:nvSpPr>
        <p:spPr/>
        <p:txBody>
          <a:bodyPr/>
          <a:lstStyle/>
          <a:p>
            <a:r>
              <a:rPr lang="en-IN" dirty="0"/>
              <a:t>Plotting :</a:t>
            </a:r>
          </a:p>
        </p:txBody>
      </p:sp>
      <p:pic>
        <p:nvPicPr>
          <p:cNvPr id="5" name="Content Placeholder 4">
            <a:extLst>
              <a:ext uri="{FF2B5EF4-FFF2-40B4-BE49-F238E27FC236}">
                <a16:creationId xmlns:a16="http://schemas.microsoft.com/office/drawing/2014/main" id="{4570EBDE-29A5-944F-08A3-F8E7EB744308}"/>
              </a:ext>
            </a:extLst>
          </p:cNvPr>
          <p:cNvPicPr>
            <a:picLocks noGrp="1" noChangeAspect="1"/>
          </p:cNvPicPr>
          <p:nvPr>
            <p:ph idx="1"/>
          </p:nvPr>
        </p:nvPicPr>
        <p:blipFill>
          <a:blip r:embed="rId2"/>
          <a:stretch>
            <a:fillRect/>
          </a:stretch>
        </p:blipFill>
        <p:spPr>
          <a:xfrm>
            <a:off x="1457204" y="2297766"/>
            <a:ext cx="4382862" cy="3101975"/>
          </a:xfrm>
        </p:spPr>
      </p:pic>
      <p:pic>
        <p:nvPicPr>
          <p:cNvPr id="7" name="Picture 6">
            <a:extLst>
              <a:ext uri="{FF2B5EF4-FFF2-40B4-BE49-F238E27FC236}">
                <a16:creationId xmlns:a16="http://schemas.microsoft.com/office/drawing/2014/main" id="{0EAAE0EC-70DB-B476-8EE2-105975DE1697}"/>
              </a:ext>
            </a:extLst>
          </p:cNvPr>
          <p:cNvPicPr>
            <a:picLocks noChangeAspect="1"/>
          </p:cNvPicPr>
          <p:nvPr/>
        </p:nvPicPr>
        <p:blipFill>
          <a:blip r:embed="rId3"/>
          <a:stretch>
            <a:fillRect/>
          </a:stretch>
        </p:blipFill>
        <p:spPr>
          <a:xfrm>
            <a:off x="6096000" y="2297766"/>
            <a:ext cx="5290587" cy="3281092"/>
          </a:xfrm>
          <a:prstGeom prst="rect">
            <a:avLst/>
          </a:prstGeom>
        </p:spPr>
      </p:pic>
    </p:spTree>
    <p:extLst>
      <p:ext uri="{BB962C8B-B14F-4D97-AF65-F5344CB8AC3E}">
        <p14:creationId xmlns:p14="http://schemas.microsoft.com/office/powerpoint/2010/main" val="237966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0105-CD38-6D30-941A-BE4BFCA7B288}"/>
              </a:ext>
            </a:extLst>
          </p:cNvPr>
          <p:cNvSpPr>
            <a:spLocks noGrp="1"/>
          </p:cNvSpPr>
          <p:nvPr>
            <p:ph type="title"/>
          </p:nvPr>
        </p:nvSpPr>
        <p:spPr>
          <a:xfrm>
            <a:off x="2123559" y="179386"/>
            <a:ext cx="7729728" cy="1254967"/>
          </a:xfrm>
        </p:spPr>
        <p:txBody>
          <a:bodyPr/>
          <a:lstStyle/>
          <a:p>
            <a:r>
              <a:rPr lang="en-IN" dirty="0"/>
              <a:t>Comparative analysis:</a:t>
            </a:r>
          </a:p>
        </p:txBody>
      </p:sp>
      <p:pic>
        <p:nvPicPr>
          <p:cNvPr id="5" name="Content Placeholder 4">
            <a:extLst>
              <a:ext uri="{FF2B5EF4-FFF2-40B4-BE49-F238E27FC236}">
                <a16:creationId xmlns:a16="http://schemas.microsoft.com/office/drawing/2014/main" id="{430D3133-C30A-3063-A3D2-CF00B5E18554}"/>
              </a:ext>
            </a:extLst>
          </p:cNvPr>
          <p:cNvPicPr>
            <a:picLocks noGrp="1" noChangeAspect="1"/>
          </p:cNvPicPr>
          <p:nvPr>
            <p:ph idx="1"/>
          </p:nvPr>
        </p:nvPicPr>
        <p:blipFill>
          <a:blip r:embed="rId2"/>
          <a:stretch>
            <a:fillRect/>
          </a:stretch>
        </p:blipFill>
        <p:spPr>
          <a:xfrm>
            <a:off x="393844" y="1813672"/>
            <a:ext cx="5284794" cy="3529292"/>
          </a:xfrm>
        </p:spPr>
      </p:pic>
      <p:pic>
        <p:nvPicPr>
          <p:cNvPr id="7" name="Picture 6">
            <a:extLst>
              <a:ext uri="{FF2B5EF4-FFF2-40B4-BE49-F238E27FC236}">
                <a16:creationId xmlns:a16="http://schemas.microsoft.com/office/drawing/2014/main" id="{C5ABDD57-9825-C158-D1CE-BF1B4DBD4DAF}"/>
              </a:ext>
            </a:extLst>
          </p:cNvPr>
          <p:cNvPicPr>
            <a:picLocks noChangeAspect="1"/>
          </p:cNvPicPr>
          <p:nvPr/>
        </p:nvPicPr>
        <p:blipFill>
          <a:blip r:embed="rId3"/>
          <a:stretch>
            <a:fillRect/>
          </a:stretch>
        </p:blipFill>
        <p:spPr>
          <a:xfrm>
            <a:off x="5786214" y="1732070"/>
            <a:ext cx="5721768" cy="3960426"/>
          </a:xfrm>
          <a:prstGeom prst="rect">
            <a:avLst/>
          </a:prstGeom>
        </p:spPr>
      </p:pic>
    </p:spTree>
    <p:extLst>
      <p:ext uri="{BB962C8B-B14F-4D97-AF65-F5344CB8AC3E}">
        <p14:creationId xmlns:p14="http://schemas.microsoft.com/office/powerpoint/2010/main" val="3673207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918D-A282-F9EA-CE87-4E05545EE368}"/>
              </a:ext>
            </a:extLst>
          </p:cNvPr>
          <p:cNvSpPr>
            <a:spLocks noGrp="1"/>
          </p:cNvSpPr>
          <p:nvPr>
            <p:ph type="title"/>
          </p:nvPr>
        </p:nvSpPr>
        <p:spPr>
          <a:xfrm>
            <a:off x="2231136" y="170330"/>
            <a:ext cx="7729728" cy="502024"/>
          </a:xfrm>
        </p:spPr>
        <p:txBody>
          <a:bodyPr>
            <a:normAutofit fontScale="90000"/>
          </a:bodyPr>
          <a:lstStyle/>
          <a:p>
            <a:r>
              <a:rPr lang="en-IN" dirty="0"/>
              <a:t>Interface :</a:t>
            </a:r>
          </a:p>
        </p:txBody>
      </p:sp>
      <p:sp>
        <p:nvSpPr>
          <p:cNvPr id="4" name="TextBox 3">
            <a:extLst>
              <a:ext uri="{FF2B5EF4-FFF2-40B4-BE49-F238E27FC236}">
                <a16:creationId xmlns:a16="http://schemas.microsoft.com/office/drawing/2014/main" id="{096312D5-A6D1-7978-ADC2-059CAD4F99BC}"/>
              </a:ext>
            </a:extLst>
          </p:cNvPr>
          <p:cNvSpPr txBox="1"/>
          <p:nvPr/>
        </p:nvSpPr>
        <p:spPr>
          <a:xfrm>
            <a:off x="268224" y="672354"/>
            <a:ext cx="11923776" cy="5632311"/>
          </a:xfrm>
          <a:prstGeom prst="rect">
            <a:avLst/>
          </a:prstGeom>
          <a:noFill/>
        </p:spPr>
        <p:txBody>
          <a:bodyPr wrap="square">
            <a:spAutoFit/>
          </a:bodyPr>
          <a:lstStyle/>
          <a:p>
            <a:r>
              <a:rPr lang="en-US" sz="1200" b="1" dirty="0"/>
              <a:t>Components of a Text Summarization Interface</a:t>
            </a:r>
          </a:p>
          <a:p>
            <a:pPr>
              <a:buFont typeface="+mj-lt"/>
              <a:buAutoNum type="arabicPeriod"/>
            </a:pPr>
            <a:r>
              <a:rPr lang="en-US" sz="1200" b="1" dirty="0"/>
              <a:t>Input Field</a:t>
            </a:r>
            <a:r>
              <a:rPr lang="en-US" sz="1200" dirty="0"/>
              <a:t>:</a:t>
            </a:r>
          </a:p>
          <a:p>
            <a:pPr marL="742950" lvl="1" indent="-285750">
              <a:buFont typeface="+mj-lt"/>
              <a:buAutoNum type="arabicPeriod"/>
            </a:pPr>
            <a:r>
              <a:rPr lang="en-US" sz="1200" b="1" dirty="0"/>
              <a:t>Text Box</a:t>
            </a:r>
            <a:r>
              <a:rPr lang="en-US" sz="1200" dirty="0"/>
              <a:t>: A large text box where users can paste or type the text they want to summarize.</a:t>
            </a:r>
          </a:p>
          <a:p>
            <a:pPr marL="742950" lvl="1" indent="-285750">
              <a:buFont typeface="+mj-lt"/>
              <a:buAutoNum type="arabicPeriod"/>
            </a:pPr>
            <a:r>
              <a:rPr lang="en-US" sz="1200" b="1" dirty="0"/>
              <a:t>File Upload</a:t>
            </a:r>
            <a:r>
              <a:rPr lang="en-US" sz="1200" dirty="0"/>
              <a:t>: Option to upload text files (e.g., .txt, .docx, .pdf) for summarization.</a:t>
            </a:r>
          </a:p>
          <a:p>
            <a:pPr>
              <a:buFont typeface="+mj-lt"/>
              <a:buAutoNum type="arabicPeriod"/>
            </a:pPr>
            <a:r>
              <a:rPr lang="en-US" sz="1200" b="1" dirty="0"/>
              <a:t>Summarization Options</a:t>
            </a:r>
            <a:r>
              <a:rPr lang="en-US" sz="1200" dirty="0"/>
              <a:t>:</a:t>
            </a:r>
          </a:p>
          <a:p>
            <a:pPr marL="742950" lvl="1" indent="-285750">
              <a:buFont typeface="+mj-lt"/>
              <a:buAutoNum type="arabicPeriod"/>
            </a:pPr>
            <a:r>
              <a:rPr lang="en-US" sz="1200" b="1" dirty="0"/>
              <a:t>Type of Summarization</a:t>
            </a:r>
            <a:r>
              <a:rPr lang="en-US" sz="1200" dirty="0"/>
              <a:t>: Choose between extractive (selects important sentences from the original text) and abstractive (generates new sentences that convey the main ideas) summarization.</a:t>
            </a:r>
          </a:p>
          <a:p>
            <a:pPr marL="742950" lvl="1" indent="-285750">
              <a:buFont typeface="+mj-lt"/>
              <a:buAutoNum type="arabicPeriod"/>
            </a:pPr>
            <a:r>
              <a:rPr lang="en-US" sz="1200" b="1" dirty="0"/>
              <a:t>Summary Length</a:t>
            </a:r>
            <a:r>
              <a:rPr lang="en-US" sz="1200" dirty="0"/>
              <a:t>: Slider or input box to specify the desired length or percentage of the summary.</a:t>
            </a:r>
          </a:p>
          <a:p>
            <a:pPr>
              <a:buFont typeface="+mj-lt"/>
              <a:buAutoNum type="arabicPeriod"/>
            </a:pPr>
            <a:r>
              <a:rPr lang="en-US" sz="1200" b="1" dirty="0"/>
              <a:t>Output Display</a:t>
            </a:r>
            <a:r>
              <a:rPr lang="en-US" sz="1200" dirty="0"/>
              <a:t>:</a:t>
            </a:r>
          </a:p>
          <a:p>
            <a:pPr marL="742950" lvl="1" indent="-285750">
              <a:buFont typeface="+mj-lt"/>
              <a:buAutoNum type="arabicPeriod"/>
            </a:pPr>
            <a:r>
              <a:rPr lang="en-US" sz="1200" b="1" dirty="0"/>
              <a:t>Summary Box</a:t>
            </a:r>
            <a:r>
              <a:rPr lang="en-US" sz="1200" dirty="0"/>
              <a:t>: A text box or display area where the summarized text is shown.</a:t>
            </a:r>
          </a:p>
          <a:p>
            <a:pPr marL="742950" lvl="1" indent="-285750">
              <a:buFont typeface="+mj-lt"/>
              <a:buAutoNum type="arabicPeriod"/>
            </a:pPr>
            <a:r>
              <a:rPr lang="en-US" sz="1200" b="1" dirty="0"/>
              <a:t>Download Option</a:t>
            </a:r>
            <a:r>
              <a:rPr lang="en-US" sz="1200" dirty="0"/>
              <a:t>: Button to download the summary as a text file.</a:t>
            </a:r>
          </a:p>
          <a:p>
            <a:pPr>
              <a:buFont typeface="+mj-lt"/>
              <a:buAutoNum type="arabicPeriod"/>
            </a:pPr>
            <a:r>
              <a:rPr lang="en-US" sz="1200" b="1" dirty="0"/>
              <a:t>Additional Features</a:t>
            </a:r>
            <a:r>
              <a:rPr lang="en-US" sz="1200" dirty="0"/>
              <a:t>:</a:t>
            </a:r>
          </a:p>
          <a:p>
            <a:pPr marL="742950" lvl="1" indent="-285750">
              <a:buFont typeface="+mj-lt"/>
              <a:buAutoNum type="arabicPeriod"/>
            </a:pPr>
            <a:r>
              <a:rPr lang="en-US" sz="1200" b="1" dirty="0"/>
              <a:t>Language Selection</a:t>
            </a:r>
            <a:r>
              <a:rPr lang="en-US" sz="1200" dirty="0"/>
              <a:t>: Option to select the language for summarization.</a:t>
            </a:r>
          </a:p>
          <a:p>
            <a:pPr marL="742950" lvl="1" indent="-285750">
              <a:buFont typeface="+mj-lt"/>
              <a:buAutoNum type="arabicPeriod"/>
            </a:pPr>
            <a:r>
              <a:rPr lang="en-US" sz="1200" b="1" dirty="0"/>
              <a:t>Adjustable Parameters</a:t>
            </a:r>
            <a:r>
              <a:rPr lang="en-US" sz="1200" dirty="0"/>
              <a:t>: Advanced settings for adjusting parameters like temperature, beam size, or max tokens for abstractive models.</a:t>
            </a:r>
          </a:p>
          <a:p>
            <a:pPr>
              <a:buFont typeface="+mj-lt"/>
              <a:buAutoNum type="arabicPeriod"/>
            </a:pPr>
            <a:r>
              <a:rPr lang="en-US" sz="1200" b="1" dirty="0"/>
              <a:t>User Feedback</a:t>
            </a:r>
            <a:r>
              <a:rPr lang="en-US" sz="1200" dirty="0"/>
              <a:t>:</a:t>
            </a:r>
          </a:p>
          <a:p>
            <a:pPr marL="742950" lvl="1" indent="-285750">
              <a:buFont typeface="+mj-lt"/>
              <a:buAutoNum type="arabicPeriod"/>
            </a:pPr>
            <a:r>
              <a:rPr lang="en-US" sz="1200" b="1" dirty="0"/>
              <a:t>Edit and Improve</a:t>
            </a:r>
            <a:r>
              <a:rPr lang="en-US" sz="1200" dirty="0"/>
              <a:t>: Option for users to manually edit the generated summary.</a:t>
            </a:r>
          </a:p>
          <a:p>
            <a:pPr marL="742950" lvl="1" indent="-285750">
              <a:buFont typeface="+mj-lt"/>
              <a:buAutoNum type="arabicPeriod"/>
            </a:pPr>
            <a:r>
              <a:rPr lang="en-US" sz="1200" b="1" dirty="0"/>
              <a:t>Feedback Form</a:t>
            </a:r>
            <a:r>
              <a:rPr lang="en-US" sz="1200" dirty="0"/>
              <a:t>: Collect user feedback to improve the summarization model.</a:t>
            </a:r>
          </a:p>
          <a:p>
            <a:r>
              <a:rPr lang="en-US" sz="1200" b="1" dirty="0"/>
              <a:t>Design Considerations</a:t>
            </a:r>
          </a:p>
          <a:p>
            <a:pPr>
              <a:buFont typeface="+mj-lt"/>
              <a:buAutoNum type="arabicPeriod"/>
            </a:pPr>
            <a:r>
              <a:rPr lang="en-US" sz="1200" b="1" dirty="0"/>
              <a:t>User Experience (UX)</a:t>
            </a:r>
            <a:r>
              <a:rPr lang="en-US" sz="1200" dirty="0"/>
              <a:t>:</a:t>
            </a:r>
          </a:p>
          <a:p>
            <a:pPr marL="742950" lvl="1" indent="-285750">
              <a:buFont typeface="+mj-lt"/>
              <a:buAutoNum type="arabicPeriod"/>
            </a:pPr>
            <a:r>
              <a:rPr lang="en-US" sz="1200" b="1" dirty="0"/>
              <a:t>Simplicity</a:t>
            </a:r>
            <a:r>
              <a:rPr lang="en-US" sz="1200" dirty="0"/>
              <a:t>: Keep the interface clean and intuitive.</a:t>
            </a:r>
          </a:p>
          <a:p>
            <a:pPr marL="742950" lvl="1" indent="-285750">
              <a:buFont typeface="+mj-lt"/>
              <a:buAutoNum type="arabicPeriod"/>
            </a:pPr>
            <a:r>
              <a:rPr lang="en-US" sz="1200" b="1" dirty="0"/>
              <a:t>Responsiveness</a:t>
            </a:r>
            <a:r>
              <a:rPr lang="en-US" sz="1200" dirty="0"/>
              <a:t>: Ensure the interface works well on various devices, including desktops, tablets, and smartphones.</a:t>
            </a:r>
          </a:p>
          <a:p>
            <a:pPr>
              <a:buFont typeface="+mj-lt"/>
              <a:buAutoNum type="arabicPeriod"/>
            </a:pPr>
            <a:r>
              <a:rPr lang="en-US" sz="1200" b="1" dirty="0"/>
              <a:t>Performance</a:t>
            </a:r>
            <a:r>
              <a:rPr lang="en-US" sz="1200" dirty="0"/>
              <a:t>:</a:t>
            </a:r>
          </a:p>
          <a:p>
            <a:pPr marL="742950" lvl="1" indent="-285750">
              <a:buFont typeface="+mj-lt"/>
              <a:buAutoNum type="arabicPeriod"/>
            </a:pPr>
            <a:r>
              <a:rPr lang="en-US" sz="1200" b="1" dirty="0"/>
              <a:t>Speed</a:t>
            </a:r>
            <a:r>
              <a:rPr lang="en-US" sz="1200" dirty="0"/>
              <a:t>: The summarization process should be fast to enhance user satisfaction.</a:t>
            </a:r>
          </a:p>
          <a:p>
            <a:pPr marL="742950" lvl="1" indent="-285750">
              <a:buFont typeface="+mj-lt"/>
              <a:buAutoNum type="arabicPeriod"/>
            </a:pPr>
            <a:r>
              <a:rPr lang="en-US" sz="1200" b="1" dirty="0"/>
              <a:t>Scalability</a:t>
            </a:r>
            <a:r>
              <a:rPr lang="en-US" sz="1200" dirty="0"/>
              <a:t>: The system should handle multiple requests efficiently.</a:t>
            </a:r>
          </a:p>
          <a:p>
            <a:pPr>
              <a:buFont typeface="+mj-lt"/>
              <a:buAutoNum type="arabicPeriod"/>
            </a:pPr>
            <a:r>
              <a:rPr lang="en-US" sz="1200" b="1" dirty="0"/>
              <a:t>Accuracy and Quality</a:t>
            </a:r>
            <a:r>
              <a:rPr lang="en-US" sz="1200" dirty="0"/>
              <a:t>:</a:t>
            </a:r>
          </a:p>
          <a:p>
            <a:pPr marL="742950" lvl="1" indent="-285750">
              <a:buFont typeface="+mj-lt"/>
              <a:buAutoNum type="arabicPeriod"/>
            </a:pPr>
            <a:r>
              <a:rPr lang="en-US" sz="1200" b="1" dirty="0"/>
              <a:t>Model Selection</a:t>
            </a:r>
            <a:r>
              <a:rPr lang="en-US" sz="1200" dirty="0"/>
              <a:t>: Use state-of-the-art models for better summarization quality.</a:t>
            </a:r>
          </a:p>
          <a:p>
            <a:pPr marL="742950" lvl="1" indent="-285750">
              <a:buFont typeface="+mj-lt"/>
              <a:buAutoNum type="arabicPeriod"/>
            </a:pPr>
            <a:r>
              <a:rPr lang="en-US" sz="1200" b="1" dirty="0"/>
              <a:t>Continuous Improvement</a:t>
            </a:r>
            <a:r>
              <a:rPr lang="en-US" sz="1200" dirty="0"/>
              <a:t>: Regularly update the models based on user feedback and advancements in NLP.</a:t>
            </a:r>
          </a:p>
          <a:p>
            <a:pPr>
              <a:buFont typeface="+mj-lt"/>
              <a:buAutoNum type="arabicPeriod"/>
            </a:pPr>
            <a:r>
              <a:rPr lang="en-US" sz="1200" b="1" dirty="0"/>
              <a:t>Security and Privacy</a:t>
            </a:r>
            <a:r>
              <a:rPr lang="en-US" sz="1200" dirty="0"/>
              <a:t>:</a:t>
            </a:r>
          </a:p>
          <a:p>
            <a:pPr marL="742950" lvl="1" indent="-285750">
              <a:buFont typeface="+mj-lt"/>
              <a:buAutoNum type="arabicPeriod"/>
            </a:pPr>
            <a:r>
              <a:rPr lang="en-US" sz="1200" b="1" dirty="0"/>
              <a:t>Data Privacy</a:t>
            </a:r>
            <a:r>
              <a:rPr lang="en-US" sz="1200" dirty="0"/>
              <a:t>: Ensure that user data is not stored or misused.</a:t>
            </a:r>
          </a:p>
          <a:p>
            <a:pPr marL="742950" lvl="1" indent="-285750">
              <a:buFont typeface="+mj-lt"/>
              <a:buAutoNum type="arabicPeriod"/>
            </a:pPr>
            <a:r>
              <a:rPr lang="en-US" sz="1200" b="1" dirty="0"/>
              <a:t>Secure Uploads</a:t>
            </a:r>
            <a:r>
              <a:rPr lang="en-US" sz="1200" dirty="0"/>
              <a:t>: Implement secure file handling practices.</a:t>
            </a:r>
          </a:p>
        </p:txBody>
      </p:sp>
    </p:spTree>
    <p:extLst>
      <p:ext uri="{BB962C8B-B14F-4D97-AF65-F5344CB8AC3E}">
        <p14:creationId xmlns:p14="http://schemas.microsoft.com/office/powerpoint/2010/main" val="49883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922A-3A96-9893-7F6D-6603FF4FC8F2}"/>
              </a:ext>
            </a:extLst>
          </p:cNvPr>
          <p:cNvSpPr>
            <a:spLocks noGrp="1"/>
          </p:cNvSpPr>
          <p:nvPr>
            <p:ph type="title"/>
          </p:nvPr>
        </p:nvSpPr>
        <p:spPr>
          <a:xfrm>
            <a:off x="2231136" y="376864"/>
            <a:ext cx="7729728" cy="1188720"/>
          </a:xfrm>
        </p:spPr>
        <p:txBody>
          <a:bodyPr>
            <a:normAutofit/>
          </a:bodyPr>
          <a:lstStyle/>
          <a:p>
            <a:r>
              <a:rPr lang="en-IN" b="1" dirty="0"/>
              <a:t>Introduction</a:t>
            </a:r>
          </a:p>
        </p:txBody>
      </p:sp>
      <p:sp>
        <p:nvSpPr>
          <p:cNvPr id="5" name="Rectangle 2">
            <a:extLst>
              <a:ext uri="{FF2B5EF4-FFF2-40B4-BE49-F238E27FC236}">
                <a16:creationId xmlns:a16="http://schemas.microsoft.com/office/drawing/2014/main" id="{1EED24FE-163D-A812-DB94-39EEB0372BF2}"/>
              </a:ext>
            </a:extLst>
          </p:cNvPr>
          <p:cNvSpPr>
            <a:spLocks noGrp="1" noChangeArrowheads="1"/>
          </p:cNvSpPr>
          <p:nvPr>
            <p:ph idx="1"/>
          </p:nvPr>
        </p:nvSpPr>
        <p:spPr bwMode="auto">
          <a:xfrm>
            <a:off x="1008994" y="2062989"/>
            <a:ext cx="95872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 of Text Summarization: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"Text summarization is the process of creating a concise and coherent version of a longer text document.“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Importance: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"Summarization helps quickly understand large volumes of information.“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in news articles, research papers, legal documents, customer feedback, and social media."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Used datasets: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CNN/daily mails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tx1"/>
                </a:solidFill>
                <a:latin typeface="Arial" panose="020B0604020202020204" pitchFamily="34" charset="0"/>
              </a:rPr>
              <a:t>Samsum</a:t>
            </a: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4789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14FD91-9ACE-9A87-958B-B704D578C2FA}"/>
              </a:ext>
            </a:extLst>
          </p:cNvPr>
          <p:cNvSpPr txBox="1"/>
          <p:nvPr/>
        </p:nvSpPr>
        <p:spPr>
          <a:xfrm>
            <a:off x="522514" y="305192"/>
            <a:ext cx="6096000" cy="523220"/>
          </a:xfrm>
          <a:prstGeom prst="rect">
            <a:avLst/>
          </a:prstGeom>
          <a:noFill/>
        </p:spPr>
        <p:txBody>
          <a:bodyPr wrap="square">
            <a:spAutoFit/>
          </a:bodyPr>
          <a:lstStyle/>
          <a:p>
            <a:r>
              <a:rPr lang="en-IN" sz="2800" dirty="0">
                <a:solidFill>
                  <a:schemeClr val="accent1">
                    <a:lumMod val="75000"/>
                  </a:schemeClr>
                </a:solidFill>
              </a:rPr>
              <a:t>Testing interface using </a:t>
            </a:r>
            <a:r>
              <a:rPr lang="en-IN" sz="2800" dirty="0" err="1">
                <a:solidFill>
                  <a:schemeClr val="accent1">
                    <a:lumMod val="75000"/>
                  </a:schemeClr>
                </a:solidFill>
              </a:rPr>
              <a:t>gradio</a:t>
            </a:r>
            <a:r>
              <a:rPr lang="en-IN" sz="2800" dirty="0">
                <a:solidFill>
                  <a:schemeClr val="accent1">
                    <a:lumMod val="75000"/>
                  </a:schemeClr>
                </a:solidFill>
              </a:rPr>
              <a:t>:</a:t>
            </a:r>
          </a:p>
        </p:txBody>
      </p:sp>
      <p:pic>
        <p:nvPicPr>
          <p:cNvPr id="17410" name="Picture 2" descr="Effortlessly Deploying Machine Learning Models on Hugging Face Spaces with  Gradio | by Sagar Thacker | May, 2024 | Level Up Coding">
            <a:extLst>
              <a:ext uri="{FF2B5EF4-FFF2-40B4-BE49-F238E27FC236}">
                <a16:creationId xmlns:a16="http://schemas.microsoft.com/office/drawing/2014/main" id="{8B853C2C-095E-62EE-1CB7-E8CD3E29A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4075" y="305192"/>
            <a:ext cx="2815590" cy="20111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050F2F-B2EF-4055-9C20-2D06FDCBFEBD}"/>
              </a:ext>
            </a:extLst>
          </p:cNvPr>
          <p:cNvSpPr txBox="1"/>
          <p:nvPr/>
        </p:nvSpPr>
        <p:spPr>
          <a:xfrm>
            <a:off x="664028" y="6368142"/>
            <a:ext cx="10178143" cy="369332"/>
          </a:xfrm>
          <a:prstGeom prst="rect">
            <a:avLst/>
          </a:prstGeom>
          <a:noFill/>
        </p:spPr>
        <p:txBody>
          <a:bodyPr wrap="square">
            <a:spAutoFit/>
          </a:bodyPr>
          <a:lstStyle/>
          <a:p>
            <a:r>
              <a:rPr lang="en-IN" dirty="0"/>
              <a:t>https://drive.google.com/drive/folders/1w2cE6bqUYomgUloOUafl7zOatt287OY?usp=sharing</a:t>
            </a:r>
          </a:p>
        </p:txBody>
      </p:sp>
      <p:pic>
        <p:nvPicPr>
          <p:cNvPr id="9" name="Picture 8">
            <a:extLst>
              <a:ext uri="{FF2B5EF4-FFF2-40B4-BE49-F238E27FC236}">
                <a16:creationId xmlns:a16="http://schemas.microsoft.com/office/drawing/2014/main" id="{9F0E8C4C-49A1-F1E6-5127-120136250D99}"/>
              </a:ext>
            </a:extLst>
          </p:cNvPr>
          <p:cNvPicPr>
            <a:picLocks noChangeAspect="1"/>
          </p:cNvPicPr>
          <p:nvPr/>
        </p:nvPicPr>
        <p:blipFill>
          <a:blip r:embed="rId3"/>
          <a:stretch>
            <a:fillRect/>
          </a:stretch>
        </p:blipFill>
        <p:spPr>
          <a:xfrm>
            <a:off x="21771" y="1046840"/>
            <a:ext cx="9350829" cy="2409972"/>
          </a:xfrm>
          <a:prstGeom prst="rect">
            <a:avLst/>
          </a:prstGeom>
        </p:spPr>
      </p:pic>
      <p:pic>
        <p:nvPicPr>
          <p:cNvPr id="11" name="Picture 10">
            <a:extLst>
              <a:ext uri="{FF2B5EF4-FFF2-40B4-BE49-F238E27FC236}">
                <a16:creationId xmlns:a16="http://schemas.microsoft.com/office/drawing/2014/main" id="{AF63AEA3-F0F7-DC68-4694-8F0199884803}"/>
              </a:ext>
            </a:extLst>
          </p:cNvPr>
          <p:cNvPicPr>
            <a:picLocks noChangeAspect="1"/>
          </p:cNvPicPr>
          <p:nvPr/>
        </p:nvPicPr>
        <p:blipFill>
          <a:blip r:embed="rId4"/>
          <a:stretch>
            <a:fillRect/>
          </a:stretch>
        </p:blipFill>
        <p:spPr>
          <a:xfrm>
            <a:off x="21771" y="3675240"/>
            <a:ext cx="9350829" cy="2409972"/>
          </a:xfrm>
          <a:prstGeom prst="rect">
            <a:avLst/>
          </a:prstGeom>
        </p:spPr>
      </p:pic>
      <p:sp>
        <p:nvSpPr>
          <p:cNvPr id="13" name="TextBox 12">
            <a:extLst>
              <a:ext uri="{FF2B5EF4-FFF2-40B4-BE49-F238E27FC236}">
                <a16:creationId xmlns:a16="http://schemas.microsoft.com/office/drawing/2014/main" id="{EF5AF1AE-EA2D-364D-25A5-D799590D0B9E}"/>
              </a:ext>
            </a:extLst>
          </p:cNvPr>
          <p:cNvSpPr txBox="1"/>
          <p:nvPr/>
        </p:nvSpPr>
        <p:spPr>
          <a:xfrm>
            <a:off x="9372600" y="2503332"/>
            <a:ext cx="2242457" cy="369332"/>
          </a:xfrm>
          <a:prstGeom prst="rect">
            <a:avLst/>
          </a:prstGeom>
          <a:noFill/>
        </p:spPr>
        <p:txBody>
          <a:bodyPr wrap="square">
            <a:spAutoFit/>
          </a:bodyPr>
          <a:lstStyle/>
          <a:p>
            <a:r>
              <a:rPr lang="en-IN" dirty="0"/>
              <a:t>fig: abstractive model</a:t>
            </a:r>
          </a:p>
        </p:txBody>
      </p:sp>
      <p:sp>
        <p:nvSpPr>
          <p:cNvPr id="15" name="TextBox 14">
            <a:extLst>
              <a:ext uri="{FF2B5EF4-FFF2-40B4-BE49-F238E27FC236}">
                <a16:creationId xmlns:a16="http://schemas.microsoft.com/office/drawing/2014/main" id="{20648495-9A5D-3056-8F11-F306A9B7F837}"/>
              </a:ext>
            </a:extLst>
          </p:cNvPr>
          <p:cNvSpPr txBox="1"/>
          <p:nvPr/>
        </p:nvSpPr>
        <p:spPr>
          <a:xfrm>
            <a:off x="9372600" y="4510894"/>
            <a:ext cx="2046514" cy="369332"/>
          </a:xfrm>
          <a:prstGeom prst="rect">
            <a:avLst/>
          </a:prstGeom>
          <a:noFill/>
        </p:spPr>
        <p:txBody>
          <a:bodyPr wrap="square">
            <a:spAutoFit/>
          </a:bodyPr>
          <a:lstStyle/>
          <a:p>
            <a:r>
              <a:rPr lang="en-IN" dirty="0"/>
              <a:t>fig: extractive model</a:t>
            </a:r>
          </a:p>
        </p:txBody>
      </p:sp>
    </p:spTree>
    <p:extLst>
      <p:ext uri="{BB962C8B-B14F-4D97-AF65-F5344CB8AC3E}">
        <p14:creationId xmlns:p14="http://schemas.microsoft.com/office/powerpoint/2010/main" val="2618053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A1CC-7183-874A-EC86-F967C032ED45}"/>
              </a:ext>
            </a:extLst>
          </p:cNvPr>
          <p:cNvSpPr>
            <a:spLocks noGrp="1"/>
          </p:cNvSpPr>
          <p:nvPr>
            <p:ph type="title"/>
          </p:nvPr>
        </p:nvSpPr>
        <p:spPr>
          <a:xfrm>
            <a:off x="1995162" y="2616511"/>
            <a:ext cx="7729728" cy="1188720"/>
          </a:xfrm>
        </p:spPr>
        <p:txBody>
          <a:bodyPr/>
          <a:lstStyle/>
          <a:p>
            <a:r>
              <a:rPr lang="en-IN" dirty="0"/>
              <a:t>deployment part:</a:t>
            </a:r>
          </a:p>
        </p:txBody>
      </p:sp>
    </p:spTree>
    <p:extLst>
      <p:ext uri="{BB962C8B-B14F-4D97-AF65-F5344CB8AC3E}">
        <p14:creationId xmlns:p14="http://schemas.microsoft.com/office/powerpoint/2010/main" val="389687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2B35F-B974-E30F-89E4-0FF903086330}"/>
              </a:ext>
            </a:extLst>
          </p:cNvPr>
          <p:cNvSpPr>
            <a:spLocks noGrp="1"/>
          </p:cNvSpPr>
          <p:nvPr>
            <p:ph type="title"/>
          </p:nvPr>
        </p:nvSpPr>
        <p:spPr>
          <a:xfrm>
            <a:off x="1665079" y="475706"/>
            <a:ext cx="6978178" cy="623751"/>
          </a:xfrm>
        </p:spPr>
        <p:txBody>
          <a:bodyPr>
            <a:normAutofit fontScale="90000"/>
          </a:bodyPr>
          <a:lstStyle/>
          <a:p>
            <a:r>
              <a:rPr lang="en-IN" dirty="0"/>
              <a:t>popular platforms</a:t>
            </a:r>
          </a:p>
        </p:txBody>
      </p:sp>
      <p:sp>
        <p:nvSpPr>
          <p:cNvPr id="6" name="TextBox 5">
            <a:extLst>
              <a:ext uri="{FF2B5EF4-FFF2-40B4-BE49-F238E27FC236}">
                <a16:creationId xmlns:a16="http://schemas.microsoft.com/office/drawing/2014/main" id="{394D96E2-D0BC-695D-1647-615D1D6765FE}"/>
              </a:ext>
            </a:extLst>
          </p:cNvPr>
          <p:cNvSpPr txBox="1"/>
          <p:nvPr/>
        </p:nvSpPr>
        <p:spPr>
          <a:xfrm>
            <a:off x="141514" y="1470659"/>
            <a:ext cx="11734800" cy="5478423"/>
          </a:xfrm>
          <a:prstGeom prst="rect">
            <a:avLst/>
          </a:prstGeom>
          <a:noFill/>
        </p:spPr>
        <p:txBody>
          <a:bodyPr wrap="square">
            <a:spAutoFit/>
          </a:bodyPr>
          <a:lstStyle/>
          <a:p>
            <a:r>
              <a:rPr lang="en-US" sz="1400" b="1" dirty="0"/>
              <a:t>1. Hugging Face Spaces</a:t>
            </a:r>
          </a:p>
          <a:p>
            <a:r>
              <a:rPr lang="en-US" sz="1400" b="1" dirty="0"/>
              <a:t>About:</a:t>
            </a:r>
            <a:r>
              <a:rPr lang="en-US" sz="1400" dirty="0"/>
              <a:t> Hugging Face Spaces is a hosted platform that allows you to deploy machine learning models and applications. It's especially well-suited for models developed with popular frameworks like </a:t>
            </a:r>
            <a:r>
              <a:rPr lang="en-US" sz="1400" dirty="0" err="1"/>
              <a:t>Gradio</a:t>
            </a:r>
            <a:r>
              <a:rPr lang="en-US" sz="1400" dirty="0"/>
              <a:t>, </a:t>
            </a:r>
            <a:r>
              <a:rPr lang="en-US" sz="1400" dirty="0" err="1"/>
              <a:t>Streamlit</a:t>
            </a:r>
            <a:r>
              <a:rPr lang="en-US" sz="1400" dirty="0"/>
              <a:t>, and others. Spaces provide easy integration, seamless deployment, and a community-driven ecosystem.</a:t>
            </a:r>
          </a:p>
          <a:p>
            <a:r>
              <a:rPr lang="en-US" sz="1400" b="1" dirty="0"/>
              <a:t>Pros:</a:t>
            </a:r>
            <a:endParaRPr lang="en-US" sz="1400" dirty="0"/>
          </a:p>
          <a:p>
            <a:pPr>
              <a:buFont typeface="Arial" panose="020B0604020202020204" pitchFamily="34" charset="0"/>
              <a:buChar char="•"/>
            </a:pPr>
            <a:r>
              <a:rPr lang="en-US" sz="1400" dirty="0"/>
              <a:t>Easy to use and integrate with Hugging Face models.</a:t>
            </a:r>
          </a:p>
          <a:p>
            <a:pPr>
              <a:buFont typeface="Arial" panose="020B0604020202020204" pitchFamily="34" charset="0"/>
              <a:buChar char="•"/>
            </a:pPr>
            <a:r>
              <a:rPr lang="en-US" sz="1400" dirty="0"/>
              <a:t>Free tier available.</a:t>
            </a:r>
          </a:p>
          <a:p>
            <a:pPr>
              <a:buFont typeface="Arial" panose="020B0604020202020204" pitchFamily="34" charset="0"/>
              <a:buChar char="•"/>
            </a:pPr>
            <a:r>
              <a:rPr lang="en-US" sz="1400" dirty="0"/>
              <a:t>Supports </a:t>
            </a:r>
            <a:r>
              <a:rPr lang="en-US" sz="1400" dirty="0" err="1"/>
              <a:t>Gradio</a:t>
            </a:r>
            <a:r>
              <a:rPr lang="en-US" sz="1400" dirty="0"/>
              <a:t> and other web app frameworks.</a:t>
            </a:r>
          </a:p>
          <a:p>
            <a:pPr>
              <a:buFont typeface="Arial" panose="020B0604020202020204" pitchFamily="34" charset="0"/>
              <a:buChar char="•"/>
            </a:pPr>
            <a:r>
              <a:rPr lang="en-US" sz="1400" dirty="0"/>
              <a:t>No need for server management.</a:t>
            </a:r>
          </a:p>
          <a:p>
            <a:r>
              <a:rPr lang="en-US" sz="1400" b="1" dirty="0"/>
              <a:t>Cons:</a:t>
            </a:r>
            <a:endParaRPr lang="en-US" sz="1400" dirty="0"/>
          </a:p>
          <a:p>
            <a:pPr>
              <a:buFont typeface="Arial" panose="020B0604020202020204" pitchFamily="34" charset="0"/>
              <a:buChar char="•"/>
            </a:pPr>
            <a:r>
              <a:rPr lang="en-US" sz="1400" dirty="0"/>
              <a:t>Limited compute resources in the free tier.</a:t>
            </a:r>
          </a:p>
          <a:p>
            <a:pPr>
              <a:buFont typeface="Arial" panose="020B0604020202020204" pitchFamily="34" charset="0"/>
              <a:buChar char="•"/>
            </a:pPr>
            <a:r>
              <a:rPr lang="en-US" sz="1400" dirty="0"/>
              <a:t>May require knowledge of Hugging Face ecosystem.</a:t>
            </a:r>
          </a:p>
          <a:p>
            <a:r>
              <a:rPr lang="en-US" sz="1400" b="1" dirty="0"/>
              <a:t>Website:</a:t>
            </a:r>
            <a:r>
              <a:rPr lang="en-US" sz="1400" dirty="0"/>
              <a:t> </a:t>
            </a:r>
            <a:r>
              <a:rPr lang="en-IN" sz="1400" dirty="0"/>
              <a:t>Hugging Face Spaces</a:t>
            </a:r>
          </a:p>
          <a:p>
            <a:endParaRPr lang="en-US" sz="1400" dirty="0"/>
          </a:p>
          <a:p>
            <a:r>
              <a:rPr lang="en-US" sz="1400" b="1" dirty="0"/>
              <a:t>2. Heroku</a:t>
            </a:r>
          </a:p>
          <a:p>
            <a:r>
              <a:rPr lang="en-US" sz="1400" b="1" dirty="0"/>
              <a:t>About:</a:t>
            </a:r>
            <a:r>
              <a:rPr lang="en-US" sz="1400" dirty="0"/>
              <a:t> Heroku is a cloud platform as a service (PaaS) that enables developers to build, run, and operate applications entirely in the cloud. It supports multiple programming languages and frameworks, including Python and </a:t>
            </a:r>
            <a:r>
              <a:rPr lang="en-US" sz="1400" dirty="0" err="1"/>
              <a:t>Gradio</a:t>
            </a:r>
            <a:r>
              <a:rPr lang="en-US" sz="1400" dirty="0"/>
              <a:t>.</a:t>
            </a:r>
          </a:p>
          <a:p>
            <a:r>
              <a:rPr lang="en-US" sz="1400" b="1" dirty="0"/>
              <a:t>Pros:</a:t>
            </a:r>
            <a:endParaRPr lang="en-US" sz="1400" dirty="0"/>
          </a:p>
          <a:p>
            <a:pPr>
              <a:buFont typeface="Arial" panose="020B0604020202020204" pitchFamily="34" charset="0"/>
              <a:buChar char="•"/>
            </a:pPr>
            <a:r>
              <a:rPr lang="en-US" sz="1400" dirty="0"/>
              <a:t>Easy deployment with Git.</a:t>
            </a:r>
          </a:p>
          <a:p>
            <a:pPr>
              <a:buFont typeface="Arial" panose="020B0604020202020204" pitchFamily="34" charset="0"/>
              <a:buChar char="•"/>
            </a:pPr>
            <a:r>
              <a:rPr lang="en-US" sz="1400" dirty="0"/>
              <a:t>Free tier available with limitations.</a:t>
            </a:r>
          </a:p>
          <a:p>
            <a:pPr>
              <a:buFont typeface="Arial" panose="020B0604020202020204" pitchFamily="34" charset="0"/>
              <a:buChar char="•"/>
            </a:pPr>
            <a:r>
              <a:rPr lang="en-US" sz="1400" dirty="0"/>
              <a:t>Supports a wide range of programming languages and frameworks.</a:t>
            </a:r>
          </a:p>
          <a:p>
            <a:r>
              <a:rPr lang="en-US" sz="1400" b="1" dirty="0"/>
              <a:t>Cons:</a:t>
            </a:r>
            <a:endParaRPr lang="en-US" sz="1400" dirty="0"/>
          </a:p>
          <a:p>
            <a:pPr>
              <a:buFont typeface="Arial" panose="020B0604020202020204" pitchFamily="34" charset="0"/>
              <a:buChar char="•"/>
            </a:pPr>
            <a:r>
              <a:rPr lang="en-US" sz="1400" dirty="0"/>
              <a:t>Limited free tier with dyno sleeping and restricted resources.</a:t>
            </a:r>
          </a:p>
          <a:p>
            <a:pPr>
              <a:buFont typeface="Arial" panose="020B0604020202020204" pitchFamily="34" charset="0"/>
              <a:buChar char="•"/>
            </a:pPr>
            <a:r>
              <a:rPr lang="en-US" sz="1400" dirty="0"/>
              <a:t>May require additional setup for machine learning models.</a:t>
            </a:r>
          </a:p>
          <a:p>
            <a:r>
              <a:rPr lang="en-US" sz="1400" b="1" dirty="0"/>
              <a:t>Website:</a:t>
            </a:r>
            <a:r>
              <a:rPr lang="en-US" sz="1400" dirty="0"/>
              <a:t> </a:t>
            </a:r>
            <a:r>
              <a:rPr lang="en-US" sz="1400" dirty="0">
                <a:hlinkClick r:id="rId2"/>
              </a:rPr>
              <a:t>Heroku</a:t>
            </a:r>
            <a:endParaRPr lang="en-US" sz="1400" dirty="0"/>
          </a:p>
        </p:txBody>
      </p:sp>
      <p:pic>
        <p:nvPicPr>
          <p:cNvPr id="7" name="Picture 2" descr="Hugging Face, ML R1011&quot; Sticker for Sale by Elias de Oliveira | Redbubble">
            <a:extLst>
              <a:ext uri="{FF2B5EF4-FFF2-40B4-BE49-F238E27FC236}">
                <a16:creationId xmlns:a16="http://schemas.microsoft.com/office/drawing/2014/main" id="{2D4FE36A-57C6-05E2-9539-25FB58FF9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4235" y="2503714"/>
            <a:ext cx="1850572" cy="18505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eroku logo&quot; Greeting Card for Sale by iepster | Redbubble">
            <a:extLst>
              <a:ext uri="{FF2B5EF4-FFF2-40B4-BE49-F238E27FC236}">
                <a16:creationId xmlns:a16="http://schemas.microsoft.com/office/drawing/2014/main" id="{CA45BC05-6970-D37C-2D62-7449C4BC1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235" y="4725488"/>
            <a:ext cx="2166259" cy="136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1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A47C-C8BC-3C22-68DC-1BC073FD8262}"/>
              </a:ext>
            </a:extLst>
          </p:cNvPr>
          <p:cNvSpPr>
            <a:spLocks noGrp="1"/>
          </p:cNvSpPr>
          <p:nvPr>
            <p:ph type="title"/>
          </p:nvPr>
        </p:nvSpPr>
        <p:spPr>
          <a:xfrm>
            <a:off x="2231136" y="474834"/>
            <a:ext cx="7729728" cy="1188720"/>
          </a:xfrm>
        </p:spPr>
        <p:txBody>
          <a:bodyPr/>
          <a:lstStyle/>
          <a:p>
            <a:r>
              <a:rPr lang="en-IN" dirty="0"/>
              <a:t>Popular platforms</a:t>
            </a:r>
          </a:p>
        </p:txBody>
      </p:sp>
      <p:sp>
        <p:nvSpPr>
          <p:cNvPr id="4" name="TextBox 3">
            <a:extLst>
              <a:ext uri="{FF2B5EF4-FFF2-40B4-BE49-F238E27FC236}">
                <a16:creationId xmlns:a16="http://schemas.microsoft.com/office/drawing/2014/main" id="{C4CEA84E-DBEC-F79C-1EBA-431C5E108B21}"/>
              </a:ext>
            </a:extLst>
          </p:cNvPr>
          <p:cNvSpPr txBox="1"/>
          <p:nvPr/>
        </p:nvSpPr>
        <p:spPr>
          <a:xfrm>
            <a:off x="234043" y="1918462"/>
            <a:ext cx="11723914" cy="4832092"/>
          </a:xfrm>
          <a:prstGeom prst="rect">
            <a:avLst/>
          </a:prstGeom>
          <a:noFill/>
        </p:spPr>
        <p:txBody>
          <a:bodyPr wrap="square">
            <a:spAutoFit/>
          </a:bodyPr>
          <a:lstStyle/>
          <a:p>
            <a:r>
              <a:rPr lang="en-US" sz="1400" b="1" dirty="0"/>
              <a:t>3. Google Cloud Platform (GCP)</a:t>
            </a:r>
          </a:p>
          <a:p>
            <a:r>
              <a:rPr lang="en-US" sz="1400" b="1" dirty="0"/>
              <a:t>About:</a:t>
            </a:r>
            <a:r>
              <a:rPr lang="en-US" sz="1400" dirty="0"/>
              <a:t> Google Cloud Platform (GCP) provides a suite of cloud computing services that run on the same infrastructure that Google uses internally. It offers various services for deploying machine learning models, including AI Platform, App Engine, and Cloud Run.</a:t>
            </a:r>
          </a:p>
          <a:p>
            <a:r>
              <a:rPr lang="en-US" sz="1400" b="1" dirty="0"/>
              <a:t>Pros:</a:t>
            </a:r>
            <a:endParaRPr lang="en-US" sz="1400" dirty="0"/>
          </a:p>
          <a:p>
            <a:pPr>
              <a:buFont typeface="Arial" panose="020B0604020202020204" pitchFamily="34" charset="0"/>
              <a:buChar char="•"/>
            </a:pPr>
            <a:r>
              <a:rPr lang="en-US" sz="1400" dirty="0"/>
              <a:t>Robust and scalable infrastructure.</a:t>
            </a:r>
          </a:p>
          <a:p>
            <a:pPr>
              <a:buFont typeface="Arial" panose="020B0604020202020204" pitchFamily="34" charset="0"/>
              <a:buChar char="•"/>
            </a:pPr>
            <a:r>
              <a:rPr lang="en-US" sz="1400" dirty="0"/>
              <a:t>Wide range of services tailored for machine learning and AI.</a:t>
            </a:r>
          </a:p>
          <a:p>
            <a:pPr>
              <a:buFont typeface="Arial" panose="020B0604020202020204" pitchFamily="34" charset="0"/>
              <a:buChar char="•"/>
            </a:pPr>
            <a:r>
              <a:rPr lang="en-US" sz="1400" dirty="0"/>
              <a:t>Integration with other Google services.</a:t>
            </a:r>
          </a:p>
          <a:p>
            <a:r>
              <a:rPr lang="en-US" sz="1400" b="1" dirty="0"/>
              <a:t>Cons:</a:t>
            </a:r>
            <a:endParaRPr lang="en-US" sz="1400" dirty="0"/>
          </a:p>
          <a:p>
            <a:pPr>
              <a:buFont typeface="Arial" panose="020B0604020202020204" pitchFamily="34" charset="0"/>
              <a:buChar char="•"/>
            </a:pPr>
            <a:r>
              <a:rPr lang="en-US" sz="1400" dirty="0"/>
              <a:t>Steeper learning curve compared to other options.</a:t>
            </a:r>
          </a:p>
          <a:p>
            <a:pPr>
              <a:buFont typeface="Arial" panose="020B0604020202020204" pitchFamily="34" charset="0"/>
              <a:buChar char="•"/>
            </a:pPr>
            <a:r>
              <a:rPr lang="en-US" sz="1400" dirty="0"/>
              <a:t>Costs can accumulate quickly without proper management.</a:t>
            </a:r>
          </a:p>
          <a:p>
            <a:r>
              <a:rPr lang="en-US" sz="1400" b="1" dirty="0"/>
              <a:t>Website:</a:t>
            </a:r>
            <a:r>
              <a:rPr lang="en-US" sz="1400" dirty="0"/>
              <a:t> </a:t>
            </a:r>
            <a:r>
              <a:rPr lang="en-US" sz="1400" dirty="0">
                <a:hlinkClick r:id="rId3"/>
              </a:rPr>
              <a:t>Google Cloud Platform</a:t>
            </a:r>
            <a:endParaRPr lang="en-US" sz="1400" dirty="0"/>
          </a:p>
          <a:p>
            <a:r>
              <a:rPr lang="en-US" sz="1400" b="1" dirty="0"/>
              <a:t>4. Amazon Web Services (AWS)</a:t>
            </a:r>
          </a:p>
          <a:p>
            <a:r>
              <a:rPr lang="en-US" sz="1400" b="1" dirty="0"/>
              <a:t>About:</a:t>
            </a:r>
            <a:r>
              <a:rPr lang="en-US" sz="1400" dirty="0"/>
              <a:t> AWS is a comprehensive and widely adopted cloud platform offering over 200 fully featured services from data centers globally. For machine learning deployments, AWS provides services like </a:t>
            </a:r>
            <a:r>
              <a:rPr lang="en-US" sz="1400" dirty="0" err="1"/>
              <a:t>SageMaker</a:t>
            </a:r>
            <a:r>
              <a:rPr lang="en-US" sz="1400" dirty="0"/>
              <a:t>, Lambda, and EC2.</a:t>
            </a:r>
          </a:p>
          <a:p>
            <a:r>
              <a:rPr lang="en-US" sz="1400" b="1" dirty="0"/>
              <a:t>Pros:</a:t>
            </a:r>
            <a:endParaRPr lang="en-US" sz="1400" dirty="0"/>
          </a:p>
          <a:p>
            <a:pPr>
              <a:buFont typeface="Arial" panose="020B0604020202020204" pitchFamily="34" charset="0"/>
              <a:buChar char="•"/>
            </a:pPr>
            <a:r>
              <a:rPr lang="en-US" sz="1400" dirty="0"/>
              <a:t>Highly scalable and reliable.</a:t>
            </a:r>
          </a:p>
          <a:p>
            <a:pPr>
              <a:buFont typeface="Arial" panose="020B0604020202020204" pitchFamily="34" charset="0"/>
              <a:buChar char="•"/>
            </a:pPr>
            <a:r>
              <a:rPr lang="en-US" sz="1400" dirty="0"/>
              <a:t>Comprehensive suite of tools and services.</a:t>
            </a:r>
          </a:p>
          <a:p>
            <a:pPr>
              <a:buFont typeface="Arial" panose="020B0604020202020204" pitchFamily="34" charset="0"/>
              <a:buChar char="•"/>
            </a:pPr>
            <a:r>
              <a:rPr lang="en-US" sz="1400" dirty="0"/>
              <a:t>Strong community and support.</a:t>
            </a:r>
          </a:p>
          <a:p>
            <a:r>
              <a:rPr lang="en-US" sz="1400" b="1" dirty="0"/>
              <a:t>Cons:</a:t>
            </a:r>
            <a:endParaRPr lang="en-US" sz="1400" dirty="0"/>
          </a:p>
          <a:p>
            <a:pPr>
              <a:buFont typeface="Arial" panose="020B0604020202020204" pitchFamily="34" charset="0"/>
              <a:buChar char="•"/>
            </a:pPr>
            <a:r>
              <a:rPr lang="en-US" sz="1400" dirty="0"/>
              <a:t>Can be complex to navigate and set up.</a:t>
            </a:r>
          </a:p>
          <a:p>
            <a:pPr>
              <a:buFont typeface="Arial" panose="020B0604020202020204" pitchFamily="34" charset="0"/>
              <a:buChar char="•"/>
            </a:pPr>
            <a:r>
              <a:rPr lang="en-US" sz="1400" dirty="0"/>
              <a:t>Costs can be high, especially for large-scale deployments.</a:t>
            </a:r>
          </a:p>
          <a:p>
            <a:r>
              <a:rPr lang="en-US" sz="1400" b="1" dirty="0"/>
              <a:t>Website:</a:t>
            </a:r>
            <a:r>
              <a:rPr lang="en-US" sz="1400" dirty="0"/>
              <a:t> </a:t>
            </a:r>
            <a:r>
              <a:rPr lang="en-US" sz="1400" dirty="0">
                <a:hlinkClick r:id="rId4"/>
              </a:rPr>
              <a:t>Amazon Web Services</a:t>
            </a:r>
            <a:endParaRPr lang="en-US" sz="1400" dirty="0"/>
          </a:p>
        </p:txBody>
      </p:sp>
      <p:pic>
        <p:nvPicPr>
          <p:cNvPr id="20482" name="Picture 2" descr="Google Cloud Platform GCP&quot; Sticker for Sale by Rohit Naik | Redbubble">
            <a:extLst>
              <a:ext uri="{FF2B5EF4-FFF2-40B4-BE49-F238E27FC236}">
                <a16:creationId xmlns:a16="http://schemas.microsoft.com/office/drawing/2014/main" id="{B52901A7-1C1D-950C-CEC5-49B104DA7A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5364" y="2775857"/>
            <a:ext cx="1641021" cy="1641021"/>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AWS Sticker - Just Stickers">
            <a:extLst>
              <a:ext uri="{FF2B5EF4-FFF2-40B4-BE49-F238E27FC236}">
                <a16:creationId xmlns:a16="http://schemas.microsoft.com/office/drawing/2014/main" id="{A28F3926-9CD9-86C4-122E-FA57A442A2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7911" y="4640037"/>
            <a:ext cx="2217963" cy="221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61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3A73-E7F5-4BC8-BDC4-B7198222818D}"/>
              </a:ext>
            </a:extLst>
          </p:cNvPr>
          <p:cNvSpPr>
            <a:spLocks noGrp="1"/>
          </p:cNvSpPr>
          <p:nvPr>
            <p:ph type="title"/>
          </p:nvPr>
        </p:nvSpPr>
        <p:spPr/>
        <p:txBody>
          <a:bodyPr/>
          <a:lstStyle/>
          <a:p>
            <a:r>
              <a:rPr lang="en-IN" dirty="0"/>
              <a:t>Tools and Libraries </a:t>
            </a:r>
          </a:p>
        </p:txBody>
      </p:sp>
      <p:sp>
        <p:nvSpPr>
          <p:cNvPr id="3" name="Content Placeholder 2">
            <a:extLst>
              <a:ext uri="{FF2B5EF4-FFF2-40B4-BE49-F238E27FC236}">
                <a16:creationId xmlns:a16="http://schemas.microsoft.com/office/drawing/2014/main" id="{18E79428-5F77-7C8E-6CEF-2A48240D022E}"/>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Spacy:</a:t>
            </a:r>
            <a:endParaRPr lang="en-US" dirty="0"/>
          </a:p>
          <a:p>
            <a:pPr marL="742950" lvl="1" indent="-285750">
              <a:buFont typeface="Arial" panose="020B0604020202020204" pitchFamily="34" charset="0"/>
              <a:buChar char="•"/>
            </a:pPr>
            <a:r>
              <a:rPr lang="en-US" dirty="0"/>
              <a:t>"A fast and efficient NLP library."</a:t>
            </a:r>
          </a:p>
          <a:p>
            <a:pPr marL="742950" lvl="1" indent="-285750">
              <a:buFont typeface="Arial" panose="020B0604020202020204" pitchFamily="34" charset="0"/>
              <a:buChar char="•"/>
            </a:pPr>
            <a:r>
              <a:rPr lang="en-US" dirty="0"/>
              <a:t>"Useful for preprocessing and entity recognition, aiding summarization tasks."</a:t>
            </a:r>
          </a:p>
          <a:p>
            <a:pPr>
              <a:buFont typeface="Arial" panose="020B0604020202020204" pitchFamily="34" charset="0"/>
              <a:buChar char="•"/>
            </a:pPr>
            <a:r>
              <a:rPr lang="en-US" b="1" dirty="0" err="1"/>
              <a:t>Gensim</a:t>
            </a:r>
            <a:r>
              <a:rPr lang="en-US" b="1" dirty="0">
                <a:sym typeface="Wingdings" panose="05000000000000000000" pitchFamily="2" charset="2"/>
              </a:rPr>
              <a:t>:(optional)</a:t>
            </a:r>
            <a:endParaRPr lang="en-US" dirty="0"/>
          </a:p>
          <a:p>
            <a:pPr marL="742950" lvl="1" indent="-285750">
              <a:buFont typeface="Arial" panose="020B0604020202020204" pitchFamily="34" charset="0"/>
              <a:buChar char="•"/>
            </a:pPr>
            <a:r>
              <a:rPr lang="en-US" dirty="0"/>
              <a:t>"A robust library for topic modeling and document similarity analysis."</a:t>
            </a:r>
          </a:p>
          <a:p>
            <a:pPr marL="742950" lvl="1" indent="-285750">
              <a:buFont typeface="Arial" panose="020B0604020202020204" pitchFamily="34" charset="0"/>
              <a:buChar char="•"/>
            </a:pPr>
            <a:r>
              <a:rPr lang="en-US" dirty="0"/>
              <a:t>"Implements algorithms like </a:t>
            </a:r>
            <a:r>
              <a:rPr lang="en-US" dirty="0" err="1"/>
              <a:t>TextRank</a:t>
            </a:r>
            <a:r>
              <a:rPr lang="en-US" dirty="0"/>
              <a:t> and LSA for summarization."</a:t>
            </a:r>
            <a:endParaRPr lang="en-US" b="1" dirty="0"/>
          </a:p>
          <a:p>
            <a:pPr>
              <a:buFont typeface="Arial" panose="020B0604020202020204" pitchFamily="34" charset="0"/>
              <a:buChar char="•"/>
            </a:pPr>
            <a:r>
              <a:rPr lang="en-US" b="1" dirty="0"/>
              <a:t>Hugging Face Transformers:</a:t>
            </a:r>
            <a:endParaRPr lang="en-US" dirty="0"/>
          </a:p>
          <a:p>
            <a:pPr marL="742950" lvl="1" indent="-285750">
              <a:buFont typeface="Arial" panose="020B0604020202020204" pitchFamily="34" charset="0"/>
              <a:buChar char="•"/>
            </a:pPr>
            <a:r>
              <a:rPr lang="en-US" dirty="0"/>
              <a:t>"A library offering pre-trained transformer models.“</a:t>
            </a:r>
          </a:p>
          <a:p>
            <a:pPr marL="742950" lvl="1" indent="-285750">
              <a:buFont typeface="Arial" panose="020B0604020202020204" pitchFamily="34" charset="0"/>
              <a:buChar char="•"/>
            </a:pPr>
            <a:r>
              <a:rPr lang="en-US" dirty="0"/>
              <a:t>"Enables easy implementation of state-of-the-art summarization models.</a:t>
            </a:r>
          </a:p>
          <a:p>
            <a:endParaRPr lang="en-IN" dirty="0"/>
          </a:p>
        </p:txBody>
      </p:sp>
    </p:spTree>
    <p:extLst>
      <p:ext uri="{BB962C8B-B14F-4D97-AF65-F5344CB8AC3E}">
        <p14:creationId xmlns:p14="http://schemas.microsoft.com/office/powerpoint/2010/main" val="263284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9F98-740C-498E-E875-FE4F8E967D9E}"/>
              </a:ext>
            </a:extLst>
          </p:cNvPr>
          <p:cNvSpPr>
            <a:spLocks noGrp="1"/>
          </p:cNvSpPr>
          <p:nvPr>
            <p:ph type="title"/>
          </p:nvPr>
        </p:nvSpPr>
        <p:spPr/>
        <p:txBody>
          <a:bodyPr/>
          <a:lstStyle/>
          <a:p>
            <a:r>
              <a:rPr lang="en-IN" dirty="0"/>
              <a:t>Case Studies and Examples </a:t>
            </a:r>
          </a:p>
        </p:txBody>
      </p:sp>
      <p:sp>
        <p:nvSpPr>
          <p:cNvPr id="3" name="Content Placeholder 2">
            <a:extLst>
              <a:ext uri="{FF2B5EF4-FFF2-40B4-BE49-F238E27FC236}">
                <a16:creationId xmlns:a16="http://schemas.microsoft.com/office/drawing/2014/main" id="{E0516B98-4FB5-6D40-7AAC-EE5592DE5AAC}"/>
              </a:ext>
            </a:extLst>
          </p:cNvPr>
          <p:cNvSpPr>
            <a:spLocks noGrp="1"/>
          </p:cNvSpPr>
          <p:nvPr>
            <p:ph idx="1"/>
          </p:nvPr>
        </p:nvSpPr>
        <p:spPr/>
        <p:txBody>
          <a:bodyPr>
            <a:normAutofit/>
          </a:bodyPr>
          <a:lstStyle/>
          <a:p>
            <a:pPr>
              <a:buFont typeface="Arial" panose="020B0604020202020204" pitchFamily="34" charset="0"/>
              <a:buChar char="•"/>
            </a:pPr>
            <a:r>
              <a:rPr lang="en-US" b="1" dirty="0"/>
              <a:t>Real-world Applications:</a:t>
            </a:r>
            <a:endParaRPr lang="en-US" dirty="0"/>
          </a:p>
          <a:p>
            <a:pPr marL="742950" lvl="1" indent="-285750">
              <a:buFont typeface="Arial" panose="020B0604020202020204" pitchFamily="34" charset="0"/>
              <a:buChar char="•"/>
            </a:pPr>
            <a:r>
              <a:rPr lang="en-US" dirty="0"/>
              <a:t>"Summarizing news articles for concise updates."</a:t>
            </a:r>
          </a:p>
          <a:p>
            <a:pPr marL="742950" lvl="1" indent="-285750">
              <a:buFont typeface="Arial" panose="020B0604020202020204" pitchFamily="34" charset="0"/>
              <a:buChar char="•"/>
            </a:pPr>
            <a:r>
              <a:rPr lang="en-US" dirty="0"/>
              <a:t>"Condensing research papers for quick review."</a:t>
            </a:r>
          </a:p>
          <a:p>
            <a:pPr marL="742950" lvl="1" indent="-285750">
              <a:buFont typeface="Arial" panose="020B0604020202020204" pitchFamily="34" charset="0"/>
              <a:buChar char="•"/>
            </a:pPr>
            <a:r>
              <a:rPr lang="en-US" dirty="0"/>
              <a:t>"Creating summaries of legal documents."</a:t>
            </a:r>
          </a:p>
          <a:p>
            <a:pPr>
              <a:buFont typeface="Arial" panose="020B0604020202020204" pitchFamily="34" charset="0"/>
              <a:buChar char="•"/>
            </a:pPr>
            <a:r>
              <a:rPr lang="en-US" b="1" dirty="0"/>
              <a:t>Detailed Examples:</a:t>
            </a:r>
            <a:endParaRPr lang="en-US" dirty="0"/>
          </a:p>
          <a:p>
            <a:pPr marL="742950" lvl="1" indent="-285750">
              <a:buFont typeface="Arial" panose="020B0604020202020204" pitchFamily="34" charset="0"/>
              <a:buChar char="•"/>
            </a:pPr>
            <a:r>
              <a:rPr lang="en-US" dirty="0"/>
              <a:t>"Input texts and their summaries."</a:t>
            </a:r>
          </a:p>
          <a:p>
            <a:pPr marL="742950" lvl="1" indent="-285750">
              <a:buFont typeface="Arial" panose="020B0604020202020204" pitchFamily="34" charset="0"/>
              <a:buChar char="•"/>
            </a:pPr>
            <a:r>
              <a:rPr lang="en-US" dirty="0"/>
              <a:t>"Comparison between extractive and abstractive methods."</a:t>
            </a:r>
          </a:p>
          <a:p>
            <a:pPr marL="742950" lvl="1" indent="-285750">
              <a:buFont typeface="Arial" panose="020B0604020202020204" pitchFamily="34" charset="0"/>
              <a:buChar char="•"/>
            </a:pPr>
            <a:r>
              <a:rPr lang="en-US" dirty="0"/>
              <a:t>"Code snippets demonstrating the use of various tools and libraries."</a:t>
            </a:r>
          </a:p>
          <a:p>
            <a:endParaRPr lang="en-IN" dirty="0"/>
          </a:p>
        </p:txBody>
      </p:sp>
    </p:spTree>
    <p:extLst>
      <p:ext uri="{BB962C8B-B14F-4D97-AF65-F5344CB8AC3E}">
        <p14:creationId xmlns:p14="http://schemas.microsoft.com/office/powerpoint/2010/main" val="1325234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89B2-3B49-D953-4043-3E9A7DE134B3}"/>
              </a:ext>
            </a:extLst>
          </p:cNvPr>
          <p:cNvSpPr>
            <a:spLocks noGrp="1"/>
          </p:cNvSpPr>
          <p:nvPr>
            <p:ph type="title"/>
          </p:nvPr>
        </p:nvSpPr>
        <p:spPr/>
        <p:txBody>
          <a:bodyPr/>
          <a:lstStyle/>
          <a:p>
            <a:r>
              <a:rPr lang="en-IN" dirty="0"/>
              <a:t>Challenges and Future Directions</a:t>
            </a:r>
          </a:p>
        </p:txBody>
      </p:sp>
      <p:sp>
        <p:nvSpPr>
          <p:cNvPr id="3" name="Content Placeholder 2">
            <a:extLst>
              <a:ext uri="{FF2B5EF4-FFF2-40B4-BE49-F238E27FC236}">
                <a16:creationId xmlns:a16="http://schemas.microsoft.com/office/drawing/2014/main" id="{E951CE71-4276-5464-B4CA-F8AB5AD61D4F}"/>
              </a:ext>
            </a:extLst>
          </p:cNvPr>
          <p:cNvSpPr>
            <a:spLocks noGrp="1"/>
          </p:cNvSpPr>
          <p:nvPr>
            <p:ph idx="1"/>
          </p:nvPr>
        </p:nvSpPr>
        <p:spPr/>
        <p:txBody>
          <a:bodyPr>
            <a:normAutofit/>
          </a:bodyPr>
          <a:lstStyle/>
          <a:p>
            <a:pPr>
              <a:buFont typeface="Arial" panose="020B0604020202020204" pitchFamily="34" charset="0"/>
              <a:buChar char="•"/>
            </a:pPr>
            <a:r>
              <a:rPr lang="en-US" b="1" dirty="0"/>
              <a:t>Current Limitations:</a:t>
            </a:r>
            <a:endParaRPr lang="en-US" dirty="0"/>
          </a:p>
          <a:p>
            <a:pPr marL="742950" lvl="1" indent="-285750">
              <a:buFont typeface="Arial" panose="020B0604020202020204" pitchFamily="34" charset="0"/>
              <a:buChar char="•"/>
            </a:pPr>
            <a:r>
              <a:rPr lang="en-US" dirty="0"/>
              <a:t>"Difficulty in understanding context and maintaining coherence."</a:t>
            </a:r>
          </a:p>
          <a:p>
            <a:pPr marL="742950" lvl="1" indent="-285750">
              <a:buFont typeface="Arial" panose="020B0604020202020204" pitchFamily="34" charset="0"/>
              <a:buChar char="•"/>
            </a:pPr>
            <a:r>
              <a:rPr lang="en-US" dirty="0"/>
              <a:t>"Handling diverse and large datasets."</a:t>
            </a:r>
          </a:p>
          <a:p>
            <a:pPr marL="742950" lvl="1" indent="-285750">
              <a:buFont typeface="Arial" panose="020B0604020202020204" pitchFamily="34" charset="0"/>
              <a:buChar char="•"/>
            </a:pPr>
            <a:r>
              <a:rPr lang="en-US" dirty="0"/>
              <a:t>"Issues with factual accuracy and grammar in abstractive summarization."</a:t>
            </a:r>
            <a:endParaRPr lang="en-US" b="1" dirty="0"/>
          </a:p>
          <a:p>
            <a:pPr>
              <a:buFont typeface="Arial" panose="020B0604020202020204" pitchFamily="34" charset="0"/>
              <a:buChar char="•"/>
            </a:pPr>
            <a:r>
              <a:rPr lang="en-US" b="1" dirty="0"/>
              <a:t>Future Trends:</a:t>
            </a:r>
            <a:endParaRPr lang="en-US" dirty="0"/>
          </a:p>
          <a:p>
            <a:pPr marL="742950" lvl="1" indent="-285750">
              <a:buFont typeface="Arial" panose="020B0604020202020204" pitchFamily="34" charset="0"/>
              <a:buChar char="•"/>
            </a:pPr>
            <a:r>
              <a:rPr lang="en-US" dirty="0"/>
              <a:t>"Improvements in deep learning and transformer models."</a:t>
            </a:r>
          </a:p>
          <a:p>
            <a:pPr marL="742950" lvl="1" indent="-285750">
              <a:buFont typeface="Arial" panose="020B0604020202020204" pitchFamily="34" charset="0"/>
              <a:buChar char="•"/>
            </a:pPr>
            <a:r>
              <a:rPr lang="en-US" dirty="0"/>
              <a:t>"Integration with other AI technologies like chatbots."</a:t>
            </a:r>
          </a:p>
          <a:p>
            <a:pPr marL="742950" lvl="1" indent="-285750">
              <a:buFont typeface="Arial" panose="020B0604020202020204" pitchFamily="34" charset="0"/>
              <a:buChar char="•"/>
            </a:pPr>
            <a:r>
              <a:rPr lang="en-US" dirty="0"/>
              <a:t>"Development of better evaluation metrics for summarization quality."</a:t>
            </a:r>
          </a:p>
          <a:p>
            <a:endParaRPr lang="en-IN" dirty="0"/>
          </a:p>
        </p:txBody>
      </p:sp>
    </p:spTree>
    <p:extLst>
      <p:ext uri="{BB962C8B-B14F-4D97-AF65-F5344CB8AC3E}">
        <p14:creationId xmlns:p14="http://schemas.microsoft.com/office/powerpoint/2010/main" val="2864398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746E-5668-15A2-D6B9-F45F01ABEED4}"/>
              </a:ext>
            </a:extLst>
          </p:cNvPr>
          <p:cNvSpPr>
            <a:spLocks noGrp="1"/>
          </p:cNvSpPr>
          <p:nvPr>
            <p:ph type="title"/>
          </p:nvPr>
        </p:nvSpPr>
        <p:spPr/>
        <p:txBody>
          <a:bodyPr/>
          <a:lstStyle/>
          <a:p>
            <a:r>
              <a:rPr lang="en-IN" dirty="0"/>
              <a:t>Conclusion and references</a:t>
            </a:r>
          </a:p>
        </p:txBody>
      </p:sp>
      <p:sp>
        <p:nvSpPr>
          <p:cNvPr id="3" name="Content Placeholder 2">
            <a:extLst>
              <a:ext uri="{FF2B5EF4-FFF2-40B4-BE49-F238E27FC236}">
                <a16:creationId xmlns:a16="http://schemas.microsoft.com/office/drawing/2014/main" id="{31951AE0-DA41-B0C0-E5AD-17385BD2C5A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Summary:</a:t>
            </a:r>
          </a:p>
          <a:p>
            <a:pPr>
              <a:buFont typeface="Arial" panose="020B0604020202020204" pitchFamily="34" charset="0"/>
              <a:buChar char="•"/>
            </a:pPr>
            <a:r>
              <a:rPr lang="en-US" dirty="0"/>
              <a:t>"Text summarization is a crucial tool for managing information overload."</a:t>
            </a:r>
          </a:p>
          <a:p>
            <a:pPr>
              <a:buFont typeface="Arial" panose="020B0604020202020204" pitchFamily="34" charset="0"/>
              <a:buChar char="•"/>
            </a:pPr>
            <a:r>
              <a:rPr lang="en-US" dirty="0"/>
              <a:t>"Both extractive and abstractive methods have their uses and challenges."</a:t>
            </a:r>
          </a:p>
          <a:p>
            <a:pPr>
              <a:buFont typeface="Arial" panose="020B0604020202020204" pitchFamily="34" charset="0"/>
              <a:buChar char="•"/>
            </a:pPr>
            <a:r>
              <a:rPr lang="en-US" dirty="0"/>
              <a:t>"Ongoing research is vital for improving summarization techniques.“</a:t>
            </a:r>
          </a:p>
          <a:p>
            <a:pPr marL="0" indent="0">
              <a:buNone/>
            </a:pPr>
            <a:endParaRPr lang="en-US" dirty="0"/>
          </a:p>
          <a:p>
            <a:r>
              <a:rPr lang="en-US" b="1" dirty="0"/>
              <a:t>References:</a:t>
            </a:r>
          </a:p>
          <a:p>
            <a:r>
              <a:rPr lang="en-US" dirty="0"/>
              <a:t>"List of academic papers, books, articles, and online resources cited.“</a:t>
            </a:r>
          </a:p>
          <a:p>
            <a:r>
              <a:rPr lang="en-US" dirty="0"/>
              <a:t>“Kaggle”</a:t>
            </a:r>
          </a:p>
          <a:p>
            <a:r>
              <a:rPr lang="en-US" dirty="0"/>
              <a:t>ChatGPT, perplexity.ai </a:t>
            </a:r>
            <a:r>
              <a:rPr lang="en-US" dirty="0" err="1"/>
              <a:t>etc</a:t>
            </a:r>
            <a:r>
              <a:rPr lang="en-US" dirty="0"/>
              <a:t>…</a:t>
            </a:r>
          </a:p>
          <a:p>
            <a:endParaRPr lang="en-IN" dirty="0"/>
          </a:p>
        </p:txBody>
      </p:sp>
    </p:spTree>
    <p:extLst>
      <p:ext uri="{BB962C8B-B14F-4D97-AF65-F5344CB8AC3E}">
        <p14:creationId xmlns:p14="http://schemas.microsoft.com/office/powerpoint/2010/main" val="163020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6DAD-E080-A54A-E043-3CC49FDD5920}"/>
              </a:ext>
            </a:extLst>
          </p:cNvPr>
          <p:cNvSpPr>
            <a:spLocks noGrp="1"/>
          </p:cNvSpPr>
          <p:nvPr>
            <p:ph type="title"/>
          </p:nvPr>
        </p:nvSpPr>
        <p:spPr/>
        <p:txBody>
          <a:bodyPr/>
          <a:lstStyle/>
          <a:p>
            <a:r>
              <a:rPr lang="en-IN" dirty="0"/>
              <a:t>Intended plan:</a:t>
            </a:r>
          </a:p>
        </p:txBody>
      </p:sp>
      <p:pic>
        <p:nvPicPr>
          <p:cNvPr id="12290" name="Picture 2">
            <a:extLst>
              <a:ext uri="{FF2B5EF4-FFF2-40B4-BE49-F238E27FC236}">
                <a16:creationId xmlns:a16="http://schemas.microsoft.com/office/drawing/2014/main" id="{B2E84B5E-8248-2B3D-E42B-0DEE3CC24B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30438" y="2912673"/>
            <a:ext cx="7731125" cy="255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41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DEDE-046C-C997-7AA6-47BD92F5C878}"/>
              </a:ext>
            </a:extLst>
          </p:cNvPr>
          <p:cNvSpPr>
            <a:spLocks noGrp="1"/>
          </p:cNvSpPr>
          <p:nvPr>
            <p:ph type="title"/>
          </p:nvPr>
        </p:nvSpPr>
        <p:spPr>
          <a:xfrm>
            <a:off x="2073481" y="261610"/>
            <a:ext cx="7729728" cy="1188720"/>
          </a:xfrm>
        </p:spPr>
        <p:txBody>
          <a:bodyPr/>
          <a:lstStyle/>
          <a:p>
            <a:r>
              <a:rPr lang="en-IN" dirty="0"/>
              <a:t>Techniques and Algorithms</a:t>
            </a:r>
          </a:p>
        </p:txBody>
      </p:sp>
      <p:sp>
        <p:nvSpPr>
          <p:cNvPr id="4" name="Rectangle 1">
            <a:extLst>
              <a:ext uri="{FF2B5EF4-FFF2-40B4-BE49-F238E27FC236}">
                <a16:creationId xmlns:a16="http://schemas.microsoft.com/office/drawing/2014/main" id="{2B0489FD-5F74-8DD4-E995-FBCC13902B9A}"/>
              </a:ext>
            </a:extLst>
          </p:cNvPr>
          <p:cNvSpPr>
            <a:spLocks noGrp="1" noChangeArrowheads="1"/>
          </p:cNvSpPr>
          <p:nvPr>
            <p:ph idx="1"/>
          </p:nvPr>
        </p:nvSpPr>
        <p:spPr bwMode="auto">
          <a:xfrm>
            <a:off x="1019504" y="2041297"/>
            <a:ext cx="8783705"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Basic Techniques: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Frequency-based methods: Select sentences based on word frequency.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TF-IDF: Measures the importance of words in a document relative to a corpus.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Sentence scoring and ranking: Ranks sentences based on various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Advanced Algorithms: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LexRank</a:t>
            </a:r>
            <a:r>
              <a:rPr kumimoji="0" lang="en-US" altLang="en-US" sz="1600" b="1"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err="1">
                <a:ln>
                  <a:noFill/>
                </a:ln>
                <a:solidFill>
                  <a:schemeClr val="tx1"/>
                </a:solidFill>
                <a:effectLst/>
                <a:latin typeface="Arial" panose="020B0604020202020204" pitchFamily="34" charset="0"/>
              </a:rPr>
              <a:t>TextRank</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Graph-based algorithms that rank sentences based on their importance.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Latent Semantic Analysis (LSA):</a:t>
            </a:r>
            <a:r>
              <a:rPr kumimoji="0" lang="en-US" altLang="en-US" sz="1600" b="0" i="0" u="none" strike="noStrike" cap="none" normalizeH="0" baseline="0" dirty="0">
                <a:ln>
                  <a:noFill/>
                </a:ln>
                <a:solidFill>
                  <a:schemeClr val="tx1"/>
                </a:solidFill>
                <a:effectLst/>
                <a:latin typeface="Arial" panose="020B0604020202020204" pitchFamily="34" charset="0"/>
              </a:rPr>
              <a:t> Uses singular value decomposition to identify important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Neural Networks and Deep Learning: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RNNs: Sequence processing neural networks.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LSTMs: Advanced RNNs capable of learning long-term dependencies.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Attention Mechanisms: Enhance the focus on relevant parts of the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Transformer Models: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BERT: A model that understands context in both directions.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GPT: A generative model for producing coherent text.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T5: A model that treats all tasks as text-to-text transformations.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596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1A6EB8-6657-F242-45B0-FF1FB8770FB9}"/>
              </a:ext>
            </a:extLst>
          </p:cNvPr>
          <p:cNvSpPr txBox="1"/>
          <p:nvPr/>
        </p:nvSpPr>
        <p:spPr>
          <a:xfrm>
            <a:off x="268942" y="187369"/>
            <a:ext cx="6096000" cy="584775"/>
          </a:xfrm>
          <a:prstGeom prst="rect">
            <a:avLst/>
          </a:prstGeom>
          <a:noFill/>
        </p:spPr>
        <p:txBody>
          <a:bodyPr wrap="square">
            <a:spAutoFit/>
          </a:bodyPr>
          <a:lstStyle/>
          <a:p>
            <a:r>
              <a:rPr lang="en-IN" sz="3200" dirty="0"/>
              <a:t>Work flow: </a:t>
            </a:r>
          </a:p>
        </p:txBody>
      </p:sp>
      <p:pic>
        <p:nvPicPr>
          <p:cNvPr id="5" name="Picture 4">
            <a:extLst>
              <a:ext uri="{FF2B5EF4-FFF2-40B4-BE49-F238E27FC236}">
                <a16:creationId xmlns:a16="http://schemas.microsoft.com/office/drawing/2014/main" id="{45F57B30-EAF7-6FEB-99AD-4BF63F721458}"/>
              </a:ext>
            </a:extLst>
          </p:cNvPr>
          <p:cNvPicPr>
            <a:picLocks noChangeAspect="1"/>
          </p:cNvPicPr>
          <p:nvPr/>
        </p:nvPicPr>
        <p:blipFill>
          <a:blip r:embed="rId2"/>
          <a:stretch>
            <a:fillRect/>
          </a:stretch>
        </p:blipFill>
        <p:spPr>
          <a:xfrm>
            <a:off x="2653553" y="187369"/>
            <a:ext cx="6723529" cy="6338937"/>
          </a:xfrm>
          <a:prstGeom prst="rect">
            <a:avLst/>
          </a:prstGeom>
        </p:spPr>
      </p:pic>
    </p:spTree>
    <p:extLst>
      <p:ext uri="{BB962C8B-B14F-4D97-AF65-F5344CB8AC3E}">
        <p14:creationId xmlns:p14="http://schemas.microsoft.com/office/powerpoint/2010/main" val="405709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1CC5-88C5-0392-71BE-3F547C0403F5}"/>
              </a:ext>
            </a:extLst>
          </p:cNvPr>
          <p:cNvSpPr>
            <a:spLocks noGrp="1"/>
          </p:cNvSpPr>
          <p:nvPr>
            <p:ph type="title"/>
          </p:nvPr>
        </p:nvSpPr>
        <p:spPr>
          <a:xfrm>
            <a:off x="2024948" y="139811"/>
            <a:ext cx="7729728" cy="1188720"/>
          </a:xfrm>
        </p:spPr>
        <p:txBody>
          <a:bodyPr/>
          <a:lstStyle/>
          <a:p>
            <a:r>
              <a:rPr lang="en-IN" dirty="0"/>
              <a:t>Types of Text Summarization</a:t>
            </a:r>
          </a:p>
        </p:txBody>
      </p:sp>
      <p:sp>
        <p:nvSpPr>
          <p:cNvPr id="4" name="Rectangle 1">
            <a:extLst>
              <a:ext uri="{FF2B5EF4-FFF2-40B4-BE49-F238E27FC236}">
                <a16:creationId xmlns:a16="http://schemas.microsoft.com/office/drawing/2014/main" id="{E7FE9470-8322-7F0B-38D5-E365113B661B}"/>
              </a:ext>
            </a:extLst>
          </p:cNvPr>
          <p:cNvSpPr>
            <a:spLocks noGrp="1" noChangeArrowheads="1"/>
          </p:cNvSpPr>
          <p:nvPr>
            <p:ph idx="1"/>
          </p:nvPr>
        </p:nvSpPr>
        <p:spPr bwMode="auto">
          <a:xfrm>
            <a:off x="1103586" y="2342376"/>
            <a:ext cx="885727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Extractive Summarization: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Extractive summarization selects key sentences, phrases, or sections directly from the source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It often uses methods like frequency-based selection and TF-IDF.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Pros: Simple and quick.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Cons: May lack coherence and context.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Abstractive Summarization: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Abstractive summarization generates new sentences that convey the main ideas of the source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It involves complex techniques like neural networks and transformer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Pros: Can produce more coherent and human-like summaries.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Cons: More computationally intensive and may introduce inaccuracies.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7" name="Picture 3" descr="Text Summarization Using Deep Learning">
            <a:extLst>
              <a:ext uri="{FF2B5EF4-FFF2-40B4-BE49-F238E27FC236}">
                <a16:creationId xmlns:a16="http://schemas.microsoft.com/office/drawing/2014/main" id="{CA2D1151-2CAE-4644-986F-47E51115E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1971" y="1438275"/>
            <a:ext cx="3305410" cy="118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77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E358-A05B-35D7-E98B-B5617671740A}"/>
              </a:ext>
            </a:extLst>
          </p:cNvPr>
          <p:cNvSpPr>
            <a:spLocks noGrp="1"/>
          </p:cNvSpPr>
          <p:nvPr>
            <p:ph type="title"/>
          </p:nvPr>
        </p:nvSpPr>
        <p:spPr/>
        <p:txBody>
          <a:bodyPr/>
          <a:lstStyle/>
          <a:p>
            <a:r>
              <a:rPr lang="en-IN" dirty="0"/>
              <a:t>Dataset proposal:</a:t>
            </a:r>
          </a:p>
        </p:txBody>
      </p:sp>
      <p:sp>
        <p:nvSpPr>
          <p:cNvPr id="3" name="Content Placeholder 2">
            <a:extLst>
              <a:ext uri="{FF2B5EF4-FFF2-40B4-BE49-F238E27FC236}">
                <a16:creationId xmlns:a16="http://schemas.microsoft.com/office/drawing/2014/main" id="{1D43AE00-9FFD-730D-6F8F-807D3242BCEC}"/>
              </a:ext>
            </a:extLst>
          </p:cNvPr>
          <p:cNvSpPr>
            <a:spLocks noGrp="1"/>
          </p:cNvSpPr>
          <p:nvPr>
            <p:ph idx="1"/>
          </p:nvPr>
        </p:nvSpPr>
        <p:spPr/>
        <p:txBody>
          <a:bodyPr/>
          <a:lstStyle/>
          <a:p>
            <a:r>
              <a:rPr lang="en-IN" dirty="0"/>
              <a:t>Merged dataset from</a:t>
            </a:r>
          </a:p>
          <a:p>
            <a:pPr>
              <a:buFont typeface="Wingdings" panose="05000000000000000000" pitchFamily="2" charset="2"/>
              <a:buChar char="§"/>
            </a:pPr>
            <a:r>
              <a:rPr lang="en-IN" dirty="0"/>
              <a:t>CNN/Daily mails </a:t>
            </a:r>
          </a:p>
          <a:p>
            <a:pPr>
              <a:buFont typeface="Courier New" panose="02070309020205020404" pitchFamily="49" charset="0"/>
              <a:buChar char="o"/>
            </a:pPr>
            <a:r>
              <a:rPr lang="en-IN" dirty="0" err="1"/>
              <a:t>Samsum</a:t>
            </a:r>
            <a:r>
              <a:rPr lang="en-IN" dirty="0"/>
              <a:t>  </a:t>
            </a:r>
          </a:p>
          <a:p>
            <a:pPr>
              <a:buFont typeface="Courier New" panose="02070309020205020404" pitchFamily="49" charset="0"/>
              <a:buChar char="o"/>
            </a:pPr>
            <a:endParaRPr lang="en-IN" dirty="0"/>
          </a:p>
          <a:p>
            <a:endParaRPr lang="en-IN" dirty="0"/>
          </a:p>
        </p:txBody>
      </p:sp>
      <p:pic>
        <p:nvPicPr>
          <p:cNvPr id="5" name="Picture 4">
            <a:extLst>
              <a:ext uri="{FF2B5EF4-FFF2-40B4-BE49-F238E27FC236}">
                <a16:creationId xmlns:a16="http://schemas.microsoft.com/office/drawing/2014/main" id="{E8E27542-B7F8-6CDB-070C-620EA9432444}"/>
              </a:ext>
            </a:extLst>
          </p:cNvPr>
          <p:cNvPicPr>
            <a:picLocks noChangeAspect="1"/>
          </p:cNvPicPr>
          <p:nvPr/>
        </p:nvPicPr>
        <p:blipFill>
          <a:blip r:embed="rId2"/>
          <a:stretch>
            <a:fillRect/>
          </a:stretch>
        </p:blipFill>
        <p:spPr>
          <a:xfrm>
            <a:off x="2136321" y="3805351"/>
            <a:ext cx="6218785" cy="1798476"/>
          </a:xfrm>
          <a:prstGeom prst="rect">
            <a:avLst/>
          </a:prstGeom>
        </p:spPr>
      </p:pic>
    </p:spTree>
    <p:extLst>
      <p:ext uri="{BB962C8B-B14F-4D97-AF65-F5344CB8AC3E}">
        <p14:creationId xmlns:p14="http://schemas.microsoft.com/office/powerpoint/2010/main" val="363635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A7D1-CE85-8C39-7E5F-95A2E09D50B7}"/>
              </a:ext>
            </a:extLst>
          </p:cNvPr>
          <p:cNvSpPr>
            <a:spLocks noGrp="1"/>
          </p:cNvSpPr>
          <p:nvPr>
            <p:ph type="title"/>
          </p:nvPr>
        </p:nvSpPr>
        <p:spPr/>
        <p:txBody>
          <a:bodyPr/>
          <a:lstStyle/>
          <a:p>
            <a:r>
              <a:rPr lang="en-IN" dirty="0"/>
              <a:t>Extractive Summarization</a:t>
            </a:r>
          </a:p>
        </p:txBody>
      </p:sp>
      <p:sp>
        <p:nvSpPr>
          <p:cNvPr id="4" name="Rectangle 1">
            <a:extLst>
              <a:ext uri="{FF2B5EF4-FFF2-40B4-BE49-F238E27FC236}">
                <a16:creationId xmlns:a16="http://schemas.microsoft.com/office/drawing/2014/main" id="{F031C0B7-75EC-8CA6-10D7-3F1854D1B27C}"/>
              </a:ext>
            </a:extLst>
          </p:cNvPr>
          <p:cNvSpPr>
            <a:spLocks noGrp="1" noChangeArrowheads="1"/>
          </p:cNvSpPr>
          <p:nvPr>
            <p:ph idx="1"/>
          </p:nvPr>
        </p:nvSpPr>
        <p:spPr bwMode="auto">
          <a:xfrm>
            <a:off x="630621" y="2619376"/>
            <a:ext cx="933024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"Extractive summarization involves selecting and concatenating the most important sentences from the source text.“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Methods: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"Frequency-based selection, TF-IDF.“</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Pros and Cons: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"Pros: Simple and quick."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 May lack coherence and context."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947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5540-B7CF-33B3-B92B-4CE64F6A59C7}"/>
              </a:ext>
            </a:extLst>
          </p:cNvPr>
          <p:cNvSpPr>
            <a:spLocks noGrp="1"/>
          </p:cNvSpPr>
          <p:nvPr>
            <p:ph type="title"/>
          </p:nvPr>
        </p:nvSpPr>
        <p:spPr/>
        <p:txBody>
          <a:bodyPr/>
          <a:lstStyle/>
          <a:p>
            <a:pPr algn="l"/>
            <a:r>
              <a:rPr lang="en-US" b="0" i="0" dirty="0">
                <a:solidFill>
                  <a:srgbClr val="111111"/>
                </a:solidFill>
                <a:effectLst/>
                <a:highlight>
                  <a:srgbClr val="FFFFFF"/>
                </a:highlight>
                <a:latin typeface="HP Simplified Hans" panose="020B0500000000000000" pitchFamily="34" charset="-122"/>
                <a:ea typeface="HP Simplified Hans" panose="020B0500000000000000" pitchFamily="34" charset="-122"/>
              </a:rPr>
              <a:t>Architecture of the extractive text summarization system</a:t>
            </a:r>
            <a:r>
              <a:rPr lang="en-US" b="0" i="0" dirty="0">
                <a:solidFill>
                  <a:srgbClr val="111111"/>
                </a:solidFill>
                <a:effectLst/>
                <a:highlight>
                  <a:srgbClr val="FFFFFF"/>
                </a:highlight>
                <a:latin typeface="Roboto" panose="02000000000000000000" pitchFamily="2" charset="0"/>
              </a:rPr>
              <a:t>:</a:t>
            </a:r>
          </a:p>
        </p:txBody>
      </p:sp>
      <p:sp>
        <p:nvSpPr>
          <p:cNvPr id="3" name="AutoShape 2" descr="Architecture of the extractive text summarization system">
            <a:extLst>
              <a:ext uri="{FF2B5EF4-FFF2-40B4-BE49-F238E27FC236}">
                <a16:creationId xmlns:a16="http://schemas.microsoft.com/office/drawing/2014/main" id="{63AD6D7F-5C7D-96DA-2F31-DE1FE5DC06DC}"/>
              </a:ext>
            </a:extLst>
          </p:cNvPr>
          <p:cNvSpPr>
            <a:spLocks noChangeAspect="1" noChangeArrowheads="1"/>
          </p:cNvSpPr>
          <p:nvPr/>
        </p:nvSpPr>
        <p:spPr bwMode="auto">
          <a:xfrm>
            <a:off x="5943599" y="2392680"/>
            <a:ext cx="2375647" cy="24841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3B106839-46D6-3677-25A3-F78AF04CC396}"/>
              </a:ext>
            </a:extLst>
          </p:cNvPr>
          <p:cNvPicPr>
            <a:picLocks noChangeAspect="1"/>
          </p:cNvPicPr>
          <p:nvPr/>
        </p:nvPicPr>
        <p:blipFill>
          <a:blip r:embed="rId2"/>
          <a:stretch>
            <a:fillRect/>
          </a:stretch>
        </p:blipFill>
        <p:spPr>
          <a:xfrm>
            <a:off x="2231136" y="2392680"/>
            <a:ext cx="8096250" cy="3781425"/>
          </a:xfrm>
          <a:prstGeom prst="rect">
            <a:avLst/>
          </a:prstGeom>
        </p:spPr>
      </p:pic>
    </p:spTree>
    <p:extLst>
      <p:ext uri="{BB962C8B-B14F-4D97-AF65-F5344CB8AC3E}">
        <p14:creationId xmlns:p14="http://schemas.microsoft.com/office/powerpoint/2010/main" val="38178704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2100</TotalTime>
  <Words>2177</Words>
  <Application>Microsoft Office PowerPoint</Application>
  <PresentationFormat>Widescreen</PresentationFormat>
  <Paragraphs>221</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HP Simplified Hans</vt:lpstr>
      <vt:lpstr>Aptos</vt:lpstr>
      <vt:lpstr>Arial</vt:lpstr>
      <vt:lpstr>Bodoni MT Black</vt:lpstr>
      <vt:lpstr>Calibri</vt:lpstr>
      <vt:lpstr>Courier New</vt:lpstr>
      <vt:lpstr>Gill Sans MT</vt:lpstr>
      <vt:lpstr>Roboto</vt:lpstr>
      <vt:lpstr>var(--colab-code-font-family)</vt:lpstr>
      <vt:lpstr>Wingdings</vt:lpstr>
      <vt:lpstr>Parcel</vt:lpstr>
      <vt:lpstr>Text summarization       </vt:lpstr>
      <vt:lpstr>Introduction</vt:lpstr>
      <vt:lpstr>Intended plan:</vt:lpstr>
      <vt:lpstr>Techniques and Algorithms</vt:lpstr>
      <vt:lpstr>PowerPoint Presentation</vt:lpstr>
      <vt:lpstr>Types of Text Summarization</vt:lpstr>
      <vt:lpstr>Dataset proposal:</vt:lpstr>
      <vt:lpstr>Extractive Summarization</vt:lpstr>
      <vt:lpstr>Architecture of the extractive text summarization system:</vt:lpstr>
      <vt:lpstr>Rouge score</vt:lpstr>
      <vt:lpstr>Abstractive Summarization </vt:lpstr>
      <vt:lpstr>Architecture of the abstractive  text summarization system:</vt:lpstr>
      <vt:lpstr>COMPARING MODELS </vt:lpstr>
      <vt:lpstr> model training :</vt:lpstr>
      <vt:lpstr>Evaluate the Model(model validation)</vt:lpstr>
      <vt:lpstr>Rouge score:</vt:lpstr>
      <vt:lpstr>Plotting :</vt:lpstr>
      <vt:lpstr>Comparative analysis:</vt:lpstr>
      <vt:lpstr>Interface :</vt:lpstr>
      <vt:lpstr>PowerPoint Presentation</vt:lpstr>
      <vt:lpstr>deployment part:</vt:lpstr>
      <vt:lpstr>popular platforms</vt:lpstr>
      <vt:lpstr>Popular platforms</vt:lpstr>
      <vt:lpstr>Tools and Libraries </vt:lpstr>
      <vt:lpstr>Case Studies and Examples </vt:lpstr>
      <vt:lpstr>Challenges and Future Directions</vt:lpstr>
      <vt:lpstr>Conclusion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HETU PATEL</dc:creator>
  <cp:lastModifiedBy>HETU PATEL</cp:lastModifiedBy>
  <cp:revision>2</cp:revision>
  <dcterms:created xsi:type="dcterms:W3CDTF">2024-07-03T02:07:31Z</dcterms:created>
  <dcterms:modified xsi:type="dcterms:W3CDTF">2024-07-06T03:35:28Z</dcterms:modified>
</cp:coreProperties>
</file>