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4" r:id="rId4"/>
    <p:sldId id="258" r:id="rId5"/>
    <p:sldId id="273" r:id="rId6"/>
    <p:sldId id="259" r:id="rId7"/>
    <p:sldId id="260" r:id="rId8"/>
    <p:sldId id="271" r:id="rId9"/>
    <p:sldId id="261" r:id="rId10"/>
    <p:sldId id="262" r:id="rId11"/>
    <p:sldId id="263" r:id="rId12"/>
    <p:sldId id="264" r:id="rId13"/>
    <p:sldId id="265" r:id="rId14"/>
    <p:sldId id="266" r:id="rId15"/>
    <p:sldId id="277" r:id="rId16"/>
    <p:sldId id="276" r:id="rId17"/>
    <p:sldId id="278" r:id="rId18"/>
    <p:sldId id="279" r:id="rId19"/>
    <p:sldId id="275" r:id="rId20"/>
    <p:sldId id="280" r:id="rId21"/>
    <p:sldId id="281" r:id="rId22"/>
    <p:sldId id="267" r:id="rId23"/>
    <p:sldId id="268" r:id="rId24"/>
    <p:sldId id="269" r:id="rId25"/>
    <p:sldId id="270"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98"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7D2355F-8F7F-48E7-97DD-63354B6B9D4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8" name="Slide Number Placeholder 7"/>
          <p:cNvSpPr>
            <a:spLocks noGrp="1"/>
          </p:cNvSpPr>
          <p:nvPr>
            <p:ph type="sldNum" sz="quarter" idx="11"/>
          </p:nvPr>
        </p:nvSpPr>
        <p:spPr/>
        <p:txBody>
          <a:bodyPr/>
          <a:lstStyle/>
          <a:p>
            <a:fld id="{87D2355F-8F7F-48E7-97DD-63354B6B9D42}"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E3C173-A9DD-4020-8217-DE328A173B0D}"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87D2355F-8F7F-48E7-97DD-63354B6B9D4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5E3C173-A9DD-4020-8217-DE328A173B0D}"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5E3C173-A9DD-4020-8217-DE328A173B0D}" type="datetimeFigureOut">
              <a:rPr lang="en-US" smtClean="0"/>
              <a:t>11/9/2018</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D2355F-8F7F-48E7-97DD-63354B6B9D4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r>
              <a:rPr lang="en-US" dirty="0" smtClean="0"/>
              <a:t>Telecom Churn Analysis</a:t>
            </a:r>
            <a:endParaRPr lang="en-US" dirty="0"/>
          </a:p>
        </p:txBody>
      </p:sp>
      <p:sp>
        <p:nvSpPr>
          <p:cNvPr id="3" name="Subtitle 2"/>
          <p:cNvSpPr>
            <a:spLocks noGrp="1"/>
          </p:cNvSpPr>
          <p:nvPr>
            <p:ph type="subTitle" idx="1"/>
          </p:nvPr>
        </p:nvSpPr>
        <p:spPr>
          <a:xfrm>
            <a:off x="457200" y="3048000"/>
            <a:ext cx="6480048" cy="1752600"/>
          </a:xfrm>
        </p:spPr>
        <p:txBody>
          <a:bodyPr/>
          <a:lstStyle/>
          <a:p>
            <a:r>
              <a:rPr lang="en-US" dirty="0" err="1" smtClean="0"/>
              <a:t>Nirmal</a:t>
            </a:r>
            <a:r>
              <a:rPr lang="en-US" dirty="0" smtClean="0"/>
              <a:t> Patel</a:t>
            </a:r>
            <a:endParaRPr lang="en-US" dirty="0"/>
          </a:p>
        </p:txBody>
      </p:sp>
    </p:spTree>
    <p:extLst>
      <p:ext uri="{BB962C8B-B14F-4D97-AF65-F5344CB8AC3E}">
        <p14:creationId xmlns:p14="http://schemas.microsoft.com/office/powerpoint/2010/main" val="1690617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467600" cy="1143000"/>
          </a:xfrm>
        </p:spPr>
        <p:txBody>
          <a:bodyPr/>
          <a:lstStyle/>
          <a:p>
            <a:r>
              <a:rPr lang="en-US" dirty="0" smtClean="0"/>
              <a:t>Senior Citizens</a:t>
            </a:r>
            <a:endParaRPr lang="en-US" dirty="0"/>
          </a:p>
        </p:txBody>
      </p:sp>
      <p:sp>
        <p:nvSpPr>
          <p:cNvPr id="3" name="Content Placeholder 2"/>
          <p:cNvSpPr>
            <a:spLocks noGrp="1"/>
          </p:cNvSpPr>
          <p:nvPr>
            <p:ph idx="1"/>
          </p:nvPr>
        </p:nvSpPr>
        <p:spPr>
          <a:xfrm>
            <a:off x="-76200" y="990600"/>
            <a:ext cx="5105400" cy="5486400"/>
          </a:xfrm>
        </p:spPr>
        <p:txBody>
          <a:bodyPr>
            <a:normAutofit/>
          </a:bodyPr>
          <a:lstStyle/>
          <a:p>
            <a:r>
              <a:rPr lang="en-US" dirty="0" smtClean="0"/>
              <a:t>Do </a:t>
            </a:r>
            <a:r>
              <a:rPr lang="en-US" dirty="0"/>
              <a:t>senior citizens get a discount</a:t>
            </a:r>
            <a:r>
              <a:rPr lang="en-US" dirty="0" smtClean="0"/>
              <a:t>?</a:t>
            </a:r>
          </a:p>
          <a:p>
            <a:pPr lvl="1"/>
            <a:r>
              <a:rPr lang="en-US" dirty="0" smtClean="0"/>
              <a:t>The ranges of minimum </a:t>
            </a:r>
            <a:r>
              <a:rPr lang="en-US" dirty="0"/>
              <a:t>and maximum monthly charges </a:t>
            </a:r>
            <a:r>
              <a:rPr lang="en-US" dirty="0" smtClean="0"/>
              <a:t>are similar Senior </a:t>
            </a:r>
            <a:r>
              <a:rPr lang="en-US" dirty="0"/>
              <a:t>citizens as </a:t>
            </a:r>
            <a:r>
              <a:rPr lang="en-US" dirty="0" smtClean="0"/>
              <a:t>for non </a:t>
            </a:r>
            <a:r>
              <a:rPr lang="en-US" dirty="0"/>
              <a:t>senior </a:t>
            </a:r>
            <a:r>
              <a:rPr lang="en-US" dirty="0" smtClean="0"/>
              <a:t>customers.</a:t>
            </a:r>
          </a:p>
          <a:p>
            <a:pPr lvl="1"/>
            <a:r>
              <a:rPr lang="en-US" dirty="0"/>
              <a:t>However, the majority of Senior Citizens seem to be paying above ~$70</a:t>
            </a:r>
            <a:r>
              <a:rPr lang="en-US" dirty="0" smtClean="0"/>
              <a:t>.</a:t>
            </a:r>
          </a:p>
        </p:txBody>
      </p:sp>
      <p:pic>
        <p:nvPicPr>
          <p:cNvPr id="6149" name="Picture 5" descr="C:\Users\Neal\Dropbox\Data Science Projects\Figs\seniorcitmonthpa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434" y="1295400"/>
            <a:ext cx="411716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Senior </a:t>
            </a:r>
            <a:r>
              <a:rPr lang="en-US" dirty="0" smtClean="0"/>
              <a:t>Citizens (cont.)</a:t>
            </a:r>
            <a:endParaRPr lang="en-US" dirty="0"/>
          </a:p>
        </p:txBody>
      </p:sp>
      <p:sp>
        <p:nvSpPr>
          <p:cNvPr id="3" name="Content Placeholder 2"/>
          <p:cNvSpPr>
            <a:spLocks noGrp="1"/>
          </p:cNvSpPr>
          <p:nvPr>
            <p:ph idx="1"/>
          </p:nvPr>
        </p:nvSpPr>
        <p:spPr/>
        <p:txBody>
          <a:bodyPr/>
          <a:lstStyle/>
          <a:p>
            <a:r>
              <a:rPr lang="en-US" dirty="0"/>
              <a:t> Are there more senior customers</a:t>
            </a:r>
            <a:r>
              <a:rPr lang="en-US" dirty="0" smtClean="0"/>
              <a:t>?</a:t>
            </a:r>
          </a:p>
          <a:p>
            <a:pPr lvl="1"/>
            <a:r>
              <a:rPr lang="en-US" dirty="0" smtClean="0"/>
              <a:t>Non Senior Customers/Regular customers (Purple) = 5901 customers </a:t>
            </a:r>
          </a:p>
          <a:p>
            <a:pPr lvl="1"/>
            <a:r>
              <a:rPr lang="en-US" dirty="0" smtClean="0"/>
              <a:t>Senior Customers (White) =1142 customers</a:t>
            </a:r>
            <a:endParaRPr lang="en-US" dirty="0"/>
          </a:p>
        </p:txBody>
      </p:sp>
      <p:pic>
        <p:nvPicPr>
          <p:cNvPr id="7170" name="Picture 2" descr="C:\Users\Neal\Dropbox\Data Science Projects\Figs\genderseni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6859588"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467600" cy="1143000"/>
          </a:xfrm>
        </p:spPr>
        <p:txBody>
          <a:bodyPr/>
          <a:lstStyle/>
          <a:p>
            <a:r>
              <a:rPr lang="en-US" dirty="0"/>
              <a:t>Paperless</a:t>
            </a:r>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r>
              <a:rPr lang="en-US" dirty="0" smtClean="0"/>
              <a:t>Does </a:t>
            </a:r>
            <a:r>
              <a:rPr lang="en-US" dirty="0"/>
              <a:t>it have a higher percentage of paperless billing? </a:t>
            </a:r>
            <a:endParaRPr lang="en-US" dirty="0" smtClean="0"/>
          </a:p>
          <a:p>
            <a:pPr lvl="1"/>
            <a:r>
              <a:rPr lang="en-US" dirty="0" smtClean="0"/>
              <a:t>59% have paperless billing set up</a:t>
            </a:r>
          </a:p>
          <a:p>
            <a:pPr lvl="1"/>
            <a:r>
              <a:rPr lang="en-US" dirty="0" smtClean="0"/>
              <a:t>41</a:t>
            </a:r>
            <a:r>
              <a:rPr lang="en-US" dirty="0"/>
              <a:t>% </a:t>
            </a:r>
            <a:r>
              <a:rPr lang="en-US" dirty="0" smtClean="0"/>
              <a:t>receive a </a:t>
            </a:r>
            <a:r>
              <a:rPr lang="en-US" dirty="0"/>
              <a:t>paper copy of the bill. </a:t>
            </a:r>
            <a:endParaRPr lang="en-US" dirty="0" smtClean="0"/>
          </a:p>
          <a:p>
            <a:r>
              <a:rPr lang="en-US" dirty="0" smtClean="0"/>
              <a:t>How </a:t>
            </a:r>
            <a:r>
              <a:rPr lang="en-US" dirty="0"/>
              <a:t>ecofriendly is the company?</a:t>
            </a:r>
          </a:p>
          <a:p>
            <a:pPr lvl="1"/>
            <a:r>
              <a:rPr lang="en-US" dirty="0" smtClean="0"/>
              <a:t>The company has a decent ecofriendly initiative but they can improve it </a:t>
            </a:r>
            <a:r>
              <a:rPr lang="en-US" dirty="0"/>
              <a:t>by giving an incentive to go paperless, which would save the company on stationary supplies such as paper, ink, and postage. </a:t>
            </a:r>
          </a:p>
        </p:txBody>
      </p:sp>
      <p:pic>
        <p:nvPicPr>
          <p:cNvPr id="8194" name="Picture 2" descr="C:\Users\Neal\Dropbox\Data Science Projects\Figs\ecobil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6200"/>
            <a:ext cx="4114800" cy="224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Tenure</a:t>
            </a:r>
            <a:endParaRPr lang="en-US" dirty="0"/>
          </a:p>
        </p:txBody>
      </p:sp>
      <p:sp>
        <p:nvSpPr>
          <p:cNvPr id="3" name="Content Placeholder 2"/>
          <p:cNvSpPr>
            <a:spLocks noGrp="1"/>
          </p:cNvSpPr>
          <p:nvPr>
            <p:ph idx="1"/>
          </p:nvPr>
        </p:nvSpPr>
        <p:spPr/>
        <p:txBody>
          <a:bodyPr/>
          <a:lstStyle/>
          <a:p>
            <a:r>
              <a:rPr lang="en-US" dirty="0" smtClean="0"/>
              <a:t>Which months are critical for keeping the customer?</a:t>
            </a:r>
          </a:p>
          <a:p>
            <a:pPr lvl="1"/>
            <a:r>
              <a:rPr lang="en-US" dirty="0" smtClean="0"/>
              <a:t>Between 0 </a:t>
            </a:r>
            <a:r>
              <a:rPr lang="en-US" dirty="0"/>
              <a:t>to 40 </a:t>
            </a:r>
            <a:r>
              <a:rPr lang="en-US" dirty="0" smtClean="0"/>
              <a:t>months the </a:t>
            </a:r>
            <a:r>
              <a:rPr lang="en-US" dirty="0"/>
              <a:t>customer is likely to churn </a:t>
            </a:r>
            <a:endParaRPr lang="en-US" dirty="0" smtClean="0"/>
          </a:p>
          <a:p>
            <a:pPr lvl="1"/>
            <a:r>
              <a:rPr lang="en-US" dirty="0" smtClean="0"/>
              <a:t>After </a:t>
            </a:r>
            <a:r>
              <a:rPr lang="en-US" dirty="0"/>
              <a:t>40 months the customer is more likely to stay</a:t>
            </a:r>
            <a:r>
              <a:rPr lang="en-US" dirty="0" smtClean="0"/>
              <a:t>.</a:t>
            </a:r>
            <a:endParaRPr lang="en-US" dirty="0"/>
          </a:p>
        </p:txBody>
      </p:sp>
      <p:pic>
        <p:nvPicPr>
          <p:cNvPr id="9218" name="Picture 2" descr="C:\Users\Neal\Dropbox\Data Science Projects\Figs\customerten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62400"/>
            <a:ext cx="54864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a:t>
            </a:r>
            <a:r>
              <a:rPr lang="en-US" dirty="0" smtClean="0"/>
              <a:t>Phone service</a:t>
            </a:r>
            <a:endParaRPr lang="en-US" dirty="0"/>
          </a:p>
        </p:txBody>
      </p:sp>
      <p:sp>
        <p:nvSpPr>
          <p:cNvPr id="3" name="Content Placeholder 2"/>
          <p:cNvSpPr>
            <a:spLocks noGrp="1"/>
          </p:cNvSpPr>
          <p:nvPr>
            <p:ph idx="1"/>
          </p:nvPr>
        </p:nvSpPr>
        <p:spPr>
          <a:xfrm>
            <a:off x="76200" y="1143000"/>
            <a:ext cx="7467600" cy="4525963"/>
          </a:xfrm>
        </p:spPr>
        <p:txBody>
          <a:bodyPr/>
          <a:lstStyle/>
          <a:p>
            <a:r>
              <a:rPr lang="en-US" dirty="0" smtClean="0"/>
              <a:t>Is </a:t>
            </a:r>
            <a:r>
              <a:rPr lang="en-US" dirty="0"/>
              <a:t>a particular gender more likely to have a phone service with our </a:t>
            </a:r>
            <a:r>
              <a:rPr lang="en-US" dirty="0" smtClean="0"/>
              <a:t>company?</a:t>
            </a:r>
          </a:p>
          <a:p>
            <a:pPr lvl="1"/>
            <a:r>
              <a:rPr lang="en-US" sz="2400" dirty="0" smtClean="0"/>
              <a:t>44.8% </a:t>
            </a:r>
            <a:r>
              <a:rPr lang="en-US" sz="2400" dirty="0"/>
              <a:t>women </a:t>
            </a:r>
            <a:r>
              <a:rPr lang="en-US" sz="2400" dirty="0" smtClean="0"/>
              <a:t>with phone </a:t>
            </a:r>
            <a:r>
              <a:rPr lang="en-US" sz="2400" dirty="0"/>
              <a:t>service </a:t>
            </a:r>
            <a:endParaRPr lang="en-US" sz="2400" dirty="0" smtClean="0"/>
          </a:p>
          <a:p>
            <a:pPr lvl="1"/>
            <a:r>
              <a:rPr lang="en-US" sz="2400" dirty="0" smtClean="0"/>
              <a:t>4.7% </a:t>
            </a:r>
            <a:r>
              <a:rPr lang="en-US" sz="2400" dirty="0"/>
              <a:t>women do not. </a:t>
            </a:r>
            <a:endParaRPr lang="en-US" sz="2400" dirty="0" smtClean="0"/>
          </a:p>
          <a:p>
            <a:pPr lvl="1"/>
            <a:r>
              <a:rPr lang="en-US" sz="2400" dirty="0" smtClean="0"/>
              <a:t>45.5% </a:t>
            </a:r>
            <a:r>
              <a:rPr lang="en-US" sz="2400" dirty="0"/>
              <a:t>male customers have the phone </a:t>
            </a:r>
            <a:r>
              <a:rPr lang="en-US" sz="2400" dirty="0" smtClean="0"/>
              <a:t>service</a:t>
            </a:r>
          </a:p>
          <a:p>
            <a:pPr lvl="1"/>
            <a:r>
              <a:rPr lang="en-US" sz="2400" dirty="0" smtClean="0"/>
              <a:t>5</a:t>
            </a:r>
            <a:r>
              <a:rPr lang="en-US" sz="2400" dirty="0"/>
              <a:t>% male do not have the phone service.</a:t>
            </a:r>
          </a:p>
          <a:p>
            <a:pPr lvl="1"/>
            <a:endParaRPr lang="en-US" dirty="0"/>
          </a:p>
        </p:txBody>
      </p:sp>
      <p:pic>
        <p:nvPicPr>
          <p:cNvPr id="10242" name="Picture 2" descr="C:\Users\Neal\Dropbox\Data Science Projects\Figs\genderandphoneservi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5029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724400"/>
            <a:ext cx="35718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Gender and Preferred Type of Payment</a:t>
            </a:r>
          </a:p>
        </p:txBody>
      </p:sp>
      <p:sp>
        <p:nvSpPr>
          <p:cNvPr id="3" name="Content Placeholder 2"/>
          <p:cNvSpPr>
            <a:spLocks noGrp="1"/>
          </p:cNvSpPr>
          <p:nvPr>
            <p:ph idx="1"/>
          </p:nvPr>
        </p:nvSpPr>
        <p:spPr>
          <a:xfrm>
            <a:off x="228600" y="1066800"/>
            <a:ext cx="4343400" cy="5334000"/>
          </a:xfrm>
        </p:spPr>
        <p:txBody>
          <a:bodyPr>
            <a:normAutofit fontScale="70000" lnSpcReduction="20000"/>
          </a:bodyPr>
          <a:lstStyle/>
          <a:p>
            <a:endParaRPr lang="en-US" dirty="0" smtClean="0"/>
          </a:p>
          <a:p>
            <a:r>
              <a:rPr lang="en-US" dirty="0" smtClean="0"/>
              <a:t>Do </a:t>
            </a:r>
            <a:r>
              <a:rPr lang="en-US" dirty="0"/>
              <a:t>more men or women prefer each type of contract? Month-to-month, One year, Two year</a:t>
            </a:r>
            <a:r>
              <a:rPr lang="en-US" dirty="0" smtClean="0"/>
              <a:t>?</a:t>
            </a:r>
          </a:p>
          <a:p>
            <a:pPr lvl="1"/>
            <a:r>
              <a:rPr lang="en-US" dirty="0"/>
              <a:t>There seems to be an equal number of male and women per Contract type. </a:t>
            </a:r>
            <a:endParaRPr lang="en-US" dirty="0" smtClean="0"/>
          </a:p>
          <a:p>
            <a:pPr lvl="1"/>
            <a:endParaRPr lang="en-US" dirty="0" smtClean="0"/>
          </a:p>
          <a:p>
            <a:pPr lvl="1"/>
            <a:endParaRPr lang="en-US" dirty="0"/>
          </a:p>
          <a:p>
            <a:pPr lvl="1"/>
            <a:endParaRPr lang="en-US" dirty="0" smtClean="0"/>
          </a:p>
          <a:p>
            <a:endParaRPr lang="en-US" dirty="0" smtClean="0"/>
          </a:p>
          <a:p>
            <a:r>
              <a:rPr lang="en-US" dirty="0" smtClean="0"/>
              <a:t>What happens if we separate this by the churn variable?</a:t>
            </a:r>
          </a:p>
          <a:p>
            <a:pPr lvl="1"/>
            <a:r>
              <a:rPr lang="en-US" dirty="0"/>
              <a:t>M</a:t>
            </a:r>
            <a:r>
              <a:rPr lang="en-US" dirty="0" smtClean="0"/>
              <a:t>onth </a:t>
            </a:r>
            <a:r>
              <a:rPr lang="en-US" dirty="0"/>
              <a:t>to month customers where most likely to churn </a:t>
            </a:r>
            <a:endParaRPr lang="en-US" dirty="0" smtClean="0"/>
          </a:p>
          <a:p>
            <a:pPr lvl="1"/>
            <a:r>
              <a:rPr lang="en-US" dirty="0" smtClean="0"/>
              <a:t>One </a:t>
            </a:r>
            <a:r>
              <a:rPr lang="en-US" dirty="0"/>
              <a:t>year </a:t>
            </a:r>
            <a:r>
              <a:rPr lang="en-US" dirty="0" err="1"/>
              <a:t>c</a:t>
            </a:r>
            <a:r>
              <a:rPr lang="en-US" dirty="0" err="1" smtClean="0"/>
              <a:t>ontractees</a:t>
            </a:r>
            <a:r>
              <a:rPr lang="en-US" dirty="0" smtClean="0"/>
              <a:t> </a:t>
            </a:r>
            <a:r>
              <a:rPr lang="en-US" dirty="0"/>
              <a:t>were less likely to </a:t>
            </a:r>
            <a:r>
              <a:rPr lang="en-US" dirty="0" smtClean="0"/>
              <a:t>churn </a:t>
            </a:r>
          </a:p>
          <a:p>
            <a:pPr lvl="1"/>
            <a:r>
              <a:rPr lang="en-US" dirty="0" smtClean="0"/>
              <a:t>Two </a:t>
            </a:r>
            <a:r>
              <a:rPr lang="en-US" dirty="0"/>
              <a:t>year </a:t>
            </a:r>
            <a:r>
              <a:rPr lang="en-US" dirty="0" err="1"/>
              <a:t>contractees</a:t>
            </a:r>
            <a:r>
              <a:rPr lang="en-US" dirty="0"/>
              <a:t> were least likely to churn.</a:t>
            </a:r>
          </a:p>
        </p:txBody>
      </p:sp>
      <p:pic>
        <p:nvPicPr>
          <p:cNvPr id="11266" name="Picture 2" descr="C:\Users\Neal\Dropbox\Data Science Projects\Figs\gendernContrac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430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599"/>
            <a:ext cx="4038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768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67600" cy="1143000"/>
          </a:xfrm>
        </p:spPr>
        <p:txBody>
          <a:bodyPr/>
          <a:lstStyle/>
          <a:p>
            <a:r>
              <a:rPr lang="en-US" dirty="0"/>
              <a:t>Internet or Phone sells </a:t>
            </a:r>
            <a:r>
              <a:rPr lang="en-US" dirty="0" smtClean="0"/>
              <a:t>more</a:t>
            </a:r>
            <a:endParaRPr lang="en-US" dirty="0"/>
          </a:p>
        </p:txBody>
      </p:sp>
      <p:sp>
        <p:nvSpPr>
          <p:cNvPr id="3" name="Content Placeholder 2"/>
          <p:cNvSpPr>
            <a:spLocks noGrp="1"/>
          </p:cNvSpPr>
          <p:nvPr>
            <p:ph idx="1"/>
          </p:nvPr>
        </p:nvSpPr>
        <p:spPr>
          <a:xfrm>
            <a:off x="32657" y="914400"/>
            <a:ext cx="7467600" cy="5867400"/>
          </a:xfrm>
        </p:spPr>
        <p:txBody>
          <a:bodyPr>
            <a:normAutofit fontScale="92500" lnSpcReduction="20000"/>
          </a:bodyPr>
          <a:lstStyle/>
          <a:p>
            <a:r>
              <a:rPr lang="en-US" dirty="0"/>
              <a:t>What is more common phone service or internet service</a:t>
            </a:r>
            <a:r>
              <a:rPr lang="en-US" dirty="0" smtClean="0"/>
              <a:t>?</a:t>
            </a:r>
          </a:p>
          <a:p>
            <a:pPr lvl="1"/>
            <a:r>
              <a:rPr lang="en-US" dirty="0"/>
              <a:t>78.3% </a:t>
            </a:r>
            <a:r>
              <a:rPr lang="en-US" dirty="0" smtClean="0"/>
              <a:t>have Internet </a:t>
            </a:r>
            <a:r>
              <a:rPr lang="en-US" dirty="0"/>
              <a:t>service </a:t>
            </a:r>
            <a:endParaRPr lang="en-US" dirty="0" smtClean="0"/>
          </a:p>
          <a:p>
            <a:pPr lvl="1"/>
            <a:r>
              <a:rPr lang="en-US" dirty="0" smtClean="0"/>
              <a:t>90</a:t>
            </a:r>
            <a:r>
              <a:rPr lang="en-US" dirty="0"/>
              <a:t>% have phone service. </a:t>
            </a:r>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a:p>
          <a:p>
            <a:pPr lvl="1"/>
            <a:endParaRPr lang="en-US" dirty="0" smtClean="0"/>
          </a:p>
          <a:p>
            <a:pPr lvl="1"/>
            <a:r>
              <a:rPr lang="en-US" dirty="0" smtClean="0"/>
              <a:t>Phone service </a:t>
            </a:r>
            <a:r>
              <a:rPr lang="en-US" dirty="0"/>
              <a:t>is more common. This may lead to the company having to work more on marketing a better way to increase internet sales.</a:t>
            </a:r>
          </a:p>
        </p:txBody>
      </p:sp>
      <p:pic>
        <p:nvPicPr>
          <p:cNvPr id="12290" name="Picture 2" descr="C:\Users\Neal\Dropbox\Data Science Projects\Figs\internetvphoe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371600"/>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4181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553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Sales</a:t>
            </a:r>
          </a:p>
        </p:txBody>
      </p:sp>
      <p:sp>
        <p:nvSpPr>
          <p:cNvPr id="3" name="Content Placeholder 2"/>
          <p:cNvSpPr>
            <a:spLocks noGrp="1"/>
          </p:cNvSpPr>
          <p:nvPr>
            <p:ph idx="1"/>
          </p:nvPr>
        </p:nvSpPr>
        <p:spPr>
          <a:xfrm>
            <a:off x="457200" y="1371600"/>
            <a:ext cx="7467600" cy="4525963"/>
          </a:xfrm>
        </p:spPr>
        <p:txBody>
          <a:bodyPr/>
          <a:lstStyle/>
          <a:p>
            <a:r>
              <a:rPr lang="en-US" dirty="0"/>
              <a:t>Which types of internet service are most commonly </a:t>
            </a:r>
            <a:r>
              <a:rPr lang="en-US" dirty="0" smtClean="0"/>
              <a:t>bought?</a:t>
            </a:r>
          </a:p>
          <a:p>
            <a:pPr lvl="1"/>
            <a:r>
              <a:rPr lang="en-US" dirty="0"/>
              <a:t>DSL = </a:t>
            </a:r>
            <a:r>
              <a:rPr lang="en-US" dirty="0" smtClean="0"/>
              <a:t>34%</a:t>
            </a:r>
          </a:p>
          <a:p>
            <a:pPr lvl="1"/>
            <a:r>
              <a:rPr lang="en-US" dirty="0" smtClean="0"/>
              <a:t>Fiber </a:t>
            </a:r>
            <a:r>
              <a:rPr lang="en-US" dirty="0"/>
              <a:t>Optic = </a:t>
            </a:r>
            <a:r>
              <a:rPr lang="en-US" dirty="0" smtClean="0"/>
              <a:t>44%</a:t>
            </a:r>
          </a:p>
          <a:p>
            <a:pPr lvl="1"/>
            <a:r>
              <a:rPr lang="en-US" dirty="0" smtClean="0"/>
              <a:t>No </a:t>
            </a:r>
            <a:r>
              <a:rPr lang="en-US" dirty="0"/>
              <a:t>internet service = 22%</a:t>
            </a:r>
          </a:p>
        </p:txBody>
      </p:sp>
      <p:pic>
        <p:nvPicPr>
          <p:cNvPr id="13314" name="Picture 2" descr="C:\Users\Neal\Dropbox\Data Science Projects\Figs\INTERNET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5029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57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t>
            </a:r>
            <a:r>
              <a:rPr lang="en-US" dirty="0"/>
              <a:t>and Churn</a:t>
            </a:r>
          </a:p>
        </p:txBody>
      </p:sp>
      <p:sp>
        <p:nvSpPr>
          <p:cNvPr id="3" name="Content Placeholder 2"/>
          <p:cNvSpPr>
            <a:spLocks noGrp="1"/>
          </p:cNvSpPr>
          <p:nvPr>
            <p:ph idx="1"/>
          </p:nvPr>
        </p:nvSpPr>
        <p:spPr>
          <a:xfrm>
            <a:off x="0" y="1219200"/>
            <a:ext cx="7467600" cy="4525963"/>
          </a:xfrm>
        </p:spPr>
        <p:txBody>
          <a:bodyPr>
            <a:normAutofit/>
          </a:bodyPr>
          <a:lstStyle/>
          <a:p>
            <a:r>
              <a:rPr lang="en-US" dirty="0"/>
              <a:t>What percentage of customers </a:t>
            </a:r>
            <a:r>
              <a:rPr lang="en-US" dirty="0" smtClean="0"/>
              <a:t>stay based on gender?</a:t>
            </a:r>
          </a:p>
          <a:p>
            <a:r>
              <a:rPr lang="en-US" dirty="0"/>
              <a:t>73.5% stayed with the company. </a:t>
            </a:r>
          </a:p>
          <a:p>
            <a:pPr lvl="1"/>
            <a:r>
              <a:rPr lang="en-US" dirty="0"/>
              <a:t>36.2% where female </a:t>
            </a:r>
          </a:p>
          <a:p>
            <a:pPr lvl="1"/>
            <a:r>
              <a:rPr lang="en-US" dirty="0"/>
              <a:t>37.3% where male</a:t>
            </a:r>
            <a:r>
              <a:rPr lang="en-US" dirty="0" smtClean="0"/>
              <a:t>.</a:t>
            </a:r>
          </a:p>
          <a:p>
            <a:r>
              <a:rPr lang="en-US" dirty="0" smtClean="0"/>
              <a:t>26.5</a:t>
            </a:r>
            <a:r>
              <a:rPr lang="en-US" dirty="0"/>
              <a:t>% of customers churned </a:t>
            </a:r>
            <a:endParaRPr lang="en-US" dirty="0" smtClean="0"/>
          </a:p>
          <a:p>
            <a:pPr lvl="1"/>
            <a:r>
              <a:rPr lang="en-US" dirty="0" smtClean="0"/>
              <a:t>13.3</a:t>
            </a:r>
            <a:r>
              <a:rPr lang="en-US" dirty="0"/>
              <a:t>% where female </a:t>
            </a:r>
            <a:endParaRPr lang="en-US" dirty="0" smtClean="0"/>
          </a:p>
          <a:p>
            <a:pPr lvl="1"/>
            <a:r>
              <a:rPr lang="en-US" dirty="0" smtClean="0"/>
              <a:t>13.2</a:t>
            </a:r>
            <a:r>
              <a:rPr lang="en-US" dirty="0"/>
              <a:t>% were male. </a:t>
            </a:r>
          </a:p>
        </p:txBody>
      </p:sp>
      <p:pic>
        <p:nvPicPr>
          <p:cNvPr id="14339" name="Picture 3" descr="C:\Users\Neal\Dropbox\Data Science Projects\Figs\gendernchurn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275" y="2797175"/>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4" y="5638799"/>
            <a:ext cx="3641725" cy="1009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0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pPr algn="ct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Machine Learning</a:t>
            </a:r>
            <a:b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Logistic Regression</a:t>
            </a:r>
            <a:b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6304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No personal information was included</a:t>
            </a:r>
          </a:p>
          <a:p>
            <a:r>
              <a:rPr lang="en-US" dirty="0" smtClean="0"/>
              <a:t>The sample data does not have a time frame of when the data was collected</a:t>
            </a:r>
          </a:p>
        </p:txBody>
      </p:sp>
    </p:spTree>
    <p:extLst>
      <p:ext uri="{BB962C8B-B14F-4D97-AF65-F5344CB8AC3E}">
        <p14:creationId xmlns:p14="http://schemas.microsoft.com/office/powerpoint/2010/main" val="330792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Variables I included</a:t>
            </a:r>
            <a:endParaRPr lang="en-US" sz="3600" dirty="0"/>
          </a:p>
        </p:txBody>
      </p:sp>
      <p:sp>
        <p:nvSpPr>
          <p:cNvPr id="3" name="Content Placeholder 2"/>
          <p:cNvSpPr>
            <a:spLocks noGrp="1"/>
          </p:cNvSpPr>
          <p:nvPr>
            <p:ph idx="1"/>
          </p:nvPr>
        </p:nvSpPr>
        <p:spPr>
          <a:xfrm>
            <a:off x="381000" y="1143000"/>
            <a:ext cx="4038600" cy="5342792"/>
          </a:xfrm>
        </p:spPr>
        <p:txBody>
          <a:bodyPr/>
          <a:lstStyle/>
          <a:p>
            <a:r>
              <a:rPr lang="en-US" dirty="0" smtClean="0"/>
              <a:t>Gender</a:t>
            </a:r>
          </a:p>
          <a:p>
            <a:r>
              <a:rPr lang="en-US" dirty="0" smtClean="0"/>
              <a:t>Senior Citizen</a:t>
            </a:r>
          </a:p>
          <a:p>
            <a:r>
              <a:rPr lang="en-US" dirty="0" smtClean="0"/>
              <a:t>Tenure</a:t>
            </a:r>
          </a:p>
          <a:p>
            <a:r>
              <a:rPr lang="en-US" dirty="0" smtClean="0"/>
              <a:t>Multiple Lines</a:t>
            </a:r>
          </a:p>
          <a:p>
            <a:r>
              <a:rPr lang="en-US" dirty="0" smtClean="0"/>
              <a:t>Internet Service</a:t>
            </a:r>
          </a:p>
          <a:p>
            <a:r>
              <a:rPr lang="en-US" dirty="0" smtClean="0"/>
              <a:t>Contract</a:t>
            </a:r>
          </a:p>
          <a:p>
            <a:r>
              <a:rPr lang="en-US" dirty="0" smtClean="0"/>
              <a:t>Paperless Billing</a:t>
            </a:r>
          </a:p>
          <a:p>
            <a:r>
              <a:rPr lang="en-US" dirty="0" smtClean="0"/>
              <a:t>Payment Method</a:t>
            </a:r>
          </a:p>
          <a:p>
            <a:r>
              <a:rPr lang="en-US" dirty="0" smtClean="0"/>
              <a:t>Monthly Charge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
            <a:ext cx="4648200" cy="62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06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143000"/>
          </a:xfrm>
        </p:spPr>
        <p:txBody>
          <a:bodyPr>
            <a:normAutofit fontScale="90000"/>
          </a:bodyPr>
          <a:lstStyle/>
          <a:p>
            <a:r>
              <a:rPr lang="en-US" dirty="0" smtClean="0"/>
              <a:t>Split the data into and test the model</a:t>
            </a:r>
            <a:endParaRPr lang="en-US" dirty="0"/>
          </a:p>
        </p:txBody>
      </p:sp>
      <p:sp>
        <p:nvSpPr>
          <p:cNvPr id="3" name="Content Placeholder 2"/>
          <p:cNvSpPr>
            <a:spLocks noGrp="1"/>
          </p:cNvSpPr>
          <p:nvPr>
            <p:ph idx="1"/>
          </p:nvPr>
        </p:nvSpPr>
        <p:spPr>
          <a:xfrm>
            <a:off x="381000" y="2971800"/>
            <a:ext cx="7467600" cy="4525963"/>
          </a:xfrm>
        </p:spPr>
        <p:txBody>
          <a:bodyPr/>
          <a:lstStyle/>
          <a:p>
            <a:endParaRPr lang="en-US"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64960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52400" y="2204357"/>
            <a:ext cx="8991600" cy="1143000"/>
          </a:xfrm>
          <a:prstGeom prst="rect">
            <a:avLst/>
          </a:prstGeom>
        </p:spPr>
        <p:txBody>
          <a:bodyPr vert="horz" lIns="45720" rIns="45720" anchor="ct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900" dirty="0" smtClean="0"/>
              <a:t>Use logistic regression for churn prediction</a:t>
            </a:r>
            <a:endParaRPr lang="en-US" sz="3900" dirty="0"/>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25586"/>
            <a:ext cx="8839199" cy="78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168729" y="4207329"/>
            <a:ext cx="8991600" cy="1143000"/>
          </a:xfrm>
          <a:prstGeom prst="rect">
            <a:avLst/>
          </a:prstGeom>
        </p:spPr>
        <p:txBody>
          <a:bodyPr vert="horz" lIns="45720" rIns="45720" anchor="ct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900" dirty="0" smtClean="0"/>
              <a:t>Use ROCR prediction</a:t>
            </a:r>
            <a:endParaRPr lang="en-US" sz="3900" dirty="0"/>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5350329"/>
            <a:ext cx="64960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06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ROCR for accuracy of model</a:t>
            </a:r>
            <a:endParaRPr lang="en-US" dirty="0"/>
          </a:p>
        </p:txBody>
      </p:sp>
      <p:sp>
        <p:nvSpPr>
          <p:cNvPr id="3" name="Content Placeholder 2"/>
          <p:cNvSpPr>
            <a:spLocks noGrp="1"/>
          </p:cNvSpPr>
          <p:nvPr>
            <p:ph idx="1"/>
          </p:nvPr>
        </p:nvSpPr>
        <p:spPr/>
        <p:txBody>
          <a:bodyPr>
            <a:normAutofit/>
          </a:bodyPr>
          <a:lstStyle/>
          <a:p>
            <a:r>
              <a:rPr lang="en-US" dirty="0"/>
              <a:t>With a cutoff of 0.53</a:t>
            </a:r>
            <a:r>
              <a:rPr lang="en-US" dirty="0" smtClean="0"/>
              <a:t>.</a:t>
            </a:r>
          </a:p>
          <a:p>
            <a:r>
              <a:rPr lang="en-US" dirty="0"/>
              <a:t>T</a:t>
            </a:r>
            <a:r>
              <a:rPr lang="en-US" dirty="0" smtClean="0"/>
              <a:t>rue </a:t>
            </a:r>
            <a:r>
              <a:rPr lang="en-US" dirty="0"/>
              <a:t>positive rate is </a:t>
            </a:r>
            <a:r>
              <a:rPr lang="en-US" dirty="0" smtClean="0"/>
              <a:t>68.43</a:t>
            </a:r>
            <a:r>
              <a:rPr lang="en-US" dirty="0"/>
              <a:t>% </a:t>
            </a:r>
            <a:endParaRPr lang="en-US" dirty="0" smtClean="0"/>
          </a:p>
          <a:p>
            <a:r>
              <a:rPr lang="en-US" dirty="0" smtClean="0"/>
              <a:t>False </a:t>
            </a:r>
            <a:r>
              <a:rPr lang="en-US" dirty="0"/>
              <a:t>p</a:t>
            </a:r>
            <a:r>
              <a:rPr lang="en-US" dirty="0" smtClean="0"/>
              <a:t>ositive </a:t>
            </a:r>
            <a:r>
              <a:rPr lang="en-US" dirty="0"/>
              <a:t>rate is </a:t>
            </a:r>
            <a:r>
              <a:rPr lang="en-US" dirty="0" smtClean="0"/>
              <a:t>16.02</a:t>
            </a:r>
            <a:r>
              <a:rPr lang="en-US" dirty="0"/>
              <a:t>% </a:t>
            </a:r>
            <a:endParaRPr lang="en-US" dirty="0" smtClean="0"/>
          </a:p>
          <a:p>
            <a:r>
              <a:rPr lang="en-US" dirty="0" smtClean="0"/>
              <a:t>This </a:t>
            </a:r>
            <a:r>
              <a:rPr lang="en-US" dirty="0"/>
              <a:t>model has an accuracy of 80.86%</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0"/>
            <a:ext cx="4870450" cy="303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513400"/>
            <a:ext cx="21240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ROC Curve</a:t>
            </a:r>
            <a:endParaRPr lang="en-US" dirty="0"/>
          </a:p>
        </p:txBody>
      </p:sp>
      <p:sp>
        <p:nvSpPr>
          <p:cNvPr id="3" name="Content Placeholder 2"/>
          <p:cNvSpPr>
            <a:spLocks noGrp="1"/>
          </p:cNvSpPr>
          <p:nvPr>
            <p:ph idx="1"/>
          </p:nvPr>
        </p:nvSpPr>
        <p:spPr>
          <a:xfrm>
            <a:off x="76200" y="1322614"/>
            <a:ext cx="5181600" cy="4876800"/>
          </a:xfrm>
        </p:spPr>
        <p:txBody>
          <a:bodyPr>
            <a:normAutofit fontScale="92500"/>
          </a:bodyPr>
          <a:lstStyle/>
          <a:p>
            <a:r>
              <a:rPr lang="en-US" dirty="0" smtClean="0"/>
              <a:t>The ROC Curve helps us choose a better cut of point for the predictive model.</a:t>
            </a:r>
          </a:p>
          <a:p>
            <a:endParaRPr lang="en-US" dirty="0" smtClean="0"/>
          </a:p>
          <a:p>
            <a:r>
              <a:rPr lang="en-US" dirty="0" smtClean="0"/>
              <a:t>The AUC or area under the curve of this model is 0.8476</a:t>
            </a:r>
          </a:p>
          <a:p>
            <a:endParaRPr lang="en-US" dirty="0" smtClean="0"/>
          </a:p>
          <a:p>
            <a:r>
              <a:rPr lang="en-US" dirty="0" smtClean="0"/>
              <a:t>This also lets us know that the accuracy of the model is 84.76%</a:t>
            </a:r>
            <a:endParaRPr lang="en-US" dirty="0"/>
          </a:p>
        </p:txBody>
      </p:sp>
      <p:pic>
        <p:nvPicPr>
          <p:cNvPr id="18434" name="Picture 2" descr="C:\Users\Neal\Dropbox\Data Science Projects\Figs\ROCCURVEprep,Fals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514" y="1295400"/>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76200"/>
            <a:ext cx="9067800" cy="762000"/>
          </a:xfrm>
        </p:spPr>
        <p:txBody>
          <a:bodyPr>
            <a:normAutofit/>
          </a:bodyPr>
          <a:lstStyle/>
          <a:p>
            <a:r>
              <a:rPr lang="en-US" sz="4000" dirty="0" smtClean="0"/>
              <a:t>Using the model to predict Churn Patterns</a:t>
            </a:r>
            <a:endParaRPr lang="en-US" sz="4000" dirty="0"/>
          </a:p>
        </p:txBody>
      </p:sp>
      <p:sp>
        <p:nvSpPr>
          <p:cNvPr id="3" name="Content Placeholder 2"/>
          <p:cNvSpPr>
            <a:spLocks noGrp="1"/>
          </p:cNvSpPr>
          <p:nvPr>
            <p:ph idx="1"/>
          </p:nvPr>
        </p:nvSpPr>
        <p:spPr/>
        <p:txBody>
          <a:bodyPr/>
          <a:lstStyle/>
          <a:p>
            <a:endParaRPr lang="en-US" dirty="0"/>
          </a:p>
        </p:txBody>
      </p:sp>
      <p:pic>
        <p:nvPicPr>
          <p:cNvPr id="19458" name="Picture 2" descr="C:\Users\Neal\Dropbox\Data Science Projects\Figs\HYPOUTTRANS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2000"/>
            <a:ext cx="5029200" cy="603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143000"/>
            <a:ext cx="7467600" cy="4983163"/>
          </a:xfrm>
        </p:spPr>
        <p:txBody>
          <a:bodyPr>
            <a:normAutofit fontScale="47500" lnSpcReduction="20000"/>
          </a:bodyPr>
          <a:lstStyle/>
          <a:p>
            <a:pPr marL="36576" indent="0">
              <a:buNone/>
            </a:pPr>
            <a:r>
              <a:rPr lang="en-US" sz="3400" dirty="0"/>
              <a:t>The telecom customer churn analysis depicts various interesting results some of which include</a:t>
            </a:r>
            <a:r>
              <a:rPr lang="en-US" sz="3400" dirty="0" smtClean="0"/>
              <a:t>:</a:t>
            </a:r>
          </a:p>
          <a:p>
            <a:pPr marL="36576" indent="0">
              <a:buNone/>
            </a:pPr>
            <a:endParaRPr lang="en-US" sz="3400" dirty="0"/>
          </a:p>
          <a:p>
            <a:pPr marL="228600" indent="-192088">
              <a:buNone/>
            </a:pPr>
            <a:r>
              <a:rPr lang="en-US" dirty="0" smtClean="0"/>
              <a:t>1</a:t>
            </a:r>
            <a:r>
              <a:rPr lang="en-US" dirty="0"/>
              <a:t>. Females are ~0.2% more likely to churn   </a:t>
            </a:r>
          </a:p>
          <a:p>
            <a:pPr marL="228600" indent="-192088">
              <a:buNone/>
            </a:pPr>
            <a:r>
              <a:rPr lang="en-US" dirty="0"/>
              <a:t>2. Senior Citizens are ~4% likely to churn    </a:t>
            </a:r>
          </a:p>
          <a:p>
            <a:pPr marL="228600" indent="-192088">
              <a:buNone/>
            </a:pPr>
            <a:r>
              <a:rPr lang="en-US" dirty="0"/>
              <a:t>3. Customers with tenure of 0 months are ~40% more likely to churn compared to customers with tenure of 72 months. Between 0 to 40 months the customer is likely to churn. The company should focus on their services during this period. </a:t>
            </a:r>
          </a:p>
          <a:p>
            <a:pPr marL="228600" indent="-192088">
              <a:buNone/>
            </a:pPr>
            <a:r>
              <a:rPr lang="en-US" dirty="0"/>
              <a:t>4. Higher monthly charges to customers are more likely to churn. A customer paying $100 monthly is 1.75x more likely to churn than that of a customer paying ~$20 per month      </a:t>
            </a:r>
          </a:p>
          <a:p>
            <a:pPr marL="228600" indent="-192088">
              <a:buNone/>
            </a:pPr>
            <a:r>
              <a:rPr lang="en-US" dirty="0"/>
              <a:t>5. Customers with multiple lines are 1.3x more likely to churn compared to people with no multiple lines (single line). Customers with no phone service are 1.9x more likely to churn in comparison with single line service. </a:t>
            </a:r>
          </a:p>
          <a:p>
            <a:pPr marL="228600" indent="-192088">
              <a:buNone/>
            </a:pPr>
            <a:r>
              <a:rPr lang="en-US" dirty="0"/>
              <a:t>6. Customers with Fiber Optics are 2.7x more likely to churn in comparison to customers with no internet service. While DSL customers are 1.4x likely to churn compared to customers with no internet service.</a:t>
            </a:r>
          </a:p>
          <a:p>
            <a:pPr marL="228600" indent="-192088">
              <a:buNone/>
            </a:pPr>
            <a:r>
              <a:rPr lang="en-US" dirty="0"/>
              <a:t>7. Month to Month customers are 3.5x more likely to churn than a two year contracted customer. While a one year contracted customer is 1.8x more likely to churn than a two year contracted customer.    </a:t>
            </a:r>
          </a:p>
          <a:p>
            <a:pPr marL="228600" indent="-192088">
              <a:buNone/>
            </a:pPr>
            <a:r>
              <a:rPr lang="en-US" dirty="0"/>
              <a:t>8. Customers with paperless billing are 1.37x more likely to churn than those receiving their monthly bill in the mail.    </a:t>
            </a:r>
          </a:p>
          <a:p>
            <a:pPr marL="228600" indent="-192088">
              <a:buNone/>
            </a:pPr>
            <a:r>
              <a:rPr lang="en-US" dirty="0"/>
              <a:t>9. Customers paying with Electronic Check are 1.4x more likely to churn in comparison to customers paying in credit card. While customers paying by bank transfer were 1.07x and customers paying by mailed check was 1.03x more likely to churn in comparison to customers paying in credit card.</a:t>
            </a:r>
            <a:endParaRPr lang="en-US" dirty="0"/>
          </a:p>
        </p:txBody>
      </p:sp>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M</a:t>
            </a:r>
            <a:r>
              <a:rPr lang="en-US" dirty="0" smtClean="0"/>
              <a:t>ore </a:t>
            </a:r>
            <a:r>
              <a:rPr lang="en-US" dirty="0"/>
              <a:t>research would need to be done to see if these trend are specific to this data set or can be used to speak of other telecom data sets as well</a:t>
            </a:r>
            <a:r>
              <a:rPr lang="en-US" dirty="0" smtClean="0"/>
              <a:t>.</a:t>
            </a:r>
          </a:p>
          <a:p>
            <a:r>
              <a:rPr lang="en-US" dirty="0" smtClean="0"/>
              <a:t>Adding more detailed variables such as the price of each service, the location of the customer, demography, and age of customer would lead to further insight from the data.</a:t>
            </a:r>
            <a:endParaRPr lang="en-US" dirty="0"/>
          </a:p>
        </p:txBody>
      </p:sp>
    </p:spTree>
    <p:extLst>
      <p:ext uri="{BB962C8B-B14F-4D97-AF65-F5344CB8AC3E}">
        <p14:creationId xmlns:p14="http://schemas.microsoft.com/office/powerpoint/2010/main" val="439376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pPr algn="ct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DATA</a:t>
            </a:r>
            <a:b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95238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a:t>Data </a:t>
            </a:r>
            <a:r>
              <a:rPr lang="en-US" dirty="0" smtClean="0"/>
              <a:t>overview</a:t>
            </a:r>
            <a:endParaRPr lang="en-US" dirty="0"/>
          </a:p>
          <a:p>
            <a:pPr lvl="1"/>
            <a:r>
              <a:rPr lang="en-US" dirty="0"/>
              <a:t>21</a:t>
            </a:r>
            <a:r>
              <a:rPr lang="en-US" dirty="0" smtClean="0"/>
              <a:t> </a:t>
            </a:r>
            <a:r>
              <a:rPr lang="en-US" dirty="0"/>
              <a:t>original columns</a:t>
            </a:r>
          </a:p>
          <a:p>
            <a:pPr lvl="1"/>
            <a:r>
              <a:rPr lang="en-US" dirty="0"/>
              <a:t>7044</a:t>
            </a:r>
            <a:r>
              <a:rPr lang="en-US" dirty="0" smtClean="0"/>
              <a:t> records</a:t>
            </a:r>
          </a:p>
          <a:p>
            <a:pPr marL="448056" lvl="1" indent="0">
              <a:buNone/>
            </a:pPr>
            <a:endParaRPr lang="en-US" dirty="0"/>
          </a:p>
          <a:p>
            <a:r>
              <a:rPr lang="en-US" dirty="0" smtClean="0"/>
              <a:t>Removed Column</a:t>
            </a:r>
          </a:p>
          <a:p>
            <a:pPr lvl="1"/>
            <a:r>
              <a:rPr lang="en-US" dirty="0" err="1" smtClean="0"/>
              <a:t>TotalCharges</a:t>
            </a:r>
            <a:r>
              <a:rPr lang="en-US" dirty="0" smtClean="0"/>
              <a:t>- The total charges column was removed because the data was not uniform as some charges includes monthly rates and others were for multiple months. This column also had 11 NA’s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33400"/>
            <a:ext cx="454897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377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Exploratory Analysis</a:t>
            </a: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837982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3" name="Content Placeholder 2"/>
          <p:cNvSpPr>
            <a:spLocks noGrp="1"/>
          </p:cNvSpPr>
          <p:nvPr>
            <p:ph idx="1"/>
          </p:nvPr>
        </p:nvSpPr>
        <p:spPr/>
        <p:txBody>
          <a:bodyPr/>
          <a:lstStyle/>
          <a:p>
            <a:r>
              <a:rPr lang="en-US" dirty="0" smtClean="0"/>
              <a:t>Are </a:t>
            </a:r>
            <a:r>
              <a:rPr lang="en-US" dirty="0"/>
              <a:t>men more likely to </a:t>
            </a:r>
            <a:r>
              <a:rPr lang="en-US" dirty="0" smtClean="0"/>
              <a:t>have </a:t>
            </a:r>
            <a:r>
              <a:rPr lang="en-US" dirty="0"/>
              <a:t>coverage</a:t>
            </a:r>
            <a:r>
              <a:rPr lang="en-US" dirty="0" smtClean="0"/>
              <a:t>?</a:t>
            </a:r>
          </a:p>
          <a:p>
            <a:pPr lvl="1"/>
            <a:r>
              <a:rPr lang="en-US" dirty="0" smtClean="0"/>
              <a:t>The data set accounted for </a:t>
            </a:r>
          </a:p>
          <a:p>
            <a:pPr lvl="2"/>
            <a:r>
              <a:rPr lang="en-US" dirty="0" smtClean="0"/>
              <a:t>Female 49.5%</a:t>
            </a:r>
          </a:p>
          <a:p>
            <a:pPr lvl="2"/>
            <a:r>
              <a:rPr lang="en-US" dirty="0" smtClean="0"/>
              <a:t>Male 50.5%</a:t>
            </a:r>
            <a:endParaRPr lang="en-US" dirty="0"/>
          </a:p>
          <a:p>
            <a:pPr lvl="1">
              <a:tabLst>
                <a:tab pos="4746625" algn="l"/>
              </a:tabLst>
            </a:pPr>
            <a:endParaRPr lang="en-US" dirty="0" smtClean="0"/>
          </a:p>
          <a:p>
            <a:pPr lvl="1">
              <a:tabLst>
                <a:tab pos="4746625" algn="l"/>
              </a:tabLst>
            </a:pPr>
            <a:endParaRPr lang="en-US" dirty="0"/>
          </a:p>
          <a:p>
            <a:pPr lvl="1">
              <a:tabLst>
                <a:tab pos="4746625" algn="l"/>
              </a:tabLst>
            </a:pPr>
            <a:r>
              <a:rPr lang="en-US" dirty="0" smtClean="0"/>
              <a:t>The gender distribution of customers seems balanced with both genders accounting for close to 50% of the data set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133600"/>
            <a:ext cx="2952506" cy="240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Monthly Charges</a:t>
            </a:r>
          </a:p>
        </p:txBody>
      </p:sp>
      <p:sp>
        <p:nvSpPr>
          <p:cNvPr id="3" name="Content Placeholder 2"/>
          <p:cNvSpPr>
            <a:spLocks noGrp="1"/>
          </p:cNvSpPr>
          <p:nvPr>
            <p:ph idx="1"/>
          </p:nvPr>
        </p:nvSpPr>
        <p:spPr>
          <a:xfrm>
            <a:off x="457200" y="1219200"/>
            <a:ext cx="7467600" cy="4525963"/>
          </a:xfrm>
        </p:spPr>
        <p:txBody>
          <a:bodyPr/>
          <a:lstStyle/>
          <a:p>
            <a:r>
              <a:rPr lang="en-US" dirty="0" smtClean="0"/>
              <a:t>Does one gender pay more monthly charges?</a:t>
            </a:r>
          </a:p>
          <a:p>
            <a:pPr lvl="1"/>
            <a:r>
              <a:rPr lang="en-US" dirty="0" smtClean="0"/>
              <a:t>It seems that both male and female customers pay about the same with a median of $70.35</a:t>
            </a:r>
          </a:p>
          <a:p>
            <a:pPr lvl="1"/>
            <a:r>
              <a:rPr lang="en-US" dirty="0" smtClean="0"/>
              <a:t>This data only includes the monthly cost and does not categorize by each service cost service</a:t>
            </a:r>
            <a:endParaRPr lang="en-US" dirty="0"/>
          </a:p>
        </p:txBody>
      </p:sp>
      <p:pic>
        <p:nvPicPr>
          <p:cNvPr id="3074" name="Picture 2" descr="C:\Users\Neal\Dropbox\Data Science Projects\Figs\gendernmonthchar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43400"/>
            <a:ext cx="5486400" cy="243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a:t>
            </a:r>
          </a:p>
        </p:txBody>
      </p:sp>
      <p:sp>
        <p:nvSpPr>
          <p:cNvPr id="3" name="Content Placeholder 2"/>
          <p:cNvSpPr>
            <a:spLocks noGrp="1"/>
          </p:cNvSpPr>
          <p:nvPr>
            <p:ph idx="1"/>
          </p:nvPr>
        </p:nvSpPr>
        <p:spPr>
          <a:xfrm>
            <a:off x="513217" y="1143000"/>
            <a:ext cx="7467600" cy="4525963"/>
          </a:xfrm>
        </p:spPr>
        <p:txBody>
          <a:bodyPr/>
          <a:lstStyle/>
          <a:p>
            <a:r>
              <a:rPr lang="en-US" dirty="0"/>
              <a:t>What is the most common form of </a:t>
            </a:r>
            <a:r>
              <a:rPr lang="en-US" dirty="0" smtClean="0"/>
              <a:t>payment </a:t>
            </a:r>
            <a:r>
              <a:rPr lang="en-US" sz="1600" dirty="0" smtClean="0"/>
              <a:t>(most common to least common)</a:t>
            </a:r>
          </a:p>
          <a:p>
            <a:r>
              <a:rPr lang="en-US" dirty="0"/>
              <a:t>Electronic </a:t>
            </a:r>
            <a:r>
              <a:rPr lang="en-US" dirty="0" smtClean="0"/>
              <a:t>check &gt; Mailed </a:t>
            </a:r>
            <a:r>
              <a:rPr lang="en-US" dirty="0"/>
              <a:t>check </a:t>
            </a:r>
            <a:r>
              <a:rPr lang="en-US" dirty="0" smtClean="0"/>
              <a:t>&gt; Bank </a:t>
            </a:r>
            <a:r>
              <a:rPr lang="en-US" dirty="0"/>
              <a:t>transfer (automatic) </a:t>
            </a:r>
            <a:r>
              <a:rPr lang="en-US" dirty="0" smtClean="0"/>
              <a:t>&gt; Credit </a:t>
            </a:r>
            <a:r>
              <a:rPr lang="en-US" dirty="0"/>
              <a:t>card (automatic)</a:t>
            </a:r>
          </a:p>
          <a:p>
            <a:endParaRPr lang="en-US" dirty="0" smtClean="0"/>
          </a:p>
          <a:p>
            <a:endParaRPr lang="en-US" dirty="0"/>
          </a:p>
        </p:txBody>
      </p:sp>
      <p:pic>
        <p:nvPicPr>
          <p:cNvPr id="4098" name="Picture 2" descr="C:\Users\Neal\Dropbox\Data Science Projects\Figs\paymet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8534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Charges</a:t>
            </a:r>
            <a:endParaRPr lang="en-US" dirty="0"/>
          </a:p>
        </p:txBody>
      </p:sp>
      <p:sp>
        <p:nvSpPr>
          <p:cNvPr id="3" name="Content Placeholder 2"/>
          <p:cNvSpPr>
            <a:spLocks noGrp="1"/>
          </p:cNvSpPr>
          <p:nvPr>
            <p:ph idx="1"/>
          </p:nvPr>
        </p:nvSpPr>
        <p:spPr/>
        <p:txBody>
          <a:bodyPr/>
          <a:lstStyle/>
          <a:p>
            <a:r>
              <a:rPr lang="en-US" dirty="0"/>
              <a:t>What is the range of monthly charges</a:t>
            </a:r>
            <a:r>
              <a:rPr lang="en-US" dirty="0" smtClean="0"/>
              <a:t>?</a:t>
            </a:r>
          </a:p>
          <a:p>
            <a:endParaRPr lang="en-US" dirty="0"/>
          </a:p>
          <a:p>
            <a:endParaRPr lang="en-US" dirty="0" smtClean="0"/>
          </a:p>
          <a:p>
            <a:pPr lvl="1"/>
            <a:r>
              <a:rPr lang="en-US" dirty="0"/>
              <a:t>The monthly charges range from $18.25 to $118.75 per month. </a:t>
            </a:r>
            <a:endParaRPr lang="en-US" dirty="0" smtClean="0"/>
          </a:p>
          <a:p>
            <a:pPr lvl="1"/>
            <a:r>
              <a:rPr lang="en-US" dirty="0" smtClean="0"/>
              <a:t>The </a:t>
            </a:r>
            <a:r>
              <a:rPr lang="en-US" dirty="0"/>
              <a:t>mean/average monthly bill is $64.76. </a:t>
            </a:r>
            <a:endParaRPr lang="en-US" dirty="0" smtClean="0"/>
          </a:p>
          <a:p>
            <a:pPr lvl="1"/>
            <a:r>
              <a:rPr lang="en-US" dirty="0" smtClean="0"/>
              <a:t>The </a:t>
            </a:r>
            <a:r>
              <a:rPr lang="en-US" dirty="0"/>
              <a:t>median bill is $70.35. </a:t>
            </a:r>
            <a:endParaRPr lang="en-US" dirty="0" smtClean="0"/>
          </a:p>
          <a:p>
            <a:pPr lvl="1"/>
            <a:r>
              <a:rPr lang="en-US" dirty="0" smtClean="0"/>
              <a:t>The maximum monthly charge is $118.75</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6102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483</TotalTime>
  <Words>1154</Words>
  <Application>Microsoft Office PowerPoint</Application>
  <PresentationFormat>On-screen Show (4:3)</PresentationFormat>
  <Paragraphs>141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Technic</vt:lpstr>
      <vt:lpstr>Telecom Churn Analysis</vt:lpstr>
      <vt:lpstr>Disclaimer</vt:lpstr>
      <vt:lpstr>DATA </vt:lpstr>
      <vt:lpstr>Data</vt:lpstr>
      <vt:lpstr>Exploratory Analysis</vt:lpstr>
      <vt:lpstr>Gender</vt:lpstr>
      <vt:lpstr>Gender and Monthly Charges</vt:lpstr>
      <vt:lpstr>Payment</vt:lpstr>
      <vt:lpstr>Monthly Charges</vt:lpstr>
      <vt:lpstr>Senior Citizens</vt:lpstr>
      <vt:lpstr>Senior Citizens (cont.)</vt:lpstr>
      <vt:lpstr>Paperless</vt:lpstr>
      <vt:lpstr>Customer Tenure</vt:lpstr>
      <vt:lpstr>Gender and Phone service</vt:lpstr>
      <vt:lpstr>Gender and Preferred Type of Payment</vt:lpstr>
      <vt:lpstr>Internet or Phone sells more</vt:lpstr>
      <vt:lpstr>Internet Sales</vt:lpstr>
      <vt:lpstr>Gender and Churn</vt:lpstr>
      <vt:lpstr>Machine Learning Logistic Regression </vt:lpstr>
      <vt:lpstr>Variables I included</vt:lpstr>
      <vt:lpstr>Split the data into and test the model</vt:lpstr>
      <vt:lpstr>ROCR for accuracy of model</vt:lpstr>
      <vt:lpstr>Using an ROC Curve</vt:lpstr>
      <vt:lpstr>Using the model to predict Churn Patterns</vt:lpstr>
      <vt:lpstr>Conclusions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Windows User</dc:creator>
  <cp:lastModifiedBy>Windows User</cp:lastModifiedBy>
  <cp:revision>27</cp:revision>
  <dcterms:created xsi:type="dcterms:W3CDTF">2018-11-09T14:45:46Z</dcterms:created>
  <dcterms:modified xsi:type="dcterms:W3CDTF">2018-11-09T22:49:37Z</dcterms:modified>
</cp:coreProperties>
</file>