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7" r:id="rId7"/>
    <p:sldId id="268" r:id="rId8"/>
    <p:sldId id="276" r:id="rId9"/>
    <p:sldId id="277" r:id="rId10"/>
    <p:sldId id="278" r:id="rId11"/>
    <p:sldId id="279" r:id="rId12"/>
    <p:sldId id="280" r:id="rId13"/>
    <p:sldId id="275" r:id="rId14"/>
    <p:sldId id="28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Transportation/Chicago-Traffic-Tracker-Historical-Congestion-Esti/kf7e-cur8/about_dat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137" y="1523999"/>
            <a:ext cx="8699862" cy="19859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simulation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---by  Median MINDS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2792F4D-A9A6-8580-D3C1-CC212B59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119181-8F15-AB10-D38A-A7362AFF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530" y="5943596"/>
            <a:ext cx="9689026" cy="29527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</a:rPr>
              <a:t>Source and Destination Pointing</a:t>
            </a:r>
            <a:endParaRPr lang="en-US" sz="1400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3C7521-33BB-94B9-A384-DD327634D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166" b="16803"/>
          <a:stretch/>
        </p:blipFill>
        <p:spPr>
          <a:xfrm>
            <a:off x="1141410" y="3073397"/>
            <a:ext cx="4878391" cy="2717801"/>
          </a:xfrm>
          <a:prstGeom prst="rect">
            <a:avLst/>
          </a:prstGeom>
          <a:noFill/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5" name="Picture 4" descr="A map with blue pins on it&#10;&#10;Description automatically generated"/>
          <p:cNvPicPr>
            <a:picLocks noChangeAspect="1"/>
          </p:cNvPicPr>
          <p:nvPr/>
        </p:nvPicPr>
        <p:blipFill rotWithShape="1">
          <a:blip r:embed="rId3"/>
          <a:srcRect t="6307"/>
          <a:stretch/>
        </p:blipFill>
        <p:spPr>
          <a:xfrm>
            <a:off x="6172200" y="2991173"/>
            <a:ext cx="4875210" cy="2800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510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A05-1AB6-D15D-B984-B01DE015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603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ABFD-2835-B2E4-538A-F603265E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			Alternative Path1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Path2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241F5-6BBD-2A72-F1E1-BF3372D4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43937"/>
            <a:ext cx="2780336" cy="289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22BC9-2D80-1384-963B-07959D11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96" y="2821818"/>
            <a:ext cx="2670375" cy="2936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F902C-0474-B2D3-BD07-73425127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19" y="2794331"/>
            <a:ext cx="2635250" cy="29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Bookman Old Style" panose="02050604050505020204" pitchFamily="18" charset="0"/>
              </a:rPr>
              <a:t>CHALLENGES</a:t>
            </a: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volume and Processing</a:t>
            </a:r>
          </a:p>
          <a:p>
            <a:r>
              <a:rPr lang="en-US" dirty="0"/>
              <a:t>Data is not at regular intervals of time.</a:t>
            </a:r>
          </a:p>
          <a:p>
            <a:r>
              <a:rPr lang="en-US" dirty="0"/>
              <a:t>We encountered some accuracy problems with simple and double exponential smoothing when constructing the model using exponential smoothing.</a:t>
            </a:r>
          </a:p>
        </p:txBody>
      </p:sp>
    </p:spTree>
    <p:extLst>
      <p:ext uri="{BB962C8B-B14F-4D97-AF65-F5344CB8AC3E}">
        <p14:creationId xmlns:p14="http://schemas.microsoft.com/office/powerpoint/2010/main" val="63592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>
                <a:latin typeface="Bookman Old Style" panose="02050604050505020204" pitchFamily="18" charset="0"/>
              </a:rPr>
              <a:t>Contribution</a:t>
            </a:r>
            <a:endParaRPr lang="en-IN" sz="440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07" y="2249486"/>
            <a:ext cx="8485322" cy="32059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Cleaning - </a:t>
            </a:r>
            <a:r>
              <a:rPr lang="en-US" dirty="0"/>
              <a:t>Sri Sindhu Mallela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 - </a:t>
            </a:r>
            <a:r>
              <a:rPr lang="en-US" dirty="0"/>
              <a:t>Sowmya </a:t>
            </a:r>
            <a:r>
              <a:rPr lang="en-US" dirty="0" err="1"/>
              <a:t>Patlolla</a:t>
            </a: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 - </a:t>
            </a:r>
            <a:r>
              <a:rPr lang="en-US" dirty="0" err="1"/>
              <a:t>Vasanthi</a:t>
            </a:r>
            <a:r>
              <a:rPr lang="en-US" dirty="0"/>
              <a:t> </a:t>
            </a:r>
            <a:r>
              <a:rPr lang="en-US" dirty="0" err="1"/>
              <a:t>Yandrapalli</a:t>
            </a: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- </a:t>
            </a:r>
            <a:r>
              <a:rPr lang="en-US" dirty="0"/>
              <a:t>Sridevi Konda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16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529841"/>
            <a:ext cx="7355840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>
                <a:latin typeface="Bookman Old Style" panose="02050604050505020204" pitchFamily="18" charset="0"/>
              </a:rPr>
              <a:t>THANK YOU</a:t>
            </a:r>
            <a:endParaRPr lang="en-IN" sz="44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Traffic Congestion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slower speeds, longer travel times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Prolonged delays are caused by traffic congestion at peak hours in large cities.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Impact: Resident’s general quality of life and economic productivity were both negatively impacted.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Goal: Using time series forecasting to creative ways to reduce traffic jams and enhance urban mobility.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599"/>
            <a:ext cx="10249841" cy="1118461"/>
          </a:xfrm>
        </p:spPr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Methodology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1590" y="2210473"/>
            <a:ext cx="4670454" cy="4037928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&amp;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08AE-1C81-5894-3868-C231677D74D5}"/>
              </a:ext>
            </a:extLst>
          </p:cNvPr>
          <p:cNvSpPr txBox="1"/>
          <p:nvPr/>
        </p:nvSpPr>
        <p:spPr>
          <a:xfrm>
            <a:off x="1782305" y="2136339"/>
            <a:ext cx="8578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Traffic Tracker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Historical</a:t>
            </a:r>
            <a:r>
              <a:rPr lang="en-US" dirty="0">
                <a:solidFill>
                  <a:srgbClr val="6EA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Congestion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 January 2018 to Current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Availability: Historical estimated congestion for 29 traffic regions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Continuous monitoring and analysis of GPS traces from CTA buses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3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3B2-F67F-B6BD-9968-A3BA2AA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A9953E-73A4-916C-7F7A-D4B442F37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97088"/>
            <a:ext cx="8570563" cy="26638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C9408-65DD-B864-55B9-ECC4B6E6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83" b="731"/>
          <a:stretch/>
        </p:blipFill>
        <p:spPr>
          <a:xfrm>
            <a:off x="8570563" y="1626530"/>
            <a:ext cx="3618262" cy="523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98E456-7286-64B2-B307-ADD966C4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6024"/>
            <a:ext cx="857056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A05-1AB6-D15D-B984-B01DE015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603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40B5E4-D311-9237-26A3-CA7262F9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565"/>
          <a:stretch/>
        </p:blipFill>
        <p:spPr>
          <a:xfrm>
            <a:off x="943135" y="1908524"/>
            <a:ext cx="4366737" cy="4112567"/>
          </a:xfr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7079A1D-AA5E-A2B2-889B-3164B664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65" y="1908525"/>
            <a:ext cx="5694513" cy="41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A05-1AB6-D15D-B984-B01DE015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603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for modeling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E0C554-4ECF-67F6-9F00-CB05890C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644"/>
          <a:stretch/>
        </p:blipFill>
        <p:spPr>
          <a:xfrm>
            <a:off x="734391" y="2017014"/>
            <a:ext cx="5802218" cy="2988939"/>
          </a:xfrm>
        </p:spPr>
      </p:pic>
      <p:pic>
        <p:nvPicPr>
          <p:cNvPr id="7" name="Picture 6" descr="A table with numbers and a number of columns&#10;&#10;Description automatically generated">
            <a:extLst>
              <a:ext uri="{FF2B5EF4-FFF2-40B4-BE49-F238E27FC236}">
                <a16:creationId xmlns:a16="http://schemas.microsoft.com/office/drawing/2014/main" id="{A16E5E32-6359-DC31-7A22-34BF83D41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24" y="1774556"/>
            <a:ext cx="5389354" cy="36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A05-1AB6-D15D-B984-B01DE015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603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944C78-3962-8E7B-57F4-DA2B0050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657" y="1885278"/>
            <a:ext cx="5797089" cy="3872342"/>
          </a:xfrm>
        </p:spPr>
      </p:pic>
    </p:spTree>
    <p:extLst>
      <p:ext uri="{BB962C8B-B14F-4D97-AF65-F5344CB8AC3E}">
        <p14:creationId xmlns:p14="http://schemas.microsoft.com/office/powerpoint/2010/main" val="112723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8A05-1AB6-D15D-B984-B01DE015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0321"/>
            <a:ext cx="9905998" cy="936479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CEBF3A-CE6A-B09B-BA16-9A3EC350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838"/>
          <a:stretch/>
        </p:blipFill>
        <p:spPr>
          <a:xfrm>
            <a:off x="1557580" y="1066800"/>
            <a:ext cx="9491419" cy="1926250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6CBB7C75-E386-E577-1810-0BF6D43F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7" y="2993050"/>
            <a:ext cx="6328390" cy="3628018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53C8B7-5471-4AF8-1197-FA54E84B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17" y="2993050"/>
            <a:ext cx="5410068" cy="36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20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71af3243-3dd4-4a8d-8c0d-dd76da1f02a5"/>
    <ds:schemaRef ds:uri="16c05727-aa75-4e4a-9b5f-8a80a1165891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Times New Roman</vt:lpstr>
      <vt:lpstr>Tw Cen MT</vt:lpstr>
      <vt:lpstr>Wingdings</vt:lpstr>
      <vt:lpstr>Circuit</vt:lpstr>
      <vt:lpstr>traffic simulation and prediction</vt:lpstr>
      <vt:lpstr>introduction</vt:lpstr>
      <vt:lpstr>Methodology</vt:lpstr>
      <vt:lpstr>Data Acquisition</vt:lpstr>
      <vt:lpstr>Data Cleaning</vt:lpstr>
      <vt:lpstr>Data Preparation for modeling </vt:lpstr>
      <vt:lpstr>Data Preparation for modeling </vt:lpstr>
      <vt:lpstr>Model Training &amp; Evaluation</vt:lpstr>
      <vt:lpstr>Model Training &amp; Evaluation</vt:lpstr>
      <vt:lpstr>Data Visualization </vt:lpstr>
      <vt:lpstr>Data Visualization </vt:lpstr>
      <vt:lpstr>CHALLENGES</vt:lpstr>
      <vt:lpstr>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2023-12-05T22:38:58Z</dcterms:created>
  <dcterms:modified xsi:type="dcterms:W3CDTF">2023-12-09T03:20:39Z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