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25"/>
  </p:notesMasterIdLst>
  <p:sldIdLst>
    <p:sldId id="256" r:id="rId2"/>
    <p:sldId id="280" r:id="rId3"/>
    <p:sldId id="262" r:id="rId4"/>
    <p:sldId id="258" r:id="rId5"/>
    <p:sldId id="263" r:id="rId6"/>
    <p:sldId id="259" r:id="rId7"/>
    <p:sldId id="260" r:id="rId8"/>
    <p:sldId id="261"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em Golani" initials="PG" lastIdx="1" clrIdx="0">
    <p:extLst>
      <p:ext uri="{19B8F6BF-5375-455C-9EA6-DF929625EA0E}">
        <p15:presenceInfo xmlns:p15="http://schemas.microsoft.com/office/powerpoint/2012/main" userId="8e92a93882572ad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24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2EBC90-7F51-40EB-8D9C-B0E1846197DF}" type="datetimeFigureOut">
              <a:rPr lang="en-IN" smtClean="0"/>
              <a:t>14-07-2023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8CDE99-23DC-49F3-BED5-2CF1BEDCB776}" type="slidenum">
              <a:rPr lang="en-IN" smtClean="0"/>
              <a:t>‹#›</a:t>
            </a:fld>
            <a:endParaRPr lang="en-IN"/>
          </a:p>
        </p:txBody>
      </p:sp>
    </p:spTree>
    <p:extLst>
      <p:ext uri="{BB962C8B-B14F-4D97-AF65-F5344CB8AC3E}">
        <p14:creationId xmlns:p14="http://schemas.microsoft.com/office/powerpoint/2010/main" val="672734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3B37BC-77A6-479B-A5D6-ADC6AEB8B864}" type="datetimeFigureOut">
              <a:rPr lang="en-IN" smtClean="0"/>
              <a:t>14-07-2023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046258-CC73-4983-99C5-91A6C283EF0C}" type="slidenum">
              <a:rPr lang="en-IN" smtClean="0"/>
              <a:t>‹#›</a:t>
            </a:fld>
            <a:endParaRPr lang="en-IN"/>
          </a:p>
        </p:txBody>
      </p:sp>
    </p:spTree>
    <p:extLst>
      <p:ext uri="{BB962C8B-B14F-4D97-AF65-F5344CB8AC3E}">
        <p14:creationId xmlns:p14="http://schemas.microsoft.com/office/powerpoint/2010/main" val="3300127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3B37BC-77A6-479B-A5D6-ADC6AEB8B864}" type="datetimeFigureOut">
              <a:rPr lang="en-IN" smtClean="0"/>
              <a:t>14-07-2023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046258-CC73-4983-99C5-91A6C283EF0C}" type="slidenum">
              <a:rPr lang="en-IN" smtClean="0"/>
              <a:t>‹#›</a:t>
            </a:fld>
            <a:endParaRPr lang="en-IN"/>
          </a:p>
        </p:txBody>
      </p:sp>
    </p:spTree>
    <p:extLst>
      <p:ext uri="{BB962C8B-B14F-4D97-AF65-F5344CB8AC3E}">
        <p14:creationId xmlns:p14="http://schemas.microsoft.com/office/powerpoint/2010/main" val="1763515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3B37BC-77A6-479B-A5D6-ADC6AEB8B864}" type="datetimeFigureOut">
              <a:rPr lang="en-IN" smtClean="0"/>
              <a:t>14-07-2023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046258-CC73-4983-99C5-91A6C283EF0C}"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464395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3B37BC-77A6-479B-A5D6-ADC6AEB8B864}" type="datetimeFigureOut">
              <a:rPr lang="en-IN" smtClean="0"/>
              <a:t>14-07-2023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046258-CC73-4983-99C5-91A6C283EF0C}" type="slidenum">
              <a:rPr lang="en-IN" smtClean="0"/>
              <a:t>‹#›</a:t>
            </a:fld>
            <a:endParaRPr lang="en-IN"/>
          </a:p>
        </p:txBody>
      </p:sp>
    </p:spTree>
    <p:extLst>
      <p:ext uri="{BB962C8B-B14F-4D97-AF65-F5344CB8AC3E}">
        <p14:creationId xmlns:p14="http://schemas.microsoft.com/office/powerpoint/2010/main" val="27733378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3B37BC-77A6-479B-A5D6-ADC6AEB8B864}" type="datetimeFigureOut">
              <a:rPr lang="en-IN" smtClean="0"/>
              <a:t>14-07-2023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046258-CC73-4983-99C5-91A6C283EF0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476876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3B37BC-77A6-479B-A5D6-ADC6AEB8B864}" type="datetimeFigureOut">
              <a:rPr lang="en-IN" smtClean="0"/>
              <a:t>14-07-2023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046258-CC73-4983-99C5-91A6C283EF0C}" type="slidenum">
              <a:rPr lang="en-IN" smtClean="0"/>
              <a:t>‹#›</a:t>
            </a:fld>
            <a:endParaRPr lang="en-IN"/>
          </a:p>
        </p:txBody>
      </p:sp>
    </p:spTree>
    <p:extLst>
      <p:ext uri="{BB962C8B-B14F-4D97-AF65-F5344CB8AC3E}">
        <p14:creationId xmlns:p14="http://schemas.microsoft.com/office/powerpoint/2010/main" val="30353615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3B37BC-77A6-479B-A5D6-ADC6AEB8B864}" type="datetimeFigureOut">
              <a:rPr lang="en-IN" smtClean="0"/>
              <a:t>14-07-2023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046258-CC73-4983-99C5-91A6C283EF0C}" type="slidenum">
              <a:rPr lang="en-IN" smtClean="0"/>
              <a:t>‹#›</a:t>
            </a:fld>
            <a:endParaRPr lang="en-IN"/>
          </a:p>
        </p:txBody>
      </p:sp>
    </p:spTree>
    <p:extLst>
      <p:ext uri="{BB962C8B-B14F-4D97-AF65-F5344CB8AC3E}">
        <p14:creationId xmlns:p14="http://schemas.microsoft.com/office/powerpoint/2010/main" val="42668134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3B37BC-77A6-479B-A5D6-ADC6AEB8B864}" type="datetimeFigureOut">
              <a:rPr lang="en-IN" smtClean="0"/>
              <a:t>14-07-2023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046258-CC73-4983-99C5-91A6C283EF0C}" type="slidenum">
              <a:rPr lang="en-IN" smtClean="0"/>
              <a:t>‹#›</a:t>
            </a:fld>
            <a:endParaRPr lang="en-IN"/>
          </a:p>
        </p:txBody>
      </p:sp>
    </p:spTree>
    <p:extLst>
      <p:ext uri="{BB962C8B-B14F-4D97-AF65-F5344CB8AC3E}">
        <p14:creationId xmlns:p14="http://schemas.microsoft.com/office/powerpoint/2010/main" val="293030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3B37BC-77A6-479B-A5D6-ADC6AEB8B864}" type="datetimeFigureOut">
              <a:rPr lang="en-IN" smtClean="0"/>
              <a:t>14-07-2023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046258-CC73-4983-99C5-91A6C283EF0C}" type="slidenum">
              <a:rPr lang="en-IN" smtClean="0"/>
              <a:t>‹#›</a:t>
            </a:fld>
            <a:endParaRPr lang="en-IN"/>
          </a:p>
        </p:txBody>
      </p:sp>
    </p:spTree>
    <p:extLst>
      <p:ext uri="{BB962C8B-B14F-4D97-AF65-F5344CB8AC3E}">
        <p14:creationId xmlns:p14="http://schemas.microsoft.com/office/powerpoint/2010/main" val="870570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3B37BC-77A6-479B-A5D6-ADC6AEB8B864}" type="datetimeFigureOut">
              <a:rPr lang="en-IN" smtClean="0"/>
              <a:t>14-07-2023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046258-CC73-4983-99C5-91A6C283EF0C}" type="slidenum">
              <a:rPr lang="en-IN" smtClean="0"/>
              <a:t>‹#›</a:t>
            </a:fld>
            <a:endParaRPr lang="en-IN"/>
          </a:p>
        </p:txBody>
      </p:sp>
    </p:spTree>
    <p:extLst>
      <p:ext uri="{BB962C8B-B14F-4D97-AF65-F5344CB8AC3E}">
        <p14:creationId xmlns:p14="http://schemas.microsoft.com/office/powerpoint/2010/main" val="2290063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3B37BC-77A6-479B-A5D6-ADC6AEB8B864}" type="datetimeFigureOut">
              <a:rPr lang="en-IN" smtClean="0"/>
              <a:t>14-07-2023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046258-CC73-4983-99C5-91A6C283EF0C}" type="slidenum">
              <a:rPr lang="en-IN" smtClean="0"/>
              <a:t>‹#›</a:t>
            </a:fld>
            <a:endParaRPr lang="en-IN"/>
          </a:p>
        </p:txBody>
      </p:sp>
    </p:spTree>
    <p:extLst>
      <p:ext uri="{BB962C8B-B14F-4D97-AF65-F5344CB8AC3E}">
        <p14:creationId xmlns:p14="http://schemas.microsoft.com/office/powerpoint/2010/main" val="3659883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3B37BC-77A6-479B-A5D6-ADC6AEB8B864}" type="datetimeFigureOut">
              <a:rPr lang="en-IN" smtClean="0"/>
              <a:t>14-07-2023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2046258-CC73-4983-99C5-91A6C283EF0C}" type="slidenum">
              <a:rPr lang="en-IN" smtClean="0"/>
              <a:t>‹#›</a:t>
            </a:fld>
            <a:endParaRPr lang="en-IN"/>
          </a:p>
        </p:txBody>
      </p:sp>
    </p:spTree>
    <p:extLst>
      <p:ext uri="{BB962C8B-B14F-4D97-AF65-F5344CB8AC3E}">
        <p14:creationId xmlns:p14="http://schemas.microsoft.com/office/powerpoint/2010/main" val="3092710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3B37BC-77A6-479B-A5D6-ADC6AEB8B864}" type="datetimeFigureOut">
              <a:rPr lang="en-IN" smtClean="0"/>
              <a:t>14-07-2023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2046258-CC73-4983-99C5-91A6C283EF0C}" type="slidenum">
              <a:rPr lang="en-IN" smtClean="0"/>
              <a:t>‹#›</a:t>
            </a:fld>
            <a:endParaRPr lang="en-IN"/>
          </a:p>
        </p:txBody>
      </p:sp>
    </p:spTree>
    <p:extLst>
      <p:ext uri="{BB962C8B-B14F-4D97-AF65-F5344CB8AC3E}">
        <p14:creationId xmlns:p14="http://schemas.microsoft.com/office/powerpoint/2010/main" val="1625697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3B37BC-77A6-479B-A5D6-ADC6AEB8B864}" type="datetimeFigureOut">
              <a:rPr lang="en-IN" smtClean="0"/>
              <a:t>14-07-2023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2046258-CC73-4983-99C5-91A6C283EF0C}" type="slidenum">
              <a:rPr lang="en-IN" smtClean="0"/>
              <a:t>‹#›</a:t>
            </a:fld>
            <a:endParaRPr lang="en-IN"/>
          </a:p>
        </p:txBody>
      </p:sp>
    </p:spTree>
    <p:extLst>
      <p:ext uri="{BB962C8B-B14F-4D97-AF65-F5344CB8AC3E}">
        <p14:creationId xmlns:p14="http://schemas.microsoft.com/office/powerpoint/2010/main" val="3553006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3B37BC-77A6-479B-A5D6-ADC6AEB8B864}" type="datetimeFigureOut">
              <a:rPr lang="en-IN" smtClean="0"/>
              <a:t>14-07-2023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046258-CC73-4983-99C5-91A6C283EF0C}" type="slidenum">
              <a:rPr lang="en-IN" smtClean="0"/>
              <a:t>‹#›</a:t>
            </a:fld>
            <a:endParaRPr lang="en-IN"/>
          </a:p>
        </p:txBody>
      </p:sp>
    </p:spTree>
    <p:extLst>
      <p:ext uri="{BB962C8B-B14F-4D97-AF65-F5344CB8AC3E}">
        <p14:creationId xmlns:p14="http://schemas.microsoft.com/office/powerpoint/2010/main" val="3847830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3B37BC-77A6-479B-A5D6-ADC6AEB8B864}" type="datetimeFigureOut">
              <a:rPr lang="en-IN" smtClean="0"/>
              <a:t>14-07-2023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046258-CC73-4983-99C5-91A6C283EF0C}" type="slidenum">
              <a:rPr lang="en-IN" smtClean="0"/>
              <a:t>‹#›</a:t>
            </a:fld>
            <a:endParaRPr lang="en-IN"/>
          </a:p>
        </p:txBody>
      </p:sp>
    </p:spTree>
    <p:extLst>
      <p:ext uri="{BB962C8B-B14F-4D97-AF65-F5344CB8AC3E}">
        <p14:creationId xmlns:p14="http://schemas.microsoft.com/office/powerpoint/2010/main" val="3929028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33B37BC-77A6-479B-A5D6-ADC6AEB8B864}" type="datetimeFigureOut">
              <a:rPr lang="en-IN" smtClean="0"/>
              <a:t>14-07-2023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2046258-CC73-4983-99C5-91A6C283EF0C}" type="slidenum">
              <a:rPr lang="en-IN" smtClean="0"/>
              <a:t>‹#›</a:t>
            </a:fld>
            <a:endParaRPr lang="en-IN"/>
          </a:p>
        </p:txBody>
      </p:sp>
    </p:spTree>
    <p:extLst>
      <p:ext uri="{BB962C8B-B14F-4D97-AF65-F5344CB8AC3E}">
        <p14:creationId xmlns:p14="http://schemas.microsoft.com/office/powerpoint/2010/main" val="2174768882"/>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ebscope.sandbox.yahoo.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D9D67-008C-7AC9-D3DB-92F34F70849A}"/>
              </a:ext>
            </a:extLst>
          </p:cNvPr>
          <p:cNvSpPr>
            <a:spLocks noGrp="1"/>
          </p:cNvSpPr>
          <p:nvPr>
            <p:ph type="ctrTitle"/>
          </p:nvPr>
        </p:nvSpPr>
        <p:spPr>
          <a:xfrm>
            <a:off x="300318" y="165848"/>
            <a:ext cx="9206753" cy="838200"/>
          </a:xfrm>
        </p:spPr>
        <p:txBody>
          <a:bodyPr>
            <a:noAutofit/>
          </a:bodyPr>
          <a:lstStyle/>
          <a:p>
            <a:r>
              <a:rPr lang="en-IN" b="1" dirty="0">
                <a:solidFill>
                  <a:srgbClr val="262626"/>
                </a:solidFill>
                <a:effectLst/>
                <a:latin typeface="Times New Roman" panose="02020603050405020304" pitchFamily="18" charset="0"/>
                <a:ea typeface="Times New Roman" panose="02020603050405020304" pitchFamily="18" charset="0"/>
              </a:rPr>
              <a:t>Tourist-Behaviour-Analysis</a:t>
            </a:r>
            <a:endParaRPr lang="en-IN" dirty="0"/>
          </a:p>
        </p:txBody>
      </p:sp>
      <p:sp>
        <p:nvSpPr>
          <p:cNvPr id="3" name="Subtitle 2">
            <a:extLst>
              <a:ext uri="{FF2B5EF4-FFF2-40B4-BE49-F238E27FC236}">
                <a16:creationId xmlns:a16="http://schemas.microsoft.com/office/drawing/2014/main" id="{05F09EBB-819B-7F48-A907-6BA78E106B27}"/>
              </a:ext>
            </a:extLst>
          </p:cNvPr>
          <p:cNvSpPr>
            <a:spLocks noGrp="1"/>
          </p:cNvSpPr>
          <p:nvPr>
            <p:ph type="subTitle" idx="1"/>
          </p:nvPr>
        </p:nvSpPr>
        <p:spPr>
          <a:xfrm>
            <a:off x="1290917" y="1004048"/>
            <a:ext cx="7660340" cy="647451"/>
          </a:xfrm>
        </p:spPr>
        <p:txBody>
          <a:bodyPr>
            <a:normAutofit/>
          </a:bodyPr>
          <a:lstStyle/>
          <a:p>
            <a:r>
              <a:rPr lang="en-IN" sz="24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Analysis and Prediction of future tourism demands</a:t>
            </a:r>
            <a:endParaRPr lang="en-IN" sz="2800" dirty="0">
              <a:solidFill>
                <a:schemeClr val="tx1"/>
              </a:solidFill>
            </a:endParaRPr>
          </a:p>
        </p:txBody>
      </p:sp>
      <p:sp>
        <p:nvSpPr>
          <p:cNvPr id="6" name="TextBox 5">
            <a:extLst>
              <a:ext uri="{FF2B5EF4-FFF2-40B4-BE49-F238E27FC236}">
                <a16:creationId xmlns:a16="http://schemas.microsoft.com/office/drawing/2014/main" id="{5218B300-B61C-146E-7DF4-984058F551B3}"/>
              </a:ext>
            </a:extLst>
          </p:cNvPr>
          <p:cNvSpPr txBox="1"/>
          <p:nvPr/>
        </p:nvSpPr>
        <p:spPr>
          <a:xfrm>
            <a:off x="1129551" y="4339243"/>
            <a:ext cx="3872753" cy="400110"/>
          </a:xfrm>
          <a:prstGeom prst="rect">
            <a:avLst/>
          </a:prstGeom>
          <a:noFill/>
        </p:spPr>
        <p:txBody>
          <a:bodyPr wrap="square" rtlCol="0">
            <a:spAutoFit/>
          </a:bodyPr>
          <a:lstStyle/>
          <a:p>
            <a:r>
              <a:rPr lang="en-US" sz="2000" b="1" dirty="0">
                <a:latin typeface="Times New Roman"/>
                <a:cs typeface="Calibri"/>
              </a:rPr>
              <a:t>Presented By:</a:t>
            </a:r>
          </a:p>
        </p:txBody>
      </p:sp>
    </p:spTree>
    <p:extLst>
      <p:ext uri="{BB962C8B-B14F-4D97-AF65-F5344CB8AC3E}">
        <p14:creationId xmlns:p14="http://schemas.microsoft.com/office/powerpoint/2010/main" val="251622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EC623E-2D0E-9FC7-59F0-8C1E00C4D784}"/>
              </a:ext>
            </a:extLst>
          </p:cNvPr>
          <p:cNvSpPr>
            <a:spLocks noGrp="1"/>
          </p:cNvSpPr>
          <p:nvPr>
            <p:ph idx="1"/>
          </p:nvPr>
        </p:nvSpPr>
        <p:spPr>
          <a:xfrm>
            <a:off x="677333" y="4149038"/>
            <a:ext cx="8596668" cy="3016529"/>
          </a:xfrm>
        </p:spPr>
        <p:txBody>
          <a:bodyPr/>
          <a:lstStyle/>
          <a:p>
            <a:r>
              <a:rPr lang="en-US" dirty="0">
                <a:latin typeface="Times New Roman" panose="02020603050405020304" pitchFamily="18" charset="0"/>
                <a:cs typeface="Times New Roman" panose="02020603050405020304" pitchFamily="18" charset="0"/>
              </a:rPr>
              <a:t>The figure above shows the script to generate the data for a particular region.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data obtained is stored in a separate folder which will be used for the further processing</a:t>
            </a:r>
            <a:endParaRPr lang="en-IN"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endParaRPr lang="en-US" dirty="0"/>
          </a:p>
        </p:txBody>
      </p:sp>
      <p:pic>
        <p:nvPicPr>
          <p:cNvPr id="6" name="Content Placeholder 4">
            <a:extLst>
              <a:ext uri="{FF2B5EF4-FFF2-40B4-BE49-F238E27FC236}">
                <a16:creationId xmlns:a16="http://schemas.microsoft.com/office/drawing/2014/main" id="{77A41966-1E50-FEDB-69BF-FA746214A1BA}"/>
              </a:ext>
            </a:extLst>
          </p:cNvPr>
          <p:cNvPicPr>
            <a:picLocks noGrp="1" noChangeAspect="1"/>
          </p:cNvPicPr>
          <p:nvPr>
            <p:ph idx="1"/>
          </p:nvPr>
        </p:nvPicPr>
        <p:blipFill>
          <a:blip r:embed="rId2"/>
          <a:stretch>
            <a:fillRect/>
          </a:stretch>
        </p:blipFill>
        <p:spPr>
          <a:xfrm>
            <a:off x="677333" y="132539"/>
            <a:ext cx="7619502" cy="3493927"/>
          </a:xfrm>
          <a:prstGeom prst="rect">
            <a:avLst/>
          </a:prstGeom>
        </p:spPr>
      </p:pic>
    </p:spTree>
    <p:extLst>
      <p:ext uri="{BB962C8B-B14F-4D97-AF65-F5344CB8AC3E}">
        <p14:creationId xmlns:p14="http://schemas.microsoft.com/office/powerpoint/2010/main" val="2957040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2CBB6-AB4E-A223-A13D-169E586EF7B5}"/>
              </a:ext>
            </a:extLst>
          </p:cNvPr>
          <p:cNvSpPr>
            <a:spLocks noGrp="1"/>
          </p:cNvSpPr>
          <p:nvPr>
            <p:ph type="title"/>
          </p:nvPr>
        </p:nvSpPr>
        <p:spPr>
          <a:xfrm>
            <a:off x="341158" y="259977"/>
            <a:ext cx="8596668" cy="775447"/>
          </a:xfrm>
        </p:spPr>
        <p:txBody>
          <a:bodyPr>
            <a:normAutofit fontScale="90000"/>
          </a:bodyPr>
          <a:lstStyle/>
          <a:p>
            <a:r>
              <a:rPr lang="en-IN" sz="3600" dirty="0">
                <a:latin typeface="Times New Roman" panose="02020603050405020304" pitchFamily="18" charset="0"/>
                <a:cs typeface="Times New Roman" panose="02020603050405020304" pitchFamily="18" charset="0"/>
              </a:rPr>
              <a:t>Textual metadata processing</a:t>
            </a:r>
            <a:br>
              <a:rPr lang="en-IN" sz="3600"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D07D2124-C135-CC8A-10C0-4C88893371EB}"/>
              </a:ext>
            </a:extLst>
          </p:cNvPr>
          <p:cNvSpPr>
            <a:spLocks noGrp="1"/>
          </p:cNvSpPr>
          <p:nvPr>
            <p:ph idx="1"/>
          </p:nvPr>
        </p:nvSpPr>
        <p:spPr>
          <a:xfrm>
            <a:off x="99111" y="1210236"/>
            <a:ext cx="12092889" cy="5930153"/>
          </a:xfrm>
        </p:spPr>
        <p:txBody>
          <a:bodyPr>
            <a:normAutofit/>
          </a:bodyPr>
          <a:lstStyle/>
          <a:p>
            <a:r>
              <a:rPr lang="en-IN" sz="2000" kern="100" dirty="0">
                <a:latin typeface="Times New Roman" panose="02020603050405020304" pitchFamily="18" charset="0"/>
                <a:ea typeface="Calibri" panose="020F0502020204030204" pitchFamily="34" charset="0"/>
                <a:cs typeface="Times New Roman" panose="02020603050405020304" pitchFamily="18" charset="0"/>
              </a:rPr>
              <a:t>T</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he refined dataset is used as </a:t>
            </a:r>
            <a:r>
              <a:rPr lang="en-IN" sz="2000" kern="100" dirty="0">
                <a:latin typeface="Times New Roman" panose="02020603050405020304" pitchFamily="18" charset="0"/>
                <a:ea typeface="Calibri" panose="020F0502020204030204" pitchFamily="34" charset="0"/>
                <a:cs typeface="Times New Roman" panose="02020603050405020304" pitchFamily="18" charset="0"/>
              </a:rPr>
              <a:t>an input to </a:t>
            </a:r>
            <a:r>
              <a:rPr lang="en-US" sz="2000" b="0" i="0" dirty="0">
                <a:solidFill>
                  <a:srgbClr val="374151"/>
                </a:solidFill>
                <a:effectLst/>
                <a:latin typeface="Times New Roman" panose="02020603050405020304" pitchFamily="18" charset="0"/>
                <a:cs typeface="Times New Roman" panose="02020603050405020304" pitchFamily="18" charset="0"/>
              </a:rPr>
              <a:t>Textual metadata processing which is a crucial step in analyzing and extracting meaningful information from text data.</a:t>
            </a:r>
          </a:p>
          <a:p>
            <a:r>
              <a:rPr lang="en-US" sz="2000" b="1" i="0" dirty="0">
                <a:solidFill>
                  <a:srgbClr val="374151"/>
                </a:solidFill>
                <a:effectLst/>
                <a:latin typeface="Times New Roman" panose="02020603050405020304" pitchFamily="18" charset="0"/>
                <a:cs typeface="Times New Roman" panose="02020603050405020304" pitchFamily="18" charset="0"/>
              </a:rPr>
              <a:t>Tokenization</a:t>
            </a:r>
          </a:p>
          <a:p>
            <a:pPr algn="l">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Tokenization involves breaking down the text into individual words or tokens.</a:t>
            </a:r>
          </a:p>
          <a:p>
            <a:pPr marL="0" indent="0" algn="l">
              <a:buNone/>
            </a:pPr>
            <a:endParaRPr lang="en-US" sz="2000" b="0" i="0" dirty="0">
              <a:solidFill>
                <a:srgbClr val="374151"/>
              </a:solidFill>
              <a:effectLst/>
              <a:latin typeface="Times New Roman" panose="02020603050405020304" pitchFamily="18" charset="0"/>
              <a:cs typeface="Times New Roman" panose="02020603050405020304" pitchFamily="18" charset="0"/>
            </a:endParaRPr>
          </a:p>
          <a:p>
            <a:r>
              <a:rPr lang="en-US" sz="2000" b="1" i="0" dirty="0">
                <a:solidFill>
                  <a:srgbClr val="374151"/>
                </a:solidFill>
                <a:effectLst/>
                <a:latin typeface="Times New Roman" panose="02020603050405020304" pitchFamily="18" charset="0"/>
                <a:cs typeface="Times New Roman" panose="02020603050405020304" pitchFamily="18" charset="0"/>
              </a:rPr>
              <a:t>Stop Word Removal</a:t>
            </a:r>
          </a:p>
          <a:p>
            <a:pPr algn="l">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Stop words are commonly used words that do not carry significant meaning and can be removed from the text.</a:t>
            </a:r>
          </a:p>
          <a:p>
            <a:pPr algn="l">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Removing stop words helps reduce noise and focus on more meaningful terms.</a:t>
            </a:r>
          </a:p>
          <a:p>
            <a:pPr marL="0" indent="0" algn="l">
              <a:buNone/>
            </a:pPr>
            <a:endParaRPr lang="en-US" sz="2000" b="0" i="0" dirty="0">
              <a:solidFill>
                <a:srgbClr val="374151"/>
              </a:solidFill>
              <a:effectLst/>
              <a:latin typeface="Times New Roman" panose="02020603050405020304" pitchFamily="18" charset="0"/>
              <a:cs typeface="Times New Roman" panose="02020603050405020304" pitchFamily="18" charset="0"/>
            </a:endParaRPr>
          </a:p>
          <a:p>
            <a:r>
              <a:rPr lang="en-US" sz="2000" b="1" i="0" dirty="0">
                <a:solidFill>
                  <a:srgbClr val="374151"/>
                </a:solidFill>
                <a:effectLst/>
                <a:latin typeface="Times New Roman" panose="02020603050405020304" pitchFamily="18" charset="0"/>
                <a:cs typeface="Times New Roman" panose="02020603050405020304" pitchFamily="18" charset="0"/>
              </a:rPr>
              <a:t>Lemmatization and Stemming</a:t>
            </a:r>
          </a:p>
          <a:p>
            <a:pPr algn="l">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Lemmatization and stemming are techniques used to reduce words to their base or root form.</a:t>
            </a:r>
          </a:p>
          <a:p>
            <a:pPr algn="l">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Lemmatization considers the word's context and transforms it to a meaningful base form.</a:t>
            </a:r>
          </a:p>
        </p:txBody>
      </p:sp>
    </p:spTree>
    <p:extLst>
      <p:ext uri="{BB962C8B-B14F-4D97-AF65-F5344CB8AC3E}">
        <p14:creationId xmlns:p14="http://schemas.microsoft.com/office/powerpoint/2010/main" val="3678702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BE3D1-6A40-76D8-45EB-E3EE01B8E91F}"/>
              </a:ext>
            </a:extLst>
          </p:cNvPr>
          <p:cNvSpPr>
            <a:spLocks noGrp="1"/>
          </p:cNvSpPr>
          <p:nvPr>
            <p:ph type="title"/>
          </p:nvPr>
        </p:nvSpPr>
        <p:spPr>
          <a:xfrm>
            <a:off x="247028" y="192741"/>
            <a:ext cx="8596668" cy="748553"/>
          </a:xfrm>
        </p:spPr>
        <p:txBody>
          <a:bodyPr>
            <a:normAutofit/>
          </a:bodyPr>
          <a:lstStyle/>
          <a:p>
            <a:r>
              <a:rPr lang="en-US" sz="3200" dirty="0"/>
              <a:t>Geographical Data Clustering</a:t>
            </a:r>
            <a:endParaRPr lang="en-IN" sz="3200" dirty="0"/>
          </a:p>
        </p:txBody>
      </p:sp>
      <p:sp>
        <p:nvSpPr>
          <p:cNvPr id="3" name="Content Placeholder 2">
            <a:extLst>
              <a:ext uri="{FF2B5EF4-FFF2-40B4-BE49-F238E27FC236}">
                <a16:creationId xmlns:a16="http://schemas.microsoft.com/office/drawing/2014/main" id="{D48C4BAF-1CBE-F11A-4C25-6E27D2BAC3AB}"/>
              </a:ext>
            </a:extLst>
          </p:cNvPr>
          <p:cNvSpPr>
            <a:spLocks noGrp="1"/>
          </p:cNvSpPr>
          <p:nvPr>
            <p:ph idx="1"/>
          </p:nvPr>
        </p:nvSpPr>
        <p:spPr>
          <a:xfrm>
            <a:off x="0" y="1156448"/>
            <a:ext cx="11793071" cy="5508811"/>
          </a:xfrm>
        </p:spPr>
        <p:txBody>
          <a:bodyPr>
            <a:normAutofit lnSpcReduction="10000"/>
          </a:bodyPr>
          <a:lstStyle/>
          <a:p>
            <a:r>
              <a:rPr lang="en-US" sz="2000" b="0" i="0" dirty="0">
                <a:solidFill>
                  <a:srgbClr val="374151"/>
                </a:solidFill>
                <a:effectLst/>
                <a:latin typeface="Times New Roman" panose="02020603050405020304" pitchFamily="18" charset="0"/>
                <a:cs typeface="Times New Roman" panose="02020603050405020304" pitchFamily="18" charset="0"/>
              </a:rPr>
              <a:t>Geographical data clustering is a technique used to group similar data points based on their geographic attributes.</a:t>
            </a:r>
          </a:p>
          <a:p>
            <a:pPr marL="0" indent="0">
              <a:buNone/>
            </a:pPr>
            <a:endParaRPr lang="en-US" sz="2000" b="0" i="0" dirty="0">
              <a:solidFill>
                <a:srgbClr val="374151"/>
              </a:solidFill>
              <a:effectLst/>
              <a:latin typeface="Times New Roman" panose="02020603050405020304" pitchFamily="18" charset="0"/>
              <a:cs typeface="Times New Roman" panose="02020603050405020304" pitchFamily="18" charset="0"/>
            </a:endParaRPr>
          </a:p>
          <a:p>
            <a:r>
              <a:rPr lang="en-US" sz="2000" b="0" i="0" dirty="0">
                <a:solidFill>
                  <a:srgbClr val="374151"/>
                </a:solidFill>
                <a:effectLst/>
                <a:latin typeface="Times New Roman" panose="02020603050405020304" pitchFamily="18" charset="0"/>
                <a:cs typeface="Times New Roman" panose="02020603050405020304" pitchFamily="18" charset="0"/>
              </a:rPr>
              <a:t>It helps in discovering spatial patterns, identifying clusters or regions with similar characteristics, and gaining insights from spatial data.</a:t>
            </a:r>
          </a:p>
          <a:p>
            <a:pPr marL="0" indent="0">
              <a:buNone/>
            </a:pPr>
            <a:endParaRPr lang="en-US" sz="2000" b="0" i="0" dirty="0">
              <a:solidFill>
                <a:srgbClr val="374151"/>
              </a:solidFill>
              <a:effectLst/>
              <a:latin typeface="Times New Roman" panose="02020603050405020304" pitchFamily="18" charset="0"/>
              <a:cs typeface="Times New Roman" panose="02020603050405020304" pitchFamily="18" charset="0"/>
            </a:endParaRPr>
          </a:p>
          <a:p>
            <a:r>
              <a:rPr lang="en-US" sz="2000" dirty="0">
                <a:solidFill>
                  <a:srgbClr val="374151"/>
                </a:solidFill>
                <a:latin typeface="Times New Roman" panose="02020603050405020304" pitchFamily="18" charset="0"/>
                <a:cs typeface="Times New Roman" panose="02020603050405020304" pitchFamily="18" charset="0"/>
              </a:rPr>
              <a:t>The output data from the textual metadata processing is fed as in input to the geographical data clustering.</a:t>
            </a:r>
          </a:p>
          <a:p>
            <a:endParaRPr lang="en-US" sz="2000" dirty="0">
              <a:solidFill>
                <a:srgbClr val="374151"/>
              </a:solidFill>
              <a:latin typeface="Times New Roman" panose="02020603050405020304" pitchFamily="18" charset="0"/>
              <a:cs typeface="Times New Roman" panose="02020603050405020304" pitchFamily="18" charset="0"/>
            </a:endParaRPr>
          </a:p>
          <a:p>
            <a:r>
              <a:rPr lang="en-US" sz="2000" b="0" i="0" dirty="0">
                <a:solidFill>
                  <a:srgbClr val="374151"/>
                </a:solidFill>
                <a:effectLst/>
                <a:latin typeface="Times New Roman" panose="02020603050405020304" pitchFamily="18" charset="0"/>
                <a:cs typeface="Times New Roman" panose="02020603050405020304" pitchFamily="18" charset="0"/>
              </a:rPr>
              <a:t>The clustering algorithms we applied to geographical data, is HDBSCAN.</a:t>
            </a:r>
          </a:p>
          <a:p>
            <a:pPr marL="0" indent="0">
              <a:buNone/>
            </a:pPr>
            <a:endParaRPr lang="en-US" sz="2000" b="0" i="0" dirty="0">
              <a:solidFill>
                <a:srgbClr val="374151"/>
              </a:solidFill>
              <a:effectLst/>
              <a:latin typeface="Times New Roman" panose="02020603050405020304" pitchFamily="18" charset="0"/>
              <a:cs typeface="Times New Roman" panose="02020603050405020304" pitchFamily="18" charset="0"/>
            </a:endParaRPr>
          </a:p>
          <a:p>
            <a:r>
              <a:rPr lang="en-US" sz="2000" b="0" i="0" dirty="0">
                <a:solidFill>
                  <a:srgbClr val="374151"/>
                </a:solidFill>
                <a:effectLst/>
                <a:latin typeface="Times New Roman" panose="02020603050405020304" pitchFamily="18" charset="0"/>
                <a:cs typeface="Times New Roman" panose="02020603050405020304" pitchFamily="18" charset="0"/>
              </a:rPr>
              <a:t>Through this algorithm we partitioned the data points into clusters based on proximity or density criteria.</a:t>
            </a:r>
          </a:p>
          <a:p>
            <a:endParaRPr lang="en-US" sz="2000" dirty="0">
              <a:solidFill>
                <a:srgbClr val="374151"/>
              </a:solidFill>
              <a:latin typeface="Times New Roman" panose="02020603050405020304" pitchFamily="18" charset="0"/>
              <a:cs typeface="Times New Roman" panose="02020603050405020304" pitchFamily="18" charset="0"/>
            </a:endParaRPr>
          </a:p>
          <a:p>
            <a:r>
              <a:rPr lang="en-US" sz="2000" b="0" i="0" dirty="0">
                <a:solidFill>
                  <a:srgbClr val="374151"/>
                </a:solidFill>
                <a:effectLst/>
                <a:latin typeface="Times New Roman" panose="02020603050405020304" pitchFamily="18" charset="0"/>
                <a:cs typeface="Times New Roman" panose="02020603050405020304" pitchFamily="18" charset="0"/>
              </a:rPr>
              <a:t>Two graph before clustering and after clustering displaying the clustering process was obtained as an output of this process.</a:t>
            </a:r>
          </a:p>
          <a:p>
            <a:endParaRPr lang="en-US" dirty="0">
              <a:solidFill>
                <a:srgbClr val="374151"/>
              </a:solidFill>
              <a:latin typeface="Söhne"/>
            </a:endParaRPr>
          </a:p>
        </p:txBody>
      </p:sp>
    </p:spTree>
    <p:extLst>
      <p:ext uri="{BB962C8B-B14F-4D97-AF65-F5344CB8AC3E}">
        <p14:creationId xmlns:p14="http://schemas.microsoft.com/office/powerpoint/2010/main" val="226137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6762C-50DD-3041-7667-718504F0C1CD}"/>
              </a:ext>
            </a:extLst>
          </p:cNvPr>
          <p:cNvSpPr>
            <a:spLocks noGrp="1"/>
          </p:cNvSpPr>
          <p:nvPr>
            <p:ph type="title"/>
          </p:nvPr>
        </p:nvSpPr>
        <p:spPr>
          <a:xfrm>
            <a:off x="247028" y="442361"/>
            <a:ext cx="8596668" cy="748553"/>
          </a:xfrm>
        </p:spPr>
        <p:txBody>
          <a:bodyPr>
            <a:normAutofit fontScale="90000"/>
          </a:bodyPr>
          <a:lstStyle/>
          <a:p>
            <a:r>
              <a:rPr lang="en-IN" sz="3600" kern="100" dirty="0">
                <a:effectLst/>
                <a:latin typeface="Times New Roman" panose="02020603050405020304" pitchFamily="18" charset="0"/>
                <a:ea typeface="Calibri" panose="020F0502020204030204" pitchFamily="34" charset="0"/>
                <a:cs typeface="Times New Roman" panose="02020603050405020304" pitchFamily="18" charset="0"/>
              </a:rPr>
              <a:t>Prediction of regional trends</a:t>
            </a:r>
            <a:br>
              <a:rPr lang="en-IN" sz="3600"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A0E026E-99B9-8D69-99F4-B6C47E2D4ABF}"/>
              </a:ext>
            </a:extLst>
          </p:cNvPr>
          <p:cNvSpPr>
            <a:spLocks noGrp="1"/>
          </p:cNvSpPr>
          <p:nvPr>
            <p:ph idx="1"/>
          </p:nvPr>
        </p:nvSpPr>
        <p:spPr>
          <a:xfrm>
            <a:off x="0" y="1190914"/>
            <a:ext cx="12052563" cy="5540189"/>
          </a:xfrm>
        </p:spPr>
        <p:txBody>
          <a:bodyPr>
            <a:normAutofit/>
          </a:bodyPr>
          <a:lstStyle/>
          <a:p>
            <a:r>
              <a:rPr lang="en-US" sz="2000" b="0" i="0" dirty="0">
                <a:solidFill>
                  <a:srgbClr val="374151"/>
                </a:solidFill>
                <a:effectLst/>
                <a:latin typeface="Times New Roman" panose="02020603050405020304" pitchFamily="18" charset="0"/>
                <a:cs typeface="Times New Roman" panose="02020603050405020304" pitchFamily="18" charset="0"/>
              </a:rPr>
              <a:t>Next we used the Trend estimation which is helpful in analyzing time series data, such as tourist arrivals over different time periods.</a:t>
            </a:r>
          </a:p>
          <a:p>
            <a:pPr marL="0" indent="0">
              <a:buNone/>
            </a:pPr>
            <a:endParaRPr lang="en-US" sz="2000" b="0" i="0" dirty="0">
              <a:solidFill>
                <a:srgbClr val="374151"/>
              </a:solidFill>
              <a:effectLst/>
              <a:latin typeface="Times New Roman" panose="02020603050405020304" pitchFamily="18" charset="0"/>
              <a:cs typeface="Times New Roman" panose="02020603050405020304" pitchFamily="18" charset="0"/>
            </a:endParaRPr>
          </a:p>
          <a:p>
            <a:r>
              <a:rPr lang="en-US" sz="2000" b="0" i="0" dirty="0">
                <a:solidFill>
                  <a:srgbClr val="374151"/>
                </a:solidFill>
                <a:effectLst/>
                <a:latin typeface="Times New Roman" panose="02020603050405020304" pitchFamily="18" charset="0"/>
                <a:cs typeface="Times New Roman" panose="02020603050405020304" pitchFamily="18" charset="0"/>
              </a:rPr>
              <a:t>We used different Regression techniques, including linear regression, ridge regression, and lasso regression, to estimate trends and make predictions.</a:t>
            </a:r>
          </a:p>
          <a:p>
            <a:pPr marL="0" indent="0">
              <a:buNone/>
            </a:pPr>
            <a:endParaRPr lang="en-US" sz="2000" b="0" i="0" dirty="0">
              <a:solidFill>
                <a:srgbClr val="374151"/>
              </a:solidFill>
              <a:effectLst/>
              <a:latin typeface="Times New Roman" panose="02020603050405020304" pitchFamily="18" charset="0"/>
              <a:cs typeface="Times New Roman" panose="02020603050405020304" pitchFamily="18" charset="0"/>
            </a:endParaRPr>
          </a:p>
          <a:p>
            <a:r>
              <a:rPr lang="en-US" sz="2000" dirty="0">
                <a:solidFill>
                  <a:srgbClr val="374151"/>
                </a:solidFill>
                <a:latin typeface="Times New Roman" panose="02020603050405020304" pitchFamily="18" charset="0"/>
                <a:cs typeface="Times New Roman" panose="02020603050405020304" pitchFamily="18" charset="0"/>
              </a:rPr>
              <a:t>The particular region dataset is fed as an input to this step in order to </a:t>
            </a:r>
            <a:r>
              <a:rPr lang="en-IN" sz="2000" kern="0" dirty="0">
                <a:effectLst/>
                <a:latin typeface="Times New Roman" panose="02020603050405020304" pitchFamily="18" charset="0"/>
                <a:ea typeface="Calibri" panose="020F0502020204030204" pitchFamily="34" charset="0"/>
                <a:cs typeface="Times New Roman" panose="02020603050405020304" pitchFamily="18" charset="0"/>
              </a:rPr>
              <a:t>predict the number of tourists in a specific region, particularly.</a:t>
            </a:r>
          </a:p>
          <a:p>
            <a:pPr marL="0" indent="0">
              <a:buNone/>
            </a:pPr>
            <a:endParaRPr lang="en-IN" sz="2000" kern="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000" b="0" i="0" dirty="0">
                <a:solidFill>
                  <a:srgbClr val="374151"/>
                </a:solidFill>
                <a:effectLst/>
                <a:latin typeface="Times New Roman" panose="02020603050405020304" pitchFamily="18" charset="0"/>
                <a:cs typeface="Times New Roman" panose="02020603050405020304" pitchFamily="18" charset="0"/>
              </a:rPr>
              <a:t>By considering different polynomial degrees and regularization techniques, we obtained more accurate trend estimates and make informed predictions</a:t>
            </a:r>
            <a:r>
              <a:rPr lang="en-US" sz="2000" b="0" i="0" dirty="0">
                <a:solidFill>
                  <a:srgbClr val="374151"/>
                </a:solidFill>
                <a:effectLst/>
                <a:latin typeface="Söhne"/>
              </a:rPr>
              <a:t>.</a:t>
            </a:r>
          </a:p>
          <a:p>
            <a:endParaRPr lang="en-IN" sz="2000" kern="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2000" kern="0" dirty="0">
                <a:effectLst/>
                <a:latin typeface="Times New Roman" panose="02020603050405020304" pitchFamily="18" charset="0"/>
                <a:ea typeface="Calibri" panose="020F0502020204030204" pitchFamily="34" charset="0"/>
                <a:cs typeface="Times New Roman" panose="02020603050405020304" pitchFamily="18" charset="0"/>
              </a:rPr>
              <a:t>The mean absolute error is also calculated to assess the accuracy of the predictions.</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2000" b="0" i="0" dirty="0">
              <a:solidFill>
                <a:srgbClr val="37415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3914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8E706-973D-EF3F-BE85-F949A073355E}"/>
              </a:ext>
            </a:extLst>
          </p:cNvPr>
          <p:cNvSpPr>
            <a:spLocks noGrp="1"/>
          </p:cNvSpPr>
          <p:nvPr>
            <p:ph type="title"/>
          </p:nvPr>
        </p:nvSpPr>
        <p:spPr>
          <a:xfrm>
            <a:off x="260475" y="402020"/>
            <a:ext cx="8596668" cy="829235"/>
          </a:xfrm>
        </p:spPr>
        <p:txBody>
          <a:bodyPr>
            <a:normAutofit fontScale="90000"/>
          </a:bodyPr>
          <a:lstStyle/>
          <a:p>
            <a:r>
              <a:rPr lang="en-IN" sz="3600" kern="100" dirty="0">
                <a:latin typeface="Times New Roman" panose="02020603050405020304" pitchFamily="18" charset="0"/>
                <a:cs typeface="Times New Roman" panose="02020603050405020304" pitchFamily="18" charset="0"/>
              </a:rPr>
              <a:t>Time Series Modelling</a:t>
            </a:r>
            <a:br>
              <a:rPr lang="en-US" sz="3600"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FF49093-F188-E301-E2E8-C1F44C3B910B}"/>
              </a:ext>
            </a:extLst>
          </p:cNvPr>
          <p:cNvSpPr>
            <a:spLocks noGrp="1"/>
          </p:cNvSpPr>
          <p:nvPr>
            <p:ph idx="1"/>
          </p:nvPr>
        </p:nvSpPr>
        <p:spPr>
          <a:xfrm>
            <a:off x="0" y="1062318"/>
            <a:ext cx="12192000" cy="5795682"/>
          </a:xfrm>
        </p:spPr>
        <p:txBody>
          <a:bodyPr>
            <a:normAutofit/>
          </a:bodyPr>
          <a:lstStyle/>
          <a:p>
            <a:r>
              <a:rPr lang="en-US" sz="2000" dirty="0">
                <a:latin typeface="Times New Roman" panose="02020603050405020304" pitchFamily="18" charset="0"/>
                <a:cs typeface="Times New Roman" panose="02020603050405020304" pitchFamily="18" charset="0"/>
              </a:rPr>
              <a:t>Next and final we will use the </a:t>
            </a:r>
            <a:r>
              <a:rPr lang="en-US" sz="2000" dirty="0">
                <a:solidFill>
                  <a:srgbClr val="374151"/>
                </a:solidFill>
                <a:effectLst/>
                <a:latin typeface="Times New Roman" panose="02020603050405020304" pitchFamily="18" charset="0"/>
                <a:cs typeface="Times New Roman" panose="02020603050405020304" pitchFamily="18" charset="0"/>
              </a:rPr>
              <a:t>Time series modeling which is a statistical technique used to analyze and forecast data that varies over time.</a:t>
            </a:r>
          </a:p>
          <a:p>
            <a:pPr marL="0" indent="0">
              <a:buNone/>
            </a:pPr>
            <a:endParaRPr lang="en-US" sz="2000" dirty="0">
              <a:solidFill>
                <a:srgbClr val="374151"/>
              </a:solidFill>
              <a:effectLst/>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Using the time series modelling we constructed a time series data by counting the number of tourists on a monthly basis.</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data which was refined in the first step is fed as an input to analyze and forecast the tourists on a monthly basis.</a:t>
            </a:r>
            <a:endParaRPr lang="en-IN" sz="2000" dirty="0">
              <a:latin typeface="Times New Roman" panose="02020603050405020304" pitchFamily="18" charset="0"/>
              <a:cs typeface="Times New Roman" panose="02020603050405020304" pitchFamily="18" charset="0"/>
            </a:endParaRPr>
          </a:p>
          <a:p>
            <a:r>
              <a:rPr lang="en-US" sz="2000" b="1" i="0" dirty="0">
                <a:solidFill>
                  <a:srgbClr val="374151"/>
                </a:solidFill>
                <a:effectLst/>
                <a:latin typeface="Times New Roman" panose="02020603050405020304" pitchFamily="18" charset="0"/>
                <a:cs typeface="Times New Roman" panose="02020603050405020304" pitchFamily="18" charset="0"/>
              </a:rPr>
              <a:t>Trend Analysis for Each Month:</a:t>
            </a:r>
          </a:p>
          <a:p>
            <a:pPr algn="l">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To analyze the trend for each month, linear regression with polynomial features is applied.</a:t>
            </a:r>
          </a:p>
          <a:p>
            <a:pPr algn="l">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For each month, a scatter plot is created with the tourist count for each year.</a:t>
            </a:r>
          </a:p>
          <a:p>
            <a:pPr algn="l">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A polynomial regression model is fitted to the data to estimate the trend line.</a:t>
            </a:r>
          </a:p>
          <a:p>
            <a:pPr algn="l">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The model predictions are plotted against the actual tourist counts to visualize the trend.</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2654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771A6-ECC9-E45D-F81D-3C7D5C8A0F07}"/>
              </a:ext>
            </a:extLst>
          </p:cNvPr>
          <p:cNvSpPr>
            <a:spLocks noGrp="1"/>
          </p:cNvSpPr>
          <p:nvPr>
            <p:ph type="title"/>
          </p:nvPr>
        </p:nvSpPr>
        <p:spPr>
          <a:xfrm>
            <a:off x="408393" y="395297"/>
            <a:ext cx="8596668" cy="842682"/>
          </a:xfrm>
        </p:spPr>
        <p:txBody>
          <a:bodyPr/>
          <a:lstStyle/>
          <a:p>
            <a:r>
              <a:rPr lang="en-US" dirty="0"/>
              <a:t>Results/Outcomes</a:t>
            </a:r>
            <a:endParaRPr lang="en-IN" dirty="0"/>
          </a:p>
        </p:txBody>
      </p:sp>
      <p:sp>
        <p:nvSpPr>
          <p:cNvPr id="3" name="Content Placeholder 2">
            <a:extLst>
              <a:ext uri="{FF2B5EF4-FFF2-40B4-BE49-F238E27FC236}">
                <a16:creationId xmlns:a16="http://schemas.microsoft.com/office/drawing/2014/main" id="{28FC183A-8421-11EB-7646-38EEFCF01CC5}"/>
              </a:ext>
            </a:extLst>
          </p:cNvPr>
          <p:cNvSpPr>
            <a:spLocks noGrp="1"/>
          </p:cNvSpPr>
          <p:nvPr>
            <p:ph idx="1"/>
          </p:nvPr>
        </p:nvSpPr>
        <p:spPr>
          <a:xfrm>
            <a:off x="94129" y="1694329"/>
            <a:ext cx="12097871" cy="5499847"/>
          </a:xfrm>
        </p:spPr>
        <p:txBody>
          <a:bodyPr>
            <a:normAutofit/>
          </a:bodyPr>
          <a:lstStyle/>
          <a:p>
            <a:r>
              <a:rPr lang="en-US" sz="2000" dirty="0">
                <a:latin typeface="Times New Roman" panose="02020603050405020304" pitchFamily="18" charset="0"/>
                <a:cs typeface="Times New Roman" panose="02020603050405020304" pitchFamily="18" charset="0"/>
              </a:rPr>
              <a:t>The overall project depicted the use of large amount of tourists data for multiple regions across multiple countries.</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data was cleaned, analyzed, forecasted and used many components to generate some of the meaningful insights.</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Refinement of Data</a:t>
            </a:r>
            <a:r>
              <a:rPr lang="en-US" sz="2000" dirty="0">
                <a:latin typeface="Times New Roman" panose="02020603050405020304" pitchFamily="18" charset="0"/>
                <a:cs typeface="Times New Roman" panose="02020603050405020304" pitchFamily="18" charset="0"/>
              </a:rPr>
              <a:t>: In this initial step the data was refined to small chunks based on particular region or country.</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Textual Metadata Processing</a:t>
            </a:r>
            <a:r>
              <a:rPr lang="en-US" sz="2000" dirty="0">
                <a:latin typeface="Times New Roman" panose="02020603050405020304" pitchFamily="18" charset="0"/>
                <a:cs typeface="Times New Roman" panose="02020603050405020304" pitchFamily="18" charset="0"/>
              </a:rPr>
              <a:t>: In this step we cleaned the data to remove the stop words, tokenization to make the data more meaningful for further processing in order to get the good insights.</a:t>
            </a:r>
          </a:p>
          <a:p>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4692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1B049-2732-5210-7E44-597F908F8742}"/>
              </a:ext>
            </a:extLst>
          </p:cNvPr>
          <p:cNvSpPr>
            <a:spLocks noGrp="1"/>
          </p:cNvSpPr>
          <p:nvPr>
            <p:ph type="title"/>
          </p:nvPr>
        </p:nvSpPr>
        <p:spPr>
          <a:xfrm>
            <a:off x="475629" y="475979"/>
            <a:ext cx="8596668" cy="681318"/>
          </a:xfrm>
        </p:spPr>
        <p:txBody>
          <a:bodyPr/>
          <a:lstStyle/>
          <a:p>
            <a:r>
              <a:rPr lang="en-US" dirty="0">
                <a:latin typeface="Times New Roman" panose="02020603050405020304" pitchFamily="18" charset="0"/>
                <a:cs typeface="Times New Roman" panose="02020603050405020304" pitchFamily="18" charset="0"/>
              </a:rPr>
              <a:t>Results/Outcomes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EF8E5D-E9B0-C68B-65A9-6FC238AE2FEA}"/>
              </a:ext>
            </a:extLst>
          </p:cNvPr>
          <p:cNvSpPr>
            <a:spLocks noGrp="1"/>
          </p:cNvSpPr>
          <p:nvPr>
            <p:ph idx="1"/>
          </p:nvPr>
        </p:nvSpPr>
        <p:spPr>
          <a:xfrm>
            <a:off x="0" y="1270432"/>
            <a:ext cx="12192000" cy="5392271"/>
          </a:xfrm>
        </p:spPr>
        <p:txBody>
          <a:bodyPr/>
          <a:lstStyle/>
          <a:p>
            <a:pPr marL="0" lvl="0" indent="0">
              <a:buNone/>
            </a:pPr>
            <a:r>
              <a:rPr lang="en-IN" sz="2000" b="1" dirty="0">
                <a:solidFill>
                  <a:srgbClr val="1F2328"/>
                </a:solidFill>
                <a:effectLst/>
                <a:latin typeface="Times New Roman" panose="02020603050405020304" pitchFamily="18" charset="0"/>
                <a:ea typeface="Calibri" panose="020F0502020204030204" pitchFamily="34" charset="0"/>
                <a:cs typeface="Times New Roman" panose="02020603050405020304" pitchFamily="18" charset="0"/>
              </a:rPr>
              <a:t>Geographical Data Clustering</a:t>
            </a:r>
            <a:r>
              <a:rPr lang="en-IN" sz="2000" dirty="0">
                <a:solidFill>
                  <a:srgbClr val="1F2328"/>
                </a:solidFill>
                <a:effectLst/>
                <a:latin typeface="Times New Roman" panose="02020603050405020304" pitchFamily="18" charset="0"/>
                <a:ea typeface="Calibri" panose="020F0502020204030204" pitchFamily="34" charset="0"/>
                <a:cs typeface="Times New Roman" panose="02020603050405020304" pitchFamily="18" charset="0"/>
              </a:rPr>
              <a:t> : This step</a:t>
            </a:r>
            <a:r>
              <a:rPr lang="en-IN" sz="2000" dirty="0">
                <a:solidFill>
                  <a:srgbClr val="1F2328"/>
                </a:solidFill>
                <a:latin typeface="Times New Roman" panose="02020603050405020304" pitchFamily="18" charset="0"/>
                <a:ea typeface="Calibri" panose="020F0502020204030204" pitchFamily="34" charset="0"/>
                <a:cs typeface="Times New Roman" panose="02020603050405020304" pitchFamily="18" charset="0"/>
              </a:rPr>
              <a:t> generates the</a:t>
            </a:r>
            <a:r>
              <a:rPr lang="en-IN" sz="2000" dirty="0">
                <a:solidFill>
                  <a:srgbClr val="1F2328"/>
                </a:solidFill>
                <a:effectLst/>
                <a:latin typeface="Times New Roman" panose="02020603050405020304" pitchFamily="18" charset="0"/>
                <a:ea typeface="Times New Roman" panose="02020603050405020304" pitchFamily="18" charset="0"/>
                <a:cs typeface="Times New Roman" panose="02020603050405020304" pitchFamily="18" charset="0"/>
              </a:rPr>
              <a:t> Geographical clustering stage output. After running the notebook depicting the code to generate the geographical data clustering, we get the image representing the clusters.</a:t>
            </a:r>
            <a:endParaRPr lang="en-IN" sz="2000" dirty="0">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buNone/>
            </a:pPr>
            <a:endParaRPr lang="en-IN" sz="2000" dirty="0">
              <a:solidFill>
                <a:srgbClr val="1F2328"/>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buNone/>
            </a:pPr>
            <a:r>
              <a:rPr lang="en-IN" sz="2000" dirty="0">
                <a:solidFill>
                  <a:srgbClr val="1F2328"/>
                </a:solidFill>
                <a:effectLst/>
                <a:latin typeface="Times New Roman" panose="02020603050405020304" pitchFamily="18" charset="0"/>
                <a:ea typeface="Times New Roman" panose="02020603050405020304" pitchFamily="18" charset="0"/>
                <a:cs typeface="Times New Roman" panose="02020603050405020304" pitchFamily="18" charset="0"/>
              </a:rPr>
              <a:t>Below are the Images depicting cluster formation.</a:t>
            </a:r>
          </a:p>
          <a:p>
            <a:r>
              <a:rPr lang="en-IN" sz="2000" b="1" dirty="0">
                <a:solidFill>
                  <a:srgbClr val="1F2328"/>
                </a:solidFill>
                <a:latin typeface="Times New Roman" panose="02020603050405020304" pitchFamily="18" charset="0"/>
                <a:ea typeface="Times New Roman" panose="02020603050405020304" pitchFamily="18" charset="0"/>
                <a:cs typeface="Times New Roman" panose="02020603050405020304" pitchFamily="18" charset="0"/>
              </a:rPr>
              <a:t>Before Cluster Formation:</a:t>
            </a:r>
            <a:endPar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F2CCA0CE-5FAC-2E23-CE20-B0B3129E0026}"/>
              </a:ext>
            </a:extLst>
          </p:cNvPr>
          <p:cNvPicPr>
            <a:picLocks noChangeAspect="1"/>
          </p:cNvPicPr>
          <p:nvPr/>
        </p:nvPicPr>
        <p:blipFill>
          <a:blip r:embed="rId2"/>
          <a:stretch>
            <a:fillRect/>
          </a:stretch>
        </p:blipFill>
        <p:spPr>
          <a:xfrm>
            <a:off x="3457219" y="3294530"/>
            <a:ext cx="4920299" cy="3233703"/>
          </a:xfrm>
          <a:prstGeom prst="rect">
            <a:avLst/>
          </a:prstGeom>
        </p:spPr>
      </p:pic>
    </p:spTree>
    <p:extLst>
      <p:ext uri="{BB962C8B-B14F-4D97-AF65-F5344CB8AC3E}">
        <p14:creationId xmlns:p14="http://schemas.microsoft.com/office/powerpoint/2010/main" val="1791109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11D8CB-5F39-C057-722E-6BF4BA73F1D2}"/>
              </a:ext>
            </a:extLst>
          </p:cNvPr>
          <p:cNvSpPr>
            <a:spLocks noGrp="1"/>
          </p:cNvSpPr>
          <p:nvPr>
            <p:ph idx="1"/>
          </p:nvPr>
        </p:nvSpPr>
        <p:spPr>
          <a:xfrm>
            <a:off x="0" y="132654"/>
            <a:ext cx="12192000" cy="6592691"/>
          </a:xfrm>
        </p:spPr>
        <p:txBody>
          <a:bodyPr/>
          <a:lstStyle/>
          <a:p>
            <a:endParaRPr lang="en-US" dirty="0"/>
          </a:p>
          <a:p>
            <a:r>
              <a:rPr lang="en-IN" sz="2000" b="1" dirty="0">
                <a:latin typeface="Times New Roman" panose="02020603050405020304" pitchFamily="18" charset="0"/>
                <a:cs typeface="Times New Roman" panose="02020603050405020304" pitchFamily="18" charset="0"/>
              </a:rPr>
              <a:t>After Cluster formation:</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It represents the clusters identified by the HDBSCAN algorithm. Each cluster is assigned a different colour. The data points belonging to each cluster are plotted using the corresponding colour</a:t>
            </a: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4228F45-299F-8878-4CC9-58820A8D1849}"/>
              </a:ext>
            </a:extLst>
          </p:cNvPr>
          <p:cNvPicPr>
            <a:picLocks noChangeAspect="1"/>
          </p:cNvPicPr>
          <p:nvPr/>
        </p:nvPicPr>
        <p:blipFill>
          <a:blip r:embed="rId2"/>
          <a:stretch>
            <a:fillRect/>
          </a:stretch>
        </p:blipFill>
        <p:spPr>
          <a:xfrm>
            <a:off x="2144601" y="1092348"/>
            <a:ext cx="5452987" cy="3537073"/>
          </a:xfrm>
          <a:prstGeom prst="rect">
            <a:avLst/>
          </a:prstGeom>
        </p:spPr>
      </p:pic>
    </p:spTree>
    <p:extLst>
      <p:ext uri="{BB962C8B-B14F-4D97-AF65-F5344CB8AC3E}">
        <p14:creationId xmlns:p14="http://schemas.microsoft.com/office/powerpoint/2010/main" val="453141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B287F-88F7-A0CC-2868-04CAB35FD265}"/>
              </a:ext>
            </a:extLst>
          </p:cNvPr>
          <p:cNvSpPr>
            <a:spLocks noGrp="1"/>
          </p:cNvSpPr>
          <p:nvPr>
            <p:ph type="title"/>
          </p:nvPr>
        </p:nvSpPr>
        <p:spPr>
          <a:xfrm>
            <a:off x="368051" y="300317"/>
            <a:ext cx="8596668" cy="775448"/>
          </a:xfrm>
        </p:spPr>
        <p:txBody>
          <a:bodyPr>
            <a:normAutofit/>
          </a:bodyPr>
          <a:lstStyle/>
          <a:p>
            <a:r>
              <a:rPr lang="en-US" dirty="0">
                <a:latin typeface="Times New Roman" panose="02020603050405020304" pitchFamily="18" charset="0"/>
                <a:cs typeface="Times New Roman" panose="02020603050405020304" pitchFamily="18" charset="0"/>
              </a:rPr>
              <a:t>Results/Outcomes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73CF25D-F2CA-E47C-BF5C-B5252B819FA8}"/>
              </a:ext>
            </a:extLst>
          </p:cNvPr>
          <p:cNvSpPr>
            <a:spLocks noGrp="1"/>
          </p:cNvSpPr>
          <p:nvPr>
            <p:ph idx="1"/>
          </p:nvPr>
        </p:nvSpPr>
        <p:spPr>
          <a:xfrm>
            <a:off x="0" y="1223682"/>
            <a:ext cx="12192000" cy="5634317"/>
          </a:xfrm>
        </p:spPr>
        <p:txBody>
          <a:bodyPr>
            <a:normAutofit/>
          </a:bodyPr>
          <a:lstStyle/>
          <a:p>
            <a:r>
              <a:rPr lang="en-US" sz="2000" b="1" dirty="0">
                <a:latin typeface="Times New Roman" panose="02020603050405020304" pitchFamily="18" charset="0"/>
                <a:cs typeface="Times New Roman" panose="02020603050405020304" pitchFamily="18" charset="0"/>
              </a:rPr>
              <a:t>Trend Estimation</a:t>
            </a:r>
            <a:r>
              <a:rPr lang="en-US" sz="2000" dirty="0">
                <a:latin typeface="Times New Roman" panose="02020603050405020304" pitchFamily="18" charset="0"/>
                <a:cs typeface="Times New Roman" panose="02020603050405020304" pitchFamily="18" charset="0"/>
              </a:rPr>
              <a:t>: This steps generated the graph depicting </a:t>
            </a:r>
            <a:r>
              <a:rPr lang="en-IN" sz="2000" kern="0" dirty="0">
                <a:effectLst/>
                <a:latin typeface="Times New Roman" panose="02020603050405020304" pitchFamily="18" charset="0"/>
                <a:ea typeface="Calibri" panose="020F0502020204030204" pitchFamily="34" charset="0"/>
                <a:cs typeface="Times New Roman" panose="02020603050405020304" pitchFamily="18" charset="0"/>
              </a:rPr>
              <a:t>the predicted values (</a:t>
            </a:r>
            <a:r>
              <a:rPr lang="en-IN" sz="2000" kern="0" dirty="0" err="1">
                <a:effectLst/>
                <a:latin typeface="Times New Roman" panose="02020603050405020304" pitchFamily="18" charset="0"/>
                <a:ea typeface="Calibri" panose="020F0502020204030204" pitchFamily="34" charset="0"/>
                <a:cs typeface="Times New Roman" panose="02020603050405020304" pitchFamily="18" charset="0"/>
              </a:rPr>
              <a:t>Y_pred</a:t>
            </a:r>
            <a:r>
              <a:rPr lang="en-IN" sz="2000" kern="0" dirty="0">
                <a:effectLst/>
                <a:latin typeface="Times New Roman" panose="02020603050405020304" pitchFamily="18" charset="0"/>
                <a:ea typeface="Calibri" panose="020F0502020204030204" pitchFamily="34" charset="0"/>
                <a:cs typeface="Times New Roman" panose="02020603050405020304" pitchFamily="18" charset="0"/>
              </a:rPr>
              <a:t>) and the actual number of tourists (Ct) which vary over time for particular country.</a:t>
            </a:r>
          </a:p>
          <a:p>
            <a:endParaRPr lang="en-IN" sz="2000" kern="0" dirty="0">
              <a:latin typeface="Times New Roman" panose="02020603050405020304" pitchFamily="18" charset="0"/>
              <a:ea typeface="Calibri" panose="020F0502020204030204" pitchFamily="34" charset="0"/>
              <a:cs typeface="Times New Roman" panose="02020603050405020304" pitchFamily="18" charset="0"/>
            </a:endParaRPr>
          </a:p>
          <a:p>
            <a:r>
              <a:rPr lang="en-IN" sz="2000" kern="0" dirty="0">
                <a:effectLst/>
                <a:latin typeface="Times New Roman" panose="02020603050405020304" pitchFamily="18" charset="0"/>
                <a:ea typeface="Calibri" panose="020F0502020204030204" pitchFamily="34" charset="0"/>
                <a:cs typeface="Times New Roman" panose="02020603050405020304" pitchFamily="18" charset="0"/>
              </a:rPr>
              <a:t>The below graph predicts the number of tourists in a specific region, particularly in India. The mean absolute error is also calculated to assess the accuracy of the predictions.</a:t>
            </a:r>
          </a:p>
          <a:p>
            <a:endParaRPr lang="en-IN" sz="2000" kern="0" dirty="0">
              <a:latin typeface="Times New Roman" panose="02020603050405020304" pitchFamily="18" charset="0"/>
              <a:ea typeface="Calibri" panose="020F0502020204030204" pitchFamily="34" charset="0"/>
              <a:cs typeface="Times New Roman" panose="02020603050405020304" pitchFamily="18" charset="0"/>
            </a:endParaRPr>
          </a:p>
          <a:p>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D603E6E6-7246-95B0-0C0B-DE2DC3592D86}"/>
              </a:ext>
            </a:extLst>
          </p:cNvPr>
          <p:cNvPicPr>
            <a:picLocks noChangeAspect="1"/>
          </p:cNvPicPr>
          <p:nvPr/>
        </p:nvPicPr>
        <p:blipFill>
          <a:blip r:embed="rId2"/>
          <a:stretch>
            <a:fillRect/>
          </a:stretch>
        </p:blipFill>
        <p:spPr>
          <a:xfrm>
            <a:off x="2166826" y="3285484"/>
            <a:ext cx="6950281" cy="3204963"/>
          </a:xfrm>
          <a:prstGeom prst="rect">
            <a:avLst/>
          </a:prstGeom>
        </p:spPr>
      </p:pic>
    </p:spTree>
    <p:extLst>
      <p:ext uri="{BB962C8B-B14F-4D97-AF65-F5344CB8AC3E}">
        <p14:creationId xmlns:p14="http://schemas.microsoft.com/office/powerpoint/2010/main" val="251648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67692F-63FF-5D23-E526-147967ADB26C}"/>
              </a:ext>
            </a:extLst>
          </p:cNvPr>
          <p:cNvSpPr>
            <a:spLocks noGrp="1"/>
          </p:cNvSpPr>
          <p:nvPr>
            <p:ph idx="1"/>
          </p:nvPr>
        </p:nvSpPr>
        <p:spPr>
          <a:xfrm>
            <a:off x="0" y="389965"/>
            <a:ext cx="12192000" cy="6696635"/>
          </a:xfrm>
        </p:spPr>
        <p:txBody>
          <a:bodyPr>
            <a:normAutofit/>
          </a:bodyPr>
          <a:lstStyle/>
          <a:p>
            <a:pPr marL="457200">
              <a:lnSpc>
                <a:spcPct val="107000"/>
              </a:lnSpc>
              <a:spcAft>
                <a:spcPts val="800"/>
              </a:spcAft>
            </a:pPr>
            <a:r>
              <a:rPr lang="en-IN" sz="2000" kern="0" dirty="0">
                <a:effectLst/>
                <a:latin typeface="Times New Roman" panose="02020603050405020304" pitchFamily="18" charset="0"/>
                <a:ea typeface="Calibri" panose="020F0502020204030204" pitchFamily="34" charset="0"/>
                <a:cs typeface="Times New Roman" panose="02020603050405020304" pitchFamily="18" charset="0"/>
              </a:rPr>
              <a:t>The below image predicts the number of tourists in a specific region, particularly in Australia.</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07000"/>
              </a:lnSpc>
              <a:spcAft>
                <a:spcPts val="800"/>
              </a:spcAft>
            </a:pPr>
            <a:r>
              <a:rPr lang="en-IN" sz="2000" kern="0" dirty="0">
                <a:effectLst/>
                <a:latin typeface="Times New Roman" panose="02020603050405020304" pitchFamily="18" charset="0"/>
                <a:ea typeface="Calibri" panose="020F0502020204030204" pitchFamily="34" charset="0"/>
                <a:cs typeface="Times New Roman" panose="02020603050405020304" pitchFamily="18" charset="0"/>
              </a:rPr>
              <a:t>The mean absolute error is also calculated to assess the accuracy of the predictions.</a:t>
            </a:r>
          </a:p>
          <a:p>
            <a:pPr marL="114300" indent="0">
              <a:lnSpc>
                <a:spcPct val="107000"/>
              </a:lnSpc>
              <a:spcAft>
                <a:spcPts val="800"/>
              </a:spcAft>
              <a:buNone/>
            </a:pP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pPr marL="0" lvl="0" indent="0">
              <a:lnSpc>
                <a:spcPct val="115000"/>
              </a:lnSpc>
              <a:buNone/>
            </a:pPr>
            <a:endParaRPr lang="en-IN" sz="2000" dirty="0">
              <a:latin typeface="Times New Roman" panose="02020603050405020304" pitchFamily="18" charset="0"/>
              <a:cs typeface="Times New Roman" panose="02020603050405020304" pitchFamily="18" charset="0"/>
            </a:endParaRPr>
          </a:p>
          <a:p>
            <a:pPr>
              <a:lnSpc>
                <a:spcPct val="115000"/>
              </a:lnSpc>
            </a:pPr>
            <a:r>
              <a:rPr lang="en-IN" sz="2000" kern="0" dirty="0">
                <a:effectLst/>
                <a:latin typeface="Times New Roman" panose="02020603050405020304" pitchFamily="18" charset="0"/>
                <a:ea typeface="Calibri" panose="020F0502020204030204" pitchFamily="34" charset="0"/>
                <a:cs typeface="Times New Roman" panose="02020603050405020304" pitchFamily="18" charset="0"/>
              </a:rPr>
              <a:t>Blue: Linear regression with polynomial degree 1.</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pPr>
            <a:r>
              <a:rPr lang="en-IN" sz="2000" kern="0" dirty="0">
                <a:effectLst/>
                <a:latin typeface="Times New Roman" panose="02020603050405020304" pitchFamily="18" charset="0"/>
                <a:ea typeface="Calibri" panose="020F0502020204030204" pitchFamily="34" charset="0"/>
                <a:cs typeface="Times New Roman" panose="02020603050405020304" pitchFamily="18" charset="0"/>
              </a:rPr>
              <a:t>Orange: Polynomial regression with polynomial degree 3.</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C528DB2A-3B62-DE32-836B-9FC4F630C868}"/>
              </a:ext>
            </a:extLst>
          </p:cNvPr>
          <p:cNvPicPr>
            <a:picLocks noChangeAspect="1"/>
          </p:cNvPicPr>
          <p:nvPr/>
        </p:nvPicPr>
        <p:blipFill>
          <a:blip r:embed="rId2"/>
          <a:stretch>
            <a:fillRect/>
          </a:stretch>
        </p:blipFill>
        <p:spPr>
          <a:xfrm>
            <a:off x="1331261" y="1460331"/>
            <a:ext cx="7126940" cy="3573914"/>
          </a:xfrm>
          <a:prstGeom prst="rect">
            <a:avLst/>
          </a:prstGeom>
        </p:spPr>
      </p:pic>
    </p:spTree>
    <p:extLst>
      <p:ext uri="{BB962C8B-B14F-4D97-AF65-F5344CB8AC3E}">
        <p14:creationId xmlns:p14="http://schemas.microsoft.com/office/powerpoint/2010/main" val="1380416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B361E-9CB1-B86F-95C9-CE5C1D21DDCD}"/>
              </a:ext>
            </a:extLst>
          </p:cNvPr>
          <p:cNvSpPr>
            <a:spLocks noGrp="1"/>
          </p:cNvSpPr>
          <p:nvPr>
            <p:ph type="title"/>
          </p:nvPr>
        </p:nvSpPr>
        <p:spPr>
          <a:xfrm>
            <a:off x="457200" y="609600"/>
            <a:ext cx="8596668" cy="1320800"/>
          </a:xfrm>
        </p:spPr>
        <p:txBody>
          <a:bodyPr/>
          <a:lstStyle/>
          <a:p>
            <a:r>
              <a:rPr kumimoji="0" lang="en-US" altLang="en-US" sz="3600" b="0" i="0" u="none" strike="noStrike" cap="none" normalizeH="0" baseline="0" dirty="0">
                <a:ln>
                  <a:noFill/>
                </a:ln>
                <a:solidFill>
                  <a:srgbClr val="92D050"/>
                </a:solidFill>
                <a:effectLst/>
                <a:latin typeface="Times New Roman" panose="02020603050405020304" pitchFamily="18" charset="0"/>
                <a:ea typeface="Times New Roman" panose="02020603050405020304" pitchFamily="18" charset="0"/>
                <a:cs typeface="Times New Roman" panose="02020603050405020304" pitchFamily="18" charset="0"/>
              </a:rPr>
              <a:t>Table of Contents</a:t>
            </a:r>
            <a:br>
              <a:rPr kumimoji="0" lang="en-US" altLang="en-US" sz="3600" b="0" i="0" u="none" strike="noStrike" cap="none" normalizeH="0" baseline="0" dirty="0">
                <a:ln>
                  <a:noFill/>
                </a:ln>
                <a:solidFill>
                  <a:srgbClr val="92D050"/>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8DF6B57-27DD-7508-52D3-EA21B0274C1B}"/>
              </a:ext>
            </a:extLst>
          </p:cNvPr>
          <p:cNvSpPr>
            <a:spLocks noGrp="1"/>
          </p:cNvSpPr>
          <p:nvPr>
            <p:ph idx="1"/>
          </p:nvPr>
        </p:nvSpPr>
        <p:spPr>
          <a:xfrm>
            <a:off x="457200" y="1694329"/>
            <a:ext cx="8816802" cy="2796989"/>
          </a:xfrm>
        </p:spPr>
        <p:txBody>
          <a:bodyPr/>
          <a:lstStyle/>
          <a:p>
            <a:r>
              <a:rPr lang="en-US" sz="2400" dirty="0">
                <a:latin typeface="Times New Roman" panose="02020603050405020304" pitchFamily="18" charset="0"/>
                <a:cs typeface="Times New Roman" panose="02020603050405020304" pitchFamily="18" charset="0"/>
              </a:rPr>
              <a:t>Introduction</a:t>
            </a:r>
          </a:p>
          <a:p>
            <a:r>
              <a:rPr lang="en-US" sz="2400" dirty="0">
                <a:latin typeface="Times New Roman" panose="02020603050405020304" pitchFamily="18" charset="0"/>
                <a:cs typeface="Times New Roman" panose="02020603050405020304" pitchFamily="18" charset="0"/>
              </a:rPr>
              <a:t>Methodology</a:t>
            </a:r>
          </a:p>
          <a:p>
            <a:r>
              <a:rPr lang="en-US" sz="2400" dirty="0">
                <a:latin typeface="Times New Roman" panose="02020603050405020304" pitchFamily="18" charset="0"/>
                <a:cs typeface="Times New Roman" panose="02020603050405020304" pitchFamily="18" charset="0"/>
              </a:rPr>
              <a:t>Implementation</a:t>
            </a:r>
          </a:p>
          <a:p>
            <a:r>
              <a:rPr lang="en-US" sz="2400" dirty="0">
                <a:latin typeface="Times New Roman" panose="02020603050405020304" pitchFamily="18" charset="0"/>
                <a:cs typeface="Times New Roman" panose="02020603050405020304" pitchFamily="18" charset="0"/>
              </a:rPr>
              <a:t>Results</a:t>
            </a:r>
          </a:p>
          <a:p>
            <a:r>
              <a:rPr lang="en-US" sz="2400" dirty="0">
                <a:latin typeface="Times New Roman" panose="02020603050405020304" pitchFamily="18" charset="0"/>
                <a:cs typeface="Times New Roman" panose="02020603050405020304" pitchFamily="18" charset="0"/>
              </a:rPr>
              <a:t>Contribution</a:t>
            </a:r>
          </a:p>
          <a:p>
            <a:endParaRPr lang="en-IN" dirty="0"/>
          </a:p>
        </p:txBody>
      </p:sp>
    </p:spTree>
    <p:extLst>
      <p:ext uri="{BB962C8B-B14F-4D97-AF65-F5344CB8AC3E}">
        <p14:creationId xmlns:p14="http://schemas.microsoft.com/office/powerpoint/2010/main" val="1052589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173E4-1793-3183-4B2A-DBA96BFDF555}"/>
              </a:ext>
            </a:extLst>
          </p:cNvPr>
          <p:cNvSpPr>
            <a:spLocks noGrp="1"/>
          </p:cNvSpPr>
          <p:nvPr>
            <p:ph type="title"/>
          </p:nvPr>
        </p:nvSpPr>
        <p:spPr>
          <a:xfrm>
            <a:off x="381499" y="354106"/>
            <a:ext cx="8596668" cy="694765"/>
          </a:xfrm>
        </p:spPr>
        <p:txBody>
          <a:bodyPr>
            <a:normAutofit/>
          </a:bodyPr>
          <a:lstStyle/>
          <a:p>
            <a:r>
              <a:rPr lang="en-US" dirty="0"/>
              <a:t>Results/Outcomes</a:t>
            </a:r>
            <a:endParaRPr lang="en-IN" dirty="0"/>
          </a:p>
        </p:txBody>
      </p:sp>
      <p:sp>
        <p:nvSpPr>
          <p:cNvPr id="3" name="Content Placeholder 2">
            <a:extLst>
              <a:ext uri="{FF2B5EF4-FFF2-40B4-BE49-F238E27FC236}">
                <a16:creationId xmlns:a16="http://schemas.microsoft.com/office/drawing/2014/main" id="{C32920D2-D139-DEEF-DF2A-7678700BECFD}"/>
              </a:ext>
            </a:extLst>
          </p:cNvPr>
          <p:cNvSpPr>
            <a:spLocks noGrp="1"/>
          </p:cNvSpPr>
          <p:nvPr>
            <p:ph idx="1"/>
          </p:nvPr>
        </p:nvSpPr>
        <p:spPr>
          <a:xfrm>
            <a:off x="0" y="1277471"/>
            <a:ext cx="12192000" cy="5580529"/>
          </a:xfrm>
        </p:spPr>
        <p:txBody>
          <a:bodyPr>
            <a:normAutofit/>
          </a:bodyPr>
          <a:lstStyle/>
          <a:p>
            <a:r>
              <a:rPr lang="en-US" sz="2000" dirty="0">
                <a:latin typeface="Times New Roman" panose="02020603050405020304" pitchFamily="18" charset="0"/>
                <a:cs typeface="Times New Roman" panose="02020603050405020304" pitchFamily="18" charset="0"/>
              </a:rPr>
              <a:t>Time Series Modelling: In this final part we applied the time series modelling on the data to </a:t>
            </a:r>
            <a:r>
              <a:rPr lang="en-IN" sz="2000" dirty="0">
                <a:solidFill>
                  <a:srgbClr val="1F2328"/>
                </a:solidFill>
                <a:effectLst/>
                <a:latin typeface="Times New Roman" panose="02020603050405020304" pitchFamily="18" charset="0"/>
                <a:ea typeface="Calibri" panose="020F0502020204030204" pitchFamily="34" charset="0"/>
                <a:cs typeface="Times New Roman" panose="02020603050405020304" pitchFamily="18" charset="0"/>
              </a:rPr>
              <a:t>provides the region's seasonal trend analysis. It consists of multiple Graphs as described below:</a:t>
            </a:r>
          </a:p>
          <a:p>
            <a:pPr marL="114300" indent="0">
              <a:buNone/>
            </a:pPr>
            <a:r>
              <a:rPr lang="en-IN" sz="2000" b="1" dirty="0">
                <a:solidFill>
                  <a:srgbClr val="1F2328"/>
                </a:solidFill>
                <a:effectLst/>
                <a:latin typeface="Times New Roman" panose="02020603050405020304" pitchFamily="18" charset="0"/>
                <a:ea typeface="Times New Roman" panose="02020603050405020304" pitchFamily="18" charset="0"/>
                <a:cs typeface="Times New Roman" panose="02020603050405020304" pitchFamily="18" charset="0"/>
              </a:rPr>
              <a:t>Time Series Component</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graph below shows the average absolute difference between the actual count of tourists and the predicted count based on the regression models. The y-axis represents the seasonal component, which indicates the deviation of the actual count from the predicted trend.</a:t>
            </a:r>
            <a:endParaRPr lang="en-IN"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F22BA67-B421-630E-8D57-2413D857CFC3}"/>
              </a:ext>
            </a:extLst>
          </p:cNvPr>
          <p:cNvPicPr>
            <a:picLocks noChangeAspect="1"/>
          </p:cNvPicPr>
          <p:nvPr/>
        </p:nvPicPr>
        <p:blipFill>
          <a:blip r:embed="rId2"/>
          <a:stretch>
            <a:fillRect/>
          </a:stretch>
        </p:blipFill>
        <p:spPr>
          <a:xfrm>
            <a:off x="2841381" y="3429000"/>
            <a:ext cx="6193927" cy="3244621"/>
          </a:xfrm>
          <a:prstGeom prst="rect">
            <a:avLst/>
          </a:prstGeom>
        </p:spPr>
      </p:pic>
    </p:spTree>
    <p:extLst>
      <p:ext uri="{BB962C8B-B14F-4D97-AF65-F5344CB8AC3E}">
        <p14:creationId xmlns:p14="http://schemas.microsoft.com/office/powerpoint/2010/main" val="4170408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67F4EC-302E-9244-A92C-8C72C8541BC6}"/>
              </a:ext>
            </a:extLst>
          </p:cNvPr>
          <p:cNvSpPr>
            <a:spLocks noGrp="1"/>
          </p:cNvSpPr>
          <p:nvPr>
            <p:ph idx="1"/>
          </p:nvPr>
        </p:nvSpPr>
        <p:spPr>
          <a:xfrm>
            <a:off x="121024" y="147918"/>
            <a:ext cx="12070976" cy="6710081"/>
          </a:xfrm>
        </p:spPr>
        <p:txBody>
          <a:bodyPr/>
          <a:lstStyle/>
          <a:p>
            <a:pPr marL="114300" indent="0">
              <a:buNone/>
            </a:pPr>
            <a:r>
              <a:rPr lang="en-IN" sz="2000" b="1" dirty="0">
                <a:solidFill>
                  <a:srgbClr val="1F2328"/>
                </a:solidFill>
                <a:effectLst/>
                <a:latin typeface="Times New Roman" panose="02020603050405020304" pitchFamily="18" charset="0"/>
                <a:ea typeface="Times New Roman" panose="02020603050405020304" pitchFamily="18" charset="0"/>
                <a:cs typeface="Times New Roman" panose="02020603050405020304" pitchFamily="18" charset="0"/>
              </a:rPr>
              <a:t>Time Series Output</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final graph combines both the average count of tourists and the seasonal component in a single plot. The blue line represents the average count of tourists for each month, while the scatter points represent the seasonal component for each month.</a:t>
            </a:r>
          </a:p>
          <a:p>
            <a:pPr marL="114300" indent="0">
              <a:buNone/>
            </a:pP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53C069E9-9B59-F810-9CAB-18C50EC5EC18}"/>
              </a:ext>
            </a:extLst>
          </p:cNvPr>
          <p:cNvPicPr>
            <a:picLocks noChangeAspect="1"/>
          </p:cNvPicPr>
          <p:nvPr/>
        </p:nvPicPr>
        <p:blipFill>
          <a:blip r:embed="rId2"/>
          <a:stretch>
            <a:fillRect/>
          </a:stretch>
        </p:blipFill>
        <p:spPr>
          <a:xfrm>
            <a:off x="1790961" y="2070847"/>
            <a:ext cx="7531706" cy="3879570"/>
          </a:xfrm>
          <a:prstGeom prst="rect">
            <a:avLst/>
          </a:prstGeom>
        </p:spPr>
      </p:pic>
    </p:spTree>
    <p:extLst>
      <p:ext uri="{BB962C8B-B14F-4D97-AF65-F5344CB8AC3E}">
        <p14:creationId xmlns:p14="http://schemas.microsoft.com/office/powerpoint/2010/main" val="28250759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BCDD2-5B47-F468-5159-618B82A716FC}"/>
              </a:ext>
            </a:extLst>
          </p:cNvPr>
          <p:cNvSpPr>
            <a:spLocks noGrp="1"/>
          </p:cNvSpPr>
          <p:nvPr>
            <p:ph type="title"/>
          </p:nvPr>
        </p:nvSpPr>
        <p:spPr>
          <a:xfrm>
            <a:off x="206687" y="259977"/>
            <a:ext cx="8596668" cy="1320800"/>
          </a:xfrm>
        </p:spPr>
        <p:txBody>
          <a:bodyPr/>
          <a:lstStyle/>
          <a:p>
            <a:r>
              <a:rPr lang="en-US" dirty="0">
                <a:latin typeface="Times New Roman" panose="02020603050405020304" pitchFamily="18" charset="0"/>
                <a:cs typeface="Times New Roman" panose="02020603050405020304" pitchFamily="18" charset="0"/>
              </a:rPr>
              <a:t>Contribution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A0681E9-33EB-A3B1-C774-1B1936032395}"/>
              </a:ext>
            </a:extLst>
          </p:cNvPr>
          <p:cNvSpPr>
            <a:spLocks noGrp="1"/>
          </p:cNvSpPr>
          <p:nvPr>
            <p:ph idx="1"/>
          </p:nvPr>
        </p:nvSpPr>
        <p:spPr>
          <a:xfrm>
            <a:off x="107576" y="1116106"/>
            <a:ext cx="12084424" cy="5741893"/>
          </a:xfrm>
        </p:spPr>
        <p:txBody>
          <a:bodyPr/>
          <a:lstStyle/>
          <a:p>
            <a:endParaRPr lang="en-IN" dirty="0"/>
          </a:p>
        </p:txBody>
      </p:sp>
    </p:spTree>
    <p:extLst>
      <p:ext uri="{BB962C8B-B14F-4D97-AF65-F5344CB8AC3E}">
        <p14:creationId xmlns:p14="http://schemas.microsoft.com/office/powerpoint/2010/main" val="5178140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77584-CA8F-5D0B-AA03-135AD2A1FAA1}"/>
              </a:ext>
            </a:extLst>
          </p:cNvPr>
          <p:cNvSpPr>
            <a:spLocks noGrp="1"/>
          </p:cNvSpPr>
          <p:nvPr>
            <p:ph type="title"/>
          </p:nvPr>
        </p:nvSpPr>
        <p:spPr>
          <a:xfrm>
            <a:off x="2017059" y="2949388"/>
            <a:ext cx="9977717" cy="1320800"/>
          </a:xfrm>
        </p:spPr>
        <p:txBody>
          <a:bodyPr>
            <a:noAutofit/>
          </a:bodyPr>
          <a:lstStyle/>
          <a:p>
            <a:r>
              <a:rPr lang="en-US" sz="9600" dirty="0"/>
              <a:t>  Thank you</a:t>
            </a:r>
            <a:endParaRPr lang="en-IN" sz="9600" dirty="0"/>
          </a:p>
        </p:txBody>
      </p:sp>
    </p:spTree>
    <p:extLst>
      <p:ext uri="{BB962C8B-B14F-4D97-AF65-F5344CB8AC3E}">
        <p14:creationId xmlns:p14="http://schemas.microsoft.com/office/powerpoint/2010/main" val="627722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9C599-0D4E-A116-7868-8FF4C886DB0E}"/>
              </a:ext>
            </a:extLst>
          </p:cNvPr>
          <p:cNvSpPr>
            <a:spLocks noGrp="1"/>
          </p:cNvSpPr>
          <p:nvPr>
            <p:ph type="title"/>
          </p:nvPr>
        </p:nvSpPr>
        <p:spPr>
          <a:xfrm>
            <a:off x="354605" y="609600"/>
            <a:ext cx="8596668" cy="694765"/>
          </a:xfrm>
        </p:spPr>
        <p:txBody>
          <a:bodyPr/>
          <a:lstStyle/>
          <a:p>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62ABB39-5B42-A2AA-0378-B6AD63D83341}"/>
              </a:ext>
            </a:extLst>
          </p:cNvPr>
          <p:cNvSpPr>
            <a:spLocks noGrp="1"/>
          </p:cNvSpPr>
          <p:nvPr>
            <p:ph idx="1"/>
          </p:nvPr>
        </p:nvSpPr>
        <p:spPr>
          <a:xfrm>
            <a:off x="0" y="1479176"/>
            <a:ext cx="12192000" cy="4289612"/>
          </a:xfrm>
        </p:spPr>
        <p:txBody>
          <a:bodyPr>
            <a:normAutofit lnSpcReduction="10000"/>
          </a:bodyPr>
          <a:lstStyle/>
          <a:p>
            <a:pPr marL="0" indent="0">
              <a:buNone/>
            </a:pPr>
            <a:r>
              <a:rPr lang="en-US" sz="2800" b="1" dirty="0">
                <a:latin typeface="Times New Roman" panose="02020603050405020304" pitchFamily="18" charset="0"/>
                <a:cs typeface="Times New Roman" panose="02020603050405020304" pitchFamily="18" charset="0"/>
              </a:rPr>
              <a:t>    Problem</a:t>
            </a:r>
            <a:endParaRPr lang="en-US" sz="20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tourism sector is quite dynamic and is impacted by a number of variables, including seasonality, the state of the economy, and cultural events. </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Effective tourism planning, resource allocation, and marketing strategies depend on an understanding of visitor behavior patterns and the ability to anticipate future trends in visitor arrivals. This project's goal is to evaluate a dataset of visitor arrivals in order to pinpoint important trends, seasonal patterns, and variables affecting visitor behavior. </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project's objectives are to analyze the tourist behavior, to identify tourists’ interests and most visited locations and accordingly, and to predict future tourism demands by using the regression models that can precisely forecast visitor arrivals based on historical data.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4365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2C1A6-C760-7E0D-9E59-772EC31A2A80}"/>
              </a:ext>
            </a:extLst>
          </p:cNvPr>
          <p:cNvSpPr>
            <a:spLocks noGrp="1"/>
          </p:cNvSpPr>
          <p:nvPr>
            <p:ph type="title"/>
          </p:nvPr>
        </p:nvSpPr>
        <p:spPr>
          <a:xfrm>
            <a:off x="421840" y="614082"/>
            <a:ext cx="8596668" cy="762000"/>
          </a:xfrm>
        </p:spPr>
        <p:txBody>
          <a:bodyPr/>
          <a:lstStyle/>
          <a:p>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E02178F-041B-BFBA-5F2B-88C70C737392}"/>
              </a:ext>
            </a:extLst>
          </p:cNvPr>
          <p:cNvSpPr>
            <a:spLocks noGrp="1"/>
          </p:cNvSpPr>
          <p:nvPr>
            <p:ph idx="1"/>
          </p:nvPr>
        </p:nvSpPr>
        <p:spPr>
          <a:xfrm>
            <a:off x="0" y="1237129"/>
            <a:ext cx="12192000" cy="5620871"/>
          </a:xfrm>
        </p:spPr>
        <p:txBody>
          <a:bodyPr>
            <a:normAutofit lnSpcReduction="10000"/>
          </a:bodyPr>
          <a:lstStyle/>
          <a:p>
            <a:pPr marL="0" indent="0">
              <a:lnSpc>
                <a:spcPct val="107000"/>
              </a:lnSpc>
              <a:spcAft>
                <a:spcPts val="800"/>
              </a:spcAft>
              <a:buNone/>
            </a:pPr>
            <a:r>
              <a:rPr lang="en-IN" sz="30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Solution</a:t>
            </a: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The Tourist-activity-Analysis project is an in-depth study that uses big data analytics to explore and identify patterns and trends in tourist activity. </a:t>
            </a:r>
          </a:p>
          <a:p>
            <a:pPr marL="0" indent="0">
              <a:lnSpc>
                <a:spcPct val="107000"/>
              </a:lnSpc>
              <a:spcAft>
                <a:spcPts val="800"/>
              </a:spcAft>
              <a:buNone/>
            </a:pP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This project uses big data analytics to evaluate vast amounts of data from many sources, including social media platforms, online travel firms, booking systems, and tourist surveys. </a:t>
            </a:r>
          </a:p>
          <a:p>
            <a:pPr marL="0" indent="0">
              <a:lnSpc>
                <a:spcPct val="107000"/>
              </a:lnSpc>
              <a:spcAft>
                <a:spcPts val="800"/>
              </a:spcAft>
              <a:buNone/>
            </a:pP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By analysing massive volumes of data, this initiative aims to give tourism stakeholders with actionable insights to improve tourist experiences, optimize tourism offers, and boost destination competitiveness.</a:t>
            </a:r>
          </a:p>
          <a:p>
            <a:pPr>
              <a:lnSpc>
                <a:spcPct val="107000"/>
              </a:lnSpc>
              <a:spcAft>
                <a:spcPts val="800"/>
              </a:spcAft>
            </a:pP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000" kern="100" dirty="0">
                <a:latin typeface="Times New Roman" panose="02020603050405020304" pitchFamily="18" charset="0"/>
                <a:ea typeface="Calibri" panose="020F0502020204030204" pitchFamily="34" charset="0"/>
                <a:cs typeface="Times New Roman" panose="02020603050405020304" pitchFamily="18" charset="0"/>
              </a:rPr>
              <a:t>The regression models used in the python for the big data can be used to analyse the data, and the time </a:t>
            </a:r>
            <a:r>
              <a:rPr lang="en-IN" sz="2000" kern="100" dirty="0" err="1">
                <a:latin typeface="Times New Roman" panose="02020603050405020304" pitchFamily="18" charset="0"/>
                <a:ea typeface="Calibri" panose="020F0502020204030204" pitchFamily="34" charset="0"/>
                <a:cs typeface="Times New Roman" panose="02020603050405020304" pitchFamily="18" charset="0"/>
              </a:rPr>
              <a:t>seies</a:t>
            </a:r>
            <a:r>
              <a:rPr lang="en-IN" sz="2000" kern="100" dirty="0">
                <a:latin typeface="Times New Roman" panose="02020603050405020304" pitchFamily="18" charset="0"/>
                <a:ea typeface="Calibri" panose="020F0502020204030204" pitchFamily="34" charset="0"/>
                <a:cs typeface="Times New Roman" panose="02020603050405020304" pitchFamily="18" charset="0"/>
              </a:rPr>
              <a:t> modelling can generate the future predictions for the each month.</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4141032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8B92-FFBF-6C85-9081-32575E77E96A}"/>
              </a:ext>
            </a:extLst>
          </p:cNvPr>
          <p:cNvSpPr>
            <a:spLocks noGrp="1"/>
          </p:cNvSpPr>
          <p:nvPr>
            <p:ph type="title"/>
          </p:nvPr>
        </p:nvSpPr>
        <p:spPr>
          <a:xfrm>
            <a:off x="349624" y="609600"/>
            <a:ext cx="9144000" cy="802341"/>
          </a:xfrm>
        </p:spPr>
        <p:txBody>
          <a:bodyPr>
            <a:normAutofit/>
          </a:bodyPr>
          <a:lstStyle/>
          <a:p>
            <a:r>
              <a:rPr lang="en-US" dirty="0"/>
              <a:t> Features and solutions offered by Big data</a:t>
            </a:r>
            <a:endParaRPr lang="en-IN" dirty="0"/>
          </a:p>
        </p:txBody>
      </p:sp>
      <p:pic>
        <p:nvPicPr>
          <p:cNvPr id="1028" name="Picture 4" descr="Top 10 Guaranteed Big Data Software Features">
            <a:extLst>
              <a:ext uri="{FF2B5EF4-FFF2-40B4-BE49-F238E27FC236}">
                <a16:creationId xmlns:a16="http://schemas.microsoft.com/office/drawing/2014/main" id="{3FC01A49-4B13-898E-BF34-CE5934C55C5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6106" y="1546412"/>
            <a:ext cx="8243047" cy="4708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5940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88A80-BAE3-C513-2478-C1E8007EC91D}"/>
              </a:ext>
            </a:extLst>
          </p:cNvPr>
          <p:cNvSpPr>
            <a:spLocks noGrp="1"/>
          </p:cNvSpPr>
          <p:nvPr>
            <p:ph type="title"/>
          </p:nvPr>
        </p:nvSpPr>
        <p:spPr>
          <a:xfrm>
            <a:off x="174811" y="609600"/>
            <a:ext cx="8964720" cy="694765"/>
          </a:xfrm>
        </p:spPr>
        <p:txBody>
          <a:bodyPr/>
          <a:lstStyle/>
          <a:p>
            <a:r>
              <a:rPr lang="en-US" dirty="0">
                <a:latin typeface="Times New Roman" panose="02020603050405020304" pitchFamily="18" charset="0"/>
                <a:cs typeface="Times New Roman" panose="02020603050405020304" pitchFamily="18" charset="0"/>
              </a:rPr>
              <a:t> Methodology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30A7B0F-9779-56F8-400C-F8FACE0FB82C}"/>
              </a:ext>
            </a:extLst>
          </p:cNvPr>
          <p:cNvSpPr>
            <a:spLocks noGrp="1"/>
          </p:cNvSpPr>
          <p:nvPr>
            <p:ph idx="1"/>
          </p:nvPr>
        </p:nvSpPr>
        <p:spPr>
          <a:xfrm>
            <a:off x="0" y="1183341"/>
            <a:ext cx="12192000" cy="5674659"/>
          </a:xfrm>
        </p:spPr>
        <p:txBody>
          <a:bodyPr>
            <a:normAutofit/>
          </a:bodyPr>
          <a:lstStyle/>
          <a:p>
            <a:pPr marL="0" indent="0">
              <a:lnSpc>
                <a:spcPct val="107000"/>
              </a:lnSpc>
              <a:spcAft>
                <a:spcPts val="800"/>
              </a:spcAft>
              <a:buNone/>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To extract insights from huge data and analyse tourist behaviour, the Tourist-Behaviour-Analysis project adopts a rigorous and methodical methodology. The methodology utilized in this project is outlined in the following steps: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Data Collection</a:t>
            </a: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The first stage is to collect information from a variety of sources, such as social media platforms, online travel companies, booking systems, and visitor surveys.</a:t>
            </a:r>
          </a:p>
          <a:p>
            <a:pPr>
              <a:lnSpc>
                <a:spcPct val="107000"/>
              </a:lnSpc>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Refinement of the dataset:</a:t>
            </a:r>
            <a:r>
              <a:rPr lang="en-IN" sz="2400" b="1" kern="100" dirty="0">
                <a:latin typeface="Times New Roman" panose="02020603050405020304" pitchFamily="18" charset="0"/>
                <a:ea typeface="Calibri" panose="020F0502020204030204" pitchFamily="34" charset="0"/>
                <a:cs typeface="Times New Roman" panose="02020603050405020304" pitchFamily="18" charset="0"/>
              </a:rPr>
              <a:t>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Once </a:t>
            </a:r>
            <a:r>
              <a:rPr lang="en-IN" sz="2000" kern="100" dirty="0">
                <a:latin typeface="Times New Roman" panose="02020603050405020304" pitchFamily="18" charset="0"/>
                <a:ea typeface="Calibri" panose="020F0502020204030204" pitchFamily="34" charset="0"/>
                <a:cs typeface="Times New Roman" panose="02020603050405020304" pitchFamily="18" charset="0"/>
              </a:rPr>
              <a:t>acquired, data is used to set geographical coordinates in order to extract data from a certain region which can be used for further processing or analysing the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trends and for estimation.</a:t>
            </a:r>
            <a:endParaRPr lang="en-IN" sz="2400" kern="1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Processing of textual metadata: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The input data is used to remove extraneous characters and stop words, as well as to stem words into their root form. The output data is then used to generate the geo clustering data</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Clustering of geographical data</a:t>
            </a: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output data generated by the textual metadata processing is fed as an input to this notebook. </a:t>
            </a:r>
          </a:p>
          <a:p>
            <a:pPr marL="0" indent="0">
              <a:lnSpc>
                <a:spcPct val="107000"/>
              </a:lnSpc>
              <a:buNone/>
            </a:pPr>
            <a:r>
              <a:rPr lang="en-IN" sz="2000" dirty="0">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HDBSCAN algorithm is used in the notebook to group popular sites together.</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72278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B17A968-CA12-F983-4A39-620EC2FEB48F}"/>
              </a:ext>
            </a:extLst>
          </p:cNvPr>
          <p:cNvSpPr>
            <a:spLocks noGrp="1"/>
          </p:cNvSpPr>
          <p:nvPr>
            <p:ph idx="1"/>
          </p:nvPr>
        </p:nvSpPr>
        <p:spPr>
          <a:xfrm>
            <a:off x="0" y="93663"/>
            <a:ext cx="12192000" cy="6764337"/>
          </a:xfrm>
        </p:spPr>
        <p:txBody>
          <a:bodyPr>
            <a:normAutofit/>
          </a:bodyPr>
          <a:lstStyle/>
          <a:p>
            <a:pPr>
              <a:lnSpc>
                <a:spcPct val="107000"/>
              </a:lnSpc>
              <a:spcAft>
                <a:spcPts val="600"/>
              </a:spcAf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Prediction of regional trends</a:t>
            </a: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 </a:t>
            </a:r>
            <a:r>
              <a:rPr lang="en-IN" sz="2000" kern="100" dirty="0">
                <a:latin typeface="Times New Roman" panose="02020603050405020304" pitchFamily="18" charset="0"/>
                <a:ea typeface="Calibri" panose="020F0502020204030204" pitchFamily="34" charset="0"/>
                <a:cs typeface="Times New Roman" panose="02020603050405020304" pitchFamily="18" charset="0"/>
              </a:rPr>
              <a:t>Next the pre-processed data is used as a tool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for estimating the trend of visitor arrivals in a specific region for a specific location. </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600"/>
              </a:spcAf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Time Series Modelling</a:t>
            </a: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 </a:t>
            </a:r>
            <a:r>
              <a:rPr lang="en-IN" sz="2000" kern="100" dirty="0">
                <a:latin typeface="Times New Roman" panose="02020603050405020304" pitchFamily="18" charset="0"/>
                <a:ea typeface="Calibri" panose="020F0502020204030204" pitchFamily="34" charset="0"/>
                <a:cs typeface="Times New Roman" panose="02020603050405020304" pitchFamily="18" charset="0"/>
              </a:rPr>
              <a:t>We used the Time series modelling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that analyses the seasonal trend of visitor arrivals in a specific region and estimated the future patterns based </a:t>
            </a:r>
            <a:r>
              <a:rPr lang="en-US" altLang="en-US" sz="2000" dirty="0">
                <a:solidFill>
                  <a:srgbClr val="1F2328"/>
                </a:solidFill>
                <a:latin typeface="Times New Roman" panose="02020603050405020304" pitchFamily="18" charset="0"/>
                <a:ea typeface="Calibri" panose="020F0502020204030204" pitchFamily="34" charset="0"/>
                <a:cs typeface="Times New Roman" panose="02020603050405020304" pitchFamily="18" charset="0"/>
              </a:rPr>
              <a:t>photo</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on the past analysis.</a:t>
            </a:r>
          </a:p>
        </p:txBody>
      </p:sp>
      <p:sp>
        <p:nvSpPr>
          <p:cNvPr id="9" name="Rectangle 22">
            <a:extLst>
              <a:ext uri="{FF2B5EF4-FFF2-40B4-BE49-F238E27FC236}">
                <a16:creationId xmlns:a16="http://schemas.microsoft.com/office/drawing/2014/main" id="{C63A1EAF-F415-27C2-AB39-8EE08A6ADF1B}"/>
              </a:ext>
            </a:extLst>
          </p:cNvPr>
          <p:cNvSpPr>
            <a:spLocks noChangeArrowheads="1"/>
          </p:cNvSpPr>
          <p:nvPr/>
        </p:nvSpPr>
        <p:spPr bwMode="auto">
          <a:xfrm>
            <a:off x="2736196" y="2513226"/>
            <a:ext cx="5429250" cy="7048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Textual Metadata         Textual                Refined                  Support               Interested </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Processing                   Metadata             Photo Tags             Threshold                Tags</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0" name="AutoShape 21">
            <a:extLst>
              <a:ext uri="{FF2B5EF4-FFF2-40B4-BE49-F238E27FC236}">
                <a16:creationId xmlns:a16="http://schemas.microsoft.com/office/drawing/2014/main" id="{43E143FD-EB78-5042-0C73-5DBDFC7C93CB}"/>
              </a:ext>
            </a:extLst>
          </p:cNvPr>
          <p:cNvSpPr>
            <a:spLocks noChangeShapeType="1"/>
          </p:cNvSpPr>
          <p:nvPr/>
        </p:nvSpPr>
        <p:spPr bwMode="auto">
          <a:xfrm>
            <a:off x="3905749" y="2513226"/>
            <a:ext cx="0" cy="66675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AutoShape 23">
            <a:extLst>
              <a:ext uri="{FF2B5EF4-FFF2-40B4-BE49-F238E27FC236}">
                <a16:creationId xmlns:a16="http://schemas.microsoft.com/office/drawing/2014/main" id="{B5F30F71-B36F-4B13-1C51-D4A65BF9DBBC}"/>
              </a:ext>
            </a:extLst>
          </p:cNvPr>
          <p:cNvSpPr>
            <a:spLocks noChangeShapeType="1"/>
          </p:cNvSpPr>
          <p:nvPr/>
        </p:nvSpPr>
        <p:spPr bwMode="auto">
          <a:xfrm>
            <a:off x="5042902" y="2144401"/>
            <a:ext cx="9525" cy="3048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AutoShape 20">
            <a:extLst>
              <a:ext uri="{FF2B5EF4-FFF2-40B4-BE49-F238E27FC236}">
                <a16:creationId xmlns:a16="http://schemas.microsoft.com/office/drawing/2014/main" id="{A7A27C3E-CA6E-90D8-021C-C64EC4C2E64D}"/>
              </a:ext>
            </a:extLst>
          </p:cNvPr>
          <p:cNvSpPr>
            <a:spLocks noChangeShapeType="1"/>
          </p:cNvSpPr>
          <p:nvPr/>
        </p:nvSpPr>
        <p:spPr bwMode="auto">
          <a:xfrm>
            <a:off x="5052427" y="3228478"/>
            <a:ext cx="9525" cy="3048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 name="AutoShape 17">
            <a:extLst>
              <a:ext uri="{FF2B5EF4-FFF2-40B4-BE49-F238E27FC236}">
                <a16:creationId xmlns:a16="http://schemas.microsoft.com/office/drawing/2014/main" id="{29D6B627-7BC3-90F8-254A-73B4EE003866}"/>
              </a:ext>
            </a:extLst>
          </p:cNvPr>
          <p:cNvSpPr>
            <a:spLocks noChangeArrowheads="1"/>
          </p:cNvSpPr>
          <p:nvPr/>
        </p:nvSpPr>
        <p:spPr bwMode="auto">
          <a:xfrm>
            <a:off x="4806944" y="2681574"/>
            <a:ext cx="187034" cy="127592"/>
          </a:xfrm>
          <a:prstGeom prst="rightArrow">
            <a:avLst>
              <a:gd name="adj1" fmla="val 50000"/>
              <a:gd name="adj2" fmla="val 35000"/>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 name="AutoShape 19">
            <a:extLst>
              <a:ext uri="{FF2B5EF4-FFF2-40B4-BE49-F238E27FC236}">
                <a16:creationId xmlns:a16="http://schemas.microsoft.com/office/drawing/2014/main" id="{0AA964DB-3AE7-5A1F-3320-5EFAC3C724E6}"/>
              </a:ext>
            </a:extLst>
          </p:cNvPr>
          <p:cNvSpPr>
            <a:spLocks noChangeArrowheads="1"/>
          </p:cNvSpPr>
          <p:nvPr/>
        </p:nvSpPr>
        <p:spPr bwMode="auto">
          <a:xfrm>
            <a:off x="5962649" y="2681604"/>
            <a:ext cx="154963" cy="161606"/>
          </a:xfrm>
          <a:prstGeom prst="rightArrow">
            <a:avLst>
              <a:gd name="adj1" fmla="val 50000"/>
              <a:gd name="adj2" fmla="val 31818"/>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 name="AutoShape 18">
            <a:extLst>
              <a:ext uri="{FF2B5EF4-FFF2-40B4-BE49-F238E27FC236}">
                <a16:creationId xmlns:a16="http://schemas.microsoft.com/office/drawing/2014/main" id="{543087AE-95D3-1D7E-D70B-576EF29BC2F2}"/>
              </a:ext>
            </a:extLst>
          </p:cNvPr>
          <p:cNvSpPr>
            <a:spLocks noChangeArrowheads="1"/>
          </p:cNvSpPr>
          <p:nvPr/>
        </p:nvSpPr>
        <p:spPr bwMode="auto">
          <a:xfrm>
            <a:off x="7055642" y="2656276"/>
            <a:ext cx="210807" cy="161606"/>
          </a:xfrm>
          <a:prstGeom prst="rightArrow">
            <a:avLst>
              <a:gd name="adj1" fmla="val 50000"/>
              <a:gd name="adj2" fmla="val 35000"/>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 name="Rectangle 15">
            <a:extLst>
              <a:ext uri="{FF2B5EF4-FFF2-40B4-BE49-F238E27FC236}">
                <a16:creationId xmlns:a16="http://schemas.microsoft.com/office/drawing/2014/main" id="{24A3896B-149A-7560-5A06-1B827C6E7D06}"/>
              </a:ext>
            </a:extLst>
          </p:cNvPr>
          <p:cNvSpPr>
            <a:spLocks noChangeArrowheads="1"/>
          </p:cNvSpPr>
          <p:nvPr/>
        </p:nvSpPr>
        <p:spPr bwMode="auto">
          <a:xfrm>
            <a:off x="2910988" y="3553096"/>
            <a:ext cx="5381625" cy="6381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Geographical          Geographical          Density Based          Clusters Denoting         Exemplar</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Data Clustering         Data                        Clustering                 Tourists Spot                  of cluster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AutoShape 16">
            <a:extLst>
              <a:ext uri="{FF2B5EF4-FFF2-40B4-BE49-F238E27FC236}">
                <a16:creationId xmlns:a16="http://schemas.microsoft.com/office/drawing/2014/main" id="{A993FBF2-288D-7C53-4EC1-93B10DB7C989}"/>
              </a:ext>
            </a:extLst>
          </p:cNvPr>
          <p:cNvSpPr>
            <a:spLocks noChangeShapeType="1"/>
          </p:cNvSpPr>
          <p:nvPr/>
        </p:nvSpPr>
        <p:spPr bwMode="auto">
          <a:xfrm>
            <a:off x="3905749" y="3523129"/>
            <a:ext cx="0" cy="67627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8" name="AutoShape 14">
            <a:extLst>
              <a:ext uri="{FF2B5EF4-FFF2-40B4-BE49-F238E27FC236}">
                <a16:creationId xmlns:a16="http://schemas.microsoft.com/office/drawing/2014/main" id="{20C38224-4CFA-46F1-FA07-E934947E212C}"/>
              </a:ext>
            </a:extLst>
          </p:cNvPr>
          <p:cNvSpPr>
            <a:spLocks noChangeArrowheads="1"/>
          </p:cNvSpPr>
          <p:nvPr/>
        </p:nvSpPr>
        <p:spPr bwMode="auto">
          <a:xfrm>
            <a:off x="4867368" y="3745848"/>
            <a:ext cx="180975" cy="123825"/>
          </a:xfrm>
          <a:prstGeom prst="rightArrow">
            <a:avLst>
              <a:gd name="adj1" fmla="val 50000"/>
              <a:gd name="adj2" fmla="val 36538"/>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 name="AutoShape 1">
            <a:extLst>
              <a:ext uri="{FF2B5EF4-FFF2-40B4-BE49-F238E27FC236}">
                <a16:creationId xmlns:a16="http://schemas.microsoft.com/office/drawing/2014/main" id="{058661B9-EFD2-D174-9C9D-F3C985D92A46}"/>
              </a:ext>
            </a:extLst>
          </p:cNvPr>
          <p:cNvSpPr>
            <a:spLocks noChangeArrowheads="1"/>
          </p:cNvSpPr>
          <p:nvPr/>
        </p:nvSpPr>
        <p:spPr bwMode="auto">
          <a:xfrm>
            <a:off x="5996934" y="3702107"/>
            <a:ext cx="171450" cy="133350"/>
          </a:xfrm>
          <a:prstGeom prst="rightArrow">
            <a:avLst>
              <a:gd name="adj1" fmla="val 50000"/>
              <a:gd name="adj2" fmla="val 32143"/>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AutoShape 13">
            <a:extLst>
              <a:ext uri="{FF2B5EF4-FFF2-40B4-BE49-F238E27FC236}">
                <a16:creationId xmlns:a16="http://schemas.microsoft.com/office/drawing/2014/main" id="{B169567B-6B34-A29C-7CAB-D1DA568A65EA}"/>
              </a:ext>
            </a:extLst>
          </p:cNvPr>
          <p:cNvSpPr>
            <a:spLocks noChangeArrowheads="1"/>
          </p:cNvSpPr>
          <p:nvPr/>
        </p:nvSpPr>
        <p:spPr bwMode="auto">
          <a:xfrm>
            <a:off x="7288425" y="3715216"/>
            <a:ext cx="142875" cy="114300"/>
          </a:xfrm>
          <a:prstGeom prst="rightArrow">
            <a:avLst>
              <a:gd name="adj1" fmla="val 50000"/>
              <a:gd name="adj2" fmla="val 31250"/>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AutoShape 12">
            <a:extLst>
              <a:ext uri="{FF2B5EF4-FFF2-40B4-BE49-F238E27FC236}">
                <a16:creationId xmlns:a16="http://schemas.microsoft.com/office/drawing/2014/main" id="{1AA66FFA-1D8C-47A7-7CCE-31055EF0F2F2}"/>
              </a:ext>
            </a:extLst>
          </p:cNvPr>
          <p:cNvSpPr>
            <a:spLocks noChangeShapeType="1"/>
          </p:cNvSpPr>
          <p:nvPr/>
        </p:nvSpPr>
        <p:spPr bwMode="auto">
          <a:xfrm>
            <a:off x="5042902" y="4191271"/>
            <a:ext cx="0" cy="27622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 name="Rectangle 11">
            <a:extLst>
              <a:ext uri="{FF2B5EF4-FFF2-40B4-BE49-F238E27FC236}">
                <a16:creationId xmlns:a16="http://schemas.microsoft.com/office/drawing/2014/main" id="{383AD31B-ECBC-6C07-78C0-0AFC0C546D64}"/>
              </a:ext>
            </a:extLst>
          </p:cNvPr>
          <p:cNvSpPr>
            <a:spLocks noChangeArrowheads="1"/>
          </p:cNvSpPr>
          <p:nvPr/>
        </p:nvSpPr>
        <p:spPr bwMode="auto">
          <a:xfrm>
            <a:off x="2822461" y="4473490"/>
            <a:ext cx="4829175" cy="68103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Trend                       Temporal                 Regression                  Estimate</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Estimation                 Info                         Function                      Trend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AutoShape 10">
            <a:extLst>
              <a:ext uri="{FF2B5EF4-FFF2-40B4-BE49-F238E27FC236}">
                <a16:creationId xmlns:a16="http://schemas.microsoft.com/office/drawing/2014/main" id="{DF3FE6AB-5682-F32B-37A3-41BEBF0478EE}"/>
              </a:ext>
            </a:extLst>
          </p:cNvPr>
          <p:cNvSpPr>
            <a:spLocks noChangeShapeType="1"/>
          </p:cNvSpPr>
          <p:nvPr/>
        </p:nvSpPr>
        <p:spPr bwMode="auto">
          <a:xfrm flipH="1">
            <a:off x="3845859" y="4467496"/>
            <a:ext cx="0" cy="74295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4" name="AutoShape 9">
            <a:extLst>
              <a:ext uri="{FF2B5EF4-FFF2-40B4-BE49-F238E27FC236}">
                <a16:creationId xmlns:a16="http://schemas.microsoft.com/office/drawing/2014/main" id="{0F2CB67F-0154-ECD3-36B0-3CD26EDE9F1F}"/>
              </a:ext>
            </a:extLst>
          </p:cNvPr>
          <p:cNvSpPr>
            <a:spLocks noChangeArrowheads="1"/>
          </p:cNvSpPr>
          <p:nvPr/>
        </p:nvSpPr>
        <p:spPr bwMode="auto">
          <a:xfrm>
            <a:off x="4748061" y="4646347"/>
            <a:ext cx="152400" cy="123825"/>
          </a:xfrm>
          <a:prstGeom prst="rightArrow">
            <a:avLst>
              <a:gd name="adj1" fmla="val 50000"/>
              <a:gd name="adj2" fmla="val 30769"/>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AutoShape 8">
            <a:extLst>
              <a:ext uri="{FF2B5EF4-FFF2-40B4-BE49-F238E27FC236}">
                <a16:creationId xmlns:a16="http://schemas.microsoft.com/office/drawing/2014/main" id="{A59B1191-936C-BE48-FC5E-8922259B120C}"/>
              </a:ext>
            </a:extLst>
          </p:cNvPr>
          <p:cNvSpPr>
            <a:spLocks noChangeArrowheads="1"/>
          </p:cNvSpPr>
          <p:nvPr/>
        </p:nvSpPr>
        <p:spPr bwMode="auto">
          <a:xfrm>
            <a:off x="5802662" y="4695054"/>
            <a:ext cx="255449" cy="143720"/>
          </a:xfrm>
          <a:prstGeom prst="rightArrow">
            <a:avLst>
              <a:gd name="adj1" fmla="val 50000"/>
              <a:gd name="adj2" fmla="val 31250"/>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AutoShape 7">
            <a:extLst>
              <a:ext uri="{FF2B5EF4-FFF2-40B4-BE49-F238E27FC236}">
                <a16:creationId xmlns:a16="http://schemas.microsoft.com/office/drawing/2014/main" id="{4C79C92D-6D6A-0DBD-4E52-B6420E2E4915}"/>
              </a:ext>
            </a:extLst>
          </p:cNvPr>
          <p:cNvSpPr>
            <a:spLocks noChangeShapeType="1"/>
          </p:cNvSpPr>
          <p:nvPr/>
        </p:nvSpPr>
        <p:spPr bwMode="auto">
          <a:xfrm>
            <a:off x="5010354" y="5209987"/>
            <a:ext cx="0" cy="38576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7" name="Rectangle 6">
            <a:extLst>
              <a:ext uri="{FF2B5EF4-FFF2-40B4-BE49-F238E27FC236}">
                <a16:creationId xmlns:a16="http://schemas.microsoft.com/office/drawing/2014/main" id="{B5CE4F32-8CDD-0041-AB7D-1C4EC8E77E5D}"/>
              </a:ext>
            </a:extLst>
          </p:cNvPr>
          <p:cNvSpPr>
            <a:spLocks noChangeArrowheads="1"/>
          </p:cNvSpPr>
          <p:nvPr/>
        </p:nvSpPr>
        <p:spPr bwMode="auto">
          <a:xfrm>
            <a:off x="2807634" y="5643297"/>
            <a:ext cx="5133975" cy="5715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Time Series             Estimated                Linear Regression               Predictions Plotting</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Modelling                 Data                       (Model Prediction)             Against Actual Tourists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AutoShape 5">
            <a:extLst>
              <a:ext uri="{FF2B5EF4-FFF2-40B4-BE49-F238E27FC236}">
                <a16:creationId xmlns:a16="http://schemas.microsoft.com/office/drawing/2014/main" id="{61F04B06-BA4B-57B0-5D6C-E6527DC82CE1}"/>
              </a:ext>
            </a:extLst>
          </p:cNvPr>
          <p:cNvSpPr>
            <a:spLocks noChangeShapeType="1"/>
          </p:cNvSpPr>
          <p:nvPr/>
        </p:nvSpPr>
        <p:spPr bwMode="auto">
          <a:xfrm>
            <a:off x="3845859" y="5652822"/>
            <a:ext cx="0" cy="56197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0" name="AutoShape 4">
            <a:extLst>
              <a:ext uri="{FF2B5EF4-FFF2-40B4-BE49-F238E27FC236}">
                <a16:creationId xmlns:a16="http://schemas.microsoft.com/office/drawing/2014/main" id="{93FE2A84-0459-52FF-4594-E42E978A5BF7}"/>
              </a:ext>
            </a:extLst>
          </p:cNvPr>
          <p:cNvSpPr>
            <a:spLocks noChangeArrowheads="1"/>
          </p:cNvSpPr>
          <p:nvPr/>
        </p:nvSpPr>
        <p:spPr bwMode="auto">
          <a:xfrm>
            <a:off x="4644151" y="5790935"/>
            <a:ext cx="152400" cy="133350"/>
          </a:xfrm>
          <a:prstGeom prst="rightArrow">
            <a:avLst>
              <a:gd name="adj1" fmla="val 50000"/>
              <a:gd name="adj2" fmla="val 28571"/>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AutoShape 3">
            <a:extLst>
              <a:ext uri="{FF2B5EF4-FFF2-40B4-BE49-F238E27FC236}">
                <a16:creationId xmlns:a16="http://schemas.microsoft.com/office/drawing/2014/main" id="{49682A84-7F2D-73F7-8670-B26757B99154}"/>
              </a:ext>
            </a:extLst>
          </p:cNvPr>
          <p:cNvSpPr>
            <a:spLocks noChangeArrowheads="1"/>
          </p:cNvSpPr>
          <p:nvPr/>
        </p:nvSpPr>
        <p:spPr bwMode="auto">
          <a:xfrm>
            <a:off x="6226204" y="5800460"/>
            <a:ext cx="142875" cy="114300"/>
          </a:xfrm>
          <a:prstGeom prst="rightArrow">
            <a:avLst>
              <a:gd name="adj1" fmla="val 50000"/>
              <a:gd name="adj2" fmla="val 31250"/>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24">
            <a:extLst>
              <a:ext uri="{FF2B5EF4-FFF2-40B4-BE49-F238E27FC236}">
                <a16:creationId xmlns:a16="http://schemas.microsoft.com/office/drawing/2014/main" id="{DC376B45-94DA-40EA-B41D-51EEBBC457B7}"/>
              </a:ext>
            </a:extLst>
          </p:cNvPr>
          <p:cNvSpPr>
            <a:spLocks noChangeArrowheads="1"/>
          </p:cNvSpPr>
          <p:nvPr/>
        </p:nvSpPr>
        <p:spPr bwMode="auto">
          <a:xfrm>
            <a:off x="2474259" y="215152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7" name="Rectangle 31">
            <a:extLst>
              <a:ext uri="{FF2B5EF4-FFF2-40B4-BE49-F238E27FC236}">
                <a16:creationId xmlns:a16="http://schemas.microsoft.com/office/drawing/2014/main" id="{975AFB1F-C8CB-0D7A-56A9-D1A60463F033}"/>
              </a:ext>
            </a:extLst>
          </p:cNvPr>
          <p:cNvSpPr>
            <a:spLocks noChangeArrowheads="1"/>
          </p:cNvSpPr>
          <p:nvPr/>
        </p:nvSpPr>
        <p:spPr bwMode="auto">
          <a:xfrm>
            <a:off x="2474259" y="306592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8" name="TextBox 37">
            <a:extLst>
              <a:ext uri="{FF2B5EF4-FFF2-40B4-BE49-F238E27FC236}">
                <a16:creationId xmlns:a16="http://schemas.microsoft.com/office/drawing/2014/main" id="{2E25EB3D-E656-54E7-87E7-1F47DB88FFB1}"/>
              </a:ext>
            </a:extLst>
          </p:cNvPr>
          <p:cNvSpPr txBox="1"/>
          <p:nvPr/>
        </p:nvSpPr>
        <p:spPr>
          <a:xfrm>
            <a:off x="3902562" y="1842717"/>
            <a:ext cx="303159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Metadata of geo tagged photos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1590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298A4-5FCB-CAAB-E4DE-C9207B072C69}"/>
              </a:ext>
            </a:extLst>
          </p:cNvPr>
          <p:cNvSpPr>
            <a:spLocks noGrp="1"/>
          </p:cNvSpPr>
          <p:nvPr>
            <p:ph type="title"/>
          </p:nvPr>
        </p:nvSpPr>
        <p:spPr>
          <a:xfrm>
            <a:off x="349624" y="372885"/>
            <a:ext cx="8924378" cy="823903"/>
          </a:xfrm>
        </p:spPr>
        <p:txBody>
          <a:bodyPr/>
          <a:lstStyle/>
          <a:p>
            <a:r>
              <a:rPr lang="en-US" dirty="0">
                <a:latin typeface="Times New Roman" panose="02020603050405020304" pitchFamily="18" charset="0"/>
                <a:cs typeface="Times New Roman" panose="02020603050405020304" pitchFamily="18" charset="0"/>
              </a:rPr>
              <a:t>Implementation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E234C68-F061-067C-E617-BEB8AB1FC5BE}"/>
              </a:ext>
            </a:extLst>
          </p:cNvPr>
          <p:cNvSpPr>
            <a:spLocks noGrp="1"/>
          </p:cNvSpPr>
          <p:nvPr>
            <p:ph idx="1"/>
          </p:nvPr>
        </p:nvSpPr>
        <p:spPr>
          <a:xfrm>
            <a:off x="255493" y="1196788"/>
            <a:ext cx="11335871" cy="4625788"/>
          </a:xfrm>
        </p:spPr>
        <p:txBody>
          <a:bodyPr>
            <a:normAutofit lnSpcReduction="10000"/>
          </a:bodyPr>
          <a:lstStyle/>
          <a:p>
            <a:pPr marL="0" indent="0">
              <a:buNone/>
            </a:pPr>
            <a:r>
              <a:rPr lang="en-US" sz="2000" dirty="0">
                <a:latin typeface="Times New Roman" panose="02020603050405020304" pitchFamily="18" charset="0"/>
                <a:cs typeface="Times New Roman" panose="02020603050405020304" pitchFamily="18" charset="0"/>
              </a:rPr>
              <a:t>There are Five major process to complete in order to get the complete analysis and future predictions:</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Refinement of Raw Dataset</a:t>
            </a:r>
          </a:p>
          <a:p>
            <a:pPr marL="0" indent="0">
              <a:buNone/>
            </a:pPr>
            <a:endParaRPr lang="en-US"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Textual metadata processing</a:t>
            </a:r>
          </a:p>
          <a:p>
            <a:pPr marL="0" indent="0">
              <a:buNone/>
            </a:pPr>
            <a:endParaRPr lang="en-US"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Geographical data clustering</a:t>
            </a:r>
          </a:p>
          <a:p>
            <a:pPr marL="0" indent="0">
              <a:buNone/>
            </a:pPr>
            <a:endParaRPr lang="en-IN" sz="2000" dirty="0">
              <a:latin typeface="Times New Roman" panose="02020603050405020304" pitchFamily="18" charset="0"/>
              <a:cs typeface="Times New Roman" panose="02020603050405020304" pitchFamily="18" charset="0"/>
            </a:endParaRPr>
          </a:p>
          <a:p>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Prediction of regional trends</a:t>
            </a:r>
          </a:p>
          <a:p>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r>
              <a:rPr lang="en-IN" sz="2000" kern="100" dirty="0">
                <a:latin typeface="Times New Roman" panose="02020603050405020304" pitchFamily="18" charset="0"/>
                <a:cs typeface="Times New Roman" panose="02020603050405020304" pitchFamily="18" charset="0"/>
              </a:rPr>
              <a:t>Time Series Modelling</a:t>
            </a:r>
            <a:endParaRPr lang="en-US"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39672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1A373-2406-CF3D-0965-2B00E684E887}"/>
              </a:ext>
            </a:extLst>
          </p:cNvPr>
          <p:cNvSpPr>
            <a:spLocks noGrp="1"/>
          </p:cNvSpPr>
          <p:nvPr>
            <p:ph type="title"/>
          </p:nvPr>
        </p:nvSpPr>
        <p:spPr>
          <a:xfrm>
            <a:off x="273922" y="609600"/>
            <a:ext cx="8596668" cy="708212"/>
          </a:xfrm>
        </p:spPr>
        <p:txBody>
          <a:bodyPr>
            <a:normAutofit/>
          </a:bodyPr>
          <a:lstStyle/>
          <a:p>
            <a:r>
              <a:rPr lang="en-US" sz="3200" dirty="0"/>
              <a:t>Refinement of Raw dataset</a:t>
            </a:r>
            <a:endParaRPr lang="en-IN" sz="3200" dirty="0"/>
          </a:p>
        </p:txBody>
      </p:sp>
      <p:sp>
        <p:nvSpPr>
          <p:cNvPr id="3" name="Content Placeholder 2">
            <a:extLst>
              <a:ext uri="{FF2B5EF4-FFF2-40B4-BE49-F238E27FC236}">
                <a16:creationId xmlns:a16="http://schemas.microsoft.com/office/drawing/2014/main" id="{830A8B83-DE34-72D8-FD94-3C5B77081223}"/>
              </a:ext>
            </a:extLst>
          </p:cNvPr>
          <p:cNvSpPr>
            <a:spLocks noGrp="1"/>
          </p:cNvSpPr>
          <p:nvPr>
            <p:ph idx="1"/>
          </p:nvPr>
        </p:nvSpPr>
        <p:spPr>
          <a:xfrm>
            <a:off x="0" y="1909482"/>
            <a:ext cx="12192000" cy="5217459"/>
          </a:xfrm>
        </p:spPr>
        <p:txBody>
          <a:bodyPr/>
          <a:lstStyle/>
          <a:p>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The dataset which we utilized in this project is a subset of the YFCC dataset available at (</a:t>
            </a:r>
            <a:r>
              <a:rPr lang="en-IN" sz="2000" u="sng" kern="1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http://webscope.sandbox.yahoo.com</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a:t>
            </a:r>
          </a:p>
          <a:p>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The dataset contains millions of records for the various regions for various countries. These records are refined to get the dataset for the particular region or country.</a:t>
            </a:r>
          </a:p>
          <a:p>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For obtaining the dataset for a particular region we </a:t>
            </a:r>
            <a:r>
              <a:rPr lang="en-US" sz="2000" kern="100" dirty="0">
                <a:latin typeface="Times New Roman" panose="02020603050405020304" pitchFamily="18" charset="0"/>
                <a:ea typeface="Calibri" panose="020F0502020204030204" pitchFamily="34" charset="0"/>
                <a:cs typeface="Times New Roman" panose="02020603050405020304" pitchFamily="18" charset="0"/>
              </a:rPr>
              <a:t>m</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ention regions by </a:t>
            </a:r>
            <a:r>
              <a:rPr lang="en-IN" sz="2000" dirty="0">
                <a:effectLst/>
                <a:latin typeface="Times New Roman" panose="02020603050405020304" pitchFamily="18" charset="0"/>
                <a:ea typeface="Calibri" panose="020F0502020204030204" pitchFamily="34" charset="0"/>
              </a:rPr>
              <a:t>Setting their respective geographical coordinates in the notebook script</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1943332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834</TotalTime>
  <Words>1665</Words>
  <Application>Microsoft Office PowerPoint</Application>
  <PresentationFormat>Widescreen</PresentationFormat>
  <Paragraphs>163</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Söhne</vt:lpstr>
      <vt:lpstr>Times New Roman</vt:lpstr>
      <vt:lpstr>Trebuchet MS</vt:lpstr>
      <vt:lpstr>Wingdings 3</vt:lpstr>
      <vt:lpstr>Facet</vt:lpstr>
      <vt:lpstr>Tourist-Behaviour-Analysis</vt:lpstr>
      <vt:lpstr>Table of Contents </vt:lpstr>
      <vt:lpstr>Introduction</vt:lpstr>
      <vt:lpstr>Introduction</vt:lpstr>
      <vt:lpstr> Features and solutions offered by Big data</vt:lpstr>
      <vt:lpstr> Methodology</vt:lpstr>
      <vt:lpstr>PowerPoint Presentation</vt:lpstr>
      <vt:lpstr>Implementation</vt:lpstr>
      <vt:lpstr>Refinement of Raw dataset</vt:lpstr>
      <vt:lpstr>PowerPoint Presentation</vt:lpstr>
      <vt:lpstr>Textual metadata processing </vt:lpstr>
      <vt:lpstr>Geographical Data Clustering</vt:lpstr>
      <vt:lpstr>Prediction of regional trends </vt:lpstr>
      <vt:lpstr>Time Series Modelling </vt:lpstr>
      <vt:lpstr>Results/Outcomes</vt:lpstr>
      <vt:lpstr>Results/Outcomes</vt:lpstr>
      <vt:lpstr>PowerPoint Presentation</vt:lpstr>
      <vt:lpstr>Results/Outcomes</vt:lpstr>
      <vt:lpstr>PowerPoint Presentation</vt:lpstr>
      <vt:lpstr>Results/Outcomes</vt:lpstr>
      <vt:lpstr>PowerPoint Presentation</vt:lpstr>
      <vt:lpstr>Contribution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Tourist-Behaviour-Analysis</dc:title>
  <dc:creator>Prem Golani</dc:creator>
  <cp:lastModifiedBy>Prem Golani</cp:lastModifiedBy>
  <cp:revision>11</cp:revision>
  <dcterms:created xsi:type="dcterms:W3CDTF">2023-07-13T12:48:51Z</dcterms:created>
  <dcterms:modified xsi:type="dcterms:W3CDTF">2023-07-14T15:24:33Z</dcterms:modified>
</cp:coreProperties>
</file>