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259" r:id="rId8"/>
    <p:sldId id="260" r:id="rId9"/>
    <p:sldId id="261" r:id="rId10"/>
    <p:sldId id="262" r:id="rId11"/>
    <p:sldId id="270" r:id="rId12"/>
    <p:sldId id="263" r:id="rId13"/>
    <p:sldId id="265" r:id="rId14"/>
    <p:sldId id="268" r:id="rId15"/>
    <p:sldId id="271" r:id="rId16"/>
    <p:sldId id="272" r:id="rId17"/>
    <p:sldId id="269" r:id="rId18"/>
    <p:sldId id="266" r:id="rId19"/>
    <p:sldId id="267" r:id="rId20"/>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Rockwell" panose="02060603020205020403" pitchFamily="18"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5"/>
  </p:normalViewPr>
  <p:slideViewPr>
    <p:cSldViewPr snapToGrid="0">
      <p:cViewPr varScale="1">
        <p:scale>
          <a:sx n="52" d="100"/>
          <a:sy n="52" d="100"/>
        </p:scale>
        <p:origin x="8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1000"/>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www.kaggle.com/datasets/marquis03/age-assessment-and-disease-risk-prediction/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Pateltirths1012/Age-Assessment-Disease-Risk-Predic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2"/>
            <a:stretch>
              <a:fillRect/>
            </a:stretch>
          </a:blipFill>
        </p:spPr>
        <p:txBody>
          <a:bodyPr/>
          <a:lstStyle/>
          <a:p>
            <a:endParaRPr lang="en-US"/>
          </a:p>
        </p:txBody>
      </p:sp>
      <p:sp>
        <p:nvSpPr>
          <p:cNvPr id="11" name="TextBox 11"/>
          <p:cNvSpPr txBox="1"/>
          <p:nvPr/>
        </p:nvSpPr>
        <p:spPr>
          <a:xfrm>
            <a:off x="323685" y="9677717"/>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sp>
        <p:nvSpPr>
          <p:cNvPr id="15" name="Title 1">
            <a:extLst>
              <a:ext uri="{FF2B5EF4-FFF2-40B4-BE49-F238E27FC236}">
                <a16:creationId xmlns:a16="http://schemas.microsoft.com/office/drawing/2014/main" id="{3B960CFC-5C0B-C1B6-A008-BF83893A4CAB}"/>
              </a:ext>
            </a:extLst>
          </p:cNvPr>
          <p:cNvSpPr txBox="1">
            <a:spLocks/>
          </p:cNvSpPr>
          <p:nvPr/>
        </p:nvSpPr>
        <p:spPr>
          <a:xfrm>
            <a:off x="4571999" y="1313112"/>
            <a:ext cx="9144000" cy="10109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solidFill>
                  <a:schemeClr val="tx2"/>
                </a:solidFill>
                <a:latin typeface="Rockwell" panose="02060603020205020403" pitchFamily="18" charset="77"/>
              </a:rPr>
              <a:t>CYSE7200-Final Project Presentation</a:t>
            </a:r>
          </a:p>
        </p:txBody>
      </p:sp>
      <p:sp>
        <p:nvSpPr>
          <p:cNvPr id="16" name="TextBox 15">
            <a:extLst>
              <a:ext uri="{FF2B5EF4-FFF2-40B4-BE49-F238E27FC236}">
                <a16:creationId xmlns:a16="http://schemas.microsoft.com/office/drawing/2014/main" id="{F28E00C1-121E-D9C9-5183-2C787BB1B81D}"/>
              </a:ext>
            </a:extLst>
          </p:cNvPr>
          <p:cNvSpPr txBox="1"/>
          <p:nvPr/>
        </p:nvSpPr>
        <p:spPr>
          <a:xfrm>
            <a:off x="815785" y="4136623"/>
            <a:ext cx="16656423" cy="1015663"/>
          </a:xfrm>
          <a:prstGeom prst="rect">
            <a:avLst/>
          </a:prstGeom>
          <a:noFill/>
        </p:spPr>
        <p:txBody>
          <a:bodyPr wrap="square" rtlCol="0">
            <a:spAutoFit/>
          </a:bodyPr>
          <a:lstStyle/>
          <a:p>
            <a:pPr algn="ctr"/>
            <a:r>
              <a:rPr lang="en-US" sz="6000" dirty="0">
                <a:solidFill>
                  <a:schemeClr val="tx2"/>
                </a:solidFill>
                <a:latin typeface="Rockwell" panose="02060603020205020403" pitchFamily="18" charset="77"/>
              </a:rPr>
              <a:t>Age Assessment and Disease Risk Prediction</a:t>
            </a:r>
          </a:p>
        </p:txBody>
      </p:sp>
      <p:sp>
        <p:nvSpPr>
          <p:cNvPr id="17" name="Freeform 3">
            <a:extLst>
              <a:ext uri="{FF2B5EF4-FFF2-40B4-BE49-F238E27FC236}">
                <a16:creationId xmlns:a16="http://schemas.microsoft.com/office/drawing/2014/main" id="{44669356-920D-1B8A-9B9B-C8541C938245}"/>
              </a:ext>
            </a:extLst>
          </p:cNvPr>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3"/>
            <a:stretch>
              <a:fillRect/>
            </a:stretch>
          </a:blipFill>
        </p:spPr>
        <p:txBody>
          <a:bodyPr/>
          <a:lstStyle/>
          <a:p>
            <a:endParaRPr lang="en-US"/>
          </a:p>
        </p:txBody>
      </p:sp>
      <p:sp>
        <p:nvSpPr>
          <p:cNvPr id="12" name="TextBox 11">
            <a:extLst>
              <a:ext uri="{FF2B5EF4-FFF2-40B4-BE49-F238E27FC236}">
                <a16:creationId xmlns:a16="http://schemas.microsoft.com/office/drawing/2014/main" id="{DFE2A0F9-7760-A360-A5F1-9747490E1BA5}"/>
              </a:ext>
            </a:extLst>
          </p:cNvPr>
          <p:cNvSpPr txBox="1"/>
          <p:nvPr/>
        </p:nvSpPr>
        <p:spPr>
          <a:xfrm>
            <a:off x="13689101" y="6550920"/>
            <a:ext cx="4221322" cy="2062103"/>
          </a:xfrm>
          <a:prstGeom prst="rect">
            <a:avLst/>
          </a:prstGeom>
          <a:noFill/>
        </p:spPr>
        <p:txBody>
          <a:bodyPr wrap="square" rtlCol="0">
            <a:spAutoFit/>
          </a:bodyPr>
          <a:lstStyle/>
          <a:p>
            <a:r>
              <a:rPr lang="en-US" sz="3200" u="sng" dirty="0">
                <a:solidFill>
                  <a:schemeClr val="tx2"/>
                </a:solidFill>
                <a:latin typeface="Rockwell" panose="02060603020205020403" pitchFamily="18" charset="77"/>
              </a:rPr>
              <a:t>Team Members:</a:t>
            </a:r>
          </a:p>
          <a:p>
            <a:pPr marL="342900" indent="-342900">
              <a:buFont typeface="Arial" panose="020B0604020202020204" pitchFamily="34" charset="0"/>
              <a:buChar char="•"/>
            </a:pPr>
            <a:r>
              <a:rPr lang="en-US" sz="3200" dirty="0" err="1">
                <a:solidFill>
                  <a:schemeClr val="tx2"/>
                </a:solidFill>
              </a:rPr>
              <a:t>Adwaith</a:t>
            </a:r>
            <a:r>
              <a:rPr lang="en-US" sz="3200" dirty="0">
                <a:solidFill>
                  <a:schemeClr val="tx2"/>
                </a:solidFill>
              </a:rPr>
              <a:t> </a:t>
            </a:r>
            <a:r>
              <a:rPr lang="en-US" sz="3200" dirty="0" err="1">
                <a:solidFill>
                  <a:schemeClr val="tx2"/>
                </a:solidFill>
              </a:rPr>
              <a:t>Korapati</a:t>
            </a:r>
            <a:endParaRPr lang="en-US" sz="3200" dirty="0">
              <a:solidFill>
                <a:schemeClr val="tx2"/>
              </a:solidFill>
            </a:endParaRPr>
          </a:p>
          <a:p>
            <a:pPr marL="342900" indent="-342900">
              <a:buFont typeface="Arial" panose="020B0604020202020204" pitchFamily="34" charset="0"/>
              <a:buChar char="•"/>
            </a:pPr>
            <a:r>
              <a:rPr lang="en-US" sz="3200" dirty="0">
                <a:solidFill>
                  <a:schemeClr val="tx2"/>
                </a:solidFill>
              </a:rPr>
              <a:t>Tirth Patel</a:t>
            </a:r>
          </a:p>
          <a:p>
            <a:pPr marL="342900" indent="-342900">
              <a:buFont typeface="Arial" panose="020B0604020202020204" pitchFamily="34" charset="0"/>
              <a:buChar char="•"/>
            </a:pPr>
            <a:r>
              <a:rPr lang="en-US" sz="3200" dirty="0">
                <a:solidFill>
                  <a:schemeClr val="tx2"/>
                </a:solidFill>
              </a:rPr>
              <a:t>Shreemoy Nanda</a:t>
            </a:r>
          </a:p>
        </p:txBody>
      </p:sp>
      <p:sp>
        <p:nvSpPr>
          <p:cNvPr id="13" name="Subtitle 2">
            <a:extLst>
              <a:ext uri="{FF2B5EF4-FFF2-40B4-BE49-F238E27FC236}">
                <a16:creationId xmlns:a16="http://schemas.microsoft.com/office/drawing/2014/main" id="{82CD60FF-43E2-4F30-3EC4-A3B3E3431E49}"/>
              </a:ext>
            </a:extLst>
          </p:cNvPr>
          <p:cNvSpPr txBox="1">
            <a:spLocks/>
          </p:cNvSpPr>
          <p:nvPr/>
        </p:nvSpPr>
        <p:spPr>
          <a:xfrm>
            <a:off x="1524000" y="4763783"/>
            <a:ext cx="9144000" cy="16557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14" name="AutoShape 2" descr="data:image/png;base64,iVBORw0KGgoAAAANSUhEUgAAAJkAAABQCAMAAAA9ZSf0AAAA3lBMVEX///84NDHnchU1MS4wKyjmbQDr6+syLiswLChAPDk2MS7mawAuKSYqJSEzLyv19fXx8fFIRUJubGqWlJOvrq3BwL8jHhk7NzSIhoRiX13a2dkoIh5/fXvNzcxeW1ng399RTkvri0jKycj+9e6ysbCTkY+enJtXVFHuonT98ed4dnXncgB6eHbtl11EQT6npaTtlVLytZDpfCX2z7j649Pqhjz1yKr53cb1w50WDgb88OnwqXPoeRoQAwD307Tqgyrxr4DuoGTytITpfjHxr4nvnV7vp3rqhUL0v5jtmmmgi1IaAAAJo0lEQVRogc1YeV/aShdOnGxkIQtJTAKBsEZQwCpCW7lq63372u//he7MmckOtv1dr3j+0IRJZp45y3OeCcedxsYP1/ebE639qs2Xmihefjo1jAO21M6waS+nxtGwBwB2drb/cAG9EykycXlqJDXb3Jxltj01lqptc2Di8OupwVTs02UOTft+ajAVuxDPCmgfqQjmS4LsBv7ieDaGN7e3m/EpgHGbOwLpeTMUG0Uw3mx/XN9cXt5cnATajpSmeMdtmdPmGayH++HzmQi/ak+nQHZL1hbvuTGNp/Y3BjXefb/TNLFIwMdTIPtEOoD2GTuPdYLt9tujpp2VTbw+AbDxT+IZbYcv7ymcfclXWcmegoK/QuaLJMXHDUQZsOtTVMB8T9a+g+ttGRr23POeXt2dhOU2JITiN7hmRUB+0PbDi+32GW5udqcAxr1AATDVeAvNXdNuvm13Gwz0dEnGPdxTLLfs/kLTtMen3VfIq6F2Gi4bf729FjUavlwzzp8e8mSnSld8Z2C473zba3nCH0pxKkHE5bsKo93Lz7syaWnLeeOZ7Z6WZXPkP7PxC27SJVgizqxmjrOG8J6q6LumlWGdPS9fDqy+Yd3pHfniqdQQxcu7i88HnTJnkujz+wErND+O4f0xSTj+Jr53Wc5zkt+/bMZHm+ETBfaeAmN+nefY9+MSess0xzsCw72oiKY4fDkCbk4PoJfvSBg4g4ZFYYra3Y/tQWzUab84sksjL3pLaHOtonT2/z/EGaw090c5wxzMUtTtGnYQmW8HbbmvYNOGG7Mx+5Z2pp9HUjEOeENWeZ5Huh4M3gwad3uxz0lNvHkZS9O4/siYVcrtofe5iW0gPjOl/4YxHe+eGDZtueM8x5Aaj7Aj3vKQ02a8zJdMsa23g4Zj+l0knxlfxlzQEuwDD9Dy1JqZZk59la+YkLwlMmyfh9dzzjs3kBweGN1Rp142BtwuxYPkHKAQvDG0MScFbZwwQi/7RXKt3Y6xGDsX11WIJNMUM+wwYdnWVidvjIzjpj6ZWZ9l971Qejlb/v1AiGRHy3NYy7SpAQ7zZ5ZleS2BYFy9Ka1RcxSyTDfbcqebSjucfvs7oow+Nb/AYJclNIYe3Fkh9nnwdoxWWALh8NmeZ7rKR/Q0TNTkNRW1wwoTey3yStth1RytVpMGMEuSpNfQmr8YJ6YCMoUu47ZUvutxj4WopP8qTnPBY3KGjHPrVBi70yvHWQTr0eElo0mn5zhOb+Y1qYobxKM4HmFHWZBmyIYNeCvMUsaM+1/tE4L4o5xpa5b03uF1J47NC4rcVnTVdg7URdyzzwVBbsuK3ErXtUHXSWxsKwfjB2RySJBF54Q+lbAieptsOzmnlOEfynrP9gsqQbLv1BpXFPpK3jxQu2uX/Ron+GUVIVWf4mWAmoQeRha12+Rp3uV2w+fy+QW+p5XeX9GpZbsRDKvTbVcpWE/LsTZdVamOt1uFWz07G9SxL2fAAHoHB7hPPIZaLkd6V+XMV/uo0Wery3WHSFcyXzchKVxrTQt/FX7LsiKy87cN/FsgwJXLWZQ+9Czy483t/Q3IJVGsHVJcn8+gVdtlqGSrCbrC6LjUuEwgdWwqHhfYNd9O2P5SIYfbxbtxAKcRcw787ndKC42/3t4/Xu6vG40zn8MIywFNdYoXJU4wveq32FNGNmfgM9x22JsGjs2w6wtafl32Nk5jw+TMFHIriXrkd4Q6NQzjh8/bpqyM7CybjEXhtanAMmsN8bM8ulkepRS+94X60O7EACWarmAa1IIq6MHTcrieuO6E8DnBjfoB1Js6/U0un7SyfNGDDNqIFobSy/NKYlh5F+4op+thURIufcXo4GXNkESvHWZvxzaMnat0ld9uMh09S4k22411pTTmMK/gMQF+6wBMvVI1Abwj97FTBylBIuT922sVxSI4v4uLrGNkr/l0shEkkbCoPBWBn+RwkF/2K+Vs0uWVQe4jNxtyc1y4D/wBsKyoARqEZ0HukVyjOPorIQ4XtqLUGgd1dHdE+g8iKZePz0oEJLvcH5iZQ5P7+NaisZrWnlobsOcIkxJ5QE5r4xPAS5TOhHonT8Ji5zj/+T8SWWYvCyjy8mDWZwAqQFi9SRA3o94nYz9DtqbezYJtLSgyFVxXJ85f2RWDpvRYSchhvV9B8yPRpBD8+vFv4LNomgFM0M/qZwClivoe/Oe79WC8bibjfAIIEkZe1Lc201kFQJqh83rxM0GBo30F0c6LMEppwViunMflDyxeqTwrONia0kAGLUboWSzhGsjAlepqwEnwpJKfc2iptkOL8twh+fCqUVojyGx0KJqRnZHUmqb6wWgTPqN0VhxHRjQamIQGf8Gl/mtOG/QKSeWBz9qORRO8UQGQPFBwVG01KgC2RlwdwQT5cYSRDJwV15TVC9RHcM1sv0A/gUTDMYipmtSrp84JT5AD+0b0vJXUpoNmSfrGSCmokdiMdg+ChhJOmVEOmLUOu4jXM88w5YRczmMEopclqkcbPywnUYoXyk6LY5qeWN8zYvOzaJs9mFkAH47ou8or1DEJ4XNGnk4BJCficYIzhS2XNua25CJBKCtgki9JWEz4sKY+yXxk5C5wYFMKnW1KOUCvK6HCAvbVQE9G+BA8SumtgblmmskiWQkGlmmakpd26U4TWo+jc7hFvhORcSt2/DSS8LZ4FasgE8KqJtlKTJgIzAV9Sh1fjhzGcJLl6+upk+gyc5OViSsKW3WCYGF3s9G4Eh+8mhL2gl6Cj1ehFGUJRLmhoDMJ9oHO2W1MiwCtjlEHCwk8lIlpdO4R55cPALIgCOVRalFLzcd1ch6QHdOj6jDiTBrWvIAiCAfK22yHhqfdO6bT4pJoYkvDwYH2kqbJX0rU7f1VfVnocW6bp2dqi4r+vD6o9C75kLWb9tEPOxNUm51mdJywg14VFworfXLSqozLHa5DkAlXJutS3TyPaEGUpAs7SiJ0lDrWSlk3ySH1CShttFqHenHclLv9da3MY0cv3m5jD/UEhBCJ4aSLL1A338hCgPsSx3TgFyT0j3Ypr29AEuEZ/b7LHgM6w9JzsE66uiwjWTD0cN38rixN+roh4HHFMJKOZDp8q9VSybFXwRfnRW/sk4GWUqpFq6+Sn1pGcBSa5V2tDN9X08DLXeKC0iD5Ko06Tpr0F+voMC1a0XqRJqkzi8m3IPLJSCouijWl2j2XPyINXpdq1RIxpyQtameAD2EWcFVDan8Ak6CXNITEBzAqrrp/JjvfxQZAwA2R/wGMtjXhv/iM/C8NeFJunRrGAVvbaZomV6cD8A8rW8bdCPsfVAAAAABJRU5ErkJggg==">
            <a:extLst>
              <a:ext uri="{FF2B5EF4-FFF2-40B4-BE49-F238E27FC236}">
                <a16:creationId xmlns:a16="http://schemas.microsoft.com/office/drawing/2014/main" id="{B512A39A-2703-CAE4-0455-1B67F1BC5447}"/>
              </a:ext>
            </a:extLst>
          </p:cNvPr>
          <p:cNvSpPr>
            <a:spLocks noChangeAspect="1" noChangeArrowheads="1"/>
          </p:cNvSpPr>
          <p:nvPr/>
        </p:nvSpPr>
        <p:spPr bwMode="auto">
          <a:xfrm>
            <a:off x="1941242" y="266939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90DBE5E3-9CCD-4DCB-A127-ECB550348E04}"/>
              </a:ext>
            </a:extLst>
          </p:cNvPr>
          <p:cNvPicPr>
            <a:picLocks noChangeAspect="1"/>
          </p:cNvPicPr>
          <p:nvPr/>
        </p:nvPicPr>
        <p:blipFill>
          <a:blip r:embed="rId4"/>
          <a:stretch>
            <a:fillRect/>
          </a:stretch>
        </p:blipFill>
        <p:spPr>
          <a:xfrm>
            <a:off x="7944554" y="5820772"/>
            <a:ext cx="2398887" cy="1254320"/>
          </a:xfrm>
          <a:prstGeom prst="rect">
            <a:avLst/>
          </a:prstGeom>
        </p:spPr>
      </p:pic>
      <p:pic>
        <p:nvPicPr>
          <p:cNvPr id="19" name="Picture 18">
            <a:extLst>
              <a:ext uri="{FF2B5EF4-FFF2-40B4-BE49-F238E27FC236}">
                <a16:creationId xmlns:a16="http://schemas.microsoft.com/office/drawing/2014/main" id="{8DF1C2EF-2A31-C765-9D27-93944CBF53D2}"/>
              </a:ext>
            </a:extLst>
          </p:cNvPr>
          <p:cNvPicPr>
            <a:picLocks noChangeAspect="1"/>
          </p:cNvPicPr>
          <p:nvPr/>
        </p:nvPicPr>
        <p:blipFill>
          <a:blip r:embed="rId5"/>
          <a:stretch>
            <a:fillRect/>
          </a:stretch>
        </p:blipFill>
        <p:spPr>
          <a:xfrm>
            <a:off x="7725523" y="7581972"/>
            <a:ext cx="2836951" cy="12543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FF3375C6-73DC-1DE4-3DF3-22509CD6ED6B}"/>
              </a:ext>
            </a:extLst>
          </p:cNvPr>
          <p:cNvSpPr txBox="1">
            <a:spLocks/>
          </p:cNvSpPr>
          <p:nvPr/>
        </p:nvSpPr>
        <p:spPr>
          <a:xfrm>
            <a:off x="838200" y="365125"/>
            <a:ext cx="10515600" cy="84437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0" i="0" dirty="0">
                <a:solidFill>
                  <a:srgbClr val="2D3B45"/>
                </a:solidFill>
                <a:effectLst/>
              </a:rPr>
              <a:t>User</a:t>
            </a:r>
            <a:r>
              <a:rPr lang="en-US" b="0" i="0" dirty="0">
                <a:solidFill>
                  <a:srgbClr val="2D3B45"/>
                </a:solidFill>
                <a:effectLst/>
                <a:latin typeface="Lato Extended"/>
              </a:rPr>
              <a:t> </a:t>
            </a:r>
            <a:r>
              <a:rPr lang="en-US" b="0" i="0" dirty="0">
                <a:solidFill>
                  <a:srgbClr val="2D3B45"/>
                </a:solidFill>
                <a:effectLst/>
              </a:rPr>
              <a:t>Interface</a:t>
            </a:r>
            <a:endParaRPr lang="en-US" dirty="0"/>
          </a:p>
        </p:txBody>
      </p:sp>
      <p:sp>
        <p:nvSpPr>
          <p:cNvPr id="13" name="TextBox 11">
            <a:extLst>
              <a:ext uri="{FF2B5EF4-FFF2-40B4-BE49-F238E27FC236}">
                <a16:creationId xmlns:a16="http://schemas.microsoft.com/office/drawing/2014/main" id="{19548934-8942-0818-FC2A-A138A9BBEE2C}"/>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pic>
        <p:nvPicPr>
          <p:cNvPr id="1026" name="Picture 2">
            <a:extLst>
              <a:ext uri="{FF2B5EF4-FFF2-40B4-BE49-F238E27FC236}">
                <a16:creationId xmlns:a16="http://schemas.microsoft.com/office/drawing/2014/main" id="{EEF67322-8ACC-4CF7-5C4E-CA3E606E82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760" y="1531130"/>
            <a:ext cx="12654117" cy="790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320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FF3375C6-73DC-1DE4-3DF3-22509CD6ED6B}"/>
              </a:ext>
            </a:extLst>
          </p:cNvPr>
          <p:cNvSpPr txBox="1">
            <a:spLocks/>
          </p:cNvSpPr>
          <p:nvPr/>
        </p:nvSpPr>
        <p:spPr>
          <a:xfrm>
            <a:off x="838200" y="365125"/>
            <a:ext cx="10515600" cy="84437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0" i="0" dirty="0">
                <a:solidFill>
                  <a:srgbClr val="2D3B45"/>
                </a:solidFill>
                <a:effectLst/>
                <a:latin typeface="Lato Extended"/>
              </a:rPr>
              <a:t>Age </a:t>
            </a:r>
            <a:r>
              <a:rPr lang="en-US" b="0" i="0" dirty="0">
                <a:solidFill>
                  <a:srgbClr val="2D3B45"/>
                </a:solidFill>
                <a:effectLst/>
              </a:rPr>
              <a:t>Prediction</a:t>
            </a:r>
            <a:r>
              <a:rPr lang="en-US" b="0" i="0" dirty="0">
                <a:solidFill>
                  <a:srgbClr val="2D3B45"/>
                </a:solidFill>
                <a:effectLst/>
                <a:latin typeface="Lato Extended"/>
              </a:rPr>
              <a:t> RMS</a:t>
            </a:r>
          </a:p>
          <a:p>
            <a:pPr algn="l"/>
            <a:endParaRPr lang="en-US" dirty="0"/>
          </a:p>
        </p:txBody>
      </p:sp>
      <p:sp>
        <p:nvSpPr>
          <p:cNvPr id="13" name="TextBox 11">
            <a:extLst>
              <a:ext uri="{FF2B5EF4-FFF2-40B4-BE49-F238E27FC236}">
                <a16:creationId xmlns:a16="http://schemas.microsoft.com/office/drawing/2014/main" id="{19548934-8942-0818-FC2A-A138A9BBEE2C}"/>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pic>
        <p:nvPicPr>
          <p:cNvPr id="14" name="Picture 13" descr="A screenshot of a computer program&#10;&#10;Description automatically generated">
            <a:extLst>
              <a:ext uri="{FF2B5EF4-FFF2-40B4-BE49-F238E27FC236}">
                <a16:creationId xmlns:a16="http://schemas.microsoft.com/office/drawing/2014/main" id="{2AC7E444-FC4F-9328-2438-BBF36037E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1974" y="1595546"/>
            <a:ext cx="12034683" cy="7521676"/>
          </a:xfrm>
          <a:prstGeom prst="rect">
            <a:avLst/>
          </a:prstGeom>
        </p:spPr>
      </p:pic>
    </p:spTree>
    <p:extLst>
      <p:ext uri="{BB962C8B-B14F-4D97-AF65-F5344CB8AC3E}">
        <p14:creationId xmlns:p14="http://schemas.microsoft.com/office/powerpoint/2010/main" val="1714738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FF3375C6-73DC-1DE4-3DF3-22509CD6ED6B}"/>
              </a:ext>
            </a:extLst>
          </p:cNvPr>
          <p:cNvSpPr txBox="1">
            <a:spLocks/>
          </p:cNvSpPr>
          <p:nvPr/>
        </p:nvSpPr>
        <p:spPr>
          <a:xfrm>
            <a:off x="838200" y="365125"/>
            <a:ext cx="10515600" cy="84437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0" i="0" dirty="0">
                <a:solidFill>
                  <a:srgbClr val="2D3B45"/>
                </a:solidFill>
                <a:effectLst/>
                <a:latin typeface="Lato Extended"/>
              </a:rPr>
              <a:t>Age </a:t>
            </a:r>
            <a:r>
              <a:rPr lang="en-US" b="0" i="0" dirty="0">
                <a:solidFill>
                  <a:srgbClr val="2D3B45"/>
                </a:solidFill>
                <a:effectLst/>
              </a:rPr>
              <a:t>Prediction</a:t>
            </a:r>
            <a:r>
              <a:rPr lang="en-US" b="0" i="0" dirty="0">
                <a:solidFill>
                  <a:srgbClr val="2D3B45"/>
                </a:solidFill>
                <a:effectLst/>
                <a:latin typeface="Lato Extended"/>
              </a:rPr>
              <a:t> Output</a:t>
            </a:r>
          </a:p>
          <a:p>
            <a:pPr algn="l"/>
            <a:endParaRPr lang="en-US" dirty="0"/>
          </a:p>
        </p:txBody>
      </p:sp>
      <p:sp>
        <p:nvSpPr>
          <p:cNvPr id="13" name="TextBox 11">
            <a:extLst>
              <a:ext uri="{FF2B5EF4-FFF2-40B4-BE49-F238E27FC236}">
                <a16:creationId xmlns:a16="http://schemas.microsoft.com/office/drawing/2014/main" id="{19548934-8942-0818-FC2A-A138A9BBEE2C}"/>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pic>
        <p:nvPicPr>
          <p:cNvPr id="11" name="Picture 10" descr="A screenshot of a computer program&#10;&#10;Description automatically generated">
            <a:extLst>
              <a:ext uri="{FF2B5EF4-FFF2-40B4-BE49-F238E27FC236}">
                <a16:creationId xmlns:a16="http://schemas.microsoft.com/office/drawing/2014/main" id="{C49C54BC-6AF8-8D98-F626-A7F9336D4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059" y="1614217"/>
            <a:ext cx="12580373" cy="7862733"/>
          </a:xfrm>
          <a:prstGeom prst="rect">
            <a:avLst/>
          </a:prstGeom>
        </p:spPr>
      </p:pic>
    </p:spTree>
    <p:extLst>
      <p:ext uri="{BB962C8B-B14F-4D97-AF65-F5344CB8AC3E}">
        <p14:creationId xmlns:p14="http://schemas.microsoft.com/office/powerpoint/2010/main" val="205066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FF3375C6-73DC-1DE4-3DF3-22509CD6ED6B}"/>
              </a:ext>
            </a:extLst>
          </p:cNvPr>
          <p:cNvSpPr txBox="1">
            <a:spLocks/>
          </p:cNvSpPr>
          <p:nvPr/>
        </p:nvSpPr>
        <p:spPr>
          <a:xfrm>
            <a:off x="838200" y="365125"/>
            <a:ext cx="10515600" cy="84437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0" i="0" dirty="0">
                <a:solidFill>
                  <a:srgbClr val="2D3B45"/>
                </a:solidFill>
                <a:effectLst/>
              </a:rPr>
              <a:t>Disease Prediction Output</a:t>
            </a:r>
          </a:p>
          <a:p>
            <a:pPr algn="l"/>
            <a:endParaRPr lang="en-US" dirty="0"/>
          </a:p>
        </p:txBody>
      </p:sp>
      <p:sp>
        <p:nvSpPr>
          <p:cNvPr id="13" name="TextBox 11">
            <a:extLst>
              <a:ext uri="{FF2B5EF4-FFF2-40B4-BE49-F238E27FC236}">
                <a16:creationId xmlns:a16="http://schemas.microsoft.com/office/drawing/2014/main" id="{19548934-8942-0818-FC2A-A138A9BBEE2C}"/>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pic>
        <p:nvPicPr>
          <p:cNvPr id="2050" name="Picture 2">
            <a:extLst>
              <a:ext uri="{FF2B5EF4-FFF2-40B4-BE49-F238E27FC236}">
                <a16:creationId xmlns:a16="http://schemas.microsoft.com/office/drawing/2014/main" id="{D4A458D2-1D3B-D67A-C6B7-3DDCAB6562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019" y="1568126"/>
            <a:ext cx="12654118" cy="7908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1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30DAD982-19FA-FDF1-CD0C-3A95A09C87A9}"/>
              </a:ext>
            </a:extLst>
          </p:cNvPr>
          <p:cNvSpPr txBox="1">
            <a:spLocks/>
          </p:cNvSpPr>
          <p:nvPr/>
        </p:nvSpPr>
        <p:spPr>
          <a:xfrm>
            <a:off x="838200" y="365125"/>
            <a:ext cx="10515600" cy="844370"/>
          </a:xfrm>
          <a:prstGeom prst="rect">
            <a:avLst/>
          </a:prstGeom>
        </p:spPr>
        <p:txBody>
          <a:bodyPr lIns="91440" tIns="45720" rIns="91440" bIns="45720"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0" i="0" dirty="0">
                <a:solidFill>
                  <a:srgbClr val="2D3B45"/>
                </a:solidFill>
                <a:effectLst/>
                <a:latin typeface="Rockwell" panose="02060603020205020403" pitchFamily="18" charset="77"/>
              </a:rPr>
              <a:t>Acceptance Criteria</a:t>
            </a:r>
          </a:p>
        </p:txBody>
      </p:sp>
      <p:sp>
        <p:nvSpPr>
          <p:cNvPr id="2" name="TextBox 1">
            <a:extLst>
              <a:ext uri="{FF2B5EF4-FFF2-40B4-BE49-F238E27FC236}">
                <a16:creationId xmlns:a16="http://schemas.microsoft.com/office/drawing/2014/main" id="{7FC27888-B6AA-7AD1-386B-D2777CFD79CD}"/>
              </a:ext>
            </a:extLst>
          </p:cNvPr>
          <p:cNvSpPr txBox="1"/>
          <p:nvPr/>
        </p:nvSpPr>
        <p:spPr>
          <a:xfrm>
            <a:off x="7772400" y="4914900"/>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b="1">
              <a:latin typeface="Söhne"/>
              <a:ea typeface="Calibri"/>
              <a:cs typeface="Calibri"/>
            </a:endParaRPr>
          </a:p>
        </p:txBody>
      </p:sp>
      <p:sp>
        <p:nvSpPr>
          <p:cNvPr id="13" name="TextBox 11">
            <a:extLst>
              <a:ext uri="{FF2B5EF4-FFF2-40B4-BE49-F238E27FC236}">
                <a16:creationId xmlns:a16="http://schemas.microsoft.com/office/drawing/2014/main" id="{F3D1356C-1F73-6B96-907E-897B810E425E}"/>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sp>
        <p:nvSpPr>
          <p:cNvPr id="14" name="TextBox 13">
            <a:extLst>
              <a:ext uri="{FF2B5EF4-FFF2-40B4-BE49-F238E27FC236}">
                <a16:creationId xmlns:a16="http://schemas.microsoft.com/office/drawing/2014/main" id="{20883EA4-CBD8-6334-D8EC-F1EB835FC082}"/>
              </a:ext>
            </a:extLst>
          </p:cNvPr>
          <p:cNvSpPr txBox="1"/>
          <p:nvPr/>
        </p:nvSpPr>
        <p:spPr>
          <a:xfrm>
            <a:off x="1129553" y="1828800"/>
            <a:ext cx="14724521"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Rockwell" panose="02060603020205020403" pitchFamily="18" charset="77"/>
              </a:rPr>
              <a:t>The RMS for age prediction should be within less than 2.</a:t>
            </a:r>
          </a:p>
          <a:p>
            <a:pPr marL="1028700" lvl="1" indent="-571500">
              <a:buFont typeface="Arial" panose="020B0604020202020204" pitchFamily="34" charset="0"/>
              <a:buChar char="•"/>
            </a:pPr>
            <a:r>
              <a:rPr lang="en-US" sz="3600" dirty="0">
                <a:latin typeface="Rockwell" panose="02060603020205020403" pitchFamily="18" charset="77"/>
              </a:rPr>
              <a:t>We have achieved an RMS of 0.01 for age.</a:t>
            </a:r>
          </a:p>
          <a:p>
            <a:pPr marL="571500" indent="-571500">
              <a:buFont typeface="Arial" panose="020B0604020202020204" pitchFamily="34" charset="0"/>
              <a:buChar char="•"/>
            </a:pPr>
            <a:r>
              <a:rPr lang="en-US" sz="3600" dirty="0">
                <a:latin typeface="Rockwell" panose="02060603020205020403" pitchFamily="18" charset="77"/>
              </a:rPr>
              <a:t>The RMS for disease prediction should be within less than 2.2.</a:t>
            </a:r>
          </a:p>
          <a:p>
            <a:pPr marL="1028700" lvl="1" indent="-571500">
              <a:buFont typeface="Arial" panose="020B0604020202020204" pitchFamily="34" charset="0"/>
              <a:buChar char="•"/>
            </a:pPr>
            <a:r>
              <a:rPr lang="en-US" sz="3600" dirty="0">
                <a:latin typeface="Rockwell" panose="02060603020205020403" pitchFamily="18" charset="77"/>
              </a:rPr>
              <a:t>We have achieved an RMS of 0.02 for age</a:t>
            </a:r>
          </a:p>
          <a:p>
            <a:pPr marL="571500" indent="-571500">
              <a:buFont typeface="Arial" panose="020B0604020202020204" pitchFamily="34" charset="0"/>
              <a:buChar char="•"/>
            </a:pPr>
            <a:r>
              <a:rPr lang="en-US" sz="3600" dirty="0">
                <a:latin typeface="Rockwell" panose="02060603020205020403" pitchFamily="18" charset="77"/>
              </a:rPr>
              <a:t>The Response time of the prediction less than 6 seconds.</a:t>
            </a:r>
          </a:p>
          <a:p>
            <a:pPr marL="1028700" lvl="1" indent="-571500">
              <a:buFont typeface="Arial" panose="020B0604020202020204" pitchFamily="34" charset="0"/>
              <a:buChar char="•"/>
            </a:pPr>
            <a:r>
              <a:rPr lang="en-US" sz="3600" dirty="0">
                <a:latin typeface="Rockwell" panose="02060603020205020403" pitchFamily="18" charset="77"/>
              </a:rPr>
              <a:t>We are getting the prediction in about 3.2 seconds. Even less depending on the number of inputs.</a:t>
            </a:r>
          </a:p>
          <a:p>
            <a:pPr marL="571500" indent="-571500">
              <a:buFont typeface="Arial" panose="020B0604020202020204" pitchFamily="34" charset="0"/>
              <a:buChar char="•"/>
            </a:pPr>
            <a:endParaRPr lang="en-US" sz="3600" dirty="0">
              <a:latin typeface="Rockwell" panose="02060603020205020403" pitchFamily="18" charset="77"/>
            </a:endParaRPr>
          </a:p>
        </p:txBody>
      </p:sp>
    </p:spTree>
    <p:extLst>
      <p:ext uri="{BB962C8B-B14F-4D97-AF65-F5344CB8AC3E}">
        <p14:creationId xmlns:p14="http://schemas.microsoft.com/office/powerpoint/2010/main" val="161772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FF3375C6-73DC-1DE4-3DF3-22509CD6ED6B}"/>
              </a:ext>
            </a:extLst>
          </p:cNvPr>
          <p:cNvSpPr txBox="1">
            <a:spLocks/>
          </p:cNvSpPr>
          <p:nvPr/>
        </p:nvSpPr>
        <p:spPr>
          <a:xfrm>
            <a:off x="838200" y="365125"/>
            <a:ext cx="10515600" cy="84437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Infrastructure Issues</a:t>
            </a:r>
          </a:p>
        </p:txBody>
      </p:sp>
      <p:sp>
        <p:nvSpPr>
          <p:cNvPr id="13" name="TextBox 11">
            <a:extLst>
              <a:ext uri="{FF2B5EF4-FFF2-40B4-BE49-F238E27FC236}">
                <a16:creationId xmlns:a16="http://schemas.microsoft.com/office/drawing/2014/main" id="{19548934-8942-0818-FC2A-A138A9BBEE2C}"/>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sp>
        <p:nvSpPr>
          <p:cNvPr id="2" name="TextBox 1">
            <a:extLst>
              <a:ext uri="{FF2B5EF4-FFF2-40B4-BE49-F238E27FC236}">
                <a16:creationId xmlns:a16="http://schemas.microsoft.com/office/drawing/2014/main" id="{4864389F-6F4C-EB7A-8B7A-8CE5B7A48544}"/>
              </a:ext>
            </a:extLst>
          </p:cNvPr>
          <p:cNvSpPr txBox="1"/>
          <p:nvPr/>
        </p:nvSpPr>
        <p:spPr>
          <a:xfrm>
            <a:off x="1362636" y="1918447"/>
            <a:ext cx="14824962" cy="6247864"/>
          </a:xfrm>
          <a:prstGeom prst="rect">
            <a:avLst/>
          </a:prstGeom>
          <a:noFill/>
        </p:spPr>
        <p:txBody>
          <a:bodyPr wrap="square" rtlCol="0">
            <a:spAutoFit/>
          </a:bodyPr>
          <a:lstStyle/>
          <a:p>
            <a:pPr marL="285750" indent="-285750">
              <a:buFont typeface="Arial" panose="020B0604020202020204" pitchFamily="34" charset="0"/>
              <a:buChar char="•"/>
            </a:pPr>
            <a:r>
              <a:rPr lang="en-US" sz="4000" dirty="0"/>
              <a:t>The actual training data file is of 60 GB. </a:t>
            </a:r>
          </a:p>
          <a:p>
            <a:pPr marL="285750" indent="-285750">
              <a:buFont typeface="Arial" panose="020B0604020202020204" pitchFamily="34" charset="0"/>
              <a:buChar char="•"/>
            </a:pPr>
            <a:endParaRPr lang="en-US" sz="4000" dirty="0"/>
          </a:p>
          <a:p>
            <a:pPr marL="285750" indent="-285750">
              <a:buFont typeface="Arial" panose="020B0604020202020204" pitchFamily="34" charset="0"/>
              <a:buChar char="•"/>
            </a:pPr>
            <a:r>
              <a:rPr lang="en-US" sz="4000" dirty="0"/>
              <a:t>Training Dataset contains 8233 training sample as columns and 485000+ </a:t>
            </a:r>
            <a:r>
              <a:rPr lang="en-US" sz="4000" dirty="0" err="1"/>
              <a:t>cpgsites</a:t>
            </a:r>
            <a:r>
              <a:rPr lang="en-US" sz="4000" dirty="0"/>
              <a:t> information as rows.</a:t>
            </a:r>
          </a:p>
          <a:p>
            <a:pPr marL="285750" indent="-285750">
              <a:buFont typeface="Arial" panose="020B0604020202020204" pitchFamily="34" charset="0"/>
              <a:buChar char="•"/>
            </a:pPr>
            <a:endParaRPr lang="en-US" sz="4000" dirty="0"/>
          </a:p>
          <a:p>
            <a:pPr marL="285750" indent="-285750">
              <a:buFont typeface="Arial" panose="020B0604020202020204" pitchFamily="34" charset="0"/>
              <a:buChar char="•"/>
            </a:pPr>
            <a:r>
              <a:rPr lang="en-US" sz="4000" dirty="0"/>
              <a:t>Spark-shell for an 8GB RAM system, it is recommended to have 2GB RAM at max dedicated to JVM, which is limits it to processing 20480 columns at max to be in a batch.</a:t>
            </a:r>
          </a:p>
          <a:p>
            <a:pPr marL="285750" indent="-285750">
              <a:buFont typeface="Arial" panose="020B0604020202020204" pitchFamily="34" charset="0"/>
              <a:buChar char="•"/>
            </a:pPr>
            <a:endParaRPr lang="en-US" sz="4000" dirty="0"/>
          </a:p>
          <a:p>
            <a:pPr marL="285750" indent="-285750">
              <a:buFont typeface="Arial" panose="020B0604020202020204" pitchFamily="34" charset="0"/>
              <a:buChar char="•"/>
            </a:pPr>
            <a:endParaRPr lang="en-US" sz="4000" dirty="0"/>
          </a:p>
        </p:txBody>
      </p:sp>
    </p:spTree>
    <p:extLst>
      <p:ext uri="{BB962C8B-B14F-4D97-AF65-F5344CB8AC3E}">
        <p14:creationId xmlns:p14="http://schemas.microsoft.com/office/powerpoint/2010/main" val="2379666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FF3375C6-73DC-1DE4-3DF3-22509CD6ED6B}"/>
              </a:ext>
            </a:extLst>
          </p:cNvPr>
          <p:cNvSpPr txBox="1">
            <a:spLocks/>
          </p:cNvSpPr>
          <p:nvPr/>
        </p:nvSpPr>
        <p:spPr>
          <a:xfrm>
            <a:off x="838200" y="365125"/>
            <a:ext cx="10515600" cy="84437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0" i="0" dirty="0">
                <a:solidFill>
                  <a:srgbClr val="2D3B45"/>
                </a:solidFill>
                <a:effectLst/>
              </a:rPr>
              <a:t>How we dealt with the problem</a:t>
            </a:r>
            <a:endParaRPr lang="en-US" dirty="0"/>
          </a:p>
        </p:txBody>
      </p:sp>
      <p:sp>
        <p:nvSpPr>
          <p:cNvPr id="13" name="TextBox 11">
            <a:extLst>
              <a:ext uri="{FF2B5EF4-FFF2-40B4-BE49-F238E27FC236}">
                <a16:creationId xmlns:a16="http://schemas.microsoft.com/office/drawing/2014/main" id="{19548934-8942-0818-FC2A-A138A9BBEE2C}"/>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sp>
        <p:nvSpPr>
          <p:cNvPr id="2" name="TextBox 1">
            <a:extLst>
              <a:ext uri="{FF2B5EF4-FFF2-40B4-BE49-F238E27FC236}">
                <a16:creationId xmlns:a16="http://schemas.microsoft.com/office/drawing/2014/main" id="{7A9B56F8-1E9E-7068-0692-354F279B0270}"/>
              </a:ext>
            </a:extLst>
          </p:cNvPr>
          <p:cNvSpPr txBox="1"/>
          <p:nvPr/>
        </p:nvSpPr>
        <p:spPr>
          <a:xfrm>
            <a:off x="1515035" y="2327344"/>
            <a:ext cx="15257930" cy="5632311"/>
          </a:xfrm>
          <a:prstGeom prst="rect">
            <a:avLst/>
          </a:prstGeom>
          <a:noFill/>
        </p:spPr>
        <p:txBody>
          <a:bodyPr wrap="square" rtlCol="0">
            <a:spAutoFit/>
          </a:bodyPr>
          <a:lstStyle/>
          <a:p>
            <a:r>
              <a:rPr lang="en-US" sz="4000" dirty="0"/>
              <a:t>Due to the infrastructure limitation, we did the following things to make a dataset to handle the model.</a:t>
            </a:r>
            <a:br>
              <a:rPr lang="en-US" sz="4000" dirty="0"/>
            </a:br>
            <a:endParaRPr lang="en-US" sz="4000" dirty="0"/>
          </a:p>
          <a:p>
            <a:pPr marL="342900" indent="-342900">
              <a:buAutoNum type="arabicPeriod"/>
            </a:pPr>
            <a:r>
              <a:rPr lang="en-US" sz="4000" dirty="0"/>
              <a:t>We can take 1000 training sample from each disease with least null data associated to each. </a:t>
            </a:r>
          </a:p>
          <a:p>
            <a:pPr marL="342900" indent="-342900">
              <a:buAutoNum type="arabicPeriod"/>
            </a:pPr>
            <a:r>
              <a:rPr lang="en-US" sz="4000" dirty="0"/>
              <a:t>We can take 400 healthy sample data, with similar concept on null handling</a:t>
            </a:r>
          </a:p>
          <a:p>
            <a:pPr marL="342900" indent="-342900">
              <a:buAutoNum type="arabicPeriod"/>
            </a:pPr>
            <a:r>
              <a:rPr lang="en-US" sz="4000" dirty="0"/>
              <a:t> Finally coming to data, we will be taking 18000 rows of </a:t>
            </a:r>
            <a:r>
              <a:rPr lang="en-US" sz="4000" dirty="0" err="1"/>
              <a:t>cpgsites</a:t>
            </a:r>
            <a:r>
              <a:rPr lang="en-US" sz="4000" dirty="0"/>
              <a:t> with highest number of methylation data</a:t>
            </a:r>
          </a:p>
        </p:txBody>
      </p:sp>
    </p:spTree>
    <p:extLst>
      <p:ext uri="{BB962C8B-B14F-4D97-AF65-F5344CB8AC3E}">
        <p14:creationId xmlns:p14="http://schemas.microsoft.com/office/powerpoint/2010/main" val="181633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476950"/>
            <a:ext cx="15854074" cy="618190"/>
            <a:chOff x="0" y="-38100"/>
            <a:chExt cx="4175559" cy="1628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3" name="Title 3">
            <a:extLst>
              <a:ext uri="{FF2B5EF4-FFF2-40B4-BE49-F238E27FC236}">
                <a16:creationId xmlns:a16="http://schemas.microsoft.com/office/drawing/2014/main" id="{3C045412-7728-A986-0DC8-036FEB761189}"/>
              </a:ext>
            </a:extLst>
          </p:cNvPr>
          <p:cNvSpPr txBox="1">
            <a:spLocks/>
          </p:cNvSpPr>
          <p:nvPr/>
        </p:nvSpPr>
        <p:spPr>
          <a:xfrm>
            <a:off x="838200" y="365125"/>
            <a:ext cx="10515600" cy="84437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0" i="0" dirty="0">
                <a:solidFill>
                  <a:srgbClr val="2D3B45"/>
                </a:solidFill>
                <a:effectLst/>
                <a:latin typeface="Rockwell" panose="02060603020205020403" pitchFamily="18" charset="77"/>
              </a:rPr>
              <a:t>Use Cases </a:t>
            </a:r>
            <a:endParaRPr lang="en-US" dirty="0">
              <a:latin typeface="Rockwell" panose="02060603020205020403" pitchFamily="18" charset="77"/>
            </a:endParaRPr>
          </a:p>
        </p:txBody>
      </p:sp>
      <p:sp>
        <p:nvSpPr>
          <p:cNvPr id="2" name="TextBox 1">
            <a:extLst>
              <a:ext uri="{FF2B5EF4-FFF2-40B4-BE49-F238E27FC236}">
                <a16:creationId xmlns:a16="http://schemas.microsoft.com/office/drawing/2014/main" id="{BD182E49-50E8-DAA1-A084-92B83EA0564F}"/>
              </a:ext>
            </a:extLst>
          </p:cNvPr>
          <p:cNvSpPr txBox="1"/>
          <p:nvPr/>
        </p:nvSpPr>
        <p:spPr>
          <a:xfrm>
            <a:off x="933450" y="2019568"/>
            <a:ext cx="1642110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4000" b="0" i="0" dirty="0">
                <a:effectLst/>
              </a:rPr>
              <a:t>A healthcare professional needs to assess a patient's risk of developing a specific disease. They input relevant information into a custom UI.</a:t>
            </a:r>
          </a:p>
          <a:p>
            <a:pPr algn="l">
              <a:buFont typeface="Arial" panose="020B0604020202020204" pitchFamily="34" charset="0"/>
              <a:buChar char="•"/>
            </a:pPr>
            <a:endParaRPr lang="en-US" sz="4000" b="0" i="0" dirty="0">
              <a:effectLst/>
            </a:endParaRPr>
          </a:p>
          <a:p>
            <a:pPr algn="l">
              <a:buFont typeface="Arial" panose="020B0604020202020204" pitchFamily="34" charset="0"/>
              <a:buChar char="•"/>
            </a:pPr>
            <a:r>
              <a:rPr lang="en-US" sz="4000" b="0" i="0" dirty="0">
                <a:effectLst/>
              </a:rPr>
              <a:t>The UI passes this information to a machine learning model, which predicts the patient's age and the probability of them developing the specified disease.</a:t>
            </a:r>
          </a:p>
          <a:p>
            <a:pPr algn="l">
              <a:buFont typeface="Arial" panose="020B0604020202020204" pitchFamily="34" charset="0"/>
              <a:buChar char="•"/>
            </a:pPr>
            <a:endParaRPr lang="en-US" sz="4000" b="0" i="0" dirty="0">
              <a:effectLst/>
            </a:endParaRPr>
          </a:p>
          <a:p>
            <a:pPr algn="l">
              <a:buFont typeface="Arial" panose="020B0604020202020204" pitchFamily="34" charset="0"/>
              <a:buChar char="•"/>
            </a:pPr>
            <a:r>
              <a:rPr lang="en-US" sz="4000" b="0" i="0" dirty="0">
                <a:effectLst/>
              </a:rPr>
              <a:t>The model provides the age prediction and disease risk probability back to the healthcare worker.</a:t>
            </a:r>
          </a:p>
        </p:txBody>
      </p:sp>
      <p:sp>
        <p:nvSpPr>
          <p:cNvPr id="17" name="TextBox 11">
            <a:extLst>
              <a:ext uri="{FF2B5EF4-FFF2-40B4-BE49-F238E27FC236}">
                <a16:creationId xmlns:a16="http://schemas.microsoft.com/office/drawing/2014/main" id="{6EFAB908-4B8C-69A0-849E-42CCAA3E843B}"/>
              </a:ext>
            </a:extLst>
          </p:cNvPr>
          <p:cNvSpPr txBox="1"/>
          <p:nvPr/>
        </p:nvSpPr>
        <p:spPr>
          <a:xfrm>
            <a:off x="207144" y="9700126"/>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8C5CC93B-4015-165F-567C-AF8D133D5F81}"/>
              </a:ext>
            </a:extLst>
          </p:cNvPr>
          <p:cNvSpPr txBox="1">
            <a:spLocks/>
          </p:cNvSpPr>
          <p:nvPr/>
        </p:nvSpPr>
        <p:spPr>
          <a:xfrm>
            <a:off x="838200" y="365125"/>
            <a:ext cx="10515600" cy="84437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Methodology</a:t>
            </a:r>
          </a:p>
        </p:txBody>
      </p:sp>
      <p:sp>
        <p:nvSpPr>
          <p:cNvPr id="13" name="TextBox 12">
            <a:extLst>
              <a:ext uri="{FF2B5EF4-FFF2-40B4-BE49-F238E27FC236}">
                <a16:creationId xmlns:a16="http://schemas.microsoft.com/office/drawing/2014/main" id="{E483EE68-99EE-6B72-FD6C-E59C107CB65D}"/>
              </a:ext>
            </a:extLst>
          </p:cNvPr>
          <p:cNvSpPr txBox="1"/>
          <p:nvPr/>
        </p:nvSpPr>
        <p:spPr>
          <a:xfrm>
            <a:off x="838200" y="1365249"/>
            <a:ext cx="17072223" cy="7294305"/>
          </a:xfrm>
          <a:prstGeom prst="rect">
            <a:avLst/>
          </a:prstGeom>
          <a:noFill/>
        </p:spPr>
        <p:txBody>
          <a:bodyPr wrap="square" rtlCol="0">
            <a:spAutoFit/>
          </a:bodyPr>
          <a:lstStyle/>
          <a:p>
            <a:pPr marL="571500" indent="-571500">
              <a:buFont typeface="Arial" panose="020B0604020202020204" pitchFamily="34" charset="0"/>
              <a:buChar char="•"/>
            </a:pPr>
            <a:r>
              <a:rPr lang="en-US" sz="3600" b="0" i="0" dirty="0">
                <a:effectLst/>
              </a:rPr>
              <a:t> Acquire data, either by downloading it or through an API connection, which amounts to approximately 15GB of data.</a:t>
            </a:r>
          </a:p>
          <a:p>
            <a:pPr marL="571500" indent="-571500">
              <a:buFont typeface="Arial" panose="020B0604020202020204" pitchFamily="34" charset="0"/>
              <a:buChar char="•"/>
            </a:pPr>
            <a:endParaRPr lang="en-US" sz="3600" b="0" i="0" dirty="0">
              <a:effectLst/>
            </a:endParaRPr>
          </a:p>
          <a:p>
            <a:pPr marL="571500" indent="-571500">
              <a:buFont typeface="Arial" panose="020B0604020202020204" pitchFamily="34" charset="0"/>
              <a:buChar char="•"/>
            </a:pPr>
            <a:r>
              <a:rPr lang="en-US" sz="3600" b="0" i="0" dirty="0">
                <a:effectLst/>
              </a:rPr>
              <a:t>Perform data profiling, data cleansing, and exploratory data analysis (EDA).</a:t>
            </a:r>
          </a:p>
          <a:p>
            <a:pPr marL="571500" indent="-571500">
              <a:buFont typeface="Arial" panose="020B0604020202020204" pitchFamily="34" charset="0"/>
              <a:buChar char="•"/>
            </a:pPr>
            <a:endParaRPr lang="en-US" sz="3600" b="0" i="0" dirty="0">
              <a:effectLst/>
            </a:endParaRPr>
          </a:p>
          <a:p>
            <a:pPr marL="571500" indent="-571500">
              <a:buFont typeface="Arial" panose="020B0604020202020204" pitchFamily="34" charset="0"/>
              <a:buChar char="•"/>
            </a:pPr>
            <a:r>
              <a:rPr lang="en-US" sz="3600" b="0" i="0" dirty="0">
                <a:effectLst/>
              </a:rPr>
              <a:t>Train machine learning models for age prediction and perform unit testing using the cleaned dataset.</a:t>
            </a:r>
          </a:p>
          <a:p>
            <a:pPr marL="571500" indent="-571500">
              <a:buFont typeface="Arial" panose="020B0604020202020204" pitchFamily="34" charset="0"/>
              <a:buChar char="•"/>
            </a:pPr>
            <a:endParaRPr lang="en-US" sz="3600" b="0" i="0" dirty="0">
              <a:effectLst/>
            </a:endParaRPr>
          </a:p>
          <a:p>
            <a:pPr marL="571500" indent="-571500">
              <a:buFont typeface="Arial" panose="020B0604020202020204" pitchFamily="34" charset="0"/>
              <a:buChar char="•"/>
            </a:pPr>
            <a:r>
              <a:rPr lang="en-US" sz="3600" b="0" i="0" dirty="0">
                <a:effectLst/>
              </a:rPr>
              <a:t>Train machine learning models for disease risk prediction and conduct unit testing.</a:t>
            </a:r>
          </a:p>
          <a:p>
            <a:pPr marL="571500" indent="-571500">
              <a:buFont typeface="Arial" panose="020B0604020202020204" pitchFamily="34" charset="0"/>
              <a:buChar char="•"/>
            </a:pPr>
            <a:endParaRPr lang="en-US" sz="3600" b="0" i="0" dirty="0">
              <a:effectLst/>
            </a:endParaRPr>
          </a:p>
          <a:p>
            <a:pPr marL="571500" indent="-571500">
              <a:buFont typeface="Arial" panose="020B0604020202020204" pitchFamily="34" charset="0"/>
              <a:buChar char="•"/>
            </a:pPr>
            <a:r>
              <a:rPr lang="en-US" sz="3600" b="0" i="0" dirty="0">
                <a:effectLst/>
              </a:rPr>
              <a:t>Build a user interface using Scala JS and perform unit testing.</a:t>
            </a:r>
          </a:p>
          <a:p>
            <a:pPr marL="571500" indent="-571500">
              <a:buFont typeface="Arial" panose="020B0604020202020204" pitchFamily="34" charset="0"/>
              <a:buChar char="•"/>
            </a:pPr>
            <a:endParaRPr lang="en-US" sz="3600" b="0" i="0" dirty="0">
              <a:effectLst/>
            </a:endParaRPr>
          </a:p>
          <a:p>
            <a:pPr marL="571500" indent="-571500">
              <a:buFont typeface="Arial" panose="020B0604020202020204" pitchFamily="34" charset="0"/>
              <a:buChar char="•"/>
            </a:pPr>
            <a:r>
              <a:rPr lang="en-US" sz="3600" b="0" i="0" dirty="0">
                <a:effectLst/>
              </a:rPr>
              <a:t>Integrate the system, conduct unit testing, and prepare for the final presentation.</a:t>
            </a:r>
          </a:p>
        </p:txBody>
      </p:sp>
      <p:sp>
        <p:nvSpPr>
          <p:cNvPr id="2" name="TextBox 11">
            <a:extLst>
              <a:ext uri="{FF2B5EF4-FFF2-40B4-BE49-F238E27FC236}">
                <a16:creationId xmlns:a16="http://schemas.microsoft.com/office/drawing/2014/main" id="{CBC1B60E-A729-760B-6AEB-F154AE8F4185}"/>
              </a:ext>
            </a:extLst>
          </p:cNvPr>
          <p:cNvSpPr txBox="1"/>
          <p:nvPr/>
        </p:nvSpPr>
        <p:spPr>
          <a:xfrm>
            <a:off x="0" y="9700126"/>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spTree>
    <p:extLst>
      <p:ext uri="{BB962C8B-B14F-4D97-AF65-F5344CB8AC3E}">
        <p14:creationId xmlns:p14="http://schemas.microsoft.com/office/powerpoint/2010/main" val="330062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24711A48-42F3-8FD7-C009-E18815910D10}"/>
              </a:ext>
            </a:extLst>
          </p:cNvPr>
          <p:cNvSpPr txBox="1">
            <a:spLocks/>
          </p:cNvSpPr>
          <p:nvPr/>
        </p:nvSpPr>
        <p:spPr>
          <a:xfrm>
            <a:off x="838200" y="365125"/>
            <a:ext cx="10515600" cy="84437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0" i="0" dirty="0">
                <a:solidFill>
                  <a:srgbClr val="2D3B45"/>
                </a:solidFill>
                <a:effectLst/>
                <a:latin typeface="Rockwell" panose="02060603020205020403" pitchFamily="18" charset="77"/>
              </a:rPr>
              <a:t>Data Source</a:t>
            </a:r>
            <a:endParaRPr lang="en-US" dirty="0">
              <a:latin typeface="Rockwell" panose="02060603020205020403" pitchFamily="18" charset="77"/>
            </a:endParaRPr>
          </a:p>
        </p:txBody>
      </p:sp>
      <p:sp>
        <p:nvSpPr>
          <p:cNvPr id="18" name="TextBox 11">
            <a:extLst>
              <a:ext uri="{FF2B5EF4-FFF2-40B4-BE49-F238E27FC236}">
                <a16:creationId xmlns:a16="http://schemas.microsoft.com/office/drawing/2014/main" id="{EEA73F1A-6457-D28E-18C9-2E51D1C938CF}"/>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sp>
        <p:nvSpPr>
          <p:cNvPr id="19" name="TextBox 18">
            <a:extLst>
              <a:ext uri="{FF2B5EF4-FFF2-40B4-BE49-F238E27FC236}">
                <a16:creationId xmlns:a16="http://schemas.microsoft.com/office/drawing/2014/main" id="{31DB4D05-CC74-DD6B-0384-57EF4FAE73DA}"/>
              </a:ext>
            </a:extLst>
          </p:cNvPr>
          <p:cNvSpPr txBox="1"/>
          <p:nvPr/>
        </p:nvSpPr>
        <p:spPr>
          <a:xfrm>
            <a:off x="1272988" y="1678265"/>
            <a:ext cx="14581086" cy="3785652"/>
          </a:xfrm>
          <a:prstGeom prst="rect">
            <a:avLst/>
          </a:prstGeom>
          <a:noFill/>
        </p:spPr>
        <p:txBody>
          <a:bodyPr wrap="square" rtlCol="0">
            <a:spAutoFit/>
          </a:bodyPr>
          <a:lstStyle/>
          <a:p>
            <a:pPr marL="285750" indent="-285750">
              <a:buFont typeface="Arial" panose="020B0604020202020204" pitchFamily="34" charset="0"/>
              <a:buChar char="•"/>
            </a:pPr>
            <a:r>
              <a:rPr lang="en-US" sz="4000" dirty="0">
                <a:latin typeface="Rockwell" panose="02060603020205020403" pitchFamily="18" charset="77"/>
              </a:rPr>
              <a:t>Data source contains Approx. 15GB of data.</a:t>
            </a:r>
          </a:p>
          <a:p>
            <a:pPr marL="285750" indent="-285750">
              <a:buFont typeface="Arial" panose="020B0604020202020204" pitchFamily="34" charset="0"/>
              <a:buChar char="•"/>
            </a:pPr>
            <a:endParaRPr lang="en-US" sz="4000" dirty="0">
              <a:latin typeface="Rockwell" panose="02060603020205020403" pitchFamily="18" charset="77"/>
            </a:endParaRPr>
          </a:p>
          <a:p>
            <a:pPr marL="285750" indent="-285750">
              <a:buFont typeface="Arial" panose="020B0604020202020204" pitchFamily="34" charset="0"/>
              <a:buChar char="•"/>
            </a:pPr>
            <a:r>
              <a:rPr lang="en-US" sz="4000" dirty="0">
                <a:latin typeface="Rockwell" panose="02060603020205020403" pitchFamily="18" charset="77"/>
              </a:rPr>
              <a:t>Kaggle (</a:t>
            </a:r>
            <a:r>
              <a:rPr lang="en-US" sz="4000" dirty="0">
                <a:latin typeface="Rockwell" panose="02060603020205020403" pitchFamily="18" charset="77"/>
                <a:hlinkClick r:id="rId4"/>
              </a:rPr>
              <a:t>//www.kaggle.com/datasets/marquis03/age-assessment-and-disease-risk-prediction/data</a:t>
            </a:r>
            <a:r>
              <a:rPr lang="en-US" sz="4000" dirty="0">
                <a:latin typeface="Rockwell" panose="02060603020205020403" pitchFamily="18" charset="77"/>
              </a:rPr>
              <a:t>)</a:t>
            </a:r>
          </a:p>
          <a:p>
            <a:pPr marL="285750" indent="-285750">
              <a:buFont typeface="Arial" panose="020B0604020202020204" pitchFamily="34" charset="0"/>
              <a:buChar char="•"/>
            </a:pPr>
            <a:endParaRPr lang="en-US" sz="4000" dirty="0">
              <a:latin typeface="Rockwell" panose="02060603020205020403" pitchFamily="18" charset="77"/>
            </a:endParaRPr>
          </a:p>
          <a:p>
            <a:pPr marL="285750" indent="-285750">
              <a:buFont typeface="Arial" panose="020B0604020202020204" pitchFamily="34" charset="0"/>
              <a:buChar char="•"/>
            </a:pPr>
            <a:endParaRPr lang="en-US" sz="4000" dirty="0">
              <a:latin typeface="Rockwell" panose="02060603020205020403" pitchFamily="18" charset="77"/>
            </a:endParaRPr>
          </a:p>
        </p:txBody>
      </p:sp>
    </p:spTree>
    <p:extLst>
      <p:ext uri="{BB962C8B-B14F-4D97-AF65-F5344CB8AC3E}">
        <p14:creationId xmlns:p14="http://schemas.microsoft.com/office/powerpoint/2010/main" val="171643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6A9FACC3-EC6F-F99B-EA11-7333BAD4A30E}"/>
              </a:ext>
            </a:extLst>
          </p:cNvPr>
          <p:cNvSpPr txBox="1">
            <a:spLocks/>
          </p:cNvSpPr>
          <p:nvPr/>
        </p:nvSpPr>
        <p:spPr>
          <a:xfrm>
            <a:off x="838200" y="365125"/>
            <a:ext cx="10515600" cy="844370"/>
          </a:xfrm>
          <a:prstGeom prst="rect">
            <a:avLst/>
          </a:prstGeom>
        </p:spPr>
        <p:txBody>
          <a:bodyPr lIns="91440" tIns="45720" rIns="91440" bIns="45720"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Milestones/Sprints</a:t>
            </a:r>
            <a:endParaRPr lang="en-US" b="1" dirty="0">
              <a:cs typeface="Calibri"/>
            </a:endParaRPr>
          </a:p>
          <a:p>
            <a:pPr algn="l"/>
            <a:endParaRPr lang="en-US" b="1" dirty="0">
              <a:cs typeface="Calibri"/>
            </a:endParaRPr>
          </a:p>
          <a:p>
            <a:pPr marL="571500" indent="-571500" algn="l">
              <a:buFont typeface="Arial"/>
              <a:buChar char="•"/>
            </a:pPr>
            <a:endParaRPr lang="en-US" dirty="0">
              <a:cs typeface="Calibri"/>
            </a:endParaRPr>
          </a:p>
          <a:p>
            <a:pPr marL="571500" indent="-571500" algn="l">
              <a:buFont typeface="Arial"/>
              <a:buChar char="•"/>
            </a:pPr>
            <a:endParaRPr lang="en-US" dirty="0">
              <a:cs typeface="Calibri"/>
            </a:endParaRPr>
          </a:p>
          <a:p>
            <a:pPr marL="571500" indent="-571500" algn="l">
              <a:buFont typeface="Arial"/>
              <a:buChar char="•"/>
            </a:pPr>
            <a:endParaRPr lang="en-US" dirty="0">
              <a:cs typeface="Calibri"/>
            </a:endParaRPr>
          </a:p>
          <a:p>
            <a:pPr algn="l"/>
            <a:endParaRPr lang="en-US" dirty="0">
              <a:cs typeface="Calibri"/>
            </a:endParaRPr>
          </a:p>
        </p:txBody>
      </p:sp>
      <p:sp>
        <p:nvSpPr>
          <p:cNvPr id="13" name="TextBox 11">
            <a:extLst>
              <a:ext uri="{FF2B5EF4-FFF2-40B4-BE49-F238E27FC236}">
                <a16:creationId xmlns:a16="http://schemas.microsoft.com/office/drawing/2014/main" id="{79893B70-65B8-2758-AC29-5EF8C379658F}"/>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sp>
        <p:nvSpPr>
          <p:cNvPr id="14" name="TextBox 13">
            <a:extLst>
              <a:ext uri="{FF2B5EF4-FFF2-40B4-BE49-F238E27FC236}">
                <a16:creationId xmlns:a16="http://schemas.microsoft.com/office/drawing/2014/main" id="{566588A4-5E53-C40B-ACEF-F8112C0BAC0D}"/>
              </a:ext>
            </a:extLst>
          </p:cNvPr>
          <p:cNvSpPr txBox="1"/>
          <p:nvPr/>
        </p:nvSpPr>
        <p:spPr>
          <a:xfrm>
            <a:off x="838200" y="1450885"/>
            <a:ext cx="16660906"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Rockwell" panose="02060603020205020403" pitchFamily="18" charset="77"/>
              </a:rPr>
              <a:t>2 Nov -9 Nov: Data Profiling, Data Cleansing and EDA.</a:t>
            </a:r>
          </a:p>
          <a:p>
            <a:pPr marL="571500" indent="-571500">
              <a:buFont typeface="Arial" panose="020B0604020202020204" pitchFamily="34" charset="0"/>
              <a:buChar char="•"/>
            </a:pPr>
            <a:endParaRPr lang="en-US" sz="3600" dirty="0">
              <a:latin typeface="Rockwell" panose="02060603020205020403" pitchFamily="18" charset="77"/>
            </a:endParaRPr>
          </a:p>
          <a:p>
            <a:pPr marL="571500" indent="-571500">
              <a:buFont typeface="Arial" panose="020B0604020202020204" pitchFamily="34" charset="0"/>
              <a:buChar char="•"/>
            </a:pPr>
            <a:r>
              <a:rPr lang="en-US" sz="3600" dirty="0">
                <a:latin typeface="Rockwell" panose="02060603020205020403" pitchFamily="18" charset="77"/>
              </a:rPr>
              <a:t>10 Nov -16 Nov : Using the cleaned dataset to train the ML models for age prediction and unit testing</a:t>
            </a:r>
          </a:p>
          <a:p>
            <a:pPr marL="571500" indent="-571500">
              <a:buFont typeface="Arial" panose="020B0604020202020204" pitchFamily="34" charset="0"/>
              <a:buChar char="•"/>
            </a:pPr>
            <a:endParaRPr lang="en-US" sz="3600" dirty="0">
              <a:latin typeface="Rockwell" panose="02060603020205020403" pitchFamily="18" charset="77"/>
            </a:endParaRPr>
          </a:p>
          <a:p>
            <a:pPr marL="571500" indent="-571500">
              <a:buFont typeface="Arial" panose="020B0604020202020204" pitchFamily="34" charset="0"/>
              <a:buChar char="•"/>
            </a:pPr>
            <a:r>
              <a:rPr lang="en-US" sz="3600" dirty="0">
                <a:latin typeface="Rockwell" panose="02060603020205020403" pitchFamily="18" charset="77"/>
              </a:rPr>
              <a:t>17 Nov -23 Nov : Using the data set to train the ML models for Disease Risk prediction and unit testing</a:t>
            </a:r>
          </a:p>
          <a:p>
            <a:pPr marL="571500" indent="-571500">
              <a:buFont typeface="Arial" panose="020B0604020202020204" pitchFamily="34" charset="0"/>
              <a:buChar char="•"/>
            </a:pPr>
            <a:endParaRPr lang="en-US" sz="3600" dirty="0">
              <a:latin typeface="Rockwell" panose="02060603020205020403" pitchFamily="18" charset="77"/>
            </a:endParaRPr>
          </a:p>
          <a:p>
            <a:pPr marL="571500" indent="-571500">
              <a:buFont typeface="Arial" panose="020B0604020202020204" pitchFamily="34" charset="0"/>
              <a:buChar char="•"/>
            </a:pPr>
            <a:r>
              <a:rPr lang="en-US" sz="3600" dirty="0">
                <a:latin typeface="Rockwell" panose="02060603020205020403" pitchFamily="18" charset="77"/>
              </a:rPr>
              <a:t>24 Nov -30 Nov: Building UI using Scala JS and Unit testing</a:t>
            </a:r>
          </a:p>
          <a:p>
            <a:pPr marL="571500" indent="-571500">
              <a:buFont typeface="Arial" panose="020B0604020202020204" pitchFamily="34" charset="0"/>
              <a:buChar char="•"/>
            </a:pPr>
            <a:endParaRPr lang="en-US" sz="3600" dirty="0">
              <a:latin typeface="Rockwell" panose="02060603020205020403" pitchFamily="18" charset="77"/>
            </a:endParaRPr>
          </a:p>
          <a:p>
            <a:pPr marL="571500" indent="-571500">
              <a:buFont typeface="Arial" panose="020B0604020202020204" pitchFamily="34" charset="0"/>
              <a:buChar char="•"/>
            </a:pPr>
            <a:r>
              <a:rPr lang="en-US" sz="3600" dirty="0">
                <a:latin typeface="Rockwell" panose="02060603020205020403" pitchFamily="18" charset="77"/>
              </a:rPr>
              <a:t>1 Nov -7 Dec: Integrating the system, Unit testing, Final presentation preparation</a:t>
            </a:r>
          </a:p>
        </p:txBody>
      </p:sp>
    </p:spTree>
    <p:extLst>
      <p:ext uri="{BB962C8B-B14F-4D97-AF65-F5344CB8AC3E}">
        <p14:creationId xmlns:p14="http://schemas.microsoft.com/office/powerpoint/2010/main" val="27025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EA9786D8-A119-0175-5287-8551D9256EB4}"/>
              </a:ext>
            </a:extLst>
          </p:cNvPr>
          <p:cNvSpPr txBox="1">
            <a:spLocks/>
          </p:cNvSpPr>
          <p:nvPr/>
        </p:nvSpPr>
        <p:spPr>
          <a:xfrm>
            <a:off x="838200" y="365125"/>
            <a:ext cx="10515600" cy="84437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0" i="0" dirty="0">
                <a:solidFill>
                  <a:srgbClr val="2D3B45"/>
                </a:solidFill>
                <a:effectLst/>
                <a:latin typeface="Rockwell" panose="02060603020205020403" pitchFamily="18" charset="77"/>
              </a:rPr>
              <a:t>What will you program in Scala</a:t>
            </a:r>
          </a:p>
        </p:txBody>
      </p:sp>
      <p:sp>
        <p:nvSpPr>
          <p:cNvPr id="2" name="TextBox 11">
            <a:extLst>
              <a:ext uri="{FF2B5EF4-FFF2-40B4-BE49-F238E27FC236}">
                <a16:creationId xmlns:a16="http://schemas.microsoft.com/office/drawing/2014/main" id="{E80B2C52-8123-DFF6-7F4F-45DE6D3657FD}"/>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sp>
        <p:nvSpPr>
          <p:cNvPr id="13" name="TextBox 12">
            <a:extLst>
              <a:ext uri="{FF2B5EF4-FFF2-40B4-BE49-F238E27FC236}">
                <a16:creationId xmlns:a16="http://schemas.microsoft.com/office/drawing/2014/main" id="{13A567A8-D12C-BC0D-C22C-B6B66E5823A0}"/>
              </a:ext>
            </a:extLst>
          </p:cNvPr>
          <p:cNvSpPr txBox="1"/>
          <p:nvPr/>
        </p:nvSpPr>
        <p:spPr>
          <a:xfrm>
            <a:off x="1057836" y="1828800"/>
            <a:ext cx="12945036"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Rockwell" panose="02060603020205020403" pitchFamily="18" charset="77"/>
              </a:rPr>
              <a:t>We will use Spark for the machine learning training, and Scala JS for the user interface development. The code repository will be hosted in </a:t>
            </a:r>
            <a:r>
              <a:rPr lang="en-US" sz="3600" dirty="0">
                <a:latin typeface="Rockwell" panose="02060603020205020403" pitchFamily="18" charset="77"/>
                <a:hlinkClick r:id="rId4"/>
              </a:rPr>
              <a:t>https://github.com/Pateltirths1012/Age-Assessment-Disease-Risk-Prediction</a:t>
            </a:r>
            <a:endParaRPr lang="en-US" sz="3600" dirty="0">
              <a:latin typeface="Rockwell" panose="02060603020205020403" pitchFamily="18" charset="77"/>
            </a:endParaRPr>
          </a:p>
          <a:p>
            <a:pPr marL="571500" indent="-571500">
              <a:buFont typeface="Arial" panose="020B0604020202020204" pitchFamily="34" charset="0"/>
              <a:buChar char="•"/>
            </a:pPr>
            <a:endParaRPr lang="en-US" sz="3600" dirty="0">
              <a:latin typeface="Rockwell" panose="02060603020205020403" pitchFamily="18" charset="77"/>
            </a:endParaRPr>
          </a:p>
        </p:txBody>
      </p:sp>
    </p:spTree>
    <p:extLst>
      <p:ext uri="{BB962C8B-B14F-4D97-AF65-F5344CB8AC3E}">
        <p14:creationId xmlns:p14="http://schemas.microsoft.com/office/powerpoint/2010/main" val="44325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30DAD982-19FA-FDF1-CD0C-3A95A09C87A9}"/>
              </a:ext>
            </a:extLst>
          </p:cNvPr>
          <p:cNvSpPr txBox="1">
            <a:spLocks/>
          </p:cNvSpPr>
          <p:nvPr/>
        </p:nvSpPr>
        <p:spPr>
          <a:xfrm>
            <a:off x="838200" y="365125"/>
            <a:ext cx="10515600" cy="844370"/>
          </a:xfrm>
          <a:prstGeom prst="rect">
            <a:avLst/>
          </a:prstGeom>
        </p:spPr>
        <p:txBody>
          <a:bodyPr lIns="91440" tIns="45720" rIns="91440" bIns="45720"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0" i="0" dirty="0">
                <a:solidFill>
                  <a:srgbClr val="2D3B45"/>
                </a:solidFill>
                <a:effectLst/>
                <a:latin typeface="Rockwell" panose="02060603020205020403" pitchFamily="18" charset="77"/>
              </a:rPr>
              <a:t>Acceptance Criteria</a:t>
            </a:r>
          </a:p>
        </p:txBody>
      </p:sp>
      <p:sp>
        <p:nvSpPr>
          <p:cNvPr id="2" name="TextBox 1">
            <a:extLst>
              <a:ext uri="{FF2B5EF4-FFF2-40B4-BE49-F238E27FC236}">
                <a16:creationId xmlns:a16="http://schemas.microsoft.com/office/drawing/2014/main" id="{7FC27888-B6AA-7AD1-386B-D2777CFD79CD}"/>
              </a:ext>
            </a:extLst>
          </p:cNvPr>
          <p:cNvSpPr txBox="1"/>
          <p:nvPr/>
        </p:nvSpPr>
        <p:spPr>
          <a:xfrm>
            <a:off x="7772400" y="4914900"/>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b="1">
              <a:latin typeface="Söhne"/>
              <a:ea typeface="Calibri"/>
              <a:cs typeface="Calibri"/>
            </a:endParaRPr>
          </a:p>
        </p:txBody>
      </p:sp>
      <p:sp>
        <p:nvSpPr>
          <p:cNvPr id="13" name="TextBox 11">
            <a:extLst>
              <a:ext uri="{FF2B5EF4-FFF2-40B4-BE49-F238E27FC236}">
                <a16:creationId xmlns:a16="http://schemas.microsoft.com/office/drawing/2014/main" id="{F3D1356C-1F73-6B96-907E-897B810E425E}"/>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sp>
        <p:nvSpPr>
          <p:cNvPr id="14" name="TextBox 13">
            <a:extLst>
              <a:ext uri="{FF2B5EF4-FFF2-40B4-BE49-F238E27FC236}">
                <a16:creationId xmlns:a16="http://schemas.microsoft.com/office/drawing/2014/main" id="{20883EA4-CBD8-6334-D8EC-F1EB835FC082}"/>
              </a:ext>
            </a:extLst>
          </p:cNvPr>
          <p:cNvSpPr txBox="1"/>
          <p:nvPr/>
        </p:nvSpPr>
        <p:spPr>
          <a:xfrm>
            <a:off x="1129553" y="1828800"/>
            <a:ext cx="14724521" cy="2308324"/>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Rockwell" panose="02060603020205020403" pitchFamily="18" charset="77"/>
              </a:rPr>
              <a:t>The RMS for age prediction should be within less than 2.</a:t>
            </a:r>
          </a:p>
          <a:p>
            <a:pPr marL="571500" indent="-571500">
              <a:buFont typeface="Arial" panose="020B0604020202020204" pitchFamily="34" charset="0"/>
              <a:buChar char="•"/>
            </a:pPr>
            <a:r>
              <a:rPr lang="en-US" sz="3600" dirty="0">
                <a:latin typeface="Rockwell" panose="02060603020205020403" pitchFamily="18" charset="77"/>
              </a:rPr>
              <a:t>The RMS for disease prediction should be within less than 2.2.</a:t>
            </a:r>
          </a:p>
          <a:p>
            <a:pPr marL="571500" indent="-571500">
              <a:buFont typeface="Arial" panose="020B0604020202020204" pitchFamily="34" charset="0"/>
              <a:buChar char="•"/>
            </a:pPr>
            <a:r>
              <a:rPr lang="en-US" sz="3600" dirty="0">
                <a:latin typeface="Rockwell" panose="02060603020205020403" pitchFamily="18" charset="77"/>
              </a:rPr>
              <a:t>The Response time of the prediction less than 6 seconds.</a:t>
            </a:r>
          </a:p>
          <a:p>
            <a:pPr marL="571500" indent="-571500">
              <a:buFont typeface="Arial" panose="020B0604020202020204" pitchFamily="34" charset="0"/>
              <a:buChar char="•"/>
            </a:pPr>
            <a:endParaRPr lang="en-US" sz="3600" dirty="0">
              <a:latin typeface="Rockwell" panose="02060603020205020403" pitchFamily="18" charset="77"/>
            </a:endParaRPr>
          </a:p>
        </p:txBody>
      </p:sp>
    </p:spTree>
    <p:extLst>
      <p:ext uri="{BB962C8B-B14F-4D97-AF65-F5344CB8AC3E}">
        <p14:creationId xmlns:p14="http://schemas.microsoft.com/office/powerpoint/2010/main" val="388421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2" name="Title 3">
            <a:extLst>
              <a:ext uri="{FF2B5EF4-FFF2-40B4-BE49-F238E27FC236}">
                <a16:creationId xmlns:a16="http://schemas.microsoft.com/office/drawing/2014/main" id="{30DAD982-19FA-FDF1-CD0C-3A95A09C87A9}"/>
              </a:ext>
            </a:extLst>
          </p:cNvPr>
          <p:cNvSpPr txBox="1">
            <a:spLocks/>
          </p:cNvSpPr>
          <p:nvPr/>
        </p:nvSpPr>
        <p:spPr>
          <a:xfrm>
            <a:off x="838200" y="365125"/>
            <a:ext cx="10515600" cy="844370"/>
          </a:xfrm>
          <a:prstGeom prst="rect">
            <a:avLst/>
          </a:prstGeom>
        </p:spPr>
        <p:txBody>
          <a:bodyPr lIns="91440" tIns="45720" rIns="91440" bIns="45720"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2D3B45"/>
                </a:solidFill>
                <a:latin typeface="Rockwell" panose="02060603020205020403" pitchFamily="18" charset="77"/>
              </a:rPr>
              <a:t>Project Model</a:t>
            </a:r>
            <a:endParaRPr lang="en-US" b="0" i="0" dirty="0">
              <a:solidFill>
                <a:srgbClr val="2D3B45"/>
              </a:solidFill>
              <a:effectLst/>
              <a:latin typeface="Rockwell" panose="02060603020205020403" pitchFamily="18" charset="77"/>
            </a:endParaRPr>
          </a:p>
        </p:txBody>
      </p:sp>
      <p:sp>
        <p:nvSpPr>
          <p:cNvPr id="2" name="TextBox 1">
            <a:extLst>
              <a:ext uri="{FF2B5EF4-FFF2-40B4-BE49-F238E27FC236}">
                <a16:creationId xmlns:a16="http://schemas.microsoft.com/office/drawing/2014/main" id="{7FC27888-B6AA-7AD1-386B-D2777CFD79CD}"/>
              </a:ext>
            </a:extLst>
          </p:cNvPr>
          <p:cNvSpPr txBox="1"/>
          <p:nvPr/>
        </p:nvSpPr>
        <p:spPr>
          <a:xfrm>
            <a:off x="7772400" y="4914900"/>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b="1">
              <a:latin typeface="Söhne"/>
              <a:ea typeface="Calibri"/>
              <a:cs typeface="Calibri"/>
            </a:endParaRPr>
          </a:p>
        </p:txBody>
      </p:sp>
      <p:sp>
        <p:nvSpPr>
          <p:cNvPr id="13" name="TextBox 11">
            <a:extLst>
              <a:ext uri="{FF2B5EF4-FFF2-40B4-BE49-F238E27FC236}">
                <a16:creationId xmlns:a16="http://schemas.microsoft.com/office/drawing/2014/main" id="{F3D1356C-1F73-6B96-907E-897B810E425E}"/>
              </a:ext>
            </a:extLst>
          </p:cNvPr>
          <p:cNvSpPr txBox="1"/>
          <p:nvPr/>
        </p:nvSpPr>
        <p:spPr>
          <a:xfrm>
            <a:off x="0" y="9695605"/>
            <a:ext cx="5394201" cy="316497"/>
          </a:xfrm>
          <a:prstGeom prst="rect">
            <a:avLst/>
          </a:prstGeom>
        </p:spPr>
        <p:txBody>
          <a:bodyPr lIns="0" tIns="0" rIns="0" bIns="0" rtlCol="0" anchor="t">
            <a:spAutoFit/>
          </a:bodyPr>
          <a:lstStyle/>
          <a:p>
            <a:pPr algn="ctr">
              <a:lnSpc>
                <a:spcPts val="2659"/>
              </a:lnSpc>
              <a:spcBef>
                <a:spcPct val="0"/>
              </a:spcBef>
            </a:pPr>
            <a:r>
              <a:rPr lang="en-US" sz="1899" dirty="0">
                <a:solidFill>
                  <a:srgbClr val="FFFFFF"/>
                </a:solidFill>
                <a:latin typeface="Rockwell" panose="02060603020205020403" pitchFamily="18" charset="77"/>
              </a:rPr>
              <a:t>CYSE7200 Big-Data Sys Engr Using Scala</a:t>
            </a:r>
          </a:p>
        </p:txBody>
      </p:sp>
      <p:sp>
        <p:nvSpPr>
          <p:cNvPr id="14" name="TextBox 13">
            <a:extLst>
              <a:ext uri="{FF2B5EF4-FFF2-40B4-BE49-F238E27FC236}">
                <a16:creationId xmlns:a16="http://schemas.microsoft.com/office/drawing/2014/main" id="{20883EA4-CBD8-6334-D8EC-F1EB835FC082}"/>
              </a:ext>
            </a:extLst>
          </p:cNvPr>
          <p:cNvSpPr txBox="1"/>
          <p:nvPr/>
        </p:nvSpPr>
        <p:spPr>
          <a:xfrm>
            <a:off x="1129553" y="1828800"/>
            <a:ext cx="14724521"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Rockwell" panose="02060603020205020403" pitchFamily="18" charset="77"/>
              </a:rPr>
              <a:t>We have a UI which gets the input in the form of a csv file from user.</a:t>
            </a:r>
          </a:p>
          <a:p>
            <a:pPr marL="571500" indent="-571500">
              <a:buFont typeface="Arial" panose="020B0604020202020204" pitchFamily="34" charset="0"/>
              <a:buChar char="•"/>
            </a:pPr>
            <a:r>
              <a:rPr lang="en-US" sz="3600" dirty="0">
                <a:latin typeface="Rockwell" panose="02060603020205020403" pitchFamily="18" charset="77"/>
              </a:rPr>
              <a:t>We test to see if the CSV is in correct format.</a:t>
            </a:r>
          </a:p>
          <a:p>
            <a:pPr marL="571500" indent="-571500">
              <a:buFont typeface="Arial" panose="020B0604020202020204" pitchFamily="34" charset="0"/>
              <a:buChar char="•"/>
            </a:pPr>
            <a:r>
              <a:rPr lang="en-US" sz="3600" dirty="0">
                <a:latin typeface="Rockwell" panose="02060603020205020403" pitchFamily="18" charset="77"/>
              </a:rPr>
              <a:t>The CSV file is given as input for Age prediction model and Disease prediction model.</a:t>
            </a:r>
          </a:p>
          <a:p>
            <a:pPr marL="571500" indent="-571500">
              <a:buFont typeface="Arial" panose="020B0604020202020204" pitchFamily="34" charset="0"/>
              <a:buChar char="•"/>
            </a:pPr>
            <a:r>
              <a:rPr lang="en-US" sz="3600" dirty="0">
                <a:latin typeface="Rockwell" panose="02060603020205020403" pitchFamily="18" charset="77"/>
              </a:rPr>
              <a:t>The output is printed in the UI</a:t>
            </a:r>
          </a:p>
          <a:p>
            <a:endParaRPr lang="en-US" sz="3600" dirty="0">
              <a:latin typeface="Rockwell" panose="02060603020205020403" pitchFamily="18" charset="77"/>
            </a:endParaRPr>
          </a:p>
        </p:txBody>
      </p:sp>
      <p:sp>
        <p:nvSpPr>
          <p:cNvPr id="11" name="Rectangle 10">
            <a:extLst>
              <a:ext uri="{FF2B5EF4-FFF2-40B4-BE49-F238E27FC236}">
                <a16:creationId xmlns:a16="http://schemas.microsoft.com/office/drawing/2014/main" id="{4508E413-548E-74B7-E57B-5D45C5BDD715}"/>
              </a:ext>
            </a:extLst>
          </p:cNvPr>
          <p:cNvSpPr/>
          <p:nvPr/>
        </p:nvSpPr>
        <p:spPr>
          <a:xfrm>
            <a:off x="1445342" y="6177033"/>
            <a:ext cx="2477729" cy="17550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UI Input from User</a:t>
            </a:r>
            <a:endParaRPr lang="en-IN" dirty="0">
              <a:solidFill>
                <a:schemeClr val="tx1">
                  <a:lumMod val="95000"/>
                  <a:lumOff val="5000"/>
                </a:schemeClr>
              </a:solidFill>
            </a:endParaRPr>
          </a:p>
        </p:txBody>
      </p:sp>
      <p:sp>
        <p:nvSpPr>
          <p:cNvPr id="16" name="Rectangle 15">
            <a:extLst>
              <a:ext uri="{FF2B5EF4-FFF2-40B4-BE49-F238E27FC236}">
                <a16:creationId xmlns:a16="http://schemas.microsoft.com/office/drawing/2014/main" id="{0C0268B4-18D1-AE1A-DD92-70154E7EE1EC}"/>
              </a:ext>
            </a:extLst>
          </p:cNvPr>
          <p:cNvSpPr/>
          <p:nvPr/>
        </p:nvSpPr>
        <p:spPr>
          <a:xfrm>
            <a:off x="5294671" y="6177033"/>
            <a:ext cx="2477729" cy="17550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95000"/>
                    <a:lumOff val="5000"/>
                  </a:schemeClr>
                </a:solidFill>
              </a:rPr>
              <a:t>Testcase.scala</a:t>
            </a:r>
            <a:endParaRPr lang="en-IN" dirty="0">
              <a:solidFill>
                <a:schemeClr val="tx1">
                  <a:lumMod val="95000"/>
                  <a:lumOff val="5000"/>
                </a:schemeClr>
              </a:solidFill>
            </a:endParaRPr>
          </a:p>
        </p:txBody>
      </p:sp>
      <p:sp>
        <p:nvSpPr>
          <p:cNvPr id="17" name="Rectangle 16">
            <a:extLst>
              <a:ext uri="{FF2B5EF4-FFF2-40B4-BE49-F238E27FC236}">
                <a16:creationId xmlns:a16="http://schemas.microsoft.com/office/drawing/2014/main" id="{E308704F-25CD-230C-3DEC-B4B5BFEBC26F}"/>
              </a:ext>
            </a:extLst>
          </p:cNvPr>
          <p:cNvSpPr/>
          <p:nvPr/>
        </p:nvSpPr>
        <p:spPr>
          <a:xfrm>
            <a:off x="9144000" y="6165257"/>
            <a:ext cx="2477729" cy="17550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Age prediction</a:t>
            </a:r>
            <a:endParaRPr lang="en-IN" dirty="0">
              <a:solidFill>
                <a:schemeClr val="tx1">
                  <a:lumMod val="95000"/>
                  <a:lumOff val="5000"/>
                </a:schemeClr>
              </a:solidFill>
            </a:endParaRPr>
          </a:p>
        </p:txBody>
      </p:sp>
      <p:sp>
        <p:nvSpPr>
          <p:cNvPr id="18" name="Rectangle 17">
            <a:extLst>
              <a:ext uri="{FF2B5EF4-FFF2-40B4-BE49-F238E27FC236}">
                <a16:creationId xmlns:a16="http://schemas.microsoft.com/office/drawing/2014/main" id="{23082150-438E-FE02-E521-C656550AF289}"/>
              </a:ext>
            </a:extLst>
          </p:cNvPr>
          <p:cNvSpPr/>
          <p:nvPr/>
        </p:nvSpPr>
        <p:spPr>
          <a:xfrm>
            <a:off x="12373896" y="6177033"/>
            <a:ext cx="2477729" cy="17550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Disease prediction</a:t>
            </a:r>
            <a:endParaRPr lang="en-IN" dirty="0">
              <a:solidFill>
                <a:schemeClr val="tx1">
                  <a:lumMod val="95000"/>
                  <a:lumOff val="5000"/>
                </a:schemeClr>
              </a:solidFill>
            </a:endParaRPr>
          </a:p>
        </p:txBody>
      </p:sp>
      <p:sp>
        <p:nvSpPr>
          <p:cNvPr id="19" name="Rectangle 18">
            <a:extLst>
              <a:ext uri="{FF2B5EF4-FFF2-40B4-BE49-F238E27FC236}">
                <a16:creationId xmlns:a16="http://schemas.microsoft.com/office/drawing/2014/main" id="{2D4A22FD-220E-B97F-66E8-C963BCD5200C}"/>
              </a:ext>
            </a:extLst>
          </p:cNvPr>
          <p:cNvSpPr/>
          <p:nvPr/>
        </p:nvSpPr>
        <p:spPr>
          <a:xfrm>
            <a:off x="15432694" y="6165257"/>
            <a:ext cx="2477729" cy="17550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UI output</a:t>
            </a:r>
            <a:endParaRPr lang="en-IN" dirty="0">
              <a:solidFill>
                <a:schemeClr val="tx1">
                  <a:lumMod val="95000"/>
                  <a:lumOff val="5000"/>
                </a:schemeClr>
              </a:solidFill>
            </a:endParaRPr>
          </a:p>
        </p:txBody>
      </p:sp>
    </p:spTree>
    <p:extLst>
      <p:ext uri="{BB962C8B-B14F-4D97-AF65-F5344CB8AC3E}">
        <p14:creationId xmlns:p14="http://schemas.microsoft.com/office/powerpoint/2010/main" val="258079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97725" y="606514"/>
            <a:ext cx="4112698" cy="844371"/>
          </a:xfrm>
          <a:custGeom>
            <a:avLst/>
            <a:gdLst/>
            <a:ahLst/>
            <a:cxnLst/>
            <a:rect l="l" t="t" r="r" b="b"/>
            <a:pathLst>
              <a:path w="4112698" h="844371">
                <a:moveTo>
                  <a:pt x="0" y="0"/>
                </a:moveTo>
                <a:lnTo>
                  <a:pt x="4112698" y="0"/>
                </a:lnTo>
                <a:lnTo>
                  <a:pt x="4112698" y="844372"/>
                </a:lnTo>
                <a:lnTo>
                  <a:pt x="0" y="844372"/>
                </a:lnTo>
                <a:lnTo>
                  <a:pt x="0" y="0"/>
                </a:lnTo>
                <a:close/>
              </a:path>
            </a:pathLst>
          </a:custGeom>
          <a:blipFill>
            <a:blip r:embed="rId2"/>
            <a:stretch>
              <a:fillRect/>
            </a:stretch>
          </a:blipFill>
        </p:spPr>
        <p:txBody>
          <a:bodyPr/>
          <a:lstStyle/>
          <a:p>
            <a:endParaRPr lang="en-US"/>
          </a:p>
        </p:txBody>
      </p:sp>
      <p:grpSp>
        <p:nvGrpSpPr>
          <p:cNvPr id="4" name="Group 4"/>
          <p:cNvGrpSpPr/>
          <p:nvPr/>
        </p:nvGrpSpPr>
        <p:grpSpPr>
          <a:xfrm>
            <a:off x="0" y="9621611"/>
            <a:ext cx="15854074" cy="473529"/>
            <a:chOff x="0" y="0"/>
            <a:chExt cx="4175559" cy="124715"/>
          </a:xfrm>
        </p:grpSpPr>
        <p:sp>
          <p:nvSpPr>
            <p:cNvPr id="5" name="Freeform 5"/>
            <p:cNvSpPr/>
            <p:nvPr/>
          </p:nvSpPr>
          <p:spPr>
            <a:xfrm>
              <a:off x="0" y="0"/>
              <a:ext cx="4175559" cy="124715"/>
            </a:xfrm>
            <a:custGeom>
              <a:avLst/>
              <a:gdLst/>
              <a:ahLst/>
              <a:cxnLst/>
              <a:rect l="l" t="t" r="r" b="b"/>
              <a:pathLst>
                <a:path w="4175559" h="124715">
                  <a:moveTo>
                    <a:pt x="0" y="0"/>
                  </a:moveTo>
                  <a:lnTo>
                    <a:pt x="4175559" y="0"/>
                  </a:lnTo>
                  <a:lnTo>
                    <a:pt x="4175559" y="124715"/>
                  </a:lnTo>
                  <a:lnTo>
                    <a:pt x="0" y="124715"/>
                  </a:lnTo>
                  <a:close/>
                </a:path>
              </a:pathLst>
            </a:custGeom>
            <a:solidFill>
              <a:srgbClr val="235392"/>
            </a:solidFill>
          </p:spPr>
          <p:txBody>
            <a:bodyPr/>
            <a:lstStyle/>
            <a:p>
              <a:endParaRPr lang="en-US"/>
            </a:p>
          </p:txBody>
        </p:sp>
        <p:sp>
          <p:nvSpPr>
            <p:cNvPr id="6" name="TextBox 6"/>
            <p:cNvSpPr txBox="1"/>
            <p:nvPr/>
          </p:nvSpPr>
          <p:spPr>
            <a:xfrm>
              <a:off x="0" y="-38100"/>
              <a:ext cx="4175559" cy="162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59300" y="9621611"/>
            <a:ext cx="1028700" cy="473529"/>
            <a:chOff x="0" y="0"/>
            <a:chExt cx="270933" cy="124715"/>
          </a:xfrm>
        </p:grpSpPr>
        <p:sp>
          <p:nvSpPr>
            <p:cNvPr id="8" name="Freeform 8"/>
            <p:cNvSpPr/>
            <p:nvPr/>
          </p:nvSpPr>
          <p:spPr>
            <a:xfrm>
              <a:off x="0" y="0"/>
              <a:ext cx="270933" cy="124715"/>
            </a:xfrm>
            <a:custGeom>
              <a:avLst/>
              <a:gdLst/>
              <a:ahLst/>
              <a:cxnLst/>
              <a:rect l="l" t="t" r="r" b="b"/>
              <a:pathLst>
                <a:path w="270933" h="124715">
                  <a:moveTo>
                    <a:pt x="0" y="0"/>
                  </a:moveTo>
                  <a:lnTo>
                    <a:pt x="270933" y="0"/>
                  </a:lnTo>
                  <a:lnTo>
                    <a:pt x="270933" y="124715"/>
                  </a:lnTo>
                  <a:lnTo>
                    <a:pt x="0" y="124715"/>
                  </a:lnTo>
                  <a:close/>
                </a:path>
              </a:pathLst>
            </a:custGeom>
            <a:solidFill>
              <a:srgbClr val="D41B2B"/>
            </a:solidFill>
          </p:spPr>
          <p:txBody>
            <a:bodyPr/>
            <a:lstStyle/>
            <a:p>
              <a:endParaRPr lang="en-US"/>
            </a:p>
          </p:txBody>
        </p:sp>
        <p:sp>
          <p:nvSpPr>
            <p:cNvPr id="9" name="TextBox 9"/>
            <p:cNvSpPr txBox="1"/>
            <p:nvPr/>
          </p:nvSpPr>
          <p:spPr>
            <a:xfrm>
              <a:off x="0" y="-38100"/>
              <a:ext cx="270933" cy="16281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187597" y="9356958"/>
            <a:ext cx="738181" cy="738181"/>
          </a:xfrm>
          <a:custGeom>
            <a:avLst/>
            <a:gdLst/>
            <a:ahLst/>
            <a:cxnLst/>
            <a:rect l="l" t="t" r="r" b="b"/>
            <a:pathLst>
              <a:path w="738181" h="738181">
                <a:moveTo>
                  <a:pt x="0" y="0"/>
                </a:moveTo>
                <a:lnTo>
                  <a:pt x="738180" y="0"/>
                </a:lnTo>
                <a:lnTo>
                  <a:pt x="738180" y="738181"/>
                </a:lnTo>
                <a:lnTo>
                  <a:pt x="0" y="738181"/>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323685" y="9677717"/>
            <a:ext cx="5394201" cy="323215"/>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Rockwell" panose="02060603020205020403" pitchFamily="18" charset="77"/>
              </a:rPr>
              <a:t>ENCP6000 Career Management for Engineers </a:t>
            </a:r>
          </a:p>
        </p:txBody>
      </p:sp>
      <p:sp>
        <p:nvSpPr>
          <p:cNvPr id="12" name="Title 3">
            <a:extLst>
              <a:ext uri="{FF2B5EF4-FFF2-40B4-BE49-F238E27FC236}">
                <a16:creationId xmlns:a16="http://schemas.microsoft.com/office/drawing/2014/main" id="{6F21A344-29B5-2680-BEB9-B95BE269CE77}"/>
              </a:ext>
            </a:extLst>
          </p:cNvPr>
          <p:cNvSpPr txBox="1">
            <a:spLocks/>
          </p:cNvSpPr>
          <p:nvPr/>
        </p:nvSpPr>
        <p:spPr>
          <a:xfrm>
            <a:off x="838200" y="365125"/>
            <a:ext cx="10515600" cy="84437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0" i="0" dirty="0">
                <a:solidFill>
                  <a:srgbClr val="2D3B45"/>
                </a:solidFill>
                <a:effectLst/>
              </a:rPr>
              <a:t>Goal</a:t>
            </a:r>
            <a:endParaRPr lang="en-US" dirty="0"/>
          </a:p>
        </p:txBody>
      </p:sp>
      <p:sp>
        <p:nvSpPr>
          <p:cNvPr id="13" name="TextBox 12">
            <a:extLst>
              <a:ext uri="{FF2B5EF4-FFF2-40B4-BE49-F238E27FC236}">
                <a16:creationId xmlns:a16="http://schemas.microsoft.com/office/drawing/2014/main" id="{5AA261A3-023F-0602-DB75-4867024F3F95}"/>
              </a:ext>
            </a:extLst>
          </p:cNvPr>
          <p:cNvSpPr txBox="1"/>
          <p:nvPr/>
        </p:nvSpPr>
        <p:spPr>
          <a:xfrm>
            <a:off x="1002860" y="1899609"/>
            <a:ext cx="1606817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panose="020B0604020202020204" pitchFamily="34" charset="0"/>
              <a:buChar char="•"/>
            </a:pPr>
            <a:r>
              <a:rPr lang="en-US" sz="3600" dirty="0">
                <a:latin typeface="Rockwell" panose="02060603020205020403" pitchFamily="18" charset="77"/>
              </a:rPr>
              <a:t>Develop a system for predicting disease risk using an existing dataset.</a:t>
            </a:r>
          </a:p>
          <a:p>
            <a:pPr marL="571500" indent="-571500">
              <a:buFont typeface="Arial" panose="020B0604020202020204" pitchFamily="34" charset="0"/>
              <a:buChar char="•"/>
            </a:pPr>
            <a:endParaRPr lang="en-US" sz="3600" dirty="0">
              <a:latin typeface="Rockwell" panose="02060603020205020403" pitchFamily="18" charset="77"/>
            </a:endParaRPr>
          </a:p>
          <a:p>
            <a:pPr marL="571500" indent="-571500">
              <a:buFont typeface="Arial" panose="020B0604020202020204" pitchFamily="34" charset="0"/>
              <a:buChar char="•"/>
            </a:pPr>
            <a:r>
              <a:rPr lang="en-US" sz="3600" dirty="0">
                <a:latin typeface="Rockwell" panose="02060603020205020403" pitchFamily="18" charset="77"/>
              </a:rPr>
              <a:t>Create an application that predicts disease risk and age based on the medical data, benefiting healthcare professionals and hospitals.</a:t>
            </a:r>
          </a:p>
          <a:p>
            <a:pPr marL="571500" indent="-571500">
              <a:buFont typeface="Arial" panose="020B0604020202020204" pitchFamily="34" charset="0"/>
              <a:buChar char="•"/>
            </a:pPr>
            <a:endParaRPr lang="en-US" sz="3600" dirty="0">
              <a:latin typeface="Rockwell" panose="02060603020205020403" pitchFamily="18" charset="77"/>
            </a:endParaRPr>
          </a:p>
          <a:p>
            <a:pPr marL="571500" indent="-571500">
              <a:buFont typeface="Arial" panose="020B0604020202020204" pitchFamily="34" charset="0"/>
              <a:buChar char="•"/>
            </a:pPr>
            <a:r>
              <a:rPr lang="en-US" sz="3600" dirty="0">
                <a:latin typeface="Rockwell" panose="02060603020205020403" pitchFamily="18" charset="77"/>
              </a:rPr>
              <a:t>Contribute to disease prevention and provide valuable insights into the specified disease.</a:t>
            </a:r>
          </a:p>
          <a:p>
            <a:pPr marL="571500" indent="-571500">
              <a:buFont typeface="Arial" panose="020B0604020202020204" pitchFamily="34" charset="0"/>
              <a:buChar char="•"/>
            </a:pPr>
            <a:endParaRPr lang="en-US" sz="3600" dirty="0">
              <a:latin typeface="Rockwell" panose="02060603020205020403" pitchFamily="18" charset="77"/>
            </a:endParaRPr>
          </a:p>
          <a:p>
            <a:pPr marL="571500" indent="-571500">
              <a:buFont typeface="Arial" panose="020B0604020202020204" pitchFamily="34" charset="0"/>
              <a:buChar char="•"/>
            </a:pPr>
            <a:r>
              <a:rPr lang="en-US" sz="3600" dirty="0">
                <a:latin typeface="Rockwell" panose="02060603020205020403" pitchFamily="18" charset="77"/>
              </a:rPr>
              <a:t>Personal growth: Learn to work with APIs, build a user interface in Scala, and incorporate machine learning models for healthcare data analysis.</a:t>
            </a:r>
          </a:p>
        </p:txBody>
      </p:sp>
    </p:spTree>
    <p:extLst>
      <p:ext uri="{BB962C8B-B14F-4D97-AF65-F5344CB8AC3E}">
        <p14:creationId xmlns:p14="http://schemas.microsoft.com/office/powerpoint/2010/main" val="4055323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2D0F605CB32F41B1229263815932EB" ma:contentTypeVersion="12" ma:contentTypeDescription="Create a new document." ma:contentTypeScope="" ma:versionID="71f7bdb36fe50b61c2158d7b32707f5c">
  <xsd:schema xmlns:xsd="http://www.w3.org/2001/XMLSchema" xmlns:xs="http://www.w3.org/2001/XMLSchema" xmlns:p="http://schemas.microsoft.com/office/2006/metadata/properties" xmlns:ns3="63644c73-1a66-4c5b-af70-96a9e2e2ed43" xmlns:ns4="975c4d8f-5e07-4dd6-80bd-1ea155b78136" targetNamespace="http://schemas.microsoft.com/office/2006/metadata/properties" ma:root="true" ma:fieldsID="5a23d6d080e78bfca036157cfc819773" ns3:_="" ns4:_="">
    <xsd:import namespace="63644c73-1a66-4c5b-af70-96a9e2e2ed43"/>
    <xsd:import namespace="975c4d8f-5e07-4dd6-80bd-1ea155b78136"/>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44c73-1a66-4c5b-af70-96a9e2e2ed43"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5c4d8f-5e07-4dd6-80bd-1ea155b78136"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3644c73-1a66-4c5b-af70-96a9e2e2ed43" xsi:nil="true"/>
  </documentManagement>
</p:properties>
</file>

<file path=customXml/itemProps1.xml><?xml version="1.0" encoding="utf-8"?>
<ds:datastoreItem xmlns:ds="http://schemas.openxmlformats.org/officeDocument/2006/customXml" ds:itemID="{766FB0D3-965B-4D35-A80C-98C9B738AD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44c73-1a66-4c5b-af70-96a9e2e2ed43"/>
    <ds:schemaRef ds:uri="975c4d8f-5e07-4dd6-80bd-1ea155b781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CE653F-F824-4959-998E-514AF75CC3C8}">
  <ds:schemaRefs>
    <ds:schemaRef ds:uri="http://schemas.microsoft.com/sharepoint/v3/contenttype/forms"/>
  </ds:schemaRefs>
</ds:datastoreItem>
</file>

<file path=customXml/itemProps3.xml><?xml version="1.0" encoding="utf-8"?>
<ds:datastoreItem xmlns:ds="http://schemas.openxmlformats.org/officeDocument/2006/customXml" ds:itemID="{54909638-DA46-4024-A1BF-8DD857AC2BD4}">
  <ds:schemaRefs>
    <ds:schemaRef ds:uri="63644c73-1a66-4c5b-af70-96a9e2e2ed43"/>
    <ds:schemaRef ds:uri="http://schemas.microsoft.com/office/infopath/2007/PartnerControls"/>
    <ds:schemaRef ds:uri="http://purl.org/dc/terms/"/>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dcmitype/"/>
    <ds:schemaRef ds:uri="975c4d8f-5e07-4dd6-80bd-1ea155b78136"/>
  </ds:schemaRefs>
</ds:datastoreItem>
</file>

<file path=docProps/app.xml><?xml version="1.0" encoding="utf-8"?>
<Properties xmlns="http://schemas.openxmlformats.org/officeDocument/2006/extended-properties" xmlns:vt="http://schemas.openxmlformats.org/officeDocument/2006/docPropsVTypes">
  <TotalTime>210</TotalTime>
  <Words>838</Words>
  <Application>Microsoft Office PowerPoint</Application>
  <PresentationFormat>Custom</PresentationFormat>
  <Paragraphs>103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Rockwell</vt:lpstr>
      <vt:lpstr>Lato Extended</vt:lpstr>
      <vt:lpstr>Calibri</vt:lpstr>
      <vt:lpstr>Söhne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Organic Floral Christianity Faith Sermon Church Presentation</dc:title>
  <cp:lastModifiedBy>Adwaith Korapati</cp:lastModifiedBy>
  <cp:revision>28</cp:revision>
  <dcterms:created xsi:type="dcterms:W3CDTF">2006-08-16T00:00:00Z</dcterms:created>
  <dcterms:modified xsi:type="dcterms:W3CDTF">2023-12-16T17:16:31Z</dcterms:modified>
  <dc:identifier>DAF1OIDJ6yw</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0x0101003A2D0F605CB32F41B1229263815932EB</vt:lpwstr>
  </property>
</Properties>
</file>