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5" r:id="rId10"/>
    <p:sldId id="266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ász Violetta" initials="VV" lastIdx="1" clrIdx="0">
    <p:extLst>
      <p:ext uri="{19B8F6BF-5375-455C-9EA6-DF929625EA0E}">
        <p15:presenceInfo xmlns:p15="http://schemas.microsoft.com/office/powerpoint/2012/main" userId="S-1-5-21-3004366348-3777940295-2058745783-17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Egytáblás lekérdezések</a:t>
            </a:r>
          </a:p>
        </p:txBody>
      </p:sp>
    </p:spTree>
    <p:extLst>
      <p:ext uri="{BB962C8B-B14F-4D97-AF65-F5344CB8AC3E}">
        <p14:creationId xmlns:p14="http://schemas.microsoft.com/office/powerpoint/2010/main" val="193758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Üres értékek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b="1" dirty="0"/>
              <a:t>NULL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sz="3600" b="1" dirty="0"/>
              <a:t>Listázd ki az összes rekordot, ahol nincs megadva a rendelés értéke!</a:t>
            </a:r>
          </a:p>
        </p:txBody>
      </p:sp>
    </p:spTree>
    <p:extLst>
      <p:ext uri="{BB962C8B-B14F-4D97-AF65-F5344CB8AC3E}">
        <p14:creationId xmlns:p14="http://schemas.microsoft.com/office/powerpoint/2010/main" val="93620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Fedőnév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ALIAS</a:t>
            </a:r>
          </a:p>
          <a:p>
            <a:r>
              <a:rPr lang="hu-HU" sz="3600" dirty="0"/>
              <a:t> SELECT </a:t>
            </a:r>
            <a:r>
              <a:rPr lang="hu-HU" sz="3600" dirty="0" err="1"/>
              <a:t>oszlopnev</a:t>
            </a:r>
            <a:r>
              <a:rPr lang="hu-HU" sz="3600" dirty="0"/>
              <a:t> </a:t>
            </a:r>
            <a:r>
              <a:rPr lang="hu-HU" sz="3600" b="1" dirty="0"/>
              <a:t>AS </a:t>
            </a:r>
            <a:r>
              <a:rPr lang="hu-HU" sz="3600" dirty="0" err="1"/>
              <a:t>ujoszlopnev</a:t>
            </a:r>
            <a:r>
              <a:rPr lang="hu-HU" sz="3600" dirty="0"/>
              <a:t>;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sz="3200" b="1" dirty="0"/>
              <a:t>Listázzuk ki a rendelések összértékét, az eredményoszlop neve ‚Összeg’ legyen!</a:t>
            </a:r>
          </a:p>
        </p:txBody>
      </p:sp>
    </p:spTree>
    <p:extLst>
      <p:ext uri="{BB962C8B-B14F-4D97-AF65-F5344CB8AC3E}">
        <p14:creationId xmlns:p14="http://schemas.microsoft.com/office/powerpoint/2010/main" val="368741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Adott darabszámú rekord megjelenítése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b="1" dirty="0"/>
              <a:t>LIMIT (</a:t>
            </a:r>
            <a:r>
              <a:rPr lang="hu-HU" sz="3600" b="1" dirty="0" err="1"/>
              <a:t>MySQL</a:t>
            </a:r>
            <a:r>
              <a:rPr lang="hu-HU" sz="3600" b="1" dirty="0"/>
              <a:t>)</a:t>
            </a:r>
          </a:p>
          <a:p>
            <a:r>
              <a:rPr lang="hu-HU" sz="3600" b="1" dirty="0"/>
              <a:t>TOP (SQL Server)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sz="3200" b="1" dirty="0"/>
              <a:t>Listázzuk ki az első három legnagyobb értékű rendelést! (LIMIT)</a:t>
            </a:r>
          </a:p>
        </p:txBody>
      </p:sp>
    </p:spTree>
    <p:extLst>
      <p:ext uri="{BB962C8B-B14F-4D97-AF65-F5344CB8AC3E}">
        <p14:creationId xmlns:p14="http://schemas.microsoft.com/office/powerpoint/2010/main" val="164132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Aggregáló</a:t>
            </a:r>
            <a:r>
              <a:rPr lang="hu-HU" dirty="0"/>
              <a:t> függvények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MIN</a:t>
            </a:r>
          </a:p>
          <a:p>
            <a:r>
              <a:rPr lang="hu-HU" b="1" dirty="0"/>
              <a:t>MAX</a:t>
            </a:r>
          </a:p>
          <a:p>
            <a:r>
              <a:rPr lang="hu-HU" b="1" dirty="0"/>
              <a:t>COUNT</a:t>
            </a:r>
          </a:p>
          <a:p>
            <a:r>
              <a:rPr lang="hu-HU" b="1" dirty="0"/>
              <a:t>SUM</a:t>
            </a:r>
          </a:p>
          <a:p>
            <a:r>
              <a:rPr lang="hu-HU" b="1" dirty="0"/>
              <a:t>AVG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sz="2800" b="1" dirty="0"/>
              <a:t>Listázd ki a költések (</a:t>
            </a:r>
            <a:r>
              <a:rPr lang="hu-HU" sz="2800" b="1" dirty="0" err="1"/>
              <a:t>purch_amt</a:t>
            </a:r>
            <a:r>
              <a:rPr lang="hu-HU" sz="2800" b="1" dirty="0"/>
              <a:t>) összegét, átlagát, minimumát, maximumát!</a:t>
            </a:r>
          </a:p>
          <a:p>
            <a:pPr marL="0" indent="0">
              <a:buNone/>
            </a:pPr>
            <a:r>
              <a:rPr lang="hu-HU" sz="2800" b="1" dirty="0"/>
              <a:t>Listázd ki a rendelések darabszámát!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153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sz="2600" b="1" dirty="0"/>
              <a:t>Megjelenítés kategóriánként</a:t>
            </a:r>
          </a:p>
          <a:p>
            <a:r>
              <a:rPr lang="hu-HU" sz="2600" b="1" dirty="0"/>
              <a:t>GROUP BY</a:t>
            </a:r>
          </a:p>
          <a:p>
            <a:r>
              <a:rPr lang="hu-HU" sz="2600" b="1" dirty="0"/>
              <a:t>HAVING</a:t>
            </a:r>
          </a:p>
          <a:p>
            <a:pPr marL="0" indent="0">
              <a:buNone/>
            </a:pPr>
            <a:br>
              <a:rPr lang="hu-HU" sz="4800" b="1" dirty="0"/>
            </a:br>
            <a:r>
              <a:rPr lang="hu-HU" sz="4800" b="1" dirty="0"/>
              <a:t>Listázd ki a rendelések darabszámát </a:t>
            </a:r>
            <a:r>
              <a:rPr lang="hu-HU" sz="4800" b="1" dirty="0" err="1"/>
              <a:t>eladónként</a:t>
            </a:r>
            <a:r>
              <a:rPr lang="hu-HU" sz="4800" b="1" dirty="0"/>
              <a:t> csoportosítva!</a:t>
            </a:r>
          </a:p>
          <a:p>
            <a:pPr marL="0" indent="0">
              <a:buNone/>
            </a:pPr>
            <a:r>
              <a:rPr lang="hu-HU" sz="4800" b="1" dirty="0"/>
              <a:t>Listázd ki a rendelések darabszámát és az eladó nevét, ahol  a rendelések darabszáma legalább 2!</a:t>
            </a:r>
          </a:p>
          <a:p>
            <a:endParaRPr lang="hu-HU" sz="4800" b="1" dirty="0"/>
          </a:p>
        </p:txBody>
      </p:sp>
    </p:spTree>
    <p:extLst>
      <p:ext uri="{BB962C8B-B14F-4D97-AF65-F5344CB8AC3E}">
        <p14:creationId xmlns:p14="http://schemas.microsoft.com/office/powerpoint/2010/main" val="115016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tábla (</a:t>
            </a:r>
            <a:r>
              <a:rPr lang="hu-HU" dirty="0" err="1"/>
              <a:t>Orders</a:t>
            </a:r>
            <a:r>
              <a:rPr lang="hu-HU" dirty="0"/>
              <a:t>)</a:t>
            </a:r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85673"/>
              </p:ext>
            </p:extLst>
          </p:nvPr>
        </p:nvGraphicFramePr>
        <p:xfrm>
          <a:off x="539496" y="1970441"/>
          <a:ext cx="10771632" cy="3415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0624">
                  <a:extLst>
                    <a:ext uri="{9D8B030D-6E8A-4147-A177-3AD203B41FA5}">
                      <a16:colId xmlns:a16="http://schemas.microsoft.com/office/drawing/2014/main" val="3441930179"/>
                    </a:ext>
                  </a:extLst>
                </a:gridCol>
                <a:gridCol w="2136842">
                  <a:extLst>
                    <a:ext uri="{9D8B030D-6E8A-4147-A177-3AD203B41FA5}">
                      <a16:colId xmlns:a16="http://schemas.microsoft.com/office/drawing/2014/main" val="1188764604"/>
                    </a:ext>
                  </a:extLst>
                </a:gridCol>
                <a:gridCol w="2068852">
                  <a:extLst>
                    <a:ext uri="{9D8B030D-6E8A-4147-A177-3AD203B41FA5}">
                      <a16:colId xmlns:a16="http://schemas.microsoft.com/office/drawing/2014/main" val="2070399681"/>
                    </a:ext>
                  </a:extLst>
                </a:gridCol>
                <a:gridCol w="2980824">
                  <a:extLst>
                    <a:ext uri="{9D8B030D-6E8A-4147-A177-3AD203B41FA5}">
                      <a16:colId xmlns:a16="http://schemas.microsoft.com/office/drawing/2014/main" val="287236105"/>
                    </a:ext>
                  </a:extLst>
                </a:gridCol>
                <a:gridCol w="1914490">
                  <a:extLst>
                    <a:ext uri="{9D8B030D-6E8A-4147-A177-3AD203B41FA5}">
                      <a16:colId xmlns:a16="http://schemas.microsoft.com/office/drawing/2014/main" val="3013073137"/>
                    </a:ext>
                  </a:extLst>
                </a:gridCol>
              </a:tblGrid>
              <a:tr h="251467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1" u="none" strike="noStrike" dirty="0" err="1">
                          <a:effectLst/>
                        </a:rPr>
                        <a:t>ord_no</a:t>
                      </a:r>
                      <a:endParaRPr lang="hu-H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1" u="none" strike="noStrike" dirty="0" err="1">
                          <a:effectLst/>
                        </a:rPr>
                        <a:t>purch_amt</a:t>
                      </a:r>
                      <a:endParaRPr lang="hu-H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1" u="none" strike="noStrike" dirty="0">
                          <a:effectLst/>
                        </a:rPr>
                        <a:t>ord_date</a:t>
                      </a:r>
                      <a:endParaRPr lang="hu-H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1" u="none" strike="noStrike" dirty="0" err="1">
                          <a:effectLst/>
                        </a:rPr>
                        <a:t>customer_name</a:t>
                      </a:r>
                      <a:endParaRPr lang="hu-H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1" u="none" strike="noStrike" dirty="0" err="1">
                          <a:effectLst/>
                        </a:rPr>
                        <a:t>salesman_id</a:t>
                      </a:r>
                      <a:endParaRPr lang="hu-H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932451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70001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150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2012.10.05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 Rose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5002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533840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70009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270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2012.09.10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Bonnie</a:t>
                      </a:r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Barlow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5005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814614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70002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65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2012.10.05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 Zeiss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5001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51661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70004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110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2012.08.17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Bonnie</a:t>
                      </a:r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Barlow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5003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578669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70007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948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2012.09.10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 Lucas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5002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17828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70005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182775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2012.07.27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Montessori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5001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888815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70008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5760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2012.09.10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Kitty</a:t>
                      </a:r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5001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4411275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70010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1983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2012.10.10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Lucas </a:t>
                      </a:r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Lucky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5006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131762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70003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211934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2012.10.10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Montessori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5003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7244125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70012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2012.06.27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 King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5002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406064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70011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75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2012.08.17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 </a:t>
                      </a:r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Elton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5007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337231"/>
                  </a:ext>
                </a:extLst>
              </a:tr>
              <a:tr h="251467"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70013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418356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>
                          <a:effectLst/>
                        </a:rPr>
                        <a:t>2012.04.25</a:t>
                      </a:r>
                      <a:endParaRPr lang="hu-H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</a:t>
                      </a:r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Jones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u="none" strike="noStrike" dirty="0">
                          <a:effectLst/>
                        </a:rPr>
                        <a:t>5001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48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6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Választó lekérdezések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SELECT- FROM- WHERE</a:t>
            </a:r>
          </a:p>
        </p:txBody>
      </p:sp>
    </p:spTree>
    <p:extLst>
      <p:ext uri="{BB962C8B-B14F-4D97-AF65-F5344CB8AC3E}">
        <p14:creationId xmlns:p14="http://schemas.microsoft.com/office/powerpoint/2010/main" val="13040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3" y="1350818"/>
            <a:ext cx="8535638" cy="3212793"/>
          </a:xfrm>
        </p:spPr>
        <p:txBody>
          <a:bodyPr>
            <a:normAutofit/>
          </a:bodyPr>
          <a:lstStyle/>
          <a:p>
            <a:r>
              <a:rPr lang="hu-HU" sz="2400" b="1" dirty="0"/>
              <a:t>AND, OR, NOT</a:t>
            </a:r>
          </a:p>
          <a:p>
            <a:r>
              <a:rPr lang="hu-HU" sz="2400" b="1" dirty="0"/>
              <a:t>Listázd ki Maria Montessori és Carl Zeiss rendeléseit (minden adat)!</a:t>
            </a:r>
          </a:p>
          <a:p>
            <a:r>
              <a:rPr lang="hu-HU" sz="2400" b="1" dirty="0"/>
              <a:t>Listázd a 2012.09.10-én leadott 270 dollár értékű rendeléseket!</a:t>
            </a:r>
          </a:p>
          <a:p>
            <a:r>
              <a:rPr lang="hu-HU" sz="2400" b="1" dirty="0"/>
              <a:t>Listázd ki az összes rendelést, amelyet nem Bonnie </a:t>
            </a:r>
            <a:r>
              <a:rPr lang="hu-HU" sz="2400" b="1" dirty="0" err="1"/>
              <a:t>Barlow</a:t>
            </a:r>
            <a:r>
              <a:rPr lang="hu-HU" sz="2400" b="1" dirty="0"/>
              <a:t> adott le!</a:t>
            </a:r>
          </a:p>
        </p:txBody>
      </p:sp>
    </p:spTree>
    <p:extLst>
      <p:ext uri="{BB962C8B-B14F-4D97-AF65-F5344CB8AC3E}">
        <p14:creationId xmlns:p14="http://schemas.microsoft.com/office/powerpoint/2010/main" val="164455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Matematikai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4000" dirty="0"/>
              <a:t>&lt;, &gt;, &lt;=, &gt;=, =, !=, &lt;&gt;</a:t>
            </a:r>
          </a:p>
          <a:p>
            <a:r>
              <a:rPr lang="hu-HU" sz="3600" dirty="0"/>
              <a:t>Listázd ki az 1000 dollár feletti rendeléseket!</a:t>
            </a:r>
          </a:p>
        </p:txBody>
      </p:sp>
    </p:spTree>
    <p:extLst>
      <p:ext uri="{BB962C8B-B14F-4D97-AF65-F5344CB8AC3E}">
        <p14:creationId xmlns:p14="http://schemas.microsoft.com/office/powerpoint/2010/main" val="142098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400" b="1" dirty="0"/>
              <a:t>LIKE</a:t>
            </a:r>
          </a:p>
          <a:p>
            <a:r>
              <a:rPr lang="hu-HU" sz="2400" b="1" dirty="0"/>
              <a:t>JOKER karakterek</a:t>
            </a:r>
          </a:p>
          <a:p>
            <a:r>
              <a:rPr lang="hu-HU" sz="2400" b="1" dirty="0"/>
              <a:t>%, _</a:t>
            </a:r>
          </a:p>
          <a:p>
            <a:endParaRPr lang="hu-HU" dirty="0"/>
          </a:p>
          <a:p>
            <a:r>
              <a:rPr lang="hu-HU" sz="2800" b="1" dirty="0"/>
              <a:t>Listázzuk ki az M betűt tartalmazó ügyfelek nevét (csak a név jelenjen meg)!</a:t>
            </a:r>
          </a:p>
          <a:p>
            <a:r>
              <a:rPr lang="hu-HU" sz="2800" b="1" dirty="0"/>
              <a:t>Listázzuk azokat az ügyfeleket, amelyek nevének 3. karaktere ‚r’ (csak a név jelenjen meg)!</a:t>
            </a:r>
          </a:p>
        </p:txBody>
      </p:sp>
    </p:spTree>
    <p:extLst>
      <p:ext uri="{BB962C8B-B14F-4D97-AF65-F5344CB8AC3E}">
        <p14:creationId xmlns:p14="http://schemas.microsoft.com/office/powerpoint/2010/main" val="181006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Határérték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4000" b="1" dirty="0"/>
              <a:t>BETWEEN…AND…</a:t>
            </a:r>
          </a:p>
          <a:p>
            <a:r>
              <a:rPr lang="hu-HU" dirty="0"/>
              <a:t>Határértékeket is tartalmazza</a:t>
            </a:r>
          </a:p>
          <a:p>
            <a:endParaRPr lang="hu-HU" dirty="0"/>
          </a:p>
          <a:p>
            <a:r>
              <a:rPr lang="hu-HU" sz="4000" b="1" dirty="0"/>
              <a:t>Listázzuk ki a 2012 augusztusában leadott rendeléseket!</a:t>
            </a:r>
          </a:p>
        </p:txBody>
      </p:sp>
    </p:spTree>
    <p:extLst>
      <p:ext uri="{BB962C8B-B14F-4D97-AF65-F5344CB8AC3E}">
        <p14:creationId xmlns:p14="http://schemas.microsoft.com/office/powerpoint/2010/main" val="109637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Tartalmazó (lista) operátor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4000" b="1" dirty="0"/>
              <a:t>IN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sz="4000" b="1" dirty="0"/>
              <a:t>Listázzuk ki az 5001, 5002, 5003 azonosítójú eladók által kezelt rendeléseket!</a:t>
            </a:r>
          </a:p>
        </p:txBody>
      </p:sp>
    </p:spTree>
    <p:extLst>
      <p:ext uri="{BB962C8B-B14F-4D97-AF65-F5344CB8AC3E}">
        <p14:creationId xmlns:p14="http://schemas.microsoft.com/office/powerpoint/2010/main" val="55535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ORDER BY</a:t>
            </a:r>
            <a:r>
              <a:rPr lang="hu-HU" sz="3600" dirty="0"/>
              <a:t> oszlopnév/oszlopszám </a:t>
            </a:r>
            <a:r>
              <a:rPr lang="hu-HU" sz="3600" b="1" dirty="0"/>
              <a:t>ASC/DESC</a:t>
            </a:r>
          </a:p>
          <a:p>
            <a:r>
              <a:rPr lang="hu-HU" sz="3600" b="1" dirty="0"/>
              <a:t>Listázzuk ki az ügyfelekhez tartozó rendeléseket a rendelés összege szerint csökkenő sorrendben! (Megjelenő mezők: </a:t>
            </a:r>
            <a:r>
              <a:rPr lang="hu-HU" sz="3600" b="1" dirty="0" err="1"/>
              <a:t>customer_name</a:t>
            </a:r>
            <a:r>
              <a:rPr lang="hu-HU" sz="3600" b="1" dirty="0"/>
              <a:t>, </a:t>
            </a:r>
            <a:r>
              <a:rPr lang="hu-HU" sz="3600" b="1" dirty="0" err="1"/>
              <a:t>purch_amt</a:t>
            </a:r>
            <a:r>
              <a:rPr lang="hu-HU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526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Egyedi értékek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b="1" dirty="0"/>
              <a:t>DISTINCT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sz="4000" b="1" dirty="0"/>
              <a:t>Listázzuk ki az ügyfelek nevét, csak egyedi értékek jelenjenek meg!</a:t>
            </a:r>
          </a:p>
        </p:txBody>
      </p:sp>
    </p:spTree>
    <p:extLst>
      <p:ext uri="{BB962C8B-B14F-4D97-AF65-F5344CB8AC3E}">
        <p14:creationId xmlns:p14="http://schemas.microsoft.com/office/powerpoint/2010/main" val="153557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409</Words>
  <Application>Microsoft Office PowerPoint</Application>
  <PresentationFormat>Szélesvásznú</PresentationFormat>
  <Paragraphs>130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Összefoglalás</vt:lpstr>
      <vt:lpstr>Választó lekérdezések</vt:lpstr>
      <vt:lpstr>Logikai operátorok</vt:lpstr>
      <vt:lpstr>Matematikai operátorok</vt:lpstr>
      <vt:lpstr>Szöveges operátorok</vt:lpstr>
      <vt:lpstr>Határérték</vt:lpstr>
      <vt:lpstr>Tartalmazó (lista) operátor</vt:lpstr>
      <vt:lpstr>Rendezés</vt:lpstr>
      <vt:lpstr>Egyedi értékek</vt:lpstr>
      <vt:lpstr>Üres értékek</vt:lpstr>
      <vt:lpstr>Fedőnév</vt:lpstr>
      <vt:lpstr>Adott darabszámú rekord megjelenítése</vt:lpstr>
      <vt:lpstr>Aggregáló függvények</vt:lpstr>
      <vt:lpstr>Csoportosítás</vt:lpstr>
      <vt:lpstr>Példa tábla (Orders)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Összefoglalás</dc:title>
  <dc:creator>Tanuló</dc:creator>
  <cp:lastModifiedBy>Tóth Patrik</cp:lastModifiedBy>
  <cp:revision>29</cp:revision>
  <dcterms:created xsi:type="dcterms:W3CDTF">2021-11-02T08:02:54Z</dcterms:created>
  <dcterms:modified xsi:type="dcterms:W3CDTF">2022-11-10T11:21:24Z</dcterms:modified>
</cp:coreProperties>
</file>