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3" r:id="rId3"/>
    <p:sldId id="262" r:id="rId4"/>
    <p:sldId id="256" r:id="rId5"/>
    <p:sldId id="257" r:id="rId6"/>
    <p:sldId id="258" r:id="rId7"/>
    <p:sldId id="266" r:id="rId8"/>
    <p:sldId id="259" r:id="rId9"/>
    <p:sldId id="260" r:id="rId10"/>
    <p:sldId id="267" r:id="rId11"/>
    <p:sldId id="269" r:id="rId12"/>
    <p:sldId id="261" r:id="rId13"/>
    <p:sldId id="264" r:id="rId14"/>
    <p:sldId id="265" r:id="rId15"/>
    <p:sldId id="268" r:id="rId16"/>
  </p:sldIdLst>
  <p:sldSz cx="9144000" cy="6858000" type="screen4x3"/>
  <p:notesSz cx="6858000" cy="9144000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  <p:sp>
        <p:nvSpPr>
          <p:cNvPr id="4" name="Dátum helye 29">
            <a:extLst>
              <a:ext uri="{FF2B5EF4-FFF2-40B4-BE49-F238E27FC236}">
                <a16:creationId xmlns:a16="http://schemas.microsoft.com/office/drawing/2014/main" id="{6B281238-321F-45B5-9214-BA083CD2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CBC89-9BCC-4AED-B87A-5C71CC349283}" type="datetimeFigureOut">
              <a:rPr lang="hu-HU"/>
              <a:pPr>
                <a:defRPr/>
              </a:pPr>
              <a:t>2021. 04. 27.</a:t>
            </a:fld>
            <a:endParaRPr lang="hu-HU"/>
          </a:p>
        </p:txBody>
      </p:sp>
      <p:sp>
        <p:nvSpPr>
          <p:cNvPr id="5" name="Élőláb helye 18">
            <a:extLst>
              <a:ext uri="{FF2B5EF4-FFF2-40B4-BE49-F238E27FC236}">
                <a16:creationId xmlns:a16="http://schemas.microsoft.com/office/drawing/2014/main" id="{AEB676A3-66AD-488F-AA97-5E2C388A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26">
            <a:extLst>
              <a:ext uri="{FF2B5EF4-FFF2-40B4-BE49-F238E27FC236}">
                <a16:creationId xmlns:a16="http://schemas.microsoft.com/office/drawing/2014/main" id="{BA9DB833-0A46-4750-97B3-CCCB5843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93A0D57A-1EC4-4BA5-A882-228E03EA9900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962244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9">
            <a:extLst>
              <a:ext uri="{FF2B5EF4-FFF2-40B4-BE49-F238E27FC236}">
                <a16:creationId xmlns:a16="http://schemas.microsoft.com/office/drawing/2014/main" id="{561707CF-4A3A-4A10-B734-2E2E8447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62A2D-79F5-43FD-8BB1-1A01064830EF}" type="datetimeFigureOut">
              <a:rPr lang="hu-HU"/>
              <a:pPr>
                <a:defRPr/>
              </a:pPr>
              <a:t>2021. 04. 27.</a:t>
            </a:fld>
            <a:endParaRPr lang="hu-HU"/>
          </a:p>
        </p:txBody>
      </p:sp>
      <p:sp>
        <p:nvSpPr>
          <p:cNvPr id="5" name="Élőláb helye 21">
            <a:extLst>
              <a:ext uri="{FF2B5EF4-FFF2-40B4-BE49-F238E27FC236}">
                <a16:creationId xmlns:a16="http://schemas.microsoft.com/office/drawing/2014/main" id="{B02F60BB-C977-4C9C-AB4D-CE92BA1E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17">
            <a:extLst>
              <a:ext uri="{FF2B5EF4-FFF2-40B4-BE49-F238E27FC236}">
                <a16:creationId xmlns:a16="http://schemas.microsoft.com/office/drawing/2014/main" id="{7E50162A-DA1C-4D04-8B45-C6C7DA0C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4EEFE6-311E-4BA2-9C82-A87C31D09319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68805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9">
            <a:extLst>
              <a:ext uri="{FF2B5EF4-FFF2-40B4-BE49-F238E27FC236}">
                <a16:creationId xmlns:a16="http://schemas.microsoft.com/office/drawing/2014/main" id="{D846740E-2B3A-458C-B3C6-F04DD36D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48130-C4D9-4137-9607-265472005492}" type="datetimeFigureOut">
              <a:rPr lang="hu-HU"/>
              <a:pPr>
                <a:defRPr/>
              </a:pPr>
              <a:t>2021. 04. 27.</a:t>
            </a:fld>
            <a:endParaRPr lang="hu-HU"/>
          </a:p>
        </p:txBody>
      </p:sp>
      <p:sp>
        <p:nvSpPr>
          <p:cNvPr id="5" name="Élőláb helye 21">
            <a:extLst>
              <a:ext uri="{FF2B5EF4-FFF2-40B4-BE49-F238E27FC236}">
                <a16:creationId xmlns:a16="http://schemas.microsoft.com/office/drawing/2014/main" id="{8D75450C-033B-452F-AE04-53D36FF6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17">
            <a:extLst>
              <a:ext uri="{FF2B5EF4-FFF2-40B4-BE49-F238E27FC236}">
                <a16:creationId xmlns:a16="http://schemas.microsoft.com/office/drawing/2014/main" id="{C7D9AF3F-9F16-43ED-BF57-A6A4A7A8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1C144-F3EB-41ED-897B-900FCDDD8D77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42973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9">
            <a:extLst>
              <a:ext uri="{FF2B5EF4-FFF2-40B4-BE49-F238E27FC236}">
                <a16:creationId xmlns:a16="http://schemas.microsoft.com/office/drawing/2014/main" id="{A9D8D019-1114-4A67-9722-98651F6B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FB8FE-4E91-4FCA-BC4C-126A8664F6EE}" type="datetimeFigureOut">
              <a:rPr lang="hu-HU"/>
              <a:pPr>
                <a:defRPr/>
              </a:pPr>
              <a:t>2021. 04. 27.</a:t>
            </a:fld>
            <a:endParaRPr lang="hu-HU"/>
          </a:p>
        </p:txBody>
      </p:sp>
      <p:sp>
        <p:nvSpPr>
          <p:cNvPr id="5" name="Élőláb helye 21">
            <a:extLst>
              <a:ext uri="{FF2B5EF4-FFF2-40B4-BE49-F238E27FC236}">
                <a16:creationId xmlns:a16="http://schemas.microsoft.com/office/drawing/2014/main" id="{F479BC6D-2024-4E20-8D67-07F7E327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17">
            <a:extLst>
              <a:ext uri="{FF2B5EF4-FFF2-40B4-BE49-F238E27FC236}">
                <a16:creationId xmlns:a16="http://schemas.microsoft.com/office/drawing/2014/main" id="{29471B79-72D6-4C51-823A-ADC1D672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43B68-3F7C-4DDB-B9F7-2C52B7132E3A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96483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90A1D6-011C-4D18-B694-D667C79F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4132-284E-4361-A43A-9A15FA724C07}" type="datetimeFigureOut">
              <a:rPr lang="hu-HU"/>
              <a:pPr>
                <a:defRPr/>
              </a:pPr>
              <a:t>2021. 04. 27.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B9DB1F-755B-42D2-8474-90F3DBF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0C701F-09BA-469D-BB3D-89D11175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1878AF53-389C-4B61-9486-1BC78B0D47CB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34214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9">
            <a:extLst>
              <a:ext uri="{FF2B5EF4-FFF2-40B4-BE49-F238E27FC236}">
                <a16:creationId xmlns:a16="http://schemas.microsoft.com/office/drawing/2014/main" id="{2463C47D-3475-4555-A7BE-6D3736D7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B61E9-8F08-44CD-BF24-47DB183A32F7}" type="datetimeFigureOut">
              <a:rPr lang="hu-HU"/>
              <a:pPr>
                <a:defRPr/>
              </a:pPr>
              <a:t>2021. 04. 27.</a:t>
            </a:fld>
            <a:endParaRPr lang="hu-HU"/>
          </a:p>
        </p:txBody>
      </p:sp>
      <p:sp>
        <p:nvSpPr>
          <p:cNvPr id="6" name="Élőláb helye 21">
            <a:extLst>
              <a:ext uri="{FF2B5EF4-FFF2-40B4-BE49-F238E27FC236}">
                <a16:creationId xmlns:a16="http://schemas.microsoft.com/office/drawing/2014/main" id="{B992F0DD-A49A-4C30-A2E8-4945F253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17">
            <a:extLst>
              <a:ext uri="{FF2B5EF4-FFF2-40B4-BE49-F238E27FC236}">
                <a16:creationId xmlns:a16="http://schemas.microsoft.com/office/drawing/2014/main" id="{8CA4446A-D771-40DC-AFAC-D8AE305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C6395-5021-4BE7-8564-8184C743C436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62353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9">
            <a:extLst>
              <a:ext uri="{FF2B5EF4-FFF2-40B4-BE49-F238E27FC236}">
                <a16:creationId xmlns:a16="http://schemas.microsoft.com/office/drawing/2014/main" id="{AC0011E8-5B63-45BB-BCF7-6938FEB4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34FF3-EAEB-457D-875A-2E23CE2F12B5}" type="datetimeFigureOut">
              <a:rPr lang="hu-HU"/>
              <a:pPr>
                <a:defRPr/>
              </a:pPr>
              <a:t>2021. 04. 27.</a:t>
            </a:fld>
            <a:endParaRPr lang="hu-HU"/>
          </a:p>
        </p:txBody>
      </p:sp>
      <p:sp>
        <p:nvSpPr>
          <p:cNvPr id="8" name="Élőláb helye 21">
            <a:extLst>
              <a:ext uri="{FF2B5EF4-FFF2-40B4-BE49-F238E27FC236}">
                <a16:creationId xmlns:a16="http://schemas.microsoft.com/office/drawing/2014/main" id="{3D2E58AB-2D18-4A79-B00C-F3AE2B62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17">
            <a:extLst>
              <a:ext uri="{FF2B5EF4-FFF2-40B4-BE49-F238E27FC236}">
                <a16:creationId xmlns:a16="http://schemas.microsoft.com/office/drawing/2014/main" id="{53951CE3-38AE-4384-A245-6B30FE31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D740E-C275-4CF0-A5FB-F71F92763457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38978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9">
            <a:extLst>
              <a:ext uri="{FF2B5EF4-FFF2-40B4-BE49-F238E27FC236}">
                <a16:creationId xmlns:a16="http://schemas.microsoft.com/office/drawing/2014/main" id="{0117EE06-2191-4A34-857D-D8E402FE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DCCA6-2F41-4033-B82F-93AEECEEB1C3}" type="datetimeFigureOut">
              <a:rPr lang="hu-HU"/>
              <a:pPr>
                <a:defRPr/>
              </a:pPr>
              <a:t>2021. 04. 27.</a:t>
            </a:fld>
            <a:endParaRPr lang="hu-HU"/>
          </a:p>
        </p:txBody>
      </p:sp>
      <p:sp>
        <p:nvSpPr>
          <p:cNvPr id="4" name="Élőláb helye 21">
            <a:extLst>
              <a:ext uri="{FF2B5EF4-FFF2-40B4-BE49-F238E27FC236}">
                <a16:creationId xmlns:a16="http://schemas.microsoft.com/office/drawing/2014/main" id="{ACED0350-040A-40DE-8830-0C665F5F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17">
            <a:extLst>
              <a:ext uri="{FF2B5EF4-FFF2-40B4-BE49-F238E27FC236}">
                <a16:creationId xmlns:a16="http://schemas.microsoft.com/office/drawing/2014/main" id="{4ED831FC-D31A-48E5-A29C-3E4E0618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49145-ADAD-4961-A87C-6D57E9DD6F38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5538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9">
            <a:extLst>
              <a:ext uri="{FF2B5EF4-FFF2-40B4-BE49-F238E27FC236}">
                <a16:creationId xmlns:a16="http://schemas.microsoft.com/office/drawing/2014/main" id="{CEB38A27-1DD7-4995-AACB-B3750F2F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A7D76-7869-4E9A-9B4A-3BE79F135D7B}" type="datetimeFigureOut">
              <a:rPr lang="hu-HU"/>
              <a:pPr>
                <a:defRPr/>
              </a:pPr>
              <a:t>2021. 04. 27.</a:t>
            </a:fld>
            <a:endParaRPr lang="hu-HU"/>
          </a:p>
        </p:txBody>
      </p:sp>
      <p:sp>
        <p:nvSpPr>
          <p:cNvPr id="3" name="Élőláb helye 21">
            <a:extLst>
              <a:ext uri="{FF2B5EF4-FFF2-40B4-BE49-F238E27FC236}">
                <a16:creationId xmlns:a16="http://schemas.microsoft.com/office/drawing/2014/main" id="{B525948A-7775-49C9-A3EF-676694CA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17">
            <a:extLst>
              <a:ext uri="{FF2B5EF4-FFF2-40B4-BE49-F238E27FC236}">
                <a16:creationId xmlns:a16="http://schemas.microsoft.com/office/drawing/2014/main" id="{44453652-485D-48D9-9CB8-436A8ED5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8376B-8322-47F0-84BA-791008FB9E7E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52768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9">
            <a:extLst>
              <a:ext uri="{FF2B5EF4-FFF2-40B4-BE49-F238E27FC236}">
                <a16:creationId xmlns:a16="http://schemas.microsoft.com/office/drawing/2014/main" id="{9C406351-1895-41D2-B1BA-E062CACA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BDD2A-E37C-4DC2-8B03-6CA121F544C3}" type="datetimeFigureOut">
              <a:rPr lang="hu-HU"/>
              <a:pPr>
                <a:defRPr/>
              </a:pPr>
              <a:t>2021. 04. 27.</a:t>
            </a:fld>
            <a:endParaRPr lang="hu-HU"/>
          </a:p>
        </p:txBody>
      </p:sp>
      <p:sp>
        <p:nvSpPr>
          <p:cNvPr id="6" name="Élőláb helye 21">
            <a:extLst>
              <a:ext uri="{FF2B5EF4-FFF2-40B4-BE49-F238E27FC236}">
                <a16:creationId xmlns:a16="http://schemas.microsoft.com/office/drawing/2014/main" id="{5D704020-6E67-42AA-94F8-008EABE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17">
            <a:extLst>
              <a:ext uri="{FF2B5EF4-FFF2-40B4-BE49-F238E27FC236}">
                <a16:creationId xmlns:a16="http://schemas.microsoft.com/office/drawing/2014/main" id="{6E57422F-5415-43BC-9DFB-13C28EEC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C52E3-E02A-452C-BE5B-DAE652BC0478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35251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gy sarkán kerekítve levágott téglalap 13">
            <a:extLst>
              <a:ext uri="{FF2B5EF4-FFF2-40B4-BE49-F238E27FC236}">
                <a16:creationId xmlns:a16="http://schemas.microsoft.com/office/drawing/2014/main" id="{AE23EAB9-162E-44D2-9722-D8F9224B8CBB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Derékszögű háromszög 5">
            <a:extLst>
              <a:ext uri="{FF2B5EF4-FFF2-40B4-BE49-F238E27FC236}">
                <a16:creationId xmlns:a16="http://schemas.microsoft.com/office/drawing/2014/main" id="{C84E4F23-0ADA-4110-80D7-D3A610134FFF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Szabadkézi sokszög 15">
            <a:extLst>
              <a:ext uri="{FF2B5EF4-FFF2-40B4-BE49-F238E27FC236}">
                <a16:creationId xmlns:a16="http://schemas.microsoft.com/office/drawing/2014/main" id="{B4CBE4B0-1EF6-4DEB-9B3E-770EE8662562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Szabadkézi sokszög 16">
            <a:extLst>
              <a:ext uri="{FF2B5EF4-FFF2-40B4-BE49-F238E27FC236}">
                <a16:creationId xmlns:a16="http://schemas.microsoft.com/office/drawing/2014/main" id="{FFA7DB86-DBF8-4AF6-9E60-E037A146B533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hu-HU" noProof="0"/>
              <a:t>Kép beszúrásához kattintson az ikonra</a:t>
            </a:r>
            <a:endParaRPr lang="en-US" noProof="0" dirty="0"/>
          </a:p>
        </p:txBody>
      </p:sp>
      <p:sp>
        <p:nvSpPr>
          <p:cNvPr id="9" name="Dátum helye 4">
            <a:extLst>
              <a:ext uri="{FF2B5EF4-FFF2-40B4-BE49-F238E27FC236}">
                <a16:creationId xmlns:a16="http://schemas.microsoft.com/office/drawing/2014/main" id="{72A0F1B7-668D-4585-8882-96157792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8917E-0D9F-4B2D-B700-CF8D2B561349}" type="datetimeFigureOut">
              <a:rPr lang="hu-HU"/>
              <a:pPr>
                <a:defRPr/>
              </a:pPr>
              <a:t>2021. 04. 27.</a:t>
            </a:fld>
            <a:endParaRPr lang="hu-HU"/>
          </a:p>
        </p:txBody>
      </p:sp>
      <p:sp>
        <p:nvSpPr>
          <p:cNvPr id="10" name="Élőláb helye 5">
            <a:extLst>
              <a:ext uri="{FF2B5EF4-FFF2-40B4-BE49-F238E27FC236}">
                <a16:creationId xmlns:a16="http://schemas.microsoft.com/office/drawing/2014/main" id="{2A5A9B03-9AB2-45FF-A020-18FCC2BB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1" name="Dia számának helye 6">
            <a:extLst>
              <a:ext uri="{FF2B5EF4-FFF2-40B4-BE49-F238E27FC236}">
                <a16:creationId xmlns:a16="http://schemas.microsoft.com/office/drawing/2014/main" id="{6FAED371-E455-4391-B48E-01AE289F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BCB64514-4B94-49D1-9D87-48052F0BF3BB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83101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>
            <a:extLst>
              <a:ext uri="{FF2B5EF4-FFF2-40B4-BE49-F238E27FC236}">
                <a16:creationId xmlns:a16="http://schemas.microsoft.com/office/drawing/2014/main" id="{AEAC13B0-A0F8-48D5-A5DF-D9B98B1F2CD5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Szabadkézi sokszög 7">
            <a:extLst>
              <a:ext uri="{FF2B5EF4-FFF2-40B4-BE49-F238E27FC236}">
                <a16:creationId xmlns:a16="http://schemas.microsoft.com/office/drawing/2014/main" id="{1D1576DA-E7BB-43D2-B786-32260D759090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Cím helye 8">
            <a:extLst>
              <a:ext uri="{FF2B5EF4-FFF2-40B4-BE49-F238E27FC236}">
                <a16:creationId xmlns:a16="http://schemas.microsoft.com/office/drawing/2014/main" id="{C2F036D7-E3B6-4941-8F06-5AD69BF249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  <a:endParaRPr lang="en-US" altLang="hu-HU"/>
          </a:p>
        </p:txBody>
      </p:sp>
      <p:sp>
        <p:nvSpPr>
          <p:cNvPr id="1029" name="Szöveg helye 29">
            <a:extLst>
              <a:ext uri="{FF2B5EF4-FFF2-40B4-BE49-F238E27FC236}">
                <a16:creationId xmlns:a16="http://schemas.microsoft.com/office/drawing/2014/main" id="{1EDF7A61-CC28-41BE-A862-4C198AB5E3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  <a:endParaRPr lang="en-US" altLang="hu-HU"/>
          </a:p>
        </p:txBody>
      </p:sp>
      <p:sp>
        <p:nvSpPr>
          <p:cNvPr id="10" name="Dátum helye 9">
            <a:extLst>
              <a:ext uri="{FF2B5EF4-FFF2-40B4-BE49-F238E27FC236}">
                <a16:creationId xmlns:a16="http://schemas.microsoft.com/office/drawing/2014/main" id="{BC28A44D-B62B-4098-814B-70F83656C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D3A461-8F18-49DC-816D-E87A9B8A7D1B}" type="datetimeFigureOut">
              <a:rPr lang="hu-HU"/>
              <a:pPr>
                <a:defRPr/>
              </a:pPr>
              <a:t>2021. 04. 27.</a:t>
            </a:fld>
            <a:endParaRPr lang="hu-HU"/>
          </a:p>
        </p:txBody>
      </p:sp>
      <p:sp>
        <p:nvSpPr>
          <p:cNvPr id="22" name="Élőláb helye 21">
            <a:extLst>
              <a:ext uri="{FF2B5EF4-FFF2-40B4-BE49-F238E27FC236}">
                <a16:creationId xmlns:a16="http://schemas.microsoft.com/office/drawing/2014/main" id="{A9C9F47D-C08A-47FA-918D-DE3CDA542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8" name="Dia számának helye 17">
            <a:extLst>
              <a:ext uri="{FF2B5EF4-FFF2-40B4-BE49-F238E27FC236}">
                <a16:creationId xmlns:a16="http://schemas.microsoft.com/office/drawing/2014/main" id="{D2E3DB13-6119-4F15-A9FA-D84ADC6E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32D16546-0BF6-4728-A406-2597F1C1B4EB}" type="slidenum">
              <a:rPr lang="hu-HU" altLang="hu-HU"/>
              <a:pPr/>
              <a:t>‹#›</a:t>
            </a:fld>
            <a:endParaRPr lang="hu-HU" altLang="hu-HU"/>
          </a:p>
        </p:txBody>
      </p:sp>
      <p:grpSp>
        <p:nvGrpSpPr>
          <p:cNvPr id="1033" name="Csoportba foglalás 1">
            <a:extLst>
              <a:ext uri="{FF2B5EF4-FFF2-40B4-BE49-F238E27FC236}">
                <a16:creationId xmlns:a16="http://schemas.microsoft.com/office/drawing/2014/main" id="{E19DDE2F-98A5-444E-9A84-DFCA7D633A6E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Szabadkézi sokszög 11">
              <a:extLst>
                <a:ext uri="{FF2B5EF4-FFF2-40B4-BE49-F238E27FC236}">
                  <a16:creationId xmlns:a16="http://schemas.microsoft.com/office/drawing/2014/main" id="{92071BB4-3C80-41AF-B67E-3D699B53FC2F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Szabadkézi sokszög 12">
              <a:extLst>
                <a:ext uri="{FF2B5EF4-FFF2-40B4-BE49-F238E27FC236}">
                  <a16:creationId xmlns:a16="http://schemas.microsoft.com/office/drawing/2014/main" id="{81EA1EE3-6F1D-4CDD-8017-5DA62A926AA8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9" r:id="rId2"/>
    <p:sldLayoutId id="2147483698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9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hu-hu/office/asztali-access-adatb%C3%A1zisok-adatt%C3%ADpusai-df2b83ba-cef6-436d-b679-3418f622e48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hu.wikipedia.org/wiki/Rel%C3%A1ci%C3%B3s_adatb%C3%A1zis-kezel%C5%9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3814CF-B3AF-4325-90EE-78C734CF2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Adatbázis-kezelés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B0E4CB4-10CE-4D42-9864-7FA720295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Access </a:t>
            </a:r>
          </a:p>
        </p:txBody>
      </p:sp>
    </p:spTree>
    <p:extLst>
      <p:ext uri="{BB962C8B-B14F-4D97-AF65-F5344CB8AC3E}">
        <p14:creationId xmlns:p14="http://schemas.microsoft.com/office/powerpoint/2010/main" val="1075291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>
            <a:extLst>
              <a:ext uri="{FF2B5EF4-FFF2-40B4-BE49-F238E27FC236}">
                <a16:creationId xmlns:a16="http://schemas.microsoft.com/office/drawing/2014/main" id="{1A5EC160-C818-46A2-B73F-9DB8D66D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14313"/>
            <a:ext cx="8229600" cy="1143000"/>
          </a:xfrm>
        </p:spPr>
        <p:txBody>
          <a:bodyPr/>
          <a:lstStyle/>
          <a:p>
            <a:pPr eaLnBrk="1" hangingPunct="1"/>
            <a:r>
              <a:rPr lang="hu-HU" altLang="hu-HU" b="1" dirty="0"/>
              <a:t>Adattípusok</a:t>
            </a:r>
            <a:endParaRPr lang="hu-HU" alt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A76528-945C-4F08-B3E1-C5E41493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86375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hu-HU" b="1" i="1" dirty="0"/>
              <a:t>Rövid szöveg</a:t>
            </a:r>
            <a:r>
              <a:rPr lang="hu-HU" dirty="0"/>
              <a:t> : Alfanumerikus adat (név, megszólítás stb.), </a:t>
            </a:r>
            <a:r>
              <a:rPr lang="hu-HU" dirty="0" err="1"/>
              <a:t>max</a:t>
            </a:r>
            <a:r>
              <a:rPr lang="hu-HU" dirty="0"/>
              <a:t> 255 karakter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hu-HU" b="1" i="1" dirty="0"/>
              <a:t>Hosszú szöveg: </a:t>
            </a:r>
            <a:r>
              <a:rPr lang="hu-HU" dirty="0"/>
              <a:t>Nagy mennyiségű alfanumerikus adat, akár 1GB is lehet, de csak első 64 ezer karakter jeleníthető meg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hu-HU" b="1" i="1" dirty="0"/>
              <a:t>Szám</a:t>
            </a:r>
            <a:r>
              <a:rPr lang="hu-HU" dirty="0"/>
              <a:t> : akkor válasszuk ezt a típust, ha számolni akarunk az adatokkal. A Mezőtulajdonságok Mezőméret sorában többféle számtípus közül választhatunk: 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hu-HU" b="1" i="1" dirty="0"/>
              <a:t>Bájt</a:t>
            </a:r>
            <a:r>
              <a:rPr lang="hu-HU" dirty="0"/>
              <a:t>: 0..255, a mező hossza 1 bájt 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hu-HU" b="1" i="1" dirty="0"/>
              <a:t>Egész</a:t>
            </a:r>
            <a:r>
              <a:rPr lang="hu-HU" dirty="0"/>
              <a:t>: -32768..+ 32767, a mező hossza 2 bájt 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hu-HU" b="1" i="1" dirty="0"/>
              <a:t>Hosszú egész</a:t>
            </a:r>
            <a:r>
              <a:rPr lang="hu-HU" dirty="0"/>
              <a:t>: egész számok 4 bájton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hu-HU" b="1" i="1" dirty="0"/>
              <a:t>Egyszeres</a:t>
            </a:r>
            <a:r>
              <a:rPr lang="hu-HU" dirty="0"/>
              <a:t>: egész, tört számok, a tizedesjegyek maximális száma 7 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hu-HU" b="1" i="1" dirty="0"/>
              <a:t>Dupla</a:t>
            </a:r>
            <a:r>
              <a:rPr lang="hu-HU" dirty="0"/>
              <a:t>: egész, tört számok, a tizedesjegyek maximális száma 15 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hu-HU" b="1" i="1" dirty="0"/>
              <a:t>Decimális</a:t>
            </a:r>
            <a:r>
              <a:rPr lang="hu-HU" dirty="0"/>
              <a:t>: egész, tört számok. A Skála mezőtulajdonságban beállíthatjuk a tizedesjegyek számát, ez maximum 28 lehet </a:t>
            </a:r>
          </a:p>
          <a:p>
            <a:pPr marL="366713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hu-HU" dirty="0"/>
              <a:t>Leggyakrabban a Hosszú egész és a Dupla szám típusokat használjuk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>
            <a:extLst>
              <a:ext uri="{FF2B5EF4-FFF2-40B4-BE49-F238E27FC236}">
                <a16:creationId xmlns:a16="http://schemas.microsoft.com/office/drawing/2014/main" id="{1A5EC160-C818-46A2-B73F-9DB8D66D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14313"/>
            <a:ext cx="8229600" cy="1143000"/>
          </a:xfrm>
        </p:spPr>
        <p:txBody>
          <a:bodyPr/>
          <a:lstStyle/>
          <a:p>
            <a:pPr eaLnBrk="1" hangingPunct="1"/>
            <a:r>
              <a:rPr lang="hu-HU" altLang="hu-HU" b="1" dirty="0"/>
              <a:t>Adattípusok</a:t>
            </a:r>
            <a:endParaRPr lang="hu-HU" alt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A76528-945C-4F08-B3E1-C5E41493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8637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hu-HU" b="1" i="1" dirty="0"/>
              <a:t>Dátum/idő: </a:t>
            </a:r>
            <a:r>
              <a:rPr lang="hu-HU" dirty="0"/>
              <a:t>dátum-és időpont értékek 8 bájton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hu-HU" b="1" i="1" dirty="0"/>
              <a:t>Pénznem</a:t>
            </a:r>
            <a:r>
              <a:rPr lang="hu-HU" dirty="0"/>
              <a:t> : pénzértékek és egyéb számadatok tárolására szolgál. A szám pozitív és negatív egész és tört érték lehet. Alapértelmezésben a pénznemet a szám után írja a program. 15 egész és 4 tizedesjegyet tartalmazhat. A mező hossza 8 bájt.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hu-HU" b="1" i="1" dirty="0"/>
              <a:t>Számláló</a:t>
            </a:r>
            <a:r>
              <a:rPr lang="hu-HU" dirty="0"/>
              <a:t> : a tábla rekordjainak egyedi azonosítására szolgál. Folyamatos sorszám vagy véletlen szám, amelyet az Access automatikusan hozzárendel az új rekordhoz. A mező tartalma nem módosítható.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hu-HU" b="1" i="1" dirty="0"/>
              <a:t>Logikai:</a:t>
            </a:r>
            <a:r>
              <a:rPr lang="hu-HU" dirty="0"/>
              <a:t> Logikai (igaz/hamis) adat; az Access a nulla (0) numerikus értéket tárolja a hamis, a -1-et pedig az igaz adatokhoz.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hu-HU" dirty="0"/>
              <a:t>Összes Access adattípus: </a:t>
            </a:r>
            <a:r>
              <a:rPr lang="hu-HU" dirty="0">
                <a:hlinkClick r:id="rId2"/>
              </a:rPr>
              <a:t>MS </a:t>
            </a:r>
            <a:r>
              <a:rPr lang="hu-HU" dirty="0" err="1">
                <a:hlinkClick r:id="rId2"/>
              </a:rPr>
              <a:t>Support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275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6FA602-5EC3-4862-B8EA-07ED504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/>
              <a:t>A relációs adatbázis felépítése</a:t>
            </a:r>
            <a:br>
              <a:rPr lang="hu-HU" dirty="0"/>
            </a:br>
            <a:endParaRPr lang="hu-HU" dirty="0"/>
          </a:p>
        </p:txBody>
      </p:sp>
      <p:sp>
        <p:nvSpPr>
          <p:cNvPr id="14339" name="Tartalom helye 2">
            <a:extLst>
              <a:ext uri="{FF2B5EF4-FFF2-40B4-BE49-F238E27FC236}">
                <a16:creationId xmlns:a16="http://schemas.microsoft.com/office/drawing/2014/main" id="{495A4D7F-F283-4902-8EF3-40678B44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hu-HU" altLang="hu-HU" dirty="0"/>
              <a:t>A relációs adatbázisok általában nem egyetlen relációból, táblából állnak, hanem </a:t>
            </a:r>
            <a:r>
              <a:rPr lang="hu-HU" altLang="hu-HU" dirty="0">
                <a:solidFill>
                  <a:srgbClr val="FF0000"/>
                </a:solidFill>
              </a:rPr>
              <a:t>több tábla </a:t>
            </a:r>
            <a:r>
              <a:rPr lang="hu-HU" altLang="hu-HU" dirty="0"/>
              <a:t>alkot egy adatbázist. Azt, hogy egy adatbázist hány táblára bontunk szét, vagy hány táblát fogunk össze egy adatbázisba, már az </a:t>
            </a:r>
            <a:r>
              <a:rPr lang="hu-HU" altLang="hu-HU" dirty="0">
                <a:solidFill>
                  <a:srgbClr val="FF0000"/>
                </a:solidFill>
              </a:rPr>
              <a:t>adatbázis megtervezésekor </a:t>
            </a:r>
            <a:r>
              <a:rPr lang="hu-HU" altLang="hu-HU" dirty="0"/>
              <a:t>eldöntjük. A táblákra bontásnál az </a:t>
            </a:r>
            <a:r>
              <a:rPr lang="hu-HU" altLang="hu-HU" dirty="0">
                <a:solidFill>
                  <a:srgbClr val="FF0000"/>
                </a:solidFill>
              </a:rPr>
              <a:t>attribútumok közötti kapcsolat </a:t>
            </a:r>
            <a:r>
              <a:rPr lang="hu-HU" altLang="hu-HU" dirty="0"/>
              <a:t>jelentősen befolyásolja, hogy mely oszlopok kerülnek egy táblába. Egy adatbázis nem egymástól független táblák halmaza, hiszen így semmit sem érnénk velük.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121608-B54F-4B0D-BD26-796BB11E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/>
              <a:t>Access adatbázis kezelő program</a:t>
            </a:r>
          </a:p>
        </p:txBody>
      </p:sp>
      <p:sp>
        <p:nvSpPr>
          <p:cNvPr id="15363" name="Tartalom helye 2">
            <a:extLst>
              <a:ext uri="{FF2B5EF4-FFF2-40B4-BE49-F238E27FC236}">
                <a16:creationId xmlns:a16="http://schemas.microsoft.com/office/drawing/2014/main" id="{CAFEAD16-6CAA-4053-916F-84D4067B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dirty="0"/>
              <a:t>Adatbázis kezelési műveletek (lekérdezés, frissítés, törlés, módosítás, bővítés /hozzáfűzés, új tábla létrehozása stb.)</a:t>
            </a:r>
          </a:p>
          <a:p>
            <a:pPr eaLnBrk="1" hangingPunct="1"/>
            <a:r>
              <a:rPr lang="hu-HU" altLang="hu-HU" dirty="0"/>
              <a:t>Jelentések</a:t>
            </a:r>
          </a:p>
          <a:p>
            <a:pPr eaLnBrk="1" hangingPunct="1"/>
            <a:r>
              <a:rPr lang="hu-HU" altLang="hu-HU" dirty="0"/>
              <a:t>Űrlapok</a:t>
            </a:r>
          </a:p>
          <a:p>
            <a:pPr eaLnBrk="1" hangingPunct="1"/>
            <a:r>
              <a:rPr lang="hu-HU" altLang="hu-HU" dirty="0"/>
              <a:t>Makrók</a:t>
            </a:r>
          </a:p>
          <a:p>
            <a:pPr eaLnBrk="1" hangingPunct="1"/>
            <a:endParaRPr lang="hu-HU" altLang="hu-H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>
            <a:extLst>
              <a:ext uri="{FF2B5EF4-FFF2-40B4-BE49-F238E27FC236}">
                <a16:creationId xmlns:a16="http://schemas.microsoft.com/office/drawing/2014/main" id="{692212F1-B9B9-44AF-869E-81AF7E0D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/>
              <a:t>SQL</a:t>
            </a:r>
          </a:p>
        </p:txBody>
      </p:sp>
      <p:sp>
        <p:nvSpPr>
          <p:cNvPr id="16387" name="Tartalom helye 2">
            <a:extLst>
              <a:ext uri="{FF2B5EF4-FFF2-40B4-BE49-F238E27FC236}">
                <a16:creationId xmlns:a16="http://schemas.microsoft.com/office/drawing/2014/main" id="{0D0ECEF0-433F-441D-B620-6403713F5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Structured Query Language</a:t>
            </a:r>
            <a:r>
              <a:rPr lang="hu-HU" altLang="hu-HU"/>
              <a:t> (strukturált lekérdezőnyelv)</a:t>
            </a:r>
          </a:p>
          <a:p>
            <a:pPr eaLnBrk="1" hangingPunct="1"/>
            <a:r>
              <a:rPr lang="hu-HU" altLang="hu-HU">
                <a:hlinkClick r:id="rId2" action="ppaction://hlinkfile" tooltip="Relációs adatbázis-kezelő"/>
              </a:rPr>
              <a:t>relációs adatbázis-kezelők</a:t>
            </a:r>
            <a:r>
              <a:rPr lang="hu-HU" altLang="hu-HU"/>
              <a:t> lekérdezési nyelve.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E11AAD-9DDB-451D-9A96-4310DFC4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85750"/>
            <a:ext cx="8229600" cy="12858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/>
              <a:t>Összesítő lekérdezések : </a:t>
            </a:r>
            <a:br>
              <a:rPr lang="hu-HU" dirty="0"/>
            </a:br>
            <a:endParaRPr lang="hu-HU" dirty="0"/>
          </a:p>
        </p:txBody>
      </p:sp>
      <p:sp>
        <p:nvSpPr>
          <p:cNvPr id="17411" name="Tartalom helye 2">
            <a:extLst>
              <a:ext uri="{FF2B5EF4-FFF2-40B4-BE49-F238E27FC236}">
                <a16:creationId xmlns:a16="http://schemas.microsoft.com/office/drawing/2014/main" id="{32ECAC1C-FF47-4F1D-B243-AB7ADA0A3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110162"/>
          </a:xfrm>
        </p:spPr>
        <p:txBody>
          <a:bodyPr/>
          <a:lstStyle/>
          <a:p>
            <a:pPr eaLnBrk="1" hangingPunct="1"/>
            <a:r>
              <a:rPr lang="hu-HU" altLang="hu-HU" b="1"/>
              <a:t>sum</a:t>
            </a:r>
            <a:r>
              <a:rPr lang="hu-HU" altLang="hu-HU"/>
              <a:t>: összeadja a mezőben található értékeket </a:t>
            </a:r>
          </a:p>
          <a:p>
            <a:pPr eaLnBrk="1" hangingPunct="1"/>
            <a:r>
              <a:rPr lang="hu-HU" altLang="hu-HU" b="1"/>
              <a:t>avg</a:t>
            </a:r>
            <a:r>
              <a:rPr lang="hu-HU" altLang="hu-HU"/>
              <a:t>: átlagolja a mező adatait </a:t>
            </a:r>
          </a:p>
          <a:p>
            <a:pPr eaLnBrk="1" hangingPunct="1"/>
            <a:r>
              <a:rPr lang="hu-HU" altLang="hu-HU" b="1"/>
              <a:t>min, max</a:t>
            </a:r>
            <a:r>
              <a:rPr lang="hu-HU" altLang="hu-HU"/>
              <a:t>: legkisebb, legnagyobb értéket keresi </a:t>
            </a:r>
          </a:p>
          <a:p>
            <a:pPr eaLnBrk="1" hangingPunct="1"/>
            <a:r>
              <a:rPr lang="hu-HU" altLang="hu-HU" b="1"/>
              <a:t>count</a:t>
            </a:r>
            <a:r>
              <a:rPr lang="hu-HU" altLang="hu-HU"/>
              <a:t>: a nem üres mezőket számolja össze </a:t>
            </a:r>
          </a:p>
          <a:p>
            <a:pPr eaLnBrk="1" hangingPunct="1"/>
            <a:r>
              <a:rPr lang="hu-HU" altLang="hu-HU"/>
              <a:t>Ezeket aggregáló függvényeknek nevezzük. Az összesítés sor nem maradhat üresen. </a:t>
            </a:r>
          </a:p>
          <a:p>
            <a:pPr eaLnBrk="1" hangingPunct="1"/>
            <a:r>
              <a:rPr lang="hu-HU" altLang="hu-HU" b="1"/>
              <a:t>GroupBy</a:t>
            </a:r>
            <a:r>
              <a:rPr lang="hu-HU" altLang="hu-HU"/>
              <a:t>: rekordok csoportosítása </a:t>
            </a:r>
          </a:p>
          <a:p>
            <a:pPr eaLnBrk="1" hangingPunct="1"/>
            <a:r>
              <a:rPr lang="hu-HU" altLang="hu-HU" b="1"/>
              <a:t>Expression</a:t>
            </a:r>
            <a:r>
              <a:rPr lang="hu-HU" altLang="hu-HU"/>
              <a:t>: ha egy számított mező kifejezésében aggregáló függvény szerepel </a:t>
            </a:r>
          </a:p>
          <a:p>
            <a:pPr eaLnBrk="1" hangingPunct="1"/>
            <a:r>
              <a:rPr lang="hu-HU" altLang="hu-HU" b="1"/>
              <a:t>Where</a:t>
            </a:r>
            <a:r>
              <a:rPr lang="hu-HU" altLang="hu-HU"/>
              <a:t>: segítségével szűrjük a lekérdezéshez felhasznált rekordokat </a:t>
            </a:r>
          </a:p>
          <a:p>
            <a:pPr eaLnBrk="1" hangingPunct="1"/>
            <a:endParaRPr lang="hu-HU" alt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55C442-0665-49ED-8DDD-1775B8C6E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/>
              <a:t>Az adatbázis meghatározása</a:t>
            </a:r>
            <a:br>
              <a:rPr lang="hu-HU" dirty="0"/>
            </a:br>
            <a:endParaRPr lang="hu-HU" dirty="0"/>
          </a:p>
        </p:txBody>
      </p:sp>
      <p:sp>
        <p:nvSpPr>
          <p:cNvPr id="5123" name="Alcím 2">
            <a:extLst>
              <a:ext uri="{FF2B5EF4-FFF2-40B4-BE49-F238E27FC236}">
                <a16:creationId xmlns:a16="http://schemas.microsoft.com/office/drawing/2014/main" id="{20088F96-1272-4884-9B32-CA9A0DF61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algn="just" eaLnBrk="1" hangingPunct="1"/>
            <a:r>
              <a:rPr lang="hu-HU" altLang="hu-HU" dirty="0"/>
              <a:t>Az adatbázis az adatok és a köztük lévő összefüggések rendszere, amelyet egymás mellett tárolunk. Az adatbázis táblákból áll.</a:t>
            </a:r>
          </a:p>
          <a:p>
            <a:pPr marR="0" eaLnBrk="1" hangingPunct="1"/>
            <a:endParaRPr lang="hu-HU" alt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241333-57C0-4AB9-BF8C-13F4A6A30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24" y="0"/>
            <a:ext cx="7772400" cy="244735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u-HU" dirty="0"/>
              <a:t>Az adatbázis-kezelő meghatározása</a:t>
            </a:r>
            <a:br>
              <a:rPr lang="hu-HU" dirty="0"/>
            </a:br>
            <a:endParaRPr lang="hu-HU" dirty="0"/>
          </a:p>
        </p:txBody>
      </p:sp>
      <p:sp>
        <p:nvSpPr>
          <p:cNvPr id="6147" name="Alcím 2">
            <a:extLst>
              <a:ext uri="{FF2B5EF4-FFF2-40B4-BE49-F238E27FC236}">
                <a16:creationId xmlns:a16="http://schemas.microsoft.com/office/drawing/2014/main" id="{A9373798-7CFB-437A-ACDF-C4570A642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289" y="1844824"/>
            <a:ext cx="7891488" cy="4608364"/>
          </a:xfrm>
        </p:spPr>
        <p:txBody>
          <a:bodyPr/>
          <a:lstStyle/>
          <a:p>
            <a:pPr marR="0" algn="just" eaLnBrk="1" hangingPunct="1"/>
            <a:r>
              <a:rPr lang="hu-HU" altLang="hu-HU" sz="4000" dirty="0"/>
              <a:t>Az adatbázis-kezelő rendszer olyan program, illetve programcsomag, amely lehetővé teszi az adatbázisok kezelését, az azokon végrehajtható műveletek (adatok lekérdezése, módosítása, törlése, az adatbázis karbantartása) elvégzését.</a:t>
            </a:r>
          </a:p>
          <a:p>
            <a:pPr marR="0" eaLnBrk="1" hangingPunct="1"/>
            <a:endParaRPr lang="hu-HU" altLang="hu-H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28E776-8DC6-49B5-884F-A616219D0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176" y="908720"/>
            <a:ext cx="7851648" cy="1828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u-HU" dirty="0"/>
              <a:t>Az adatbázis táblája</a:t>
            </a:r>
            <a:br>
              <a:rPr lang="hu-HU" dirty="0"/>
            </a:br>
            <a:endParaRPr lang="hu-HU" dirty="0"/>
          </a:p>
        </p:txBody>
      </p:sp>
      <p:sp>
        <p:nvSpPr>
          <p:cNvPr id="7171" name="Alcím 2">
            <a:extLst>
              <a:ext uri="{FF2B5EF4-FFF2-40B4-BE49-F238E27FC236}">
                <a16:creationId xmlns:a16="http://schemas.microsoft.com/office/drawing/2014/main" id="{A6C626A0-387A-4D94-BE4C-1613B778B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176" y="3068960"/>
            <a:ext cx="7854950" cy="1752600"/>
          </a:xfrm>
        </p:spPr>
        <p:txBody>
          <a:bodyPr/>
          <a:lstStyle/>
          <a:p>
            <a:pPr marR="0" algn="just" eaLnBrk="1" hangingPunct="1"/>
            <a:r>
              <a:rPr lang="hu-HU" altLang="hu-HU" dirty="0"/>
              <a:t>A tábla a logikailag összetartozó adatokat foglalja össze. A tábla oszlopokból és sorokból áll, amelyeket mezőknek, illetve rekordoknak nevezünk.</a:t>
            </a:r>
          </a:p>
          <a:p>
            <a:pPr marR="0" eaLnBrk="1" hangingPunct="1"/>
            <a:endParaRPr lang="hu-HU" altLang="hu-H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7EEEB7-DA80-4F05-958D-EFE4C220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/>
              <a:t>A tábla rekordja</a:t>
            </a:r>
            <a:br>
              <a:rPr lang="hu-HU" dirty="0"/>
            </a:br>
            <a:endParaRPr lang="hu-HU" dirty="0"/>
          </a:p>
        </p:txBody>
      </p:sp>
      <p:sp>
        <p:nvSpPr>
          <p:cNvPr id="8195" name="Tartalom helye 2">
            <a:extLst>
              <a:ext uri="{FF2B5EF4-FFF2-40B4-BE49-F238E27FC236}">
                <a16:creationId xmlns:a16="http://schemas.microsoft.com/office/drawing/2014/main" id="{0464B5DF-C813-4AA4-A84C-4FC9DD98B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163"/>
            <a:ext cx="8075240" cy="4389437"/>
          </a:xfrm>
        </p:spPr>
        <p:txBody>
          <a:bodyPr/>
          <a:lstStyle/>
          <a:p>
            <a:pPr algn="just" eaLnBrk="1" hangingPunct="1">
              <a:buFont typeface="Wingdings 2" panose="05020102010507070707" pitchFamily="18" charset="2"/>
              <a:buNone/>
            </a:pPr>
            <a:r>
              <a:rPr lang="hu-HU" altLang="hu-HU" dirty="0"/>
              <a:t>A rekord az adatbázis egy sora. Egy rekordban tároljuk az egymással összefüggő adatokat.</a:t>
            </a:r>
          </a:p>
          <a:p>
            <a:pPr eaLnBrk="1" hangingPunct="1"/>
            <a:endParaRPr lang="hu-HU" alt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999196-CA33-41B0-ABFC-57120F2C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/>
              <a:t>A tábla mezője</a:t>
            </a:r>
            <a:br>
              <a:rPr lang="hu-HU" dirty="0"/>
            </a:br>
            <a:endParaRPr lang="hu-HU" dirty="0"/>
          </a:p>
        </p:txBody>
      </p:sp>
      <p:sp>
        <p:nvSpPr>
          <p:cNvPr id="9219" name="Tartalom helye 2">
            <a:extLst>
              <a:ext uri="{FF2B5EF4-FFF2-40B4-BE49-F238E27FC236}">
                <a16:creationId xmlns:a16="http://schemas.microsoft.com/office/drawing/2014/main" id="{129F2F2C-85B6-4103-BFA6-13EF0537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hu-HU" altLang="hu-HU" dirty="0"/>
              <a:t>A mező az adatbázis egy oszlopa, amelyben az </a:t>
            </a:r>
            <a:r>
              <a:rPr lang="hu-HU" altLang="hu-HU" dirty="0" err="1"/>
              <a:t>egyedek</a:t>
            </a:r>
            <a:r>
              <a:rPr lang="hu-HU" altLang="hu-HU" dirty="0"/>
              <a:t> tulajdonságértékeit tároljuk.</a:t>
            </a:r>
          </a:p>
          <a:p>
            <a:pPr eaLnBrk="1" hangingPunct="1"/>
            <a:endParaRPr lang="hu-HU" altLang="hu-H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>
            <a:extLst>
              <a:ext uri="{FF2B5EF4-FFF2-40B4-BE49-F238E27FC236}">
                <a16:creationId xmlns:a16="http://schemas.microsoft.com/office/drawing/2014/main" id="{10AFA389-A111-47E8-A831-8BC2F6FB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Elsődleges kulcs, kapcsolómező</a:t>
            </a:r>
            <a:endParaRPr lang="hu-HU" altLang="hu-HU"/>
          </a:p>
        </p:txBody>
      </p:sp>
      <p:sp>
        <p:nvSpPr>
          <p:cNvPr id="10243" name="Tartalom helye 2">
            <a:extLst>
              <a:ext uri="{FF2B5EF4-FFF2-40B4-BE49-F238E27FC236}">
                <a16:creationId xmlns:a16="http://schemas.microsoft.com/office/drawing/2014/main" id="{BCC68B75-9907-4DB3-80EE-30D7F369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Elsődleges kulcs</a:t>
            </a:r>
            <a:r>
              <a:rPr lang="hu-HU" altLang="hu-HU"/>
              <a:t> : a rekordok egyértelmű azonosítására szolgáló mező. Egyedinek kell lennie. </a:t>
            </a:r>
          </a:p>
          <a:p>
            <a:pPr eaLnBrk="1" hangingPunct="1"/>
            <a:r>
              <a:rPr lang="hu-HU" altLang="hu-HU" b="1"/>
              <a:t>Kapcsolómező</a:t>
            </a:r>
            <a:r>
              <a:rPr lang="hu-HU" altLang="hu-HU"/>
              <a:t> : a táblák közti logikai kapcsolatot megteremtő, mindkét táblában előforduló mező. </a:t>
            </a:r>
          </a:p>
          <a:p>
            <a:pPr eaLnBrk="1" hangingPunct="1"/>
            <a:endParaRPr lang="hu-HU" altLang="hu-H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6958D5-312D-42DE-9141-42EF39C0A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/>
              <a:t>Az elemi adat</a:t>
            </a:r>
            <a:br>
              <a:rPr lang="hu-HU" dirty="0"/>
            </a:br>
            <a:endParaRPr lang="hu-HU" dirty="0"/>
          </a:p>
        </p:txBody>
      </p:sp>
      <p:sp>
        <p:nvSpPr>
          <p:cNvPr id="11267" name="Alcím 2">
            <a:extLst>
              <a:ext uri="{FF2B5EF4-FFF2-40B4-BE49-F238E27FC236}">
                <a16:creationId xmlns:a16="http://schemas.microsoft.com/office/drawing/2014/main" id="{AD13C7C2-A582-4AEC-9DF5-CC0C346CA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hu-HU" altLang="hu-HU" dirty="0"/>
              <a:t>Az elemi adatok a tábla celláiban szereplő értékek, amelyek az egyed konkrét tulajdonságai.</a:t>
            </a:r>
          </a:p>
          <a:p>
            <a:pPr marR="0" eaLnBrk="1" hangingPunct="1"/>
            <a:endParaRPr lang="hu-HU" altLang="hu-H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>
            <a:extLst>
              <a:ext uri="{FF2B5EF4-FFF2-40B4-BE49-F238E27FC236}">
                <a16:creationId xmlns:a16="http://schemas.microsoft.com/office/drawing/2014/main" id="{50CA4469-EC8A-45F5-8F8B-FE456459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/>
              <a:t>Az egyed attribútuma</a:t>
            </a:r>
          </a:p>
        </p:txBody>
      </p:sp>
      <p:sp>
        <p:nvSpPr>
          <p:cNvPr id="12291" name="Tartalom helye 2">
            <a:extLst>
              <a:ext uri="{FF2B5EF4-FFF2-40B4-BE49-F238E27FC236}">
                <a16:creationId xmlns:a16="http://schemas.microsoft.com/office/drawing/2014/main" id="{931765D8-5B6B-48B5-AFF1-E15A900B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hu-HU" altLang="hu-HU"/>
              <a:t>Az attribútum (vagyis tulajdonság) az egyed valamely jellemzője. Az egyed az attribútumok összességével jellemezhető. Egy személy egy jellemzője lehet például a neve.</a:t>
            </a:r>
          </a:p>
          <a:p>
            <a:pPr eaLnBrk="1" hangingPunct="1"/>
            <a:endParaRPr lang="hu-HU" altLang="hu-H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Áramlás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Áramlás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815</TotalTime>
  <Words>659</Words>
  <Application>Microsoft Office PowerPoint</Application>
  <PresentationFormat>Diavetítés a képernyőre (4:3 oldalarány)</PresentationFormat>
  <Paragraphs>55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Constantia</vt:lpstr>
      <vt:lpstr>Arial</vt:lpstr>
      <vt:lpstr>Calibri</vt:lpstr>
      <vt:lpstr>Wingdings 2</vt:lpstr>
      <vt:lpstr>Áramlás</vt:lpstr>
      <vt:lpstr>Adatbázis-kezelés</vt:lpstr>
      <vt:lpstr>Az adatbázis meghatározása </vt:lpstr>
      <vt:lpstr>Az adatbázis-kezelő meghatározása </vt:lpstr>
      <vt:lpstr>Az adatbázis táblája </vt:lpstr>
      <vt:lpstr>A tábla rekordja </vt:lpstr>
      <vt:lpstr>A tábla mezője </vt:lpstr>
      <vt:lpstr>Elsődleges kulcs, kapcsolómező</vt:lpstr>
      <vt:lpstr>Az elemi adat </vt:lpstr>
      <vt:lpstr>Az egyed attribútuma</vt:lpstr>
      <vt:lpstr>Adattípusok</vt:lpstr>
      <vt:lpstr>Adattípusok</vt:lpstr>
      <vt:lpstr>A relációs adatbázis felépítése </vt:lpstr>
      <vt:lpstr>Access adatbázis kezelő program</vt:lpstr>
      <vt:lpstr>SQL</vt:lpstr>
      <vt:lpstr>Összesítő lekérdezések 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adatbázis táblája</dc:title>
  <dc:creator>szabone.szekely.eva</dc:creator>
  <cp:lastModifiedBy>Vadász Violetta</cp:lastModifiedBy>
  <cp:revision>18</cp:revision>
  <dcterms:created xsi:type="dcterms:W3CDTF">2012-02-02T07:32:30Z</dcterms:created>
  <dcterms:modified xsi:type="dcterms:W3CDTF">2021-04-28T10:08:35Z</dcterms:modified>
</cp:coreProperties>
</file>