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408B-C718-4C56-9786-3BEFBD2E597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D98A3-CB6E-496A-ACB4-47B1F48C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615B-F6E8-5034-3293-623DD236F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22715-0D1D-A13B-A04F-76F00391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5DC1-B485-428F-9536-8009E4C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A385-0843-4FF4-972F-53A92C023AD8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25AC-C5A5-FDBC-86BC-56A682EB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E1C2-916F-B02A-1CC5-F87C93D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BD9-60CE-CF25-80B1-33AB0E37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908DD-8518-C193-C62C-0B174FBF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19FA-F999-BA27-AB5C-C31E066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71D-B916-4CDB-BA6E-DF0E31883223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AFC-B325-44DC-4E95-F681841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5E3B-A726-02A1-CCB0-22B2D84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5BD16-9CF7-7111-390D-592F56DD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B3DC-5FCA-2089-49A9-1F9503E2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0559-D865-46DD-8BED-6F99DE6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DB33-1227-41A4-9985-0EB00A7C04DB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41E-7A4B-1FD0-BCEE-80D40124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2B30-8D6B-B92E-F9AC-9C0A3AD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F437-BA93-357D-89A8-255394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6475-CE58-784C-6582-7225C204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8557-67A5-9439-E0C4-1DE0F32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7143-00CC-4882-8F1D-6E4F10AE796F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81C0-AA2A-9FE6-6FB0-A698AEB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BAEE-4C02-C803-46E0-9C6AF5DF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AFE-AC55-DF16-6B2A-25FA3E90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7763-5AE9-3E56-4191-E8724FAE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A76-04CB-CF6D-BABC-CC539E20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C1BA-9C3C-4BB5-AAE1-5B62254F01F1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FB9A-9F42-5C36-D8FA-4A21588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3D0E-8A98-1DB0-1A4F-AEB82E3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124A-A3EC-527A-76FC-35CD6B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08B3-1AFB-2573-D846-04B19419C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8E59-5B45-873F-4D9A-29F23E30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0426-1B7E-2B18-12DB-AD25E218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FF1A-FD82-4271-80F9-E7553321FDB2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E14F-4C33-94EB-CF08-1BA7CB06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6AA9-E2EB-D059-AD32-3C31B18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109-A859-FB39-6E73-AE447A80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7390-5DF6-467B-98B1-B804DB9D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58D3-1F5F-860B-1F1F-C7373962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4011-CBCB-60E0-6E37-7CC2A316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029B4-D392-4CD6-A332-1510EF8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F1B51-326E-6349-7DF7-AB1CD23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EAC4-3850-4D08-85E5-EF71665C38F2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61CCB-92C7-FF22-22D5-B2A3796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5797-B2CB-B59C-FDCA-46C6739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0E2-6BA6-A5AD-2A52-B2EAAA2E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28B8-C1CA-13E0-354E-A6E200A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3FD-8E79-4C25-9B5B-434753565F80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CC7A-FE14-3480-CB0A-59BDF08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7351-F434-DB8D-96F0-A5584376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E5E1-02CD-6B2A-4EDB-D0F616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120-6923-4607-B302-0F6A31DA0B6D}" type="datetime1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AB0C-581A-F5FF-2C9B-AC81877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6B9-9C0B-11F4-0171-8681ADF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ED78-65E7-B479-FAAA-0EEB30D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C27D-FF9A-E348-E33D-B2136F42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4D7EB-18BC-0D23-51B6-0BAFA219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E3F1-135D-A62A-D7EE-E82260A6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1E9-6E65-4C95-BA1E-27C40310E02F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3DCF-7927-FF5C-91FA-09F4E16A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C055-719C-1105-DC75-662ECEA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D77-3370-2C10-907B-F8AC1B56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786DA-42D4-7104-C9D5-524731A7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41016-D22A-CBB2-478A-79C1546B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4948-D2DD-DEB7-F96F-037315E0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EF61-01C7-4E9B-8332-76BD3393F103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4B75-28EF-D31A-D455-52B8544C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EFE0-9978-5A65-4DEF-48C3B14D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786A-290C-33DD-D13B-FC865157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F758-9FC5-B9D2-CEB9-0458DBF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2B76-D48C-3E8E-3E15-DE39F2B5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2938-28C5-41A1-AD8F-D3BA47B379FA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2281-5E48-73C7-30A9-3699B778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0721-3C9B-769C-5A93-62E9BA080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0C50-41BD-9DB6-8E73-60168F3D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APLICAȚIE MOBILĂ PE ANDROID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FORMULA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3B9A-CEB4-FA23-B312-A54C7833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352"/>
            <a:ext cx="9144000" cy="1298448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 Mihaly Bogdan-Matei</a:t>
            </a:r>
          </a:p>
          <a:p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profesorului</a:t>
            </a:r>
            <a:r>
              <a:rPr lang="en-US" dirty="0"/>
              <a:t> coordinator: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Ș.l.dr.ing</a:t>
            </a:r>
            <a:r>
              <a:rPr lang="en-US" dirty="0">
                <a:effectLst/>
                <a:ea typeface="Times New Roman" panose="02020603050405020304" pitchFamily="18" charset="0"/>
              </a:rPr>
              <a:t>. Dorin BERIAN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790E81F-823A-3506-3114-3B11C02274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7" y="114900"/>
            <a:ext cx="2827711" cy="8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5F6FF4FF-B898-22D5-F418-DA553F886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77" y="0"/>
            <a:ext cx="2610716" cy="1232258"/>
          </a:xfrm>
          <a:prstGeom prst="rect">
            <a:avLst/>
          </a:prstGeom>
        </p:spPr>
      </p:pic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C479213F-752C-740B-93A8-61774AB61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68" y="4414152"/>
            <a:ext cx="3966463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99A-63F9-A2F1-D022-F897E384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9AEA-9361-3EE4-3BC9-219E9CE2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dirty="0"/>
              <a:t>Aceasta este disponibilă doar dacă întrecerea a avut loc, și se face din cadrul paginii dedicate circuitului respectiv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14BA3-9818-E6A1-2E73-02ED6D0D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46EA2-99E6-90C1-A341-8E8DEAA32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09" y="3184777"/>
            <a:ext cx="914400" cy="282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986C6-C8F7-040A-1B2A-F81D95CD54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52" y="3122129"/>
            <a:ext cx="914400" cy="288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BECEC-61A0-348C-4D00-95EB96324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35" y="3175017"/>
            <a:ext cx="914400" cy="28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291C6-66B5-0D88-42E1-A7A93355A4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20" y="2957406"/>
            <a:ext cx="1005840" cy="31171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F78143-CDB8-9777-BE7E-19FFB5C011A2}"/>
              </a:ext>
            </a:extLst>
          </p:cNvPr>
          <p:cNvSpPr txBox="1"/>
          <p:nvPr/>
        </p:nvSpPr>
        <p:spPr>
          <a:xfrm>
            <a:off x="416346" y="6078333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Rezultatele cursei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50C4F-281E-CECE-BA8A-D7CA458D825E}"/>
              </a:ext>
            </a:extLst>
          </p:cNvPr>
          <p:cNvSpPr txBox="1"/>
          <p:nvPr/>
        </p:nvSpPr>
        <p:spPr>
          <a:xfrm>
            <a:off x="2540202" y="6078333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Rezultatele calificărilor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3D8B2-CB32-3226-177D-A304D5DA7A12}"/>
              </a:ext>
            </a:extLst>
          </p:cNvPr>
          <p:cNvSpPr txBox="1"/>
          <p:nvPr/>
        </p:nvSpPr>
        <p:spPr>
          <a:xfrm>
            <a:off x="5688110" y="6074585"/>
            <a:ext cx="28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Rezultatele cursei de sprint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ED801-2305-94AA-4057-98566DD87E1A}"/>
              </a:ext>
            </a:extLst>
          </p:cNvPr>
          <p:cNvSpPr txBox="1"/>
          <p:nvPr/>
        </p:nvSpPr>
        <p:spPr>
          <a:xfrm>
            <a:off x="8651100" y="6074585"/>
            <a:ext cx="31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Rezultatele calificărilor sprint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FE28-F2E1-91BF-3F0F-EA05CBCC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statistici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CB5C-C441-6DF4-CE87-73157DAB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ro-RO" dirty="0"/>
              <a:t>are rolul de a prezenta diferite statistici putând compara 2 piloți sau 2 echipe în funcție de mai mulți factori cum ar fi punctele acumulate de-a lungul sezonului sau pozițile pe care au terminat fiecare cursă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17DC-D42F-64BB-CA46-5D6BDC7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26641-EE98-077B-473C-320987B08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3467"/>
            <a:ext cx="1536192" cy="32411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A1AE-708A-F07C-13E0-3204B9D48367}"/>
              </a:ext>
            </a:extLst>
          </p:cNvPr>
          <p:cNvSpPr txBox="1"/>
          <p:nvPr/>
        </p:nvSpPr>
        <p:spPr>
          <a:xfrm>
            <a:off x="416346" y="6078333"/>
            <a:ext cx="224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Points% pentru piloți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64CD3-5B42-3895-99EC-2B8C84733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60" y="2843467"/>
            <a:ext cx="1536192" cy="32411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150CC-C8E2-B5B5-15D5-EC48227F3BC9}"/>
              </a:ext>
            </a:extLst>
          </p:cNvPr>
          <p:cNvSpPr txBox="1"/>
          <p:nvPr/>
        </p:nvSpPr>
        <p:spPr>
          <a:xfrm>
            <a:off x="2662538" y="606645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Points Evolution pentru piloți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45AA-C9B3-4981-0F8B-E13C22340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65" y="2843467"/>
            <a:ext cx="1536192" cy="32451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338D2-4BDE-F983-E815-C86557651626}"/>
              </a:ext>
            </a:extLst>
          </p:cNvPr>
          <p:cNvSpPr txBox="1"/>
          <p:nvPr/>
        </p:nvSpPr>
        <p:spPr>
          <a:xfrm>
            <a:off x="6730388" y="6091848"/>
            <a:ext cx="24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Points% pentru echipe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6467E7-A976-8A5B-A725-497AF5D28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08" y="2846668"/>
            <a:ext cx="1536192" cy="32451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C5D5B0-2EE0-D076-4DD2-1CFD999C2ADC}"/>
              </a:ext>
            </a:extLst>
          </p:cNvPr>
          <p:cNvSpPr txBox="1"/>
          <p:nvPr/>
        </p:nvSpPr>
        <p:spPr>
          <a:xfrm>
            <a:off x="9673435" y="6112617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Points Evolution </a:t>
            </a:r>
          </a:p>
          <a:p>
            <a:r>
              <a:rPr lang="ro-RO" dirty="0"/>
              <a:t>pentru echipe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1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9F-6FB7-AED3-843F-7823B254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Programul de colectare a datelor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CCC2-0EDD-C472-2285-3E13A21A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96"/>
            <a:ext cx="10515600" cy="4723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dirty="0" err="1"/>
              <a:t>Programul</a:t>
            </a:r>
            <a:r>
              <a:rPr lang="en-US" sz="2700" dirty="0"/>
              <a:t> </a:t>
            </a:r>
            <a:r>
              <a:rPr lang="en-US" sz="2700" dirty="0" err="1"/>
              <a:t>este</a:t>
            </a:r>
            <a:r>
              <a:rPr lang="en-US" sz="2700" dirty="0"/>
              <a:t> </a:t>
            </a:r>
            <a:r>
              <a:rPr lang="en-US" sz="2700" dirty="0" err="1"/>
              <a:t>realizat</a:t>
            </a:r>
            <a:r>
              <a:rPr lang="en-US" sz="2700" dirty="0"/>
              <a:t> </a:t>
            </a:r>
            <a:r>
              <a:rPr lang="ro-RO" sz="2700" dirty="0"/>
              <a:t>în </a:t>
            </a:r>
            <a:r>
              <a:rPr lang="en-US" sz="2700" dirty="0"/>
              <a:t>P</a:t>
            </a:r>
            <a:r>
              <a:rPr lang="ro-RO" sz="2700" dirty="0"/>
              <a:t>ython și colectează date de site-ul oficial Formula1 prin accesarea paginilor de pe care se dorește extragerea de informații, și prin intermediul tagurilor prezente în pagină</a:t>
            </a:r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01009-1ECF-3CFC-FAFD-C42891D5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E390A0-F4A1-95A1-6CA6-0FBE48A63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0" y="3637217"/>
            <a:ext cx="4572000" cy="208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26C2A-82D0-2412-D9F1-4415396ADA17}"/>
              </a:ext>
            </a:extLst>
          </p:cNvPr>
          <p:cNvSpPr txBox="1"/>
          <p:nvPr/>
        </p:nvSpPr>
        <p:spPr>
          <a:xfrm>
            <a:off x="1030898" y="5853709"/>
            <a:ext cx="350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Extragerea rezultatelor unei curse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A50BF4-8E4E-A086-F9AF-8D25EC1433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637217"/>
            <a:ext cx="4572000" cy="2090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65DE4B-8258-A83B-ADBF-FA647F7B3646}"/>
              </a:ext>
            </a:extLst>
          </p:cNvPr>
          <p:cNvSpPr txBox="1"/>
          <p:nvPr/>
        </p:nvSpPr>
        <p:spPr>
          <a:xfrm>
            <a:off x="7306933" y="5907219"/>
            <a:ext cx="35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Extragerea datelor despre un 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9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5354-C57C-69AD-EB4D-622661F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Programul</a:t>
            </a:r>
            <a:r>
              <a:rPr lang="en-US" sz="3200" dirty="0"/>
              <a:t> de </a:t>
            </a:r>
            <a:r>
              <a:rPr lang="en-US" sz="3200" dirty="0" err="1"/>
              <a:t>trimitere</a:t>
            </a:r>
            <a:r>
              <a:rPr lang="en-US" sz="3200" dirty="0"/>
              <a:t> a </a:t>
            </a:r>
            <a:r>
              <a:rPr lang="en-US" sz="3200" dirty="0" err="1"/>
              <a:t>mailurilor</a:t>
            </a:r>
            <a:r>
              <a:rPr lang="en-US" sz="3200" dirty="0"/>
              <a:t> </a:t>
            </a:r>
            <a:r>
              <a:rPr lang="ro-RO" sz="3200" dirty="0"/>
              <a:t>și calculare a predicției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CB1D-2782-D6BC-F8EF-D78F6636F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3896"/>
            <a:ext cx="10515600" cy="4723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 err="1"/>
              <a:t>Acesta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realizat</a:t>
            </a:r>
            <a:r>
              <a:rPr lang="en-US" sz="2500" dirty="0"/>
              <a:t> </a:t>
            </a:r>
            <a:r>
              <a:rPr lang="ro-RO" sz="2500" dirty="0"/>
              <a:t>în C# și are 2 roluri. Primul este de notificare a utilizatorilor prin intermediul e-mailului despre rezultatele cursei. Al 2-lea este calculare a unei predicți pentru următoarea cursă.</a:t>
            </a:r>
          </a:p>
          <a:p>
            <a:pPr marL="0" indent="0" algn="ctr">
              <a:buNone/>
            </a:pPr>
            <a:endParaRPr lang="ro-RO" sz="2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4B2A-81CE-B881-AE3A-74D7D846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D293B-1E00-A8EE-98EC-CF665BA7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87" y="2670402"/>
            <a:ext cx="5854024" cy="3595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FB648-B083-D776-DD06-E30D9ECB0FE2}"/>
              </a:ext>
            </a:extLst>
          </p:cNvPr>
          <p:cNvSpPr txBox="1"/>
          <p:nvPr/>
        </p:nvSpPr>
        <p:spPr>
          <a:xfrm>
            <a:off x="3588839" y="6357620"/>
            <a:ext cx="501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e-mail trimis la utilizatori după cursa din Monaco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FDD0-7DF3-ACB8-3D40-93EC418A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7175-2B31-31B1-1ADF-C8719FC3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s-a </a:t>
            </a:r>
            <a:r>
              <a:rPr lang="en-US" dirty="0" err="1"/>
              <a:t>folosit</a:t>
            </a:r>
            <a:r>
              <a:rPr lang="en-US" dirty="0"/>
              <a:t> Firebase. </a:t>
            </a:r>
            <a:r>
              <a:rPr lang="ro-RO" dirty="0"/>
              <a:t>În cadrul acesteia se regăsesc mai multe noduri care prezintă diverse informați despre utilizatori, circuite, piloți și echipe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A42F-0684-13DB-0AB2-281B90D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0A9B4-DAF7-E018-476B-5F22A511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5" y="3311701"/>
            <a:ext cx="2399933" cy="249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AF4A1-8121-FD0D-4652-9D40EB6CCA15}"/>
              </a:ext>
            </a:extLst>
          </p:cNvPr>
          <p:cNvSpPr txBox="1"/>
          <p:nvPr/>
        </p:nvSpPr>
        <p:spPr>
          <a:xfrm>
            <a:off x="437861" y="5987018"/>
            <a:ext cx="23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Date despre un circuit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69535-53D8-856F-898E-B13064B2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30" y="3212507"/>
            <a:ext cx="2094098" cy="2694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6B158-6F98-5D0F-F249-BAC3B2D14A5E}"/>
              </a:ext>
            </a:extLst>
          </p:cNvPr>
          <p:cNvSpPr txBox="1"/>
          <p:nvPr/>
        </p:nvSpPr>
        <p:spPr>
          <a:xfrm>
            <a:off x="3606564" y="5987018"/>
            <a:ext cx="218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Date despre un pilot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C8911-0F0D-30A1-E943-B98E9CB61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10" y="3212507"/>
            <a:ext cx="2213469" cy="2651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0247E-9B74-D47A-EAD9-884879FCF5CF}"/>
              </a:ext>
            </a:extLst>
          </p:cNvPr>
          <p:cNvSpPr txBox="1"/>
          <p:nvPr/>
        </p:nvSpPr>
        <p:spPr>
          <a:xfrm>
            <a:off x="6497453" y="5963992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Date despre o echipă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CD550-B24C-1E78-C8EF-2570AAA86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961" y="3429000"/>
            <a:ext cx="2389643" cy="2378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1CA933-2772-A58B-A29D-92A43745668E}"/>
              </a:ext>
            </a:extLst>
          </p:cNvPr>
          <p:cNvSpPr txBox="1"/>
          <p:nvPr/>
        </p:nvSpPr>
        <p:spPr>
          <a:xfrm>
            <a:off x="9508244" y="5906824"/>
            <a:ext cx="261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Date despre un utilizator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3332-48FF-120C-F8E1-D790B11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 </a:t>
            </a:r>
            <a:r>
              <a:rPr lang="ro-RO" dirty="0"/>
              <a:t>și direcții de dezvoltare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C6C5-DB16-7AC7-D9FC-3F277489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585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ansamblu</a:t>
            </a:r>
            <a:r>
              <a:rPr lang="en-US" sz="2000" dirty="0"/>
              <a:t>, </a:t>
            </a:r>
            <a:r>
              <a:rPr lang="en-US" sz="2000" dirty="0" err="1"/>
              <a:t>aplicația</a:t>
            </a:r>
            <a:r>
              <a:rPr lang="en-US" sz="2000" dirty="0"/>
              <a:t> </a:t>
            </a:r>
            <a:r>
              <a:rPr lang="en-US" sz="2000" dirty="0" err="1"/>
              <a:t>oferă</a:t>
            </a:r>
            <a:r>
              <a:rPr lang="en-US" sz="2000" dirty="0"/>
              <a:t> o </a:t>
            </a:r>
            <a:r>
              <a:rPr lang="en-US" sz="2000" dirty="0" err="1"/>
              <a:t>experiență</a:t>
            </a:r>
            <a:r>
              <a:rPr lang="en-US" sz="2000" dirty="0"/>
              <a:t> </a:t>
            </a:r>
            <a:r>
              <a:rPr lang="en-US" sz="2000" dirty="0" err="1"/>
              <a:t>captivantă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informativă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pasionații</a:t>
            </a:r>
            <a:r>
              <a:rPr lang="en-US" sz="2000" dirty="0"/>
              <a:t> de Formula 1, </a:t>
            </a:r>
            <a:r>
              <a:rPr lang="en-US" sz="2000" dirty="0" err="1"/>
              <a:t>acoperind</a:t>
            </a:r>
            <a:r>
              <a:rPr lang="en-US" sz="2000" dirty="0"/>
              <a:t> o </a:t>
            </a:r>
            <a:r>
              <a:rPr lang="en-US" sz="2000" dirty="0" err="1"/>
              <a:t>gamă</a:t>
            </a:r>
            <a:r>
              <a:rPr lang="en-US" sz="2000" dirty="0"/>
              <a:t> </a:t>
            </a:r>
            <a:r>
              <a:rPr lang="en-US" sz="2000" dirty="0" err="1"/>
              <a:t>largă</a:t>
            </a:r>
            <a:r>
              <a:rPr lang="en-US" sz="2000" dirty="0"/>
              <a:t> de </a:t>
            </a:r>
            <a:r>
              <a:rPr lang="en-US" sz="2000" dirty="0" err="1"/>
              <a:t>funcționalități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informații</a:t>
            </a:r>
            <a:r>
              <a:rPr lang="en-US" sz="2000" dirty="0"/>
              <a:t> </a:t>
            </a:r>
            <a:r>
              <a:rPr lang="en-US" sz="2000" dirty="0" err="1"/>
              <a:t>relevante</a:t>
            </a:r>
            <a:r>
              <a:rPr lang="en-US" sz="2000" dirty="0"/>
              <a:t>.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intermediul</a:t>
            </a:r>
            <a:r>
              <a:rPr lang="en-US" sz="2000" dirty="0"/>
              <a:t> </a:t>
            </a:r>
            <a:r>
              <a:rPr lang="en-US" sz="2000" dirty="0" err="1"/>
              <a:t>său</a:t>
            </a:r>
            <a:r>
              <a:rPr lang="en-US" sz="2000" dirty="0"/>
              <a:t>, </a:t>
            </a:r>
            <a:r>
              <a:rPr lang="en-US" sz="2000" dirty="0" err="1"/>
              <a:t>utilizatorii</a:t>
            </a:r>
            <a:r>
              <a:rPr lang="en-US" sz="2000" dirty="0"/>
              <a:t> pot </a:t>
            </a:r>
            <a:r>
              <a:rPr lang="en-US" sz="2000" dirty="0" err="1"/>
              <a:t>explora</a:t>
            </a:r>
            <a:r>
              <a:rPr lang="en-US" sz="2000" dirty="0"/>
              <a:t> </a:t>
            </a:r>
            <a:r>
              <a:rPr lang="en-US" sz="2000" dirty="0" err="1"/>
              <a:t>detaliile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aspect al </a:t>
            </a:r>
            <a:r>
              <a:rPr lang="en-US" sz="2000" dirty="0" err="1"/>
              <a:t>acestui</a:t>
            </a:r>
            <a:r>
              <a:rPr lang="en-US" sz="2000" dirty="0"/>
              <a:t> sport, de la </a:t>
            </a:r>
            <a:r>
              <a:rPr lang="en-US" sz="2000" dirty="0" err="1"/>
              <a:t>performanțele</a:t>
            </a:r>
            <a:r>
              <a:rPr lang="en-US" sz="2000" dirty="0"/>
              <a:t> </a:t>
            </a:r>
            <a:r>
              <a:rPr lang="en-US" sz="2000" dirty="0" err="1"/>
              <a:t>piloților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echipelor</a:t>
            </a:r>
            <a:r>
              <a:rPr lang="en-US" sz="2000" dirty="0"/>
              <a:t> </a:t>
            </a:r>
            <a:r>
              <a:rPr lang="en-US" sz="2000" dirty="0" err="1"/>
              <a:t>până</a:t>
            </a:r>
            <a:r>
              <a:rPr lang="en-US" sz="2000" dirty="0"/>
              <a:t> la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circuitelor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sesiunilor</a:t>
            </a:r>
            <a:r>
              <a:rPr lang="en-US" sz="2000" dirty="0"/>
              <a:t> de </a:t>
            </a:r>
            <a:r>
              <a:rPr lang="en-US" sz="2000" dirty="0" err="1"/>
              <a:t>calificare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Se pot </a:t>
            </a:r>
            <a:r>
              <a:rPr lang="en-US" sz="2000" dirty="0" err="1"/>
              <a:t>aduce</a:t>
            </a:r>
            <a:r>
              <a:rPr lang="en-US" sz="2000" dirty="0"/>
              <a:t> </a:t>
            </a:r>
            <a:r>
              <a:rPr lang="ro-RO" sz="2000" dirty="0"/>
              <a:t>îmbunătățiri aplicației privind</a:t>
            </a:r>
            <a:r>
              <a:rPr lang="en-US" sz="2000" dirty="0"/>
              <a:t>: </a:t>
            </a:r>
          </a:p>
          <a:p>
            <a:pPr algn="just"/>
            <a:r>
              <a:rPr lang="en-US" sz="2000" dirty="0" err="1"/>
              <a:t>Extinderea</a:t>
            </a:r>
            <a:r>
              <a:rPr lang="en-US" sz="2000" dirty="0"/>
              <a:t> </a:t>
            </a:r>
            <a:r>
              <a:rPr lang="en-US" sz="2000" dirty="0" err="1"/>
              <a:t>funcționalității</a:t>
            </a:r>
            <a:r>
              <a:rPr lang="en-US" sz="2000" dirty="0"/>
              <a:t> de </a:t>
            </a:r>
            <a:r>
              <a:rPr lang="en-US" sz="2000" dirty="0" err="1"/>
              <a:t>analiză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statistică</a:t>
            </a:r>
            <a:endParaRPr lang="en-US" sz="2000" dirty="0"/>
          </a:p>
          <a:p>
            <a:pPr algn="just"/>
            <a:r>
              <a:rPr lang="en-US" sz="2000" dirty="0" err="1"/>
              <a:t>Optimizare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platforme</a:t>
            </a:r>
            <a:endParaRPr lang="en-US" sz="2000" dirty="0"/>
          </a:p>
          <a:p>
            <a:pPr algn="just"/>
            <a:r>
              <a:rPr lang="en-US" sz="2000" dirty="0" err="1"/>
              <a:t>Adăugarea</a:t>
            </a:r>
            <a:r>
              <a:rPr lang="en-US" sz="2000" dirty="0"/>
              <a:t> </a:t>
            </a:r>
            <a:r>
              <a:rPr lang="en-US" sz="2000" dirty="0" err="1"/>
              <a:t>seriilor</a:t>
            </a:r>
            <a:r>
              <a:rPr lang="en-US" sz="2000" dirty="0"/>
              <a:t> </a:t>
            </a:r>
            <a:r>
              <a:rPr lang="en-US" sz="2000" dirty="0" err="1"/>
              <a:t>suport</a:t>
            </a:r>
            <a:r>
              <a:rPr lang="en-US" sz="2000" dirty="0"/>
              <a:t> </a:t>
            </a:r>
            <a:r>
              <a:rPr lang="ro-RO" sz="2000" dirty="0"/>
              <a:t>și a altor competiții de tip motorsport</a:t>
            </a:r>
          </a:p>
          <a:p>
            <a:pPr algn="just"/>
            <a:r>
              <a:rPr lang="en-US" sz="2000" dirty="0" err="1"/>
              <a:t>Interacțiune</a:t>
            </a:r>
            <a:r>
              <a:rPr lang="en-US" sz="2000" dirty="0"/>
              <a:t> social</a:t>
            </a:r>
            <a:endParaRPr lang="ro-RO" sz="2000" dirty="0"/>
          </a:p>
          <a:p>
            <a:pPr algn="just"/>
            <a:r>
              <a:rPr lang="en-US" sz="2000" dirty="0"/>
              <a:t>Live Timing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Telemetrie</a:t>
            </a:r>
            <a:endParaRPr lang="ro-RO" sz="2000" dirty="0"/>
          </a:p>
          <a:p>
            <a:pPr algn="just"/>
            <a:r>
              <a:rPr lang="en-US" sz="2000" dirty="0"/>
              <a:t>Streaming Video </a:t>
            </a:r>
            <a:r>
              <a:rPr lang="en-US" sz="2000" dirty="0" err="1"/>
              <a:t>și</a:t>
            </a:r>
            <a:r>
              <a:rPr lang="en-US" sz="2000" dirty="0"/>
              <a:t> Highlights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697-8F50-EF41-06AF-E351D08D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C50B-E881-241D-9DE1-89337FB5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107"/>
          </a:xfrm>
        </p:spPr>
        <p:txBody>
          <a:bodyPr/>
          <a:lstStyle/>
          <a:p>
            <a:pPr algn="ctr"/>
            <a:r>
              <a:rPr lang="ro-RO" sz="4400" dirty="0"/>
              <a:t>Vă mulțumesc pentru atenție!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935DF-10BC-250C-D7B0-C1643F86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A08-352F-0DE3-0FE2-792D14C7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C647-D1E6-9FBB-B21F-3FBAD0E0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0888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Slide 3: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r>
              <a:rPr lang="en-US" dirty="0"/>
              <a:t>Slide 4: 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/>
              <a:t>Slide 5: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logare</a:t>
            </a:r>
            <a:r>
              <a:rPr lang="en-US" dirty="0"/>
              <a:t> </a:t>
            </a:r>
            <a:r>
              <a:rPr lang="ro-RO" dirty="0"/>
              <a:t>și înregistrare</a:t>
            </a:r>
          </a:p>
          <a:p>
            <a:r>
              <a:rPr lang="ro-RO" dirty="0"/>
              <a:t>Slide 6</a:t>
            </a:r>
            <a:r>
              <a:rPr lang="en-US" dirty="0"/>
              <a:t>: </a:t>
            </a:r>
            <a:r>
              <a:rPr lang="ro-RO" dirty="0"/>
              <a:t>Pagina de favorit și predicția pentru următoarea cursă</a:t>
            </a:r>
          </a:p>
          <a:p>
            <a:r>
              <a:rPr lang="ro-RO" dirty="0"/>
              <a:t>Slide 7</a:t>
            </a:r>
            <a:r>
              <a:rPr lang="en-US" dirty="0"/>
              <a:t>: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pilo</a:t>
            </a:r>
            <a:r>
              <a:rPr lang="ro-RO" dirty="0"/>
              <a:t>ților</a:t>
            </a:r>
          </a:p>
          <a:p>
            <a:r>
              <a:rPr lang="ro-RO" dirty="0"/>
              <a:t>Slide 8</a:t>
            </a:r>
            <a:r>
              <a:rPr lang="en-US" dirty="0"/>
              <a:t>: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echipelor</a:t>
            </a:r>
            <a:endParaRPr lang="en-US" dirty="0"/>
          </a:p>
          <a:p>
            <a:r>
              <a:rPr lang="en-US" dirty="0"/>
              <a:t>Slide 9: </a:t>
            </a:r>
            <a:r>
              <a:rPr lang="en-US" dirty="0" err="1"/>
              <a:t>Pagina</a:t>
            </a:r>
            <a:r>
              <a:rPr lang="en-US" dirty="0"/>
              <a:t> calendar</a:t>
            </a:r>
            <a:r>
              <a:rPr lang="ro-RO" dirty="0"/>
              <a:t> și circuitele</a:t>
            </a:r>
            <a:endParaRPr lang="en-US" dirty="0"/>
          </a:p>
          <a:p>
            <a:r>
              <a:rPr lang="en-US" dirty="0"/>
              <a:t>Slide 10: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curse</a:t>
            </a:r>
            <a:endParaRPr lang="ro-RO" dirty="0"/>
          </a:p>
          <a:p>
            <a:r>
              <a:rPr lang="ro-RO" dirty="0"/>
              <a:t>Slide 1</a:t>
            </a:r>
            <a:r>
              <a:rPr lang="en-US" dirty="0"/>
              <a:t>1: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statistici</a:t>
            </a:r>
            <a:endParaRPr lang="en-US" dirty="0"/>
          </a:p>
          <a:p>
            <a:r>
              <a:rPr lang="en-US" dirty="0"/>
              <a:t>Slide 12: </a:t>
            </a:r>
            <a:r>
              <a:rPr lang="en-US" dirty="0" err="1"/>
              <a:t>Programul</a:t>
            </a:r>
            <a:r>
              <a:rPr lang="en-US" dirty="0"/>
              <a:t> de </a:t>
            </a:r>
            <a:r>
              <a:rPr lang="en-US" dirty="0" err="1"/>
              <a:t>colectare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US" dirty="0"/>
          </a:p>
          <a:p>
            <a:r>
              <a:rPr lang="en-US" dirty="0"/>
              <a:t>Slide 13: </a:t>
            </a:r>
            <a:r>
              <a:rPr lang="en-US" dirty="0" err="1"/>
              <a:t>Programul</a:t>
            </a:r>
            <a:r>
              <a:rPr lang="en-US" dirty="0"/>
              <a:t> de </a:t>
            </a:r>
            <a:r>
              <a:rPr lang="en-US" dirty="0" err="1"/>
              <a:t>trimitere</a:t>
            </a:r>
            <a:r>
              <a:rPr lang="en-US" dirty="0"/>
              <a:t> a </a:t>
            </a:r>
            <a:r>
              <a:rPr lang="en-US" dirty="0" err="1"/>
              <a:t>mailurilor</a:t>
            </a:r>
            <a:r>
              <a:rPr lang="en-US" dirty="0"/>
              <a:t> </a:t>
            </a:r>
            <a:r>
              <a:rPr lang="ro-RO" dirty="0"/>
              <a:t>și calculare a predicției</a:t>
            </a:r>
          </a:p>
          <a:p>
            <a:r>
              <a:rPr lang="ro-RO" dirty="0"/>
              <a:t>Slide 14</a:t>
            </a:r>
            <a:r>
              <a:rPr lang="en-US" dirty="0"/>
              <a:t>: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endParaRPr lang="ro-RO" dirty="0"/>
          </a:p>
          <a:p>
            <a:r>
              <a:rPr lang="ro-RO" dirty="0"/>
              <a:t>Slide 1</a:t>
            </a:r>
            <a:r>
              <a:rPr lang="en-US" dirty="0"/>
              <a:t>5: </a:t>
            </a:r>
            <a:r>
              <a:rPr lang="en-US" dirty="0" err="1"/>
              <a:t>Concluzie</a:t>
            </a:r>
            <a:r>
              <a:rPr lang="en-US" dirty="0"/>
              <a:t> </a:t>
            </a:r>
            <a:r>
              <a:rPr lang="ro-RO" dirty="0"/>
              <a:t>și direcții de dezvoltare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2D1C-9264-5086-883C-F8A76E02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CA6D-08DF-6EA4-7A28-62F959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EE88-6491-4EDE-6F6B-7F89F0DC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2DBE-AB76-B41E-3667-50B572BF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8" descr="Python - Wikiversity">
            <a:extLst>
              <a:ext uri="{FF2B5EF4-FFF2-40B4-BE49-F238E27FC236}">
                <a16:creationId xmlns:a16="http://schemas.microsoft.com/office/drawing/2014/main" id="{377954CF-E0F3-D047-F629-C8ECB4CC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8" y="2196204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17298-EEB8-F86E-6B3E-D69B3E771CF6}"/>
              </a:ext>
            </a:extLst>
          </p:cNvPr>
          <p:cNvSpPr txBox="1"/>
          <p:nvPr/>
        </p:nvSpPr>
        <p:spPr>
          <a:xfrm>
            <a:off x="5267279" y="1825625"/>
            <a:ext cx="1657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Xamarin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AF660-8E82-49BE-B37B-AEA888C3F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21" y="2410400"/>
            <a:ext cx="15449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47C59-8800-1E9F-751C-EC2CC14A49D6}"/>
              </a:ext>
            </a:extLst>
          </p:cNvPr>
          <p:cNvSpPr txBox="1"/>
          <p:nvPr/>
        </p:nvSpPr>
        <p:spPr>
          <a:xfrm>
            <a:off x="9222636" y="1887180"/>
            <a:ext cx="151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Firebase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243C-0663-823A-D081-0FC7A5092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319181"/>
            <a:ext cx="1679575" cy="1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6E906F-1BFF-8195-3854-A05733096B34}"/>
              </a:ext>
            </a:extLst>
          </p:cNvPr>
          <p:cNvSpPr txBox="1"/>
          <p:nvPr/>
        </p:nvSpPr>
        <p:spPr>
          <a:xfrm>
            <a:off x="3136392" y="419709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4CA6B5-303D-21DB-C0E5-982BCF7DC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0" y="4757261"/>
            <a:ext cx="1313815" cy="15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0AD4A-5C43-6D0C-C628-96A9219A8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54" y="4720316"/>
            <a:ext cx="1658620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924AF-F700-9365-7B0D-AE987AD67706}"/>
              </a:ext>
            </a:extLst>
          </p:cNvPr>
          <p:cNvSpPr txBox="1"/>
          <p:nvPr/>
        </p:nvSpPr>
        <p:spPr>
          <a:xfrm>
            <a:off x="7243762" y="4234228"/>
            <a:ext cx="250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 Studio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0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F16-B6CD-95F8-F142-D0DBE3D6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EEDD-A09F-DB65-7876-1CA31A93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În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cadrul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acestui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proiect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urmărește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realizarea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unei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aplicații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software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proiectată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pentru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rula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pe smartphone-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uri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care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utilizează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operare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Android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care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să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permită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utilizatorului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vizualizarea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datelor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despre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piloți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echipe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cu date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actualizate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după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fiecare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cursă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O </a:t>
            </a:r>
            <a:r>
              <a:rPr lang="en-US" sz="2400" dirty="0" err="1"/>
              <a:t>experiență</a:t>
            </a:r>
            <a:r>
              <a:rPr lang="en-US" sz="2400" dirty="0"/>
              <a:t> </a:t>
            </a:r>
            <a:r>
              <a:rPr lang="en-US" sz="2400" dirty="0" err="1"/>
              <a:t>personalizată</a:t>
            </a:r>
            <a:r>
              <a:rPr lang="en-US" sz="2400" dirty="0"/>
              <a:t> </a:t>
            </a:r>
            <a:r>
              <a:rPr lang="en-US" sz="2400" dirty="0" err="1"/>
              <a:t>bazată</a:t>
            </a:r>
            <a:r>
              <a:rPr lang="en-US" sz="2400" dirty="0"/>
              <a:t> pe </a:t>
            </a:r>
            <a:r>
              <a:rPr lang="en-US" sz="2400" dirty="0" err="1"/>
              <a:t>preferințele</a:t>
            </a:r>
            <a:r>
              <a:rPr lang="en-US" sz="2400" dirty="0"/>
              <a:t> </a:t>
            </a:r>
            <a:r>
              <a:rPr lang="en-US" sz="2400" dirty="0" err="1"/>
              <a:t>fiecărui</a:t>
            </a:r>
            <a:r>
              <a:rPr lang="en-US" sz="2400" dirty="0"/>
              <a:t> </a:t>
            </a:r>
            <a:r>
              <a:rPr lang="en-US" sz="2400" dirty="0" err="1"/>
              <a:t>utilizator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utilizare</a:t>
            </a:r>
            <a:r>
              <a:rPr lang="en-US" sz="2400" dirty="0"/>
              <a:t> </a:t>
            </a:r>
            <a:r>
              <a:rPr lang="en-US" sz="2400" dirty="0" err="1"/>
              <a:t>optimizată</a:t>
            </a:r>
            <a:r>
              <a:rPr lang="en-US" sz="2400" dirty="0"/>
              <a:t> a </a:t>
            </a:r>
            <a:r>
              <a:rPr lang="en-US" sz="2400" dirty="0" err="1"/>
              <a:t>aplicației</a:t>
            </a:r>
            <a:r>
              <a:rPr lang="en-US" sz="2400" dirty="0"/>
              <a:t>.</a:t>
            </a:r>
            <a:endParaRPr lang="ro-RO" sz="2400" dirty="0"/>
          </a:p>
          <a:p>
            <a:r>
              <a:rPr lang="ro-RO" sz="2400" dirty="0"/>
              <a:t>Trimiterea de notificări prin e-mail la sfârșitul fiecărui weekend de curse, incluzând rezultatele competiției și clasamentele generale ale piloților și constructorilor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082C-B54D-8AD9-12C3-59F8E77C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EBA6-45F5-875D-6C9A-5E63D6BB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logare</a:t>
            </a:r>
            <a:r>
              <a:rPr lang="en-US" dirty="0"/>
              <a:t> </a:t>
            </a:r>
            <a:r>
              <a:rPr lang="ro-RO" dirty="0"/>
              <a:t>și înregistrare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AB5F-E6CD-2503-01B5-0586E1B1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autentifice</a:t>
            </a:r>
            <a:r>
              <a:rPr lang="en-US" dirty="0"/>
              <a:t> cu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de e-mail.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nu are </a:t>
            </a:r>
            <a:r>
              <a:rPr lang="en-US" dirty="0" err="1"/>
              <a:t>deja</a:t>
            </a:r>
            <a:r>
              <a:rPr lang="en-US" dirty="0"/>
              <a:t> un </a:t>
            </a:r>
            <a:r>
              <a:rPr lang="en-US" dirty="0" err="1"/>
              <a:t>cont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acceseze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înregistrare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1C5A4-3C21-BF65-1AED-863FB28D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D4B6A9DF-CD1B-768E-5C30-B661705E0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53" y="3002593"/>
            <a:ext cx="1532152" cy="332047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77853E75-EAE8-967C-CA49-3A47105AC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7" y="3041118"/>
            <a:ext cx="1536192" cy="324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1C5E7-0250-D133-3295-3A69FCAB18BF}"/>
              </a:ext>
            </a:extLst>
          </p:cNvPr>
          <p:cNvSpPr txBox="1"/>
          <p:nvPr/>
        </p:nvSpPr>
        <p:spPr>
          <a:xfrm>
            <a:off x="1670059" y="6352143"/>
            <a:ext cx="18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Pagina de logare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CD457-F323-9A0D-2A35-C7359D660841}"/>
              </a:ext>
            </a:extLst>
          </p:cNvPr>
          <p:cNvSpPr txBox="1"/>
          <p:nvPr/>
        </p:nvSpPr>
        <p:spPr>
          <a:xfrm>
            <a:off x="8306505" y="6352143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Pagina de înregistrare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9044-2173-3FCA-0E9B-2E2F1CE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Pagina de favorit și predicția pentru următoarea cursă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A43-A47E-344D-2A9F-DB145C7A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Dup</a:t>
            </a:r>
            <a:r>
              <a:rPr lang="ro-RO" dirty="0"/>
              <a:t>ă ce logarea a fost efectuată cu succes, utilizatorul va fi îndrumat către pagina de favorit, de unde va putea accesa și predicția pentru următoarea cursă.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4B1C2-17AD-AABB-C9D8-C5C2291B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5B5BA-3F73-DB19-16D3-D52651D1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6" y="3068476"/>
            <a:ext cx="1536192" cy="32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385C7C-340B-540E-14D5-B7FEF2237D99}"/>
              </a:ext>
            </a:extLst>
          </p:cNvPr>
          <p:cNvSpPr txBox="1"/>
          <p:nvPr/>
        </p:nvSpPr>
        <p:spPr>
          <a:xfrm>
            <a:off x="1666307" y="6352143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Pagina de favorit</a:t>
            </a:r>
            <a:endParaRPr lang="en-US" dirty="0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26BC186D-5253-C4C1-18EB-6766CD132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376" y="2961903"/>
            <a:ext cx="1041618" cy="3217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A963F-E30B-944D-5864-0412C5A70D2C}"/>
              </a:ext>
            </a:extLst>
          </p:cNvPr>
          <p:cNvSpPr txBox="1"/>
          <p:nvPr/>
        </p:nvSpPr>
        <p:spPr>
          <a:xfrm>
            <a:off x="7801032" y="6176963"/>
            <a:ext cx="35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Predicția pentru următoarea cursă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A935-4B70-34D3-9AE8-D527237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pilo</a:t>
            </a:r>
            <a:r>
              <a:rPr lang="ro-RO" dirty="0"/>
              <a:t>ților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CEC3-8FC5-AC21-7F0B-50FF804F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dirty="0"/>
              <a:t>Clasamentul piloților, iar dacă utilizatorul dorește să afle informații suplimentare despre un anumit sportiv, poate face acest lucru prin apăsarea liniei corespunzătoare pilotului respectiv.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A10B-B821-B002-4D8D-29DCF0C2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7A8927-D136-B919-353E-C6FF0C6FA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05" y="3093801"/>
            <a:ext cx="1042416" cy="3260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778496-731B-8E42-77DB-2222D4E84917}"/>
              </a:ext>
            </a:extLst>
          </p:cNvPr>
          <p:cNvSpPr txBox="1"/>
          <p:nvPr/>
        </p:nvSpPr>
        <p:spPr>
          <a:xfrm>
            <a:off x="1300007" y="635424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piloților</a:t>
            </a:r>
            <a:endParaRPr lang="en-US" dirty="0"/>
          </a:p>
        </p:txBody>
      </p:sp>
      <p:pic>
        <p:nvPicPr>
          <p:cNvPr id="9" name="Picture 8" descr="A blue and black list with black text&#10;&#10;Description automatically generated">
            <a:extLst>
              <a:ext uri="{FF2B5EF4-FFF2-40B4-BE49-F238E27FC236}">
                <a16:creationId xmlns:a16="http://schemas.microsoft.com/office/drawing/2014/main" id="{BD1F6037-4736-259B-A7E7-0FC132388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778" y="3128486"/>
            <a:ext cx="1536192" cy="3243423"/>
          </a:xfrm>
          <a:prstGeom prst="rect">
            <a:avLst/>
          </a:prstGeom>
        </p:spPr>
      </p:pic>
      <p:pic>
        <p:nvPicPr>
          <p:cNvPr id="11" name="Picture 10" descr="A close-up of a list&#10;&#10;Description automatically generated">
            <a:extLst>
              <a:ext uri="{FF2B5EF4-FFF2-40B4-BE49-F238E27FC236}">
                <a16:creationId xmlns:a16="http://schemas.microsoft.com/office/drawing/2014/main" id="{36B6DB3E-6DB0-546B-F67C-F83D3E821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04" y="3128485"/>
            <a:ext cx="1536192" cy="3243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48CADC-EF05-4231-2A7E-04E06FEFE915}"/>
              </a:ext>
            </a:extLst>
          </p:cNvPr>
          <p:cNvSpPr txBox="1"/>
          <p:nvPr/>
        </p:nvSpPr>
        <p:spPr>
          <a:xfrm>
            <a:off x="7726975" y="6382525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Pagini individuale ale piloților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33C8-4E8C-1D2F-B3BB-CDEE6D12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echipelor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B2F7-A309-CEC9-0BBE-9714D936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sz="2700" dirty="0"/>
              <a:t>Clasamentul constructorilor, iar dacă utilizatorul dorește să afle informații </a:t>
            </a:r>
            <a:r>
              <a:rPr lang="ro-RO" dirty="0"/>
              <a:t>suplimentare</a:t>
            </a:r>
            <a:r>
              <a:rPr lang="ro-RO" sz="2700" dirty="0"/>
              <a:t> despre o anumită echipă, poate face acest lucru prin apăsarea liniei corespunzătoare echipei respective.</a:t>
            </a:r>
            <a:endParaRPr lang="en-US" sz="2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4410D-E756-4DA6-9056-4E413DCB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2B99AF44-2920-3C67-F11B-E762AA2F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0" y="3020061"/>
            <a:ext cx="1536192" cy="3336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F1283-A729-6B0A-A125-3142893928BA}"/>
              </a:ext>
            </a:extLst>
          </p:cNvPr>
          <p:cNvSpPr txBox="1"/>
          <p:nvPr/>
        </p:nvSpPr>
        <p:spPr>
          <a:xfrm>
            <a:off x="1164594" y="635635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echipelor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A5199-1BD5-0213-5198-F62717C9D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66" y="3065768"/>
            <a:ext cx="1536192" cy="329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A340D-6D53-AD7C-52BA-E6D3AC532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322" y="3071867"/>
            <a:ext cx="1536192" cy="328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5C3361-FD73-AF33-12EA-F67C0FF01A93}"/>
              </a:ext>
            </a:extLst>
          </p:cNvPr>
          <p:cNvSpPr txBox="1"/>
          <p:nvPr/>
        </p:nvSpPr>
        <p:spPr>
          <a:xfrm>
            <a:off x="7523588" y="6362448"/>
            <a:ext cx="325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Pagini individuale ale echipelor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79F-B117-6710-A596-B157DCA3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calendar</a:t>
            </a:r>
            <a:r>
              <a:rPr lang="ro-RO" dirty="0"/>
              <a:t> și circuitele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8D43-C62A-8317-DA9E-32A5816E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Calendarul</a:t>
            </a:r>
            <a:r>
              <a:rPr lang="en-US" dirty="0"/>
              <a:t> </a:t>
            </a:r>
            <a:r>
              <a:rPr lang="en-US" dirty="0" err="1"/>
              <a:t>competi</a:t>
            </a:r>
            <a:r>
              <a:rPr lang="ro-RO" dirty="0"/>
              <a:t>ției care permite și afișarea de date suplimentare pentru oricare dintre curse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B31A-CAB8-403A-4CC5-626DA2C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30A83-855D-D5DB-E08D-76CF58C1E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2531"/>
            <a:ext cx="878776" cy="39112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4A39D-4158-8E3C-8521-F916BCBCC7B8}"/>
              </a:ext>
            </a:extLst>
          </p:cNvPr>
          <p:cNvSpPr txBox="1"/>
          <p:nvPr/>
        </p:nvSpPr>
        <p:spPr>
          <a:xfrm>
            <a:off x="40711" y="633378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Calendarul competiției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29BF3-73BC-DCC8-9BE2-FCBAD4D45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66" y="2648576"/>
            <a:ext cx="1439545" cy="360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E6F-6AB3-37E1-2386-C09343D2D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27" y="2648576"/>
            <a:ext cx="1439545" cy="36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0708D4-77EE-331D-BCAE-8391CE0F3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57" y="2648576"/>
            <a:ext cx="1439545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747CB-A8BA-9B4F-E332-A9572424308E}"/>
              </a:ext>
            </a:extLst>
          </p:cNvPr>
          <p:cNvSpPr txBox="1"/>
          <p:nvPr/>
        </p:nvSpPr>
        <p:spPr>
          <a:xfrm>
            <a:off x="5227289" y="6277937"/>
            <a:ext cx="483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Pagini individuale pentru diferite tipuri de curse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8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781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  APLICAȚIE MOBILĂ PE ANDROID PENTRU FORMULA 1</vt:lpstr>
      <vt:lpstr>Cuprins:</vt:lpstr>
      <vt:lpstr>Tehnologii folosite:</vt:lpstr>
      <vt:lpstr>Obiectivul proiectului:</vt:lpstr>
      <vt:lpstr>Pagina de logare și înregistrare:</vt:lpstr>
      <vt:lpstr>Pagina de favorit și predicția pentru următoarea cursă:</vt:lpstr>
      <vt:lpstr>Pagina piloților:</vt:lpstr>
      <vt:lpstr>Pagina echipelor:</vt:lpstr>
      <vt:lpstr>Pagina calendar și circuitele:</vt:lpstr>
      <vt:lpstr>Pagina de rezultate pentru curse:</vt:lpstr>
      <vt:lpstr>Pagina de statistici:</vt:lpstr>
      <vt:lpstr>Programul de colectare a datelor:</vt:lpstr>
      <vt:lpstr>Programul de trimitere a mailurilor și calculare a predicției:</vt:lpstr>
      <vt:lpstr>Structura bazei de date:</vt:lpstr>
      <vt:lpstr>Concluzie și direcții de dezvoltare: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Bogdan-Matei Mihaly</dc:creator>
  <cp:lastModifiedBy>Bogdan-Matei Mihaly</cp:lastModifiedBy>
  <cp:revision>16</cp:revision>
  <dcterms:created xsi:type="dcterms:W3CDTF">2024-06-08T09:26:37Z</dcterms:created>
  <dcterms:modified xsi:type="dcterms:W3CDTF">2024-06-08T10:49:41Z</dcterms:modified>
</cp:coreProperties>
</file>