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72" r:id="rId5"/>
    <p:sldId id="273" r:id="rId6"/>
    <p:sldId id="274" r:id="rId7"/>
    <p:sldId id="275" r:id="rId8"/>
    <p:sldId id="276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6408B-C718-4C56-9786-3BEFBD2E59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D98A3-CB6E-496A-ACB4-47B1F48C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615B-F6E8-5034-3293-623DD236F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22715-0D1D-A13B-A04F-76F003910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5DC1-B485-428F-9536-8009E4C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A385-0843-4FF4-972F-53A92C023AD8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25AC-C5A5-FDBC-86BC-56A682EB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EE1C2-916F-B02A-1CC5-F87C93DE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8BD9-60CE-CF25-80B1-33AB0E37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908DD-8518-C193-C62C-0B174FBF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19FA-F999-BA27-AB5C-C31E066F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471D-B916-4CDB-BA6E-DF0E31883223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6AFC-B325-44DC-4E95-F6818411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5E3B-A726-02A1-CCB0-22B2D84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5BD16-9CF7-7111-390D-592F56DD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7B3DC-5FCA-2089-49A9-1F9503E2F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0559-D865-46DD-8BED-6F99DE60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DB33-1227-41A4-9985-0EB00A7C04DB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241E-7A4B-1FD0-BCEE-80D40124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2B30-8D6B-B92E-F9AC-9C0A3AD5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F437-BA93-357D-89A8-2553947C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6475-CE58-784C-6582-7225C204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8557-67A5-9439-E0C4-1DE0F32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7143-00CC-4882-8F1D-6E4F10AE796F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81C0-AA2A-9FE6-6FB0-A698AEB0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BAEE-4C02-C803-46E0-9C6AF5DF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AFE-AC55-DF16-6B2A-25FA3E90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7763-5AE9-3E56-4191-E8724FAE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AA76-04CB-CF6D-BABC-CC539E20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C1BA-9C3C-4BB5-AAE1-5B62254F01F1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FB9A-9F42-5C36-D8FA-4A21588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3D0E-8A98-1DB0-1A4F-AEB82E3A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124A-A3EC-527A-76FC-35CD6B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08B3-1AFB-2573-D846-04B19419C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88E59-5B45-873F-4D9A-29F23E307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0426-1B7E-2B18-12DB-AD25E218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FF1A-FD82-4271-80F9-E7553321FDB2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7E14F-4C33-94EB-CF08-1BA7CB06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26AA9-E2EB-D059-AD32-3C31B18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3109-A859-FB39-6E73-AE447A80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7390-5DF6-467B-98B1-B804DB9D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358D3-1F5F-860B-1F1F-C7373962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4011-CBCB-60E0-6E37-7CC2A3165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029B4-D392-4CD6-A332-1510EF86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F1B51-326E-6349-7DF7-AB1CD236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EAC4-3850-4D08-85E5-EF71665C38F2}" type="datetime1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61CCB-92C7-FF22-22D5-B2A37965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5797-B2CB-B59C-FDCA-46C6739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00E2-6BA6-A5AD-2A52-B2EAAA2E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28B8-C1CA-13E0-354E-A6E200A9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3FD-8E79-4C25-9B5B-434753565F80}" type="datetime1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3CC7A-FE14-3480-CB0A-59BDF08C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B7351-F434-DB8D-96F0-A5584376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8E5E1-02CD-6B2A-4EDB-D0F61649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120-6923-4607-B302-0F6A31DA0B6D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BAB0C-581A-F5FF-2C9B-AC818776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E96B9-9C0B-11F4-0171-8681ADF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0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ED78-65E7-B479-FAAA-0EEB30D9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C27D-FF9A-E348-E33D-B2136F42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4D7EB-18BC-0D23-51B6-0BAFA2197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3E3F1-135D-A62A-D7EE-E82260A6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71E9-6E65-4C95-BA1E-27C40310E02F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3DCF-7927-FF5C-91FA-09F4E16A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C055-719C-1105-DC75-662ECEAA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6D77-3370-2C10-907B-F8AC1B56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786DA-42D4-7104-C9D5-524731A7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41016-D22A-CBB2-478A-79C1546B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64948-D2DD-DEB7-F96F-037315E0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EF61-01C7-4E9B-8332-76BD3393F103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4B75-28EF-D31A-D455-52B8544C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EFE0-9978-5A65-4DEF-48C3B14D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0786A-290C-33DD-D13B-FC865157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F758-9FC5-B9D2-CEB9-0458DBFF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2B76-D48C-3E8E-3E15-DE39F2B54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C2938-28C5-41A1-AD8F-D3BA47B379FA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2281-5E48-73C7-30A9-3699B7782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0721-3C9B-769C-5A93-62E9BA080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5FA55-D9B8-4EF5-BE35-7AA8B0D8C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microsoft.com/office/2007/relationships/hdphoto" Target="../media/hdphoto5.wdp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0C50-41BD-9DB6-8E73-60168F3D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3927" y="1726553"/>
            <a:ext cx="9144000" cy="12984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APLICAȚIE MOBILĂ PE ANDROID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PENTRU FORMULA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3B9A-CEB4-FA23-B312-A54C7833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09773" y="3307773"/>
            <a:ext cx="9144000" cy="1204976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de: Mihaly Bogdan-Matei</a:t>
            </a:r>
          </a:p>
          <a:p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en-US" dirty="0" err="1"/>
              <a:t>științific</a:t>
            </a:r>
            <a:r>
              <a:rPr lang="en-US" dirty="0"/>
              <a:t>: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Ș.l.dr.ing</a:t>
            </a:r>
            <a:r>
              <a:rPr lang="en-US" dirty="0">
                <a:effectLst/>
                <a:ea typeface="Times New Roman" panose="02020603050405020304" pitchFamily="18" charset="0"/>
              </a:rPr>
              <a:t>. Dorin BERIAN</a:t>
            </a:r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790E81F-823A-3506-3114-3B11C02274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7" y="114900"/>
            <a:ext cx="2827711" cy="83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red and black logo&#10;&#10;Description automatically generated">
            <a:extLst>
              <a:ext uri="{FF2B5EF4-FFF2-40B4-BE49-F238E27FC236}">
                <a16:creationId xmlns:a16="http://schemas.microsoft.com/office/drawing/2014/main" id="{C479213F-752C-740B-93A8-61774AB61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86" y="4292024"/>
            <a:ext cx="3966463" cy="2231136"/>
          </a:xfrm>
          <a:prstGeom prst="rect">
            <a:avLst/>
          </a:prstGeom>
        </p:spPr>
      </p:pic>
      <p:pic>
        <p:nvPicPr>
          <p:cNvPr id="9" name="Picture 8" descr="A phone with a race car on it&#10;&#10;Description automatically generated">
            <a:extLst>
              <a:ext uri="{FF2B5EF4-FFF2-40B4-BE49-F238E27FC236}">
                <a16:creationId xmlns:a16="http://schemas.microsoft.com/office/drawing/2014/main" id="{69F5D8CD-A535-7469-DA0B-682DFD4CB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81" y="1234911"/>
            <a:ext cx="3994117" cy="39941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1E688276-4079-F0A8-1F10-CD5875A4E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0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F16-B6CD-95F8-F142-D0DBE3D6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pic>
        <p:nvPicPr>
          <p:cNvPr id="7" name="Content Placeholder 6" descr="A black and white logo&#10;&#10;Description automatically generated">
            <a:extLst>
              <a:ext uri="{FF2B5EF4-FFF2-40B4-BE49-F238E27FC236}">
                <a16:creationId xmlns:a16="http://schemas.microsoft.com/office/drawing/2014/main" id="{BFEC2F59-82B8-952C-93AD-6FB02A0D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23" y="1787952"/>
            <a:ext cx="1104251" cy="11042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082C-B54D-8AD9-12C3-59F8E77C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2</a:t>
            </a:fld>
            <a:endParaRPr lang="en-US"/>
          </a:p>
        </p:txBody>
      </p:sp>
      <p:pic>
        <p:nvPicPr>
          <p:cNvPr id="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D8D6ACCF-5DCE-1962-6D79-1CE3E7C23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586DC9-AFEB-8AC3-48A1-F8DE20F5BD06}"/>
              </a:ext>
            </a:extLst>
          </p:cNvPr>
          <p:cNvSpPr txBox="1"/>
          <p:nvPr/>
        </p:nvSpPr>
        <p:spPr>
          <a:xfrm>
            <a:off x="2456134" y="2177325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Personalizare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0" name="Picture 9" descr="A black and white illustration of a question mark inside a crystal ball&#10;&#10;Description automatically generated">
            <a:extLst>
              <a:ext uri="{FF2B5EF4-FFF2-40B4-BE49-F238E27FC236}">
                <a16:creationId xmlns:a16="http://schemas.microsoft.com/office/drawing/2014/main" id="{32BF9D28-42A0-47AF-E792-13072F445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23" y="4710545"/>
            <a:ext cx="1106424" cy="1106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464DFE-07F5-3683-AEA8-DD52337329E3}"/>
              </a:ext>
            </a:extLst>
          </p:cNvPr>
          <p:cNvSpPr txBox="1"/>
          <p:nvPr/>
        </p:nvSpPr>
        <p:spPr>
          <a:xfrm>
            <a:off x="2456134" y="5078182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Predicție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3" name="Picture 12" descr="A black and white graphic with a pie chart and arrow&#10;&#10;Description automatically generated">
            <a:extLst>
              <a:ext uri="{FF2B5EF4-FFF2-40B4-BE49-F238E27FC236}">
                <a16:creationId xmlns:a16="http://schemas.microsoft.com/office/drawing/2014/main" id="{584A8045-C427-5CDC-6054-21B5D0E82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76" y="3129678"/>
            <a:ext cx="1106424" cy="11064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9651AF-D082-213E-60E0-F8EF91BD87CF}"/>
              </a:ext>
            </a:extLst>
          </p:cNvPr>
          <p:cNvSpPr txBox="1"/>
          <p:nvPr/>
        </p:nvSpPr>
        <p:spPr>
          <a:xfrm>
            <a:off x="6096000" y="3498224"/>
            <a:ext cx="3332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Vizualizare date actualizate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6" name="Picture 15" descr="A black and white logo of a mechanical arm&#10;&#10;Description automatically generated">
            <a:extLst>
              <a:ext uri="{FF2B5EF4-FFF2-40B4-BE49-F238E27FC236}">
                <a16:creationId xmlns:a16="http://schemas.microsoft.com/office/drawing/2014/main" id="{D07DB681-BB6B-5E0B-466E-04AA0593B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6" y="1824502"/>
            <a:ext cx="1106424" cy="1106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3B269A-D1E7-5C9B-AAE7-59A0CBAEBF64}"/>
              </a:ext>
            </a:extLst>
          </p:cNvPr>
          <p:cNvSpPr txBox="1"/>
          <p:nvPr/>
        </p:nvSpPr>
        <p:spPr>
          <a:xfrm>
            <a:off x="9551930" y="2191815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Automatizare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9" name="Picture 18" descr="A white and black envelope with a paper on it&#10;&#10;Description automatically generated">
            <a:extLst>
              <a:ext uri="{FF2B5EF4-FFF2-40B4-BE49-F238E27FC236}">
                <a16:creationId xmlns:a16="http://schemas.microsoft.com/office/drawing/2014/main" id="{D120C687-6E52-66E3-736F-7E982053B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6" y="4699429"/>
            <a:ext cx="1106424" cy="11064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80F2BD-4139-2C24-ACF5-FF5BFEBF266C}"/>
              </a:ext>
            </a:extLst>
          </p:cNvPr>
          <p:cNvSpPr txBox="1"/>
          <p:nvPr/>
        </p:nvSpPr>
        <p:spPr>
          <a:xfrm>
            <a:off x="9689982" y="5078182"/>
            <a:ext cx="211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Notificări</a:t>
            </a:r>
            <a:r>
              <a:rPr lang="ro-RO" dirty="0"/>
              <a:t> </a:t>
            </a:r>
            <a:r>
              <a:rPr lang="ro-RO" sz="2000" dirty="0">
                <a:latin typeface="Bahnschrift" panose="020B0502040204020203" pitchFamily="34" charset="0"/>
              </a:rPr>
              <a:t>prin</a:t>
            </a:r>
            <a:r>
              <a:rPr lang="ro-RO" dirty="0"/>
              <a:t> 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5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CA6D-08DF-6EA4-7A28-62F9593B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EE88-6491-4EDE-6F6B-7F89F0DC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52DBE-AB76-B41E-3667-50B572BF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8" descr="Python - Wikiversity">
            <a:extLst>
              <a:ext uri="{FF2B5EF4-FFF2-40B4-BE49-F238E27FC236}">
                <a16:creationId xmlns:a16="http://schemas.microsoft.com/office/drawing/2014/main" id="{377954CF-E0F3-D047-F629-C8ECB4CC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98" y="2196204"/>
            <a:ext cx="1805090" cy="180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E17298-EEB8-F86E-6B3E-D69B3E771CF6}"/>
              </a:ext>
            </a:extLst>
          </p:cNvPr>
          <p:cNvSpPr txBox="1"/>
          <p:nvPr/>
        </p:nvSpPr>
        <p:spPr>
          <a:xfrm>
            <a:off x="5267279" y="1825625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Xamarin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3AF660-8E82-49BE-B37B-AEA888C3F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21" y="2410400"/>
            <a:ext cx="154495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47C59-8800-1E9F-751C-EC2CC14A49D6}"/>
              </a:ext>
            </a:extLst>
          </p:cNvPr>
          <p:cNvSpPr txBox="1"/>
          <p:nvPr/>
        </p:nvSpPr>
        <p:spPr>
          <a:xfrm>
            <a:off x="9222635" y="1887180"/>
            <a:ext cx="1599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Firebase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D243C-0663-823A-D081-0FC7A5092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319181"/>
            <a:ext cx="1679575" cy="16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6E906F-1BFF-8195-3854-A05733096B34}"/>
              </a:ext>
            </a:extLst>
          </p:cNvPr>
          <p:cNvSpPr txBox="1"/>
          <p:nvPr/>
        </p:nvSpPr>
        <p:spPr>
          <a:xfrm>
            <a:off x="3136392" y="419709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4CA6B5-303D-21DB-C0E5-982BCF7DC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30" y="4757261"/>
            <a:ext cx="1313815" cy="150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0AD4A-5C43-6D0C-C628-96A9219A85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54" y="4720316"/>
            <a:ext cx="1658620" cy="1658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F924AF-F700-9365-7B0D-AE987AD67706}"/>
              </a:ext>
            </a:extLst>
          </p:cNvPr>
          <p:cNvSpPr txBox="1"/>
          <p:nvPr/>
        </p:nvSpPr>
        <p:spPr>
          <a:xfrm>
            <a:off x="7243762" y="4234228"/>
            <a:ext cx="250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Visual Studio </a:t>
            </a:r>
            <a:endParaRPr lang="en-US" sz="2800" dirty="0"/>
          </a:p>
        </p:txBody>
      </p:sp>
      <p:pic>
        <p:nvPicPr>
          <p:cNvPr id="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D0056270-905C-AABC-8112-50CFCA0CA0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8D3B-A274-3110-3A60-1204E42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lang="en-US" dirty="0"/>
          </a:p>
        </p:txBody>
      </p:sp>
      <p:pic>
        <p:nvPicPr>
          <p:cNvPr id="10" name="Content Placeholder 9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6C9D0574-1E40-0082-C251-A5B1A9CDE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7" b="89943" l="8333" r="89943">
                        <a14:foregroundMark x1="48563" y1="26437" x2="48563" y2="26437"/>
                        <a14:foregroundMark x1="62356" y1="7471" x2="41092" y2="2011"/>
                        <a14:foregroundMark x1="41092" y1="2011" x2="37931" y2="3448"/>
                        <a14:foregroundMark x1="54941" y1="61248" x2="59483" y2="62069"/>
                        <a14:foregroundMark x1="8621" y1="52874" x2="15915" y2="54193"/>
                        <a14:foregroundMark x1="59483" y1="62069" x2="76724" y2="61782"/>
                        <a14:foregroundMark x1="76724" y1="61782" x2="88218" y2="55460"/>
                        <a14:foregroundMark x1="10057" y1="37356" x2="52299" y2="47126"/>
                        <a14:foregroundMark x1="52299" y1="47126" x2="71264" y2="46264"/>
                        <a14:foregroundMark x1="71264" y1="46264" x2="87069" y2="38506"/>
                        <a14:foregroundMark x1="87069" y1="38506" x2="88793" y2="36207"/>
                        <a14:foregroundMark x1="8333" y1="77011" x2="59483" y2="83621"/>
                        <a14:foregroundMark x1="59483" y1="83621" x2="83621" y2="80172"/>
                        <a14:foregroundMark x1="83621" y1="80172" x2="88218" y2="76437"/>
                        <a14:backgroundMark x1="17241" y1="52299" x2="57184" y2="58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16" y="3481874"/>
            <a:ext cx="1132364" cy="11323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9366A-1B9E-6F52-534F-5857C6B4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A red and black logo&#10;&#10;Description automatically generated">
            <a:extLst>
              <a:ext uri="{FF2B5EF4-FFF2-40B4-BE49-F238E27FC236}">
                <a16:creationId xmlns:a16="http://schemas.microsoft.com/office/drawing/2014/main" id="{252A6C8F-76E0-6C74-D2E6-1C87A9516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91" y="1148490"/>
            <a:ext cx="1927813" cy="1084395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E4DA84-518B-56EE-19A6-E84A19B65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4828"/>
            <a:ext cx="1766455" cy="1766455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AE69DC-157B-1FF9-D6D4-D1F9ED3EC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45" y="3140291"/>
            <a:ext cx="1766455" cy="1766455"/>
          </a:xfrm>
          <a:prstGeom prst="rect">
            <a:avLst/>
          </a:prstGeom>
        </p:spPr>
      </p:pic>
      <p:pic>
        <p:nvPicPr>
          <p:cNvPr id="17" name="Picture 16" descr="A black and white image of a crystal ball&#10;&#10;Description automatically generated">
            <a:extLst>
              <a:ext uri="{FF2B5EF4-FFF2-40B4-BE49-F238E27FC236}">
                <a16:creationId xmlns:a16="http://schemas.microsoft.com/office/drawing/2014/main" id="{0ACD89AE-FB41-3AF4-A83D-D17BFDEDC5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556" y1="62667" x2="51556" y2="62667"/>
                        <a14:foregroundMark x1="58667" y1="41333" x2="58667" y2="41333"/>
                        <a14:foregroundMark x1="60889" y1="32000" x2="60889" y2="32000"/>
                        <a14:foregroundMark x1="43111" y1="32889" x2="43111" y2="3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15" y="5288210"/>
            <a:ext cx="1632166" cy="163216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D16ADF-F78D-5602-1D01-9294CAE8CA53}"/>
              </a:ext>
            </a:extLst>
          </p:cNvPr>
          <p:cNvCxnSpPr>
            <a:cxnSpLocks/>
          </p:cNvCxnSpPr>
          <p:nvPr/>
        </p:nvCxnSpPr>
        <p:spPr>
          <a:xfrm flipH="1">
            <a:off x="2267712" y="3639312"/>
            <a:ext cx="30122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722C55-529B-DA85-9BFB-79F3FDA0FBC1}"/>
              </a:ext>
            </a:extLst>
          </p:cNvPr>
          <p:cNvCxnSpPr>
            <a:cxnSpLocks/>
          </p:cNvCxnSpPr>
          <p:nvPr/>
        </p:nvCxnSpPr>
        <p:spPr>
          <a:xfrm>
            <a:off x="2267712" y="4462272"/>
            <a:ext cx="30122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E3FD31-FD2C-2799-D5A3-2E98F70CDA34}"/>
              </a:ext>
            </a:extLst>
          </p:cNvPr>
          <p:cNvCxnSpPr>
            <a:cxnSpLocks/>
          </p:cNvCxnSpPr>
          <p:nvPr/>
        </p:nvCxnSpPr>
        <p:spPr>
          <a:xfrm>
            <a:off x="6095997" y="2232885"/>
            <a:ext cx="0" cy="87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F0FAA5-A736-89AB-E09F-D7105B9126BC}"/>
              </a:ext>
            </a:extLst>
          </p:cNvPr>
          <p:cNvCxnSpPr>
            <a:cxnSpLocks/>
          </p:cNvCxnSpPr>
          <p:nvPr/>
        </p:nvCxnSpPr>
        <p:spPr>
          <a:xfrm>
            <a:off x="5818629" y="4614238"/>
            <a:ext cx="0" cy="87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5AC982-4F0D-85AD-98DD-9706CB57F13C}"/>
              </a:ext>
            </a:extLst>
          </p:cNvPr>
          <p:cNvCxnSpPr>
            <a:cxnSpLocks/>
          </p:cNvCxnSpPr>
          <p:nvPr/>
        </p:nvCxnSpPr>
        <p:spPr>
          <a:xfrm flipV="1">
            <a:off x="6400797" y="4614238"/>
            <a:ext cx="0" cy="87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BADF0F-DC93-4E7E-C480-AC65C3BD45DE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662180" y="4023519"/>
            <a:ext cx="2925165" cy="24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4B66FE-5DF5-65F4-3934-4A0753D5D43B}"/>
              </a:ext>
            </a:extLst>
          </p:cNvPr>
          <p:cNvSpPr txBox="1"/>
          <p:nvPr/>
        </p:nvSpPr>
        <p:spPr>
          <a:xfrm>
            <a:off x="2652137" y="2976396"/>
            <a:ext cx="239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Date legate de F1 </a:t>
            </a:r>
            <a:r>
              <a:rPr lang="en-US" dirty="0" err="1">
                <a:latin typeface="Bahnschrift" panose="020B0502040204020203" pitchFamily="34" charset="0"/>
              </a:rPr>
              <a:t>sau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utilizatori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92164-215C-4123-3C24-A14FB430522D}"/>
              </a:ext>
            </a:extLst>
          </p:cNvPr>
          <p:cNvSpPr txBox="1"/>
          <p:nvPr/>
        </p:nvSpPr>
        <p:spPr>
          <a:xfrm>
            <a:off x="2897014" y="3815941"/>
            <a:ext cx="190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Salvare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utilizator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nou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C78B88-01D2-BD91-F0EC-A6526ED29C8B}"/>
              </a:ext>
            </a:extLst>
          </p:cNvPr>
          <p:cNvSpPr txBox="1"/>
          <p:nvPr/>
        </p:nvSpPr>
        <p:spPr>
          <a:xfrm>
            <a:off x="6400797" y="248626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Extragere</a:t>
            </a:r>
            <a:r>
              <a:rPr lang="en-US" dirty="0">
                <a:latin typeface="Bahnschrift" panose="020B0502040204020203" pitchFamily="34" charset="0"/>
              </a:rPr>
              <a:t> 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B94DD0-B401-8378-FBC3-5E60B87BC959}"/>
              </a:ext>
            </a:extLst>
          </p:cNvPr>
          <p:cNvSpPr txBox="1"/>
          <p:nvPr/>
        </p:nvSpPr>
        <p:spPr>
          <a:xfrm>
            <a:off x="3912658" y="4882001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Date legate de F1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DC892A-6AC4-BFE5-7D80-539ED0D4B170}"/>
              </a:ext>
            </a:extLst>
          </p:cNvPr>
          <p:cNvSpPr txBox="1"/>
          <p:nvPr/>
        </p:nvSpPr>
        <p:spPr>
          <a:xfrm>
            <a:off x="6487130" y="488756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Salvare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predic</a:t>
            </a:r>
            <a:r>
              <a:rPr lang="ro-RO" dirty="0">
                <a:latin typeface="Bahnschrift" panose="020B0502040204020203" pitchFamily="34" charset="0"/>
              </a:rPr>
              <a:t>ție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7822F3-20E1-72D3-76E2-0AC76CDA030B}"/>
              </a:ext>
            </a:extLst>
          </p:cNvPr>
          <p:cNvSpPr txBox="1"/>
          <p:nvPr/>
        </p:nvSpPr>
        <p:spPr>
          <a:xfrm>
            <a:off x="7283090" y="35487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hnschrift" panose="020B0502040204020203" pitchFamily="34" charset="0"/>
              </a:rPr>
              <a:t>Trimitere mail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4CD57790-662E-5908-75D0-1D646F6F8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9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90D0-118E-4A81-E721-F30FB3D4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Arhitectura aplicației</a:t>
            </a:r>
            <a:endParaRPr lang="en-US" dirty="0"/>
          </a:p>
        </p:txBody>
      </p:sp>
      <p:pic>
        <p:nvPicPr>
          <p:cNvPr id="6" name="Content Placeholder 5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C430D8A3-1A59-9255-790D-13BC790BA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3" y="2910453"/>
            <a:ext cx="1037094" cy="10370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50C3-E250-D1BB-5D67-DB208F74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5</a:t>
            </a:fld>
            <a:endParaRPr lang="en-US"/>
          </a:p>
        </p:txBody>
      </p:sp>
      <p:pic>
        <p:nvPicPr>
          <p:cNvPr id="7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E6EE6E2A-2CC7-49D5-91B6-3226522F0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1FB07-D381-25A7-E815-53F3C7A26332}"/>
              </a:ext>
            </a:extLst>
          </p:cNvPr>
          <p:cNvSpPr txBox="1"/>
          <p:nvPr/>
        </p:nvSpPr>
        <p:spPr>
          <a:xfrm>
            <a:off x="2134941" y="5769864"/>
            <a:ext cx="2313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Pagina de înregistrare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D9701-9427-3E75-3177-8F01895AA47F}"/>
              </a:ext>
            </a:extLst>
          </p:cNvPr>
          <p:cNvSpPr txBox="1"/>
          <p:nvPr/>
        </p:nvSpPr>
        <p:spPr>
          <a:xfrm>
            <a:off x="2454370" y="3244334"/>
            <a:ext cx="1810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Pagina de logare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26AF8-EC46-1905-E847-86662AF21038}"/>
              </a:ext>
            </a:extLst>
          </p:cNvPr>
          <p:cNvSpPr txBox="1"/>
          <p:nvPr/>
        </p:nvSpPr>
        <p:spPr>
          <a:xfrm>
            <a:off x="296000" y="3947547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Utilizator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BFAB2F-2D4C-F215-4A23-6715F5CA397C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1380399" y="4132213"/>
            <a:ext cx="754542" cy="1822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443A13-FCB7-B5F4-7358-470CA2A9BBDC}"/>
              </a:ext>
            </a:extLst>
          </p:cNvPr>
          <p:cNvSpPr txBox="1"/>
          <p:nvPr/>
        </p:nvSpPr>
        <p:spPr>
          <a:xfrm>
            <a:off x="192024" y="5025200"/>
            <a:ext cx="149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Completare formular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71AA6-6921-1457-9EA7-1B0F0A6A0E14}"/>
              </a:ext>
            </a:extLst>
          </p:cNvPr>
          <p:cNvSpPr txBox="1"/>
          <p:nvPr/>
        </p:nvSpPr>
        <p:spPr>
          <a:xfrm>
            <a:off x="1157024" y="2753975"/>
            <a:ext cx="149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Completare</a:t>
            </a:r>
          </a:p>
          <a:p>
            <a:pPr algn="ctr"/>
            <a:r>
              <a:rPr lang="ro-RO" dirty="0"/>
              <a:t>date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EACDB9-9DD9-9AEE-9636-826EABB6F3D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356747" y="3429000"/>
            <a:ext cx="10976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E14676-8722-D5E8-7B1A-EF3AA399D476}"/>
              </a:ext>
            </a:extLst>
          </p:cNvPr>
          <p:cNvSpPr txBox="1"/>
          <p:nvPr/>
        </p:nvSpPr>
        <p:spPr>
          <a:xfrm>
            <a:off x="5526333" y="1570863"/>
            <a:ext cx="2244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Pagină personalizată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C251F2-6967-7A47-1D97-CE28BBF5E112}"/>
              </a:ext>
            </a:extLst>
          </p:cNvPr>
          <p:cNvSpPr txBox="1"/>
          <p:nvPr/>
        </p:nvSpPr>
        <p:spPr>
          <a:xfrm>
            <a:off x="5542803" y="2394108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Clasament piloți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56351D-16BA-3C7A-AE71-97A0EA464B2E}"/>
              </a:ext>
            </a:extLst>
          </p:cNvPr>
          <p:cNvSpPr txBox="1"/>
          <p:nvPr/>
        </p:nvSpPr>
        <p:spPr>
          <a:xfrm>
            <a:off x="5542803" y="3215640"/>
            <a:ext cx="20072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Clasament echipe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FC715-DCF5-9072-595E-F302AB849920}"/>
              </a:ext>
            </a:extLst>
          </p:cNvPr>
          <p:cNvSpPr txBox="1"/>
          <p:nvPr/>
        </p:nvSpPr>
        <p:spPr>
          <a:xfrm>
            <a:off x="5643697" y="4035460"/>
            <a:ext cx="1106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Calendar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9AE801-F102-CBA2-8CF7-169D65A6F766}"/>
              </a:ext>
            </a:extLst>
          </p:cNvPr>
          <p:cNvSpPr txBox="1"/>
          <p:nvPr/>
        </p:nvSpPr>
        <p:spPr>
          <a:xfrm>
            <a:off x="5542803" y="4858705"/>
            <a:ext cx="2345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Statistici piloți/echipe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75AE6B-EB35-484C-7E67-DCB6EF12CA57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4264737" y="1755529"/>
            <a:ext cx="1261596" cy="1673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9941EB-1920-E29E-1548-45A32C1F0357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264737" y="2578774"/>
            <a:ext cx="1278066" cy="850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BFD960-D500-E6D2-393F-FC669797476B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4264737" y="3400306"/>
            <a:ext cx="1278066" cy="28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B399A4-6BCC-C5C3-35EA-EC92E8BA86AB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264737" y="3429000"/>
            <a:ext cx="1378960" cy="791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1DF932-9B0A-E079-3F30-5067426F76C0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4264737" y="3429000"/>
            <a:ext cx="1278066" cy="1614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57A335D-4983-BA20-1604-151DD807A17C}"/>
              </a:ext>
            </a:extLst>
          </p:cNvPr>
          <p:cNvSpPr txBox="1"/>
          <p:nvPr/>
        </p:nvSpPr>
        <p:spPr>
          <a:xfrm>
            <a:off x="8814939" y="1571935"/>
            <a:ext cx="2889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Predicție următoarea cursă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3CAFEA-DB5B-5842-9C3C-05D34C32C32F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7771178" y="1755529"/>
            <a:ext cx="1043761" cy="1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9A834C-A98E-F173-4DCD-25B2AFDB070C}"/>
              </a:ext>
            </a:extLst>
          </p:cNvPr>
          <p:cNvSpPr txBox="1"/>
          <p:nvPr/>
        </p:nvSpPr>
        <p:spPr>
          <a:xfrm>
            <a:off x="8814938" y="2394108"/>
            <a:ext cx="3182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Pagină individuală pentru pilot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24CC11-8EEF-9648-34AE-F49D9649F60C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7390223" y="2578774"/>
            <a:ext cx="1424715" cy="13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469602D-B8E3-CD15-D0A5-932BC87E1955}"/>
              </a:ext>
            </a:extLst>
          </p:cNvPr>
          <p:cNvSpPr txBox="1"/>
          <p:nvPr/>
        </p:nvSpPr>
        <p:spPr>
          <a:xfrm>
            <a:off x="8698720" y="3203399"/>
            <a:ext cx="3414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Pagină individuală pentru echipă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8CEF39-C908-6BCE-5239-868563670162}"/>
              </a:ext>
            </a:extLst>
          </p:cNvPr>
          <p:cNvCxnSpPr>
            <a:cxnSpLocks/>
            <a:stCxn id="29" idx="3"/>
            <a:endCxn id="56" idx="1"/>
          </p:cNvCxnSpPr>
          <p:nvPr/>
        </p:nvCxnSpPr>
        <p:spPr>
          <a:xfrm flipV="1">
            <a:off x="7550084" y="3388065"/>
            <a:ext cx="1148636" cy="12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4FB560E-B483-1AB1-C9F3-A6B2C09CB851}"/>
              </a:ext>
            </a:extLst>
          </p:cNvPr>
          <p:cNvSpPr txBox="1"/>
          <p:nvPr/>
        </p:nvSpPr>
        <p:spPr>
          <a:xfrm>
            <a:off x="7447696" y="4035460"/>
            <a:ext cx="1821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Informații circuit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555D6A-2060-3CC6-09B9-BAB358E3F8A3}"/>
              </a:ext>
            </a:extLst>
          </p:cNvPr>
          <p:cNvCxnSpPr>
            <a:cxnSpLocks/>
            <a:stCxn id="30" idx="3"/>
            <a:endCxn id="60" idx="1"/>
          </p:cNvCxnSpPr>
          <p:nvPr/>
        </p:nvCxnSpPr>
        <p:spPr>
          <a:xfrm>
            <a:off x="6750090" y="4220126"/>
            <a:ext cx="6976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D221E8E-0622-9E1E-1741-564630E4229A}"/>
              </a:ext>
            </a:extLst>
          </p:cNvPr>
          <p:cNvSpPr txBox="1"/>
          <p:nvPr/>
        </p:nvSpPr>
        <p:spPr>
          <a:xfrm>
            <a:off x="10026458" y="4035460"/>
            <a:ext cx="1891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o-RO" dirty="0"/>
              <a:t>Clasament cursă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0F15E0-7053-3370-9BCF-44F44CE45E4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9269349" y="4220126"/>
            <a:ext cx="757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5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4E7D-5531-6E50-92AD-54A0C4CF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Formatul mailului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770A-05DD-5619-2C32-C6F598F4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Subiect</a:t>
            </a:r>
            <a:r>
              <a:rPr lang="en-US" dirty="0"/>
              <a:t>: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cursei</a:t>
            </a:r>
            <a:r>
              <a:rPr lang="en-US" dirty="0"/>
              <a:t> + R</a:t>
            </a:r>
            <a:r>
              <a:rPr lang="ro-RO" dirty="0"/>
              <a:t>esults</a:t>
            </a:r>
          </a:p>
          <a:p>
            <a:pPr marL="0" indent="0">
              <a:buNone/>
            </a:pPr>
            <a:r>
              <a:rPr lang="en-US" dirty="0" err="1"/>
              <a:t>Corpul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202F6-4E9C-2F83-561A-0FF72765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EB6AC-21B3-F625-933F-B1177B82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29" y="1890689"/>
            <a:ext cx="1571844" cy="333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A3272-2B81-5923-A25C-F68F66E9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0320"/>
            <a:ext cx="1374972" cy="2722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368E99-2515-CAD7-6245-2F13A147BB61}"/>
              </a:ext>
            </a:extLst>
          </p:cNvPr>
          <p:cNvSpPr txBox="1"/>
          <p:nvPr/>
        </p:nvSpPr>
        <p:spPr>
          <a:xfrm>
            <a:off x="459849" y="5807631"/>
            <a:ext cx="21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Clasamentul cursei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97CAD3-4E93-6E86-5575-6F901B0C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534" y="2838081"/>
            <a:ext cx="1462932" cy="2724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B92C4A-1DA2-7AD0-65CB-20D0D735572B}"/>
              </a:ext>
            </a:extLst>
          </p:cNvPr>
          <p:cNvSpPr txBox="1"/>
          <p:nvPr/>
        </p:nvSpPr>
        <p:spPr>
          <a:xfrm>
            <a:off x="4955303" y="5807631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Clasamentul piloților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BB3971-2885-5826-3CC3-111BD002E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353" y="3162977"/>
            <a:ext cx="1790950" cy="1676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1EFCB9-37F8-838D-B0CA-106B33590505}"/>
              </a:ext>
            </a:extLst>
          </p:cNvPr>
          <p:cNvSpPr txBox="1"/>
          <p:nvPr/>
        </p:nvSpPr>
        <p:spPr>
          <a:xfrm>
            <a:off x="8749966" y="5796353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Clasamentul echipelor</a:t>
            </a:r>
            <a:endParaRPr lang="en-US" dirty="0"/>
          </a:p>
        </p:txBody>
      </p:sp>
      <p:pic>
        <p:nvPicPr>
          <p:cNvPr id="18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53BCAD26-B4FF-3CA6-A703-1C05151A3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1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EFD6-D87D-5C6A-4E39-794FD98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Baza de 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13E33-FFBF-D969-D43A-1C396053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1FF69-43BB-9769-78A4-18FECBDCB1E3}"/>
              </a:ext>
            </a:extLst>
          </p:cNvPr>
          <p:cNvSpPr txBox="1"/>
          <p:nvPr/>
        </p:nvSpPr>
        <p:spPr>
          <a:xfrm>
            <a:off x="2761813" y="2283410"/>
            <a:ext cx="1332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Circuits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4316D7-CB0E-C50B-34CD-F3CB2BFFC40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094474" y="2468076"/>
            <a:ext cx="8158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DF1B0-124C-D2CF-DBC0-6645796E5FD3}"/>
              </a:ext>
            </a:extLst>
          </p:cNvPr>
          <p:cNvSpPr txBox="1"/>
          <p:nvPr/>
        </p:nvSpPr>
        <p:spPr>
          <a:xfrm>
            <a:off x="4910327" y="2283410"/>
            <a:ext cx="4934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An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B3DBC1-0B59-400E-5519-5D479B764DD7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5403760" y="2463054"/>
            <a:ext cx="1384480" cy="5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601003-58A2-B6D7-4F5F-1846B67373FF}"/>
              </a:ext>
            </a:extLst>
          </p:cNvPr>
          <p:cNvSpPr txBox="1"/>
          <p:nvPr/>
        </p:nvSpPr>
        <p:spPr>
          <a:xfrm>
            <a:off x="6788240" y="2278388"/>
            <a:ext cx="792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Cursa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5CD862-FEB2-8116-2B32-982A7BA9566E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580720" y="2462241"/>
            <a:ext cx="1029880" cy="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B6FCEA-EBD1-644D-7D7E-54CC51323D54}"/>
              </a:ext>
            </a:extLst>
          </p:cNvPr>
          <p:cNvSpPr txBox="1"/>
          <p:nvPr/>
        </p:nvSpPr>
        <p:spPr>
          <a:xfrm>
            <a:off x="8610600" y="2277575"/>
            <a:ext cx="2618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circut/Rezultate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758F3-BD36-FAF5-E692-816C82CB5A4A}"/>
              </a:ext>
            </a:extLst>
          </p:cNvPr>
          <p:cNvSpPr txBox="1"/>
          <p:nvPr/>
        </p:nvSpPr>
        <p:spPr>
          <a:xfrm>
            <a:off x="2758440" y="3149817"/>
            <a:ext cx="963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Drivers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D0C95-3312-CCD0-10CE-18D7251DCA0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721608" y="3334483"/>
            <a:ext cx="1188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9F3A1B-35B3-191F-2184-A546B2C33E29}"/>
              </a:ext>
            </a:extLst>
          </p:cNvPr>
          <p:cNvSpPr txBox="1"/>
          <p:nvPr/>
        </p:nvSpPr>
        <p:spPr>
          <a:xfrm>
            <a:off x="4910327" y="3149817"/>
            <a:ext cx="154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Nume pilot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A3A0DE-F076-47A9-230F-3185C92DFF26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6458711" y="3326213"/>
            <a:ext cx="1440008" cy="8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C4FCF7-7449-1C28-1F9B-46B13B3A38DE}"/>
              </a:ext>
            </a:extLst>
          </p:cNvPr>
          <p:cNvSpPr txBox="1"/>
          <p:nvPr/>
        </p:nvSpPr>
        <p:spPr>
          <a:xfrm>
            <a:off x="7898719" y="3141547"/>
            <a:ext cx="14237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pilot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A2FAD8-0B8F-CC83-8978-B7A551E9BA3A}"/>
              </a:ext>
            </a:extLst>
          </p:cNvPr>
          <p:cNvSpPr txBox="1"/>
          <p:nvPr/>
        </p:nvSpPr>
        <p:spPr>
          <a:xfrm>
            <a:off x="2758440" y="3831912"/>
            <a:ext cx="871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Teams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2CE221-4B58-CF5F-FA3F-4DA41B9F986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3630168" y="4016578"/>
            <a:ext cx="1280159" cy="9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058DF4-928F-7D6F-3675-FF428F61F8A1}"/>
              </a:ext>
            </a:extLst>
          </p:cNvPr>
          <p:cNvSpPr txBox="1"/>
          <p:nvPr/>
        </p:nvSpPr>
        <p:spPr>
          <a:xfrm>
            <a:off x="4910327" y="3841248"/>
            <a:ext cx="154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Nume echipă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2F1D2B-2B88-B9C1-3CBA-D8B1E131C13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6458711" y="4025914"/>
            <a:ext cx="1249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F84765-CB44-996D-BCB5-F7912F577D37}"/>
              </a:ext>
            </a:extLst>
          </p:cNvPr>
          <p:cNvSpPr txBox="1"/>
          <p:nvPr/>
        </p:nvSpPr>
        <p:spPr>
          <a:xfrm>
            <a:off x="7708391" y="3841248"/>
            <a:ext cx="18044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echipă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BBAA8B-B216-60DF-423B-A7977592E7B3}"/>
              </a:ext>
            </a:extLst>
          </p:cNvPr>
          <p:cNvSpPr txBox="1"/>
          <p:nvPr/>
        </p:nvSpPr>
        <p:spPr>
          <a:xfrm>
            <a:off x="2758440" y="4799275"/>
            <a:ext cx="807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Users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D62798-87A5-EF26-B374-FA695083905A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3566160" y="4983941"/>
            <a:ext cx="79213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2683299-8CEE-BD3A-B62D-7B00F613B3A9}"/>
              </a:ext>
            </a:extLst>
          </p:cNvPr>
          <p:cNvSpPr txBox="1"/>
          <p:nvPr/>
        </p:nvSpPr>
        <p:spPr>
          <a:xfrm>
            <a:off x="4358296" y="4660776"/>
            <a:ext cx="2874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User urmat de numărul său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CED76-86FB-CE19-FCDF-E88ADD3C6923}"/>
              </a:ext>
            </a:extLst>
          </p:cNvPr>
          <p:cNvSpPr txBox="1"/>
          <p:nvPr/>
        </p:nvSpPr>
        <p:spPr>
          <a:xfrm>
            <a:off x="8016240" y="4799275"/>
            <a:ext cx="2197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Detalii utilizator</a:t>
            </a:r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9FE29C-2579-3521-2C60-6A5B8EF9856C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 flipV="1">
            <a:off x="7232904" y="4983941"/>
            <a:ext cx="78333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544E46DD-AA3B-7070-169D-10FB9778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8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CCED-333F-735B-1701-1663DC48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Direcții de dezvoltare</a:t>
            </a:r>
            <a:endParaRPr lang="en-US" dirty="0"/>
          </a:p>
        </p:txBody>
      </p:sp>
      <p:pic>
        <p:nvPicPr>
          <p:cNvPr id="7" name="Content Placeholder 6" descr="A black and white video game controller&#10;&#10;Description automatically generated">
            <a:extLst>
              <a:ext uri="{FF2B5EF4-FFF2-40B4-BE49-F238E27FC236}">
                <a16:creationId xmlns:a16="http://schemas.microsoft.com/office/drawing/2014/main" id="{5754F810-A340-B267-18AD-98E0C3996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3" y="1864352"/>
            <a:ext cx="1322451" cy="1030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9FC35-3A5D-2BDF-D96B-42664B37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8</a:t>
            </a:fld>
            <a:endParaRPr lang="en-US"/>
          </a:p>
        </p:txBody>
      </p:sp>
      <p:pic>
        <p:nvPicPr>
          <p:cNvPr id="5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836E5395-CFE4-8DDA-3943-4539ADFD1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59AD4-A851-249B-54A6-3E3280991148}"/>
              </a:ext>
            </a:extLst>
          </p:cNvPr>
          <p:cNvSpPr txBox="1"/>
          <p:nvPr/>
        </p:nvSpPr>
        <p:spPr>
          <a:xfrm>
            <a:off x="2456134" y="217732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Gamificare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EEC16C44-B40D-3EC5-CA45-17F0B674B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28" y="1570729"/>
            <a:ext cx="1503997" cy="1503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61C293-9A18-3359-6D07-C8612C477480}"/>
              </a:ext>
            </a:extLst>
          </p:cNvPr>
          <p:cNvSpPr txBox="1"/>
          <p:nvPr/>
        </p:nvSpPr>
        <p:spPr>
          <a:xfrm>
            <a:off x="8607552" y="2268608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Clasament Live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3" name="Picture 12" descr="A logo with red and grey letters&#10;&#10;Description automatically generated">
            <a:extLst>
              <a:ext uri="{FF2B5EF4-FFF2-40B4-BE49-F238E27FC236}">
                <a16:creationId xmlns:a16="http://schemas.microsoft.com/office/drawing/2014/main" id="{A1532934-7A8C-F378-5F8F-76F7FBE5B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00" b="97500" l="3596" r="98652">
                        <a14:foregroundMark x1="86067" y1="33000" x2="86067" y2="33000"/>
                        <a14:foregroundMark x1="88090" y1="24000" x2="85393" y2="44000"/>
                        <a14:foregroundMark x1="88764" y1="28500" x2="91461" y2="15000"/>
                        <a14:foregroundMark x1="94157" y1="15000" x2="94157" y2="15000"/>
                        <a14:foregroundMark x1="99101" y1="5500" x2="99101" y2="5500"/>
                        <a14:foregroundMark x1="49663" y1="10500" x2="49663" y2="10500"/>
                        <a14:foregroundMark x1="29663" y1="39500" x2="29663" y2="39500"/>
                        <a14:foregroundMark x1="32360" y1="33000" x2="32360" y2="33000"/>
                        <a14:foregroundMark x1="53708" y1="94500" x2="53708" y2="94500"/>
                        <a14:foregroundMark x1="31011" y1="80500" x2="73708" y2="79500"/>
                        <a14:foregroundMark x1="73708" y1="79500" x2="14607" y2="82000"/>
                        <a14:foregroundMark x1="75056" y1="88000" x2="10337" y2="90000"/>
                        <a14:foregroundMark x1="10337" y1="90000" x2="59551" y2="98500"/>
                        <a14:foregroundMark x1="59551" y1="98500" x2="20225" y2="83500"/>
                        <a14:foregroundMark x1="20225" y1="83500" x2="66517" y2="79500"/>
                        <a14:foregroundMark x1="66517" y1="79500" x2="8539" y2="93000"/>
                        <a14:foregroundMark x1="8539" y1="93000" x2="82697" y2="97500"/>
                        <a14:foregroundMark x1="82697" y1="97500" x2="94157" y2="97500"/>
                        <a14:foregroundMark x1="8989" y1="85000" x2="55730" y2="85000"/>
                        <a14:foregroundMark x1="55730" y1="85000" x2="62022" y2="83500"/>
                        <a14:foregroundMark x1="23371" y1="50000" x2="28315" y2="30000"/>
                        <a14:foregroundMark x1="13258" y1="83500" x2="3596" y2="93000"/>
                        <a14:foregroundMark x1="84719" y1="85000" x2="80449" y2="77500"/>
                        <a14:foregroundMark x1="86742" y1="36500" x2="76404" y2="6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39" y="4945594"/>
            <a:ext cx="1157860" cy="520386"/>
          </a:xfrm>
          <a:prstGeom prst="rect">
            <a:avLst/>
          </a:prstGeom>
        </p:spPr>
      </p:pic>
      <p:pic>
        <p:nvPicPr>
          <p:cNvPr id="17" name="Picture 16" descr="A blue and black logo&#10;&#10;Description automatically generated">
            <a:extLst>
              <a:ext uri="{FF2B5EF4-FFF2-40B4-BE49-F238E27FC236}">
                <a16:creationId xmlns:a16="http://schemas.microsoft.com/office/drawing/2014/main" id="{D77CD932-78B4-973E-ED63-172CFF2D1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4444" r="92889">
                        <a14:foregroundMark x1="92889" y1="32444" x2="92889" y2="32444"/>
                        <a14:foregroundMark x1="50222" y1="33333" x2="50222" y2="33333"/>
                        <a14:foregroundMark x1="40000" y1="45333" x2="40000" y2="45333"/>
                        <a14:foregroundMark x1="33778" y1="64889" x2="33778" y2="64889"/>
                        <a14:foregroundMark x1="48889" y1="62667" x2="48889" y2="62667"/>
                        <a14:foregroundMark x1="68444" y1="63556" x2="68444" y2="63556"/>
                        <a14:foregroundMark x1="67556" y1="63556" x2="67556" y2="63556"/>
                        <a14:foregroundMark x1="72444" y1="63556" x2="72444" y2="63556"/>
                        <a14:foregroundMark x1="55556" y1="63556" x2="55556" y2="63556"/>
                        <a14:foregroundMark x1="60444" y1="62667" x2="60444" y2="62667"/>
                        <a14:foregroundMark x1="13778" y1="62667" x2="48000" y2="64000"/>
                        <a14:foregroundMark x1="7556" y1="69778" x2="56000" y2="70667"/>
                        <a14:foregroundMark x1="56000" y1="70667" x2="14222" y2="66222"/>
                        <a14:foregroundMark x1="14222" y1="66222" x2="68444" y2="64000"/>
                        <a14:foregroundMark x1="68444" y1="64000" x2="73333" y2="64000"/>
                        <a14:foregroundMark x1="76889" y1="64889" x2="24000" y2="62667"/>
                        <a14:foregroundMark x1="24000" y1="62667" x2="73333" y2="62222"/>
                        <a14:foregroundMark x1="73333" y1="62222" x2="78667" y2="62667"/>
                        <a14:foregroundMark x1="76889" y1="65778" x2="19556" y2="69333"/>
                        <a14:foregroundMark x1="19556" y1="69333" x2="71111" y2="69333"/>
                        <a14:foregroundMark x1="71111" y1="69333" x2="16000" y2="68889"/>
                        <a14:foregroundMark x1="16000" y1="68889" x2="61333" y2="63111"/>
                        <a14:foregroundMark x1="61333" y1="63111" x2="80444" y2="64889"/>
                        <a14:foregroundMark x1="60444" y1="71111" x2="5778" y2="68000"/>
                        <a14:foregroundMark x1="5778" y1="68000" x2="11556" y2="63556"/>
                        <a14:foregroundMark x1="24000" y1="64000" x2="8444" y2="62667"/>
                        <a14:foregroundMark x1="76444" y1="60444" x2="4444" y2="60889"/>
                        <a14:foregroundMark x1="78667" y1="71111" x2="54222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39" y="4587938"/>
            <a:ext cx="1157859" cy="1157859"/>
          </a:xfrm>
          <a:prstGeom prst="rect">
            <a:avLst/>
          </a:prstGeom>
        </p:spPr>
      </p:pic>
      <p:pic>
        <p:nvPicPr>
          <p:cNvPr id="19" name="Picture 18" descr="A black and pink checkered flag&#10;&#10;Description automatically generated">
            <a:extLst>
              <a:ext uri="{FF2B5EF4-FFF2-40B4-BE49-F238E27FC236}">
                <a16:creationId xmlns:a16="http://schemas.microsoft.com/office/drawing/2014/main" id="{44672B93-AB28-7540-CE5B-1B0706E5C4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4440" y1="44845" x2="54440" y2="44845"/>
                        <a14:foregroundMark x1="44015" y1="41753" x2="44015" y2="41753"/>
                        <a14:foregroundMark x1="62934" y1="34021" x2="62934" y2="34021"/>
                        <a14:foregroundMark x1="40541" y1="71134" x2="40541" y2="71134"/>
                        <a14:foregroundMark x1="47490" y1="55155" x2="60232" y2="52062"/>
                        <a14:foregroundMark x1="76062" y1="52577" x2="56757" y2="55155"/>
                        <a14:foregroundMark x1="56757" y1="55155" x2="62548" y2="55670"/>
                        <a14:foregroundMark x1="76448" y1="54124" x2="73359" y2="56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1" y="5018687"/>
            <a:ext cx="1448218" cy="10847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CEE502-3B8D-BC27-FF1C-3D415B1B289D}"/>
              </a:ext>
            </a:extLst>
          </p:cNvPr>
          <p:cNvSpPr txBox="1"/>
          <p:nvPr/>
        </p:nvSpPr>
        <p:spPr>
          <a:xfrm>
            <a:off x="2530600" y="5005732"/>
            <a:ext cx="356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Integrarea altor motosporturi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22" name="Picture 21" descr="A black shopping cart with wheels&#10;&#10;Description automatically generated">
            <a:extLst>
              <a:ext uri="{FF2B5EF4-FFF2-40B4-BE49-F238E27FC236}">
                <a16:creationId xmlns:a16="http://schemas.microsoft.com/office/drawing/2014/main" id="{11ACFE23-43B2-A681-8338-D31A5F0414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0500" y1="77750" x2="40500" y2="77750"/>
                        <a14:foregroundMark x1="66900" y1="77750" x2="61800" y2="78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50" y="2895239"/>
            <a:ext cx="1773936" cy="14191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2EAA73-99E7-08A8-62D3-45557C4B26A9}"/>
              </a:ext>
            </a:extLst>
          </p:cNvPr>
          <p:cNvSpPr txBox="1"/>
          <p:nvPr/>
        </p:nvSpPr>
        <p:spPr>
          <a:xfrm>
            <a:off x="5519202" y="3429000"/>
            <a:ext cx="224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Comerț electronic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D35F1E-991B-5C29-1CF5-8723A1D8EF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5832" y="4275150"/>
            <a:ext cx="1724542" cy="16794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1980E1-67DE-A258-00AF-E3B8A50128A3}"/>
              </a:ext>
            </a:extLst>
          </p:cNvPr>
          <p:cNvSpPr txBox="1"/>
          <p:nvPr/>
        </p:nvSpPr>
        <p:spPr>
          <a:xfrm>
            <a:off x="8760551" y="4818632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Bahnschrift" panose="020B0502040204020203" pitchFamily="34" charset="0"/>
              </a:rPr>
              <a:t>Interacțiune socială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4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C50B-E881-241D-9DE1-89337FB5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3107"/>
          </a:xfrm>
        </p:spPr>
        <p:txBody>
          <a:bodyPr/>
          <a:lstStyle/>
          <a:p>
            <a:pPr algn="ctr"/>
            <a:r>
              <a:rPr lang="ro-RO" sz="4400" dirty="0"/>
              <a:t>Vă mulțumesc pentru atenție!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3935DF-10BC-250C-D7B0-C1643F86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FA55-D9B8-4EF5-BE35-7AA8B0D8C041}" type="slidenum">
              <a:rPr lang="en-US" smtClean="0"/>
              <a:t>9</a:t>
            </a:fld>
            <a:endParaRPr lang="en-US"/>
          </a:p>
        </p:txBody>
      </p:sp>
      <p:pic>
        <p:nvPicPr>
          <p:cNvPr id="4" name="Imagine 6" descr="O imagine care conține text, Font, Albastru electric, captură de ecran&#10;&#10;Descriere generată automat">
            <a:extLst>
              <a:ext uri="{FF2B5EF4-FFF2-40B4-BE49-F238E27FC236}">
                <a16:creationId xmlns:a16="http://schemas.microsoft.com/office/drawing/2014/main" id="{EB636F53-63E8-6CA3-D08D-4604E0C1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82" y="191461"/>
            <a:ext cx="2364858" cy="8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0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181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Bahnschrift</vt:lpstr>
      <vt:lpstr>Times New Roman</vt:lpstr>
      <vt:lpstr>Office Theme</vt:lpstr>
      <vt:lpstr>  APLICAȚIE MOBILĂ PE ANDROID PENTRU FORMULA 1</vt:lpstr>
      <vt:lpstr>Obiectivul proiectului</vt:lpstr>
      <vt:lpstr>Tehnologii folosite</vt:lpstr>
      <vt:lpstr>Arhitectura sistemului</vt:lpstr>
      <vt:lpstr>Arhitectura aplicației</vt:lpstr>
      <vt:lpstr>Formatul mailului</vt:lpstr>
      <vt:lpstr>Baza de date</vt:lpstr>
      <vt:lpstr>Direcții de dezvoltare</vt:lpstr>
      <vt:lpstr>Vă 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Bogdan-Matei Mihaly</dc:creator>
  <cp:lastModifiedBy>Bogdan-Matei Mihaly</cp:lastModifiedBy>
  <cp:revision>29</cp:revision>
  <dcterms:created xsi:type="dcterms:W3CDTF">2024-06-08T09:26:37Z</dcterms:created>
  <dcterms:modified xsi:type="dcterms:W3CDTF">2024-06-21T10:42:05Z</dcterms:modified>
</cp:coreProperties>
</file>