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8" r:id="rId4"/>
    <p:sldId id="272" r:id="rId5"/>
    <p:sldId id="273" r:id="rId6"/>
    <p:sldId id="274" r:id="rId7"/>
    <p:sldId id="275" r:id="rId8"/>
    <p:sldId id="277" r:id="rId9"/>
    <p:sldId id="276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6408B-C718-4C56-9786-3BEFBD2E5973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D98A3-CB6E-496A-ACB4-47B1F48C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67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615B-F6E8-5034-3293-623DD236F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22715-0D1D-A13B-A04F-76F003910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75DC1-B485-428F-9536-8009E4C1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A385-0843-4FF4-972F-53A92C023AD8}" type="datetime1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E25AC-C5A5-FDBC-86BC-56A682EB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EE1C2-916F-B02A-1CC5-F87C93DE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8BD9-60CE-CF25-80B1-33AB0E37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908DD-8518-C193-C62C-0B174FBF3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319FA-F999-BA27-AB5C-C31E066F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471D-B916-4CDB-BA6E-DF0E31883223}" type="datetime1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56AFC-B325-44DC-4E95-F6818411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E5E3B-A726-02A1-CCB0-22B2D84D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3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55BD16-9CF7-7111-390D-592F56DD5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7B3DC-5FCA-2089-49A9-1F9503E2F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60559-D865-46DD-8BED-6F99DE60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DB33-1227-41A4-9985-0EB00A7C04DB}" type="datetime1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1241E-7A4B-1FD0-BCEE-80D40124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D2B30-8D6B-B92E-F9AC-9C0A3AD5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8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F437-BA93-357D-89A8-2553947C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76475-CE58-784C-6582-7225C2046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28557-67A5-9439-E0C4-1DE0F323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7143-00CC-4882-8F1D-6E4F10AE796F}" type="datetime1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781C0-AA2A-9FE6-6FB0-A698AEB0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BAEE-4C02-C803-46E0-9C6AF5DF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1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1AFE-AC55-DF16-6B2A-25FA3E90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37763-5AE9-3E56-4191-E8724FAE7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5AA76-04CB-CF6D-BABC-CC539E20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C1BA-9C3C-4BB5-AAE1-5B62254F01F1}" type="datetime1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EFB9A-9F42-5C36-D8FA-4A215885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03D0E-8A98-1DB0-1A4F-AEB82E3A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7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124A-A3EC-527A-76FC-35CD6BB6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908B3-1AFB-2573-D846-04B19419C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88E59-5B45-873F-4D9A-29F23E307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20426-1B7E-2B18-12DB-AD25E218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FF1A-FD82-4271-80F9-E7553321FDB2}" type="datetime1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7E14F-4C33-94EB-CF08-1BA7CB06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26AA9-E2EB-D059-AD32-3C31B188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3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3109-A859-FB39-6E73-AE447A80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67390-5DF6-467B-98B1-B804DB9D4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358D3-1F5F-860B-1F1F-C7373962A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A4011-CBCB-60E0-6E37-7CC2A3165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3029B4-D392-4CD6-A332-1510EF868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F1B51-326E-6349-7DF7-AB1CD236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EAC4-3850-4D08-85E5-EF71665C38F2}" type="datetime1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861CCB-92C7-FF22-22D5-B2A37965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05797-B2CB-B59C-FDCA-46C67399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2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00E2-6BA6-A5AD-2A52-B2EAAA2E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D28B8-C1CA-13E0-354E-A6E200A9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13FD-8E79-4C25-9B5B-434753565F80}" type="datetime1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3CC7A-FE14-3480-CB0A-59BDF08C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B7351-F434-DB8D-96F0-A5584376D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8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8E5E1-02CD-6B2A-4EDB-D0F616499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A120-6923-4607-B302-0F6A31DA0B6D}" type="datetime1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BAB0C-581A-F5FF-2C9B-AC818776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E96B9-9C0B-11F4-0171-8681ADF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0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5ED78-65E7-B479-FAAA-0EEB30D9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9C27D-FF9A-E348-E33D-B2136F425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4D7EB-18BC-0D23-51B6-0BAFA2197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3E3F1-135D-A62A-D7EE-E82260A6E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1E9-6E65-4C95-BA1E-27C40310E02F}" type="datetime1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03DCF-7927-FF5C-91FA-09F4E16A4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0C055-719C-1105-DC75-662ECEAA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9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6D77-3370-2C10-907B-F8AC1B56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786DA-42D4-7104-C9D5-524731A71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41016-D22A-CBB2-478A-79C1546BE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64948-D2DD-DEB7-F96F-037315E0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EF61-01C7-4E9B-8332-76BD3393F103}" type="datetime1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B4B75-28EF-D31A-D455-52B8544C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BEFE0-9978-5A65-4DEF-48C3B14D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5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10786A-290C-33DD-D13B-FC865157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8F758-9FC5-B9D2-CEB9-0458DBFFE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02B76-D48C-3E8E-3E15-DE39F2B54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AC2938-28C5-41A1-AD8F-D3BA47B379FA}" type="datetime1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12281-5E48-73C7-30A9-3699B7782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80721-3C9B-769C-5A93-62E9BA080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1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4.wdp"/><Relationship Id="rId5" Type="http://schemas.openxmlformats.org/officeDocument/2006/relationships/image" Target="../media/image6.jpe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microsoft.com/office/2007/relationships/hdphoto" Target="../media/hdphoto5.wdp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13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12" Type="http://schemas.microsoft.com/office/2007/relationships/hdphoto" Target="../media/hdphoto10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0" Type="http://schemas.microsoft.com/office/2007/relationships/hdphoto" Target="../media/hdphoto9.wdp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00C50-41BD-9DB6-8E73-60168F3DC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03927" y="1726553"/>
            <a:ext cx="9144000" cy="129844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b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1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APLICAȚIE MOBILĂ PE ANDROID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PENTRU FORMULA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83B9A-CEB4-FA23-B312-A54C7833D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09773" y="3307773"/>
            <a:ext cx="9144000" cy="1204976"/>
          </a:xfrm>
        </p:spPr>
        <p:txBody>
          <a:bodyPr/>
          <a:lstStyle/>
          <a:p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realizat</a:t>
            </a:r>
            <a:r>
              <a:rPr lang="en-US" dirty="0"/>
              <a:t> de: Mihaly Bogdan-Matei</a:t>
            </a:r>
          </a:p>
          <a:p>
            <a:r>
              <a:rPr lang="en-US" dirty="0" err="1"/>
              <a:t>Coordonator</a:t>
            </a:r>
            <a:r>
              <a:rPr lang="en-US" dirty="0"/>
              <a:t> </a:t>
            </a:r>
            <a:r>
              <a:rPr lang="en-US" dirty="0" err="1"/>
              <a:t>științific</a:t>
            </a:r>
            <a:r>
              <a:rPr lang="en-US" dirty="0"/>
              <a:t>: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Ș.l.dr.ing</a:t>
            </a:r>
            <a:r>
              <a:rPr lang="en-US" dirty="0">
                <a:effectLst/>
                <a:ea typeface="Times New Roman" panose="02020603050405020304" pitchFamily="18" charset="0"/>
              </a:rPr>
              <a:t>. Dorin BERIAN</a:t>
            </a:r>
            <a:endParaRPr lang="en-US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A790E81F-823A-3506-3114-3B11C02274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07" y="114900"/>
            <a:ext cx="2827711" cy="83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red and black logo&#10;&#10;Description automatically generated">
            <a:extLst>
              <a:ext uri="{FF2B5EF4-FFF2-40B4-BE49-F238E27FC236}">
                <a16:creationId xmlns:a16="http://schemas.microsoft.com/office/drawing/2014/main" id="{C479213F-752C-740B-93A8-61774AB61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86" y="4292024"/>
            <a:ext cx="3966463" cy="2231136"/>
          </a:xfrm>
          <a:prstGeom prst="rect">
            <a:avLst/>
          </a:prstGeom>
        </p:spPr>
      </p:pic>
      <p:pic>
        <p:nvPicPr>
          <p:cNvPr id="9" name="Picture 8" descr="A phone with a race car on it&#10;&#10;Description automatically generated">
            <a:extLst>
              <a:ext uri="{FF2B5EF4-FFF2-40B4-BE49-F238E27FC236}">
                <a16:creationId xmlns:a16="http://schemas.microsoft.com/office/drawing/2014/main" id="{69F5D8CD-A535-7469-DA0B-682DFD4CB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81" y="1234911"/>
            <a:ext cx="3994117" cy="39941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ine 6" descr="O imagine care conține text, Font, Albastru electric, captură de ecran&#10;&#10;Descriere generată automat">
            <a:extLst>
              <a:ext uri="{FF2B5EF4-FFF2-40B4-BE49-F238E27FC236}">
                <a16:creationId xmlns:a16="http://schemas.microsoft.com/office/drawing/2014/main" id="{1E688276-4079-F0A8-1F10-CD5875A4E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82" y="191461"/>
            <a:ext cx="2364858" cy="83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03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C50B-E881-241D-9DE1-89337FB5A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3107"/>
          </a:xfrm>
        </p:spPr>
        <p:txBody>
          <a:bodyPr/>
          <a:lstStyle/>
          <a:p>
            <a:pPr algn="ctr"/>
            <a:r>
              <a:rPr lang="ro-RO" sz="4400" dirty="0">
                <a:latin typeface="Bahnschrift" panose="020B0502040204020203" pitchFamily="34" charset="0"/>
              </a:rPr>
              <a:t>Vă mulțumesc pentru atenție!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3935DF-10BC-250C-D7B0-C1643F86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10</a:t>
            </a:fld>
            <a:endParaRPr lang="en-US"/>
          </a:p>
        </p:txBody>
      </p:sp>
      <p:pic>
        <p:nvPicPr>
          <p:cNvPr id="4" name="Imagine 6" descr="O imagine care conține text, Font, Albastru electric, captură de ecran&#10;&#10;Descriere generată automat">
            <a:extLst>
              <a:ext uri="{FF2B5EF4-FFF2-40B4-BE49-F238E27FC236}">
                <a16:creationId xmlns:a16="http://schemas.microsoft.com/office/drawing/2014/main" id="{EB636F53-63E8-6CA3-D08D-4604E0C11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82" y="191461"/>
            <a:ext cx="2364858" cy="83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09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9F16-B6CD-95F8-F142-D0DBE3D6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Bahnschrift" panose="020B0502040204020203" pitchFamily="34" charset="0"/>
              </a:rPr>
              <a:t>Obiectivele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proiectului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7" name="Content Placeholder 6" descr="A black and white logo&#10;&#10;Description automatically generated">
            <a:extLst>
              <a:ext uri="{FF2B5EF4-FFF2-40B4-BE49-F238E27FC236}">
                <a16:creationId xmlns:a16="http://schemas.microsoft.com/office/drawing/2014/main" id="{BFEC2F59-82B8-952C-93AD-6FB02A0D8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9473" r="94141">
                        <a14:foregroundMark x1="30176" y1="86133" x2="30176" y2="86133"/>
                        <a14:foregroundMark x1="32129" y1="76074" x2="32129" y2="76074"/>
                        <a14:foregroundMark x1="43457" y1="88770" x2="43457" y2="88770"/>
                        <a14:foregroundMark x1="51465" y1="88086" x2="51465" y2="88086"/>
                        <a14:foregroundMark x1="58789" y1="88086" x2="58789" y2="88086"/>
                        <a14:foregroundMark x1="70801" y1="76074" x2="70801" y2="76074"/>
                        <a14:foregroundMark x1="78125" y1="82129" x2="78125" y2="82129"/>
                        <a14:foregroundMark x1="90820" y1="73438" x2="90820" y2="73438"/>
                        <a14:foregroundMark x1="92188" y1="66797" x2="92188" y2="66797"/>
                        <a14:foregroundMark x1="88184" y1="76074" x2="88184" y2="76074"/>
                        <a14:foregroundMark x1="90820" y1="59473" x2="90820" y2="59473"/>
                        <a14:foregroundMark x1="93457" y1="62109" x2="93457" y2="62109"/>
                        <a14:foregroundMark x1="94141" y1="56152" x2="94141" y2="56152"/>
                        <a14:foregroundMark x1="94141" y1="61426" x2="94141" y2="61426"/>
                        <a14:foregroundMark x1="91504" y1="66797" x2="91504" y2="66797"/>
                        <a14:foregroundMark x1="87500" y1="50098" x2="87500" y2="50098"/>
                        <a14:foregroundMark x1="93457" y1="49414" x2="93457" y2="49414"/>
                        <a14:foregroundMark x1="81445" y1="49414" x2="81445" y2="49414"/>
                        <a14:foregroundMark x1="76855" y1="49414" x2="76855" y2="49414"/>
                        <a14:foregroundMark x1="61523" y1="57422" x2="61523" y2="57422"/>
                        <a14:foregroundMark x1="43457" y1="57422" x2="43457" y2="57422"/>
                        <a14:foregroundMark x1="32129" y1="77441" x2="32129" y2="77441"/>
                        <a14:foregroundMark x1="18848" y1="59473" x2="18848" y2="59473"/>
                        <a14:foregroundMark x1="13477" y1="66797" x2="13477" y2="66797"/>
                        <a14:foregroundMark x1="9473" y1="54102" x2="9473" y2="54102"/>
                        <a14:foregroundMark x1="9473" y1="47461" x2="9473" y2="47461"/>
                        <a14:foregroundMark x1="20117" y1="50098" x2="20117" y2="50098"/>
                        <a14:foregroundMark x1="32129" y1="31445" x2="32129" y2="31445"/>
                        <a14:foregroundMark x1="14160" y1="34082" x2="14160" y2="34082"/>
                        <a14:foregroundMark x1="46191" y1="16797" x2="46191" y2="16797"/>
                        <a14:foregroundMark x1="45508" y1="30762" x2="45508" y2="30762"/>
                        <a14:foregroundMark x1="46191" y1="26758" x2="46191" y2="26758"/>
                        <a14:foregroundMark x1="40137" y1="28809" x2="40137" y2="28809"/>
                        <a14:foregroundMark x1="52148" y1="35449" x2="52148" y2="35449"/>
                        <a14:foregroundMark x1="60156" y1="25488" x2="60156" y2="25488"/>
                        <a14:foregroundMark x1="81445" y1="23438" x2="81445" y2="23438"/>
                        <a14:foregroundMark x1="80176" y1="28125" x2="80176" y2="28125"/>
                        <a14:foregroundMark x1="78809" y1="34082" x2="78809" y2="34082"/>
                        <a14:foregroundMark x1="74121" y1="28809" x2="74121" y2="28809"/>
                        <a14:foregroundMark x1="74805" y1="28125" x2="74805" y2="28125"/>
                        <a14:foregroundMark x1="90820" y1="40137" x2="90820" y2="40137"/>
                        <a14:foregroundMark x1="78125" y1="50098" x2="78125" y2="50098"/>
                        <a14:foregroundMark x1="15527" y1="70117" x2="15527" y2="70117"/>
                        <a14:foregroundMark x1="10156" y1="61426" x2="10156" y2="614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6" y="1699132"/>
            <a:ext cx="1371600" cy="13716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B082C-B54D-8AD9-12C3-59F8E77C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2</a:t>
            </a:fld>
            <a:endParaRPr lang="en-US"/>
          </a:p>
        </p:txBody>
      </p:sp>
      <p:pic>
        <p:nvPicPr>
          <p:cNvPr id="5" name="Imagine 6" descr="O imagine care conține text, Font, Albastru electric, captură de ecran&#10;&#10;Descriere generată automat">
            <a:extLst>
              <a:ext uri="{FF2B5EF4-FFF2-40B4-BE49-F238E27FC236}">
                <a16:creationId xmlns:a16="http://schemas.microsoft.com/office/drawing/2014/main" id="{D8D6ACCF-5DCE-1962-6D79-1CE3E7C230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82" y="191461"/>
            <a:ext cx="2364858" cy="836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586DC9-AFEB-8AC3-48A1-F8DE20F5BD06}"/>
              </a:ext>
            </a:extLst>
          </p:cNvPr>
          <p:cNvSpPr txBox="1"/>
          <p:nvPr/>
        </p:nvSpPr>
        <p:spPr>
          <a:xfrm>
            <a:off x="2456134" y="2177325"/>
            <a:ext cx="1778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latin typeface="Bahnschrift" panose="020B0502040204020203" pitchFamily="34" charset="0"/>
              </a:rPr>
              <a:t>Personalizare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10" name="Picture 9" descr="A black and white illustration of a question mark inside a crystal ball&#10;&#10;Description automatically generated">
            <a:extLst>
              <a:ext uri="{FF2B5EF4-FFF2-40B4-BE49-F238E27FC236}">
                <a16:creationId xmlns:a16="http://schemas.microsoft.com/office/drawing/2014/main" id="{32BF9D28-42A0-47AF-E792-13072F4451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34" y="4592437"/>
            <a:ext cx="1371600" cy="1371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464DFE-07F5-3683-AEA8-DD52337329E3}"/>
              </a:ext>
            </a:extLst>
          </p:cNvPr>
          <p:cNvSpPr txBox="1"/>
          <p:nvPr/>
        </p:nvSpPr>
        <p:spPr>
          <a:xfrm>
            <a:off x="2456134" y="5078182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latin typeface="Bahnschrift" panose="020B0502040204020203" pitchFamily="34" charset="0"/>
              </a:rPr>
              <a:t>Predicție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13" name="Picture 12" descr="A black and white graphic with a pie chart and arrow&#10;&#10;Description automatically generated">
            <a:extLst>
              <a:ext uri="{FF2B5EF4-FFF2-40B4-BE49-F238E27FC236}">
                <a16:creationId xmlns:a16="http://schemas.microsoft.com/office/drawing/2014/main" id="{584A8045-C427-5CDC-6054-21B5D0E822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664" y="3012479"/>
            <a:ext cx="1371600" cy="1371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9651AF-D082-213E-60E0-F8EF91BD87CF}"/>
              </a:ext>
            </a:extLst>
          </p:cNvPr>
          <p:cNvSpPr txBox="1"/>
          <p:nvPr/>
        </p:nvSpPr>
        <p:spPr>
          <a:xfrm>
            <a:off x="5922264" y="3498224"/>
            <a:ext cx="3332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latin typeface="Bahnschrift" panose="020B0502040204020203" pitchFamily="34" charset="0"/>
              </a:rPr>
              <a:t>Vizualizare date actualizate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16" name="Picture 15" descr="A black and white logo of a mechanical arm&#10;&#10;Description automatically generated">
            <a:extLst>
              <a:ext uri="{FF2B5EF4-FFF2-40B4-BE49-F238E27FC236}">
                <a16:creationId xmlns:a16="http://schemas.microsoft.com/office/drawing/2014/main" id="{D07DB681-BB6B-5E0B-466E-04AA0593B4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64551" y1="39355" x2="64551" y2="39355"/>
                        <a14:foregroundMark x1="39746" y1="28613" x2="39746" y2="28613"/>
                        <a14:foregroundMark x1="35645" y1="17871" x2="35645" y2="17871"/>
                        <a14:foregroundMark x1="32324" y1="34473" x2="32324" y2="34473"/>
                        <a14:foregroundMark x1="33984" y1="50977" x2="33984" y2="50977"/>
                        <a14:foregroundMark x1="36426" y1="65820" x2="36426" y2="65820"/>
                        <a14:foregroundMark x1="39746" y1="57520" x2="39746" y2="57520"/>
                        <a14:foregroundMark x1="48828" y1="66699" x2="48828" y2="66699"/>
                        <a14:foregroundMark x1="20703" y1="65820" x2="20703" y2="65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858" y="1683489"/>
            <a:ext cx="1371600" cy="1371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3B269A-D1E7-5C9B-AAE7-59A0CBAEBF64}"/>
              </a:ext>
            </a:extLst>
          </p:cNvPr>
          <p:cNvSpPr txBox="1"/>
          <p:nvPr/>
        </p:nvSpPr>
        <p:spPr>
          <a:xfrm>
            <a:off x="8713458" y="2145072"/>
            <a:ext cx="1728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latin typeface="Bahnschrift" panose="020B0502040204020203" pitchFamily="34" charset="0"/>
              </a:rPr>
              <a:t>Automatizare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19" name="Picture 18" descr="A white and black envelope with a paper on it&#10;&#10;Description automatically generated">
            <a:extLst>
              <a:ext uri="{FF2B5EF4-FFF2-40B4-BE49-F238E27FC236}">
                <a16:creationId xmlns:a16="http://schemas.microsoft.com/office/drawing/2014/main" id="{D120C687-6E52-66E3-736F-7E982053BF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backgroundMark x1="30078" y1="77734" x2="30078" y2="77734"/>
                        <a14:backgroundMark x1="51563" y1="76074" x2="51563" y2="76074"/>
                        <a14:backgroundMark x1="32520" y1="34766" x2="32520" y2="34766"/>
                        <a14:backgroundMark x1="40039" y1="79395" x2="40039" y2="79395"/>
                        <a14:backgroundMark x1="45801" y1="77734" x2="45801" y2="77734"/>
                        <a14:backgroundMark x1="58984" y1="76953" x2="58984" y2="76953"/>
                        <a14:backgroundMark x1="31738" y1="76074" x2="31738" y2="76074"/>
                        <a14:backgroundMark x1="25977" y1="73633" x2="25977" y2="736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858" y="4627421"/>
            <a:ext cx="1371600" cy="1371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380F2BD-4139-2C24-ACF5-FF5BFEBF266C}"/>
              </a:ext>
            </a:extLst>
          </p:cNvPr>
          <p:cNvSpPr txBox="1"/>
          <p:nvPr/>
        </p:nvSpPr>
        <p:spPr>
          <a:xfrm>
            <a:off x="8713458" y="5113166"/>
            <a:ext cx="3145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latin typeface="Bahnschrift" panose="020B0502040204020203" pitchFamily="34" charset="0"/>
              </a:rPr>
              <a:t>Notificări prin mail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652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7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CA6D-08DF-6EA4-7A28-62F9593B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Bahnschrift" panose="020B0502040204020203" pitchFamily="34" charset="0"/>
              </a:rPr>
              <a:t>Tehnologii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folosite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52DBE-AB76-B41E-3667-50B572BF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8" descr="Python - Wikiversity">
            <a:extLst>
              <a:ext uri="{FF2B5EF4-FFF2-40B4-BE49-F238E27FC236}">
                <a16:creationId xmlns:a16="http://schemas.microsoft.com/office/drawing/2014/main" id="{377954CF-E0F3-D047-F629-C8ECB4CC1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98" y="2196204"/>
            <a:ext cx="1805090" cy="180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E17298-EEB8-F86E-6B3E-D69B3E771CF6}"/>
              </a:ext>
            </a:extLst>
          </p:cNvPr>
          <p:cNvSpPr txBox="1"/>
          <p:nvPr/>
        </p:nvSpPr>
        <p:spPr>
          <a:xfrm>
            <a:off x="5267279" y="1825625"/>
            <a:ext cx="1707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Xamarin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3AF660-8E82-49BE-B37B-AEA888C3F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521" y="2410400"/>
            <a:ext cx="1544955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F47C59-8800-1E9F-751C-EC2CC14A49D6}"/>
              </a:ext>
            </a:extLst>
          </p:cNvPr>
          <p:cNvSpPr txBox="1"/>
          <p:nvPr/>
        </p:nvSpPr>
        <p:spPr>
          <a:xfrm>
            <a:off x="9222635" y="1887180"/>
            <a:ext cx="1599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Firebase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CD243C-0663-823A-D081-0FC7A5092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2319181"/>
            <a:ext cx="1679575" cy="16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6E906F-1BFF-8195-3854-A05733096B34}"/>
              </a:ext>
            </a:extLst>
          </p:cNvPr>
          <p:cNvSpPr txBox="1"/>
          <p:nvPr/>
        </p:nvSpPr>
        <p:spPr>
          <a:xfrm>
            <a:off x="3136392" y="4197096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C#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4CA6B5-303D-21DB-C0E5-982BCF7DC9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230" y="4757261"/>
            <a:ext cx="1313815" cy="1509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50AD4A-5C43-6D0C-C628-96A9219A852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954" y="4720316"/>
            <a:ext cx="1658620" cy="165862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F924AF-F700-9365-7B0D-AE987AD67706}"/>
              </a:ext>
            </a:extLst>
          </p:cNvPr>
          <p:cNvSpPr txBox="1"/>
          <p:nvPr/>
        </p:nvSpPr>
        <p:spPr>
          <a:xfrm>
            <a:off x="7243762" y="4234228"/>
            <a:ext cx="2503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Visual Studio </a:t>
            </a:r>
            <a:endParaRPr lang="en-US" sz="2800" dirty="0"/>
          </a:p>
        </p:txBody>
      </p:sp>
      <p:pic>
        <p:nvPicPr>
          <p:cNvPr id="5" name="Imagine 6" descr="O imagine care conține text, Font, Albastru electric, captură de ecran&#10;&#10;Descriere generată automat">
            <a:extLst>
              <a:ext uri="{FF2B5EF4-FFF2-40B4-BE49-F238E27FC236}">
                <a16:creationId xmlns:a16="http://schemas.microsoft.com/office/drawing/2014/main" id="{D0056270-905C-AABC-8112-50CFCA0CA0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82" y="191461"/>
            <a:ext cx="2364858" cy="8364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A5FD52-E49E-DD7E-561C-5297ED9276E3}"/>
              </a:ext>
            </a:extLst>
          </p:cNvPr>
          <p:cNvSpPr txBox="1"/>
          <p:nvPr/>
        </p:nvSpPr>
        <p:spPr>
          <a:xfrm>
            <a:off x="709527" y="1651059"/>
            <a:ext cx="1447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3200" dirty="0">
                <a:latin typeface="Bahnschrift" panose="020B0502040204020203" pitchFamily="34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147074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4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B8D3B-A274-3110-3A60-1204E427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Bahnschrift" panose="020B0502040204020203" pitchFamily="34" charset="0"/>
              </a:rPr>
              <a:t>Arhitectura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sistemului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10" name="Content Placeholder 9" descr="A black and white circular object&#10;&#10;Description automatically generated">
            <a:extLst>
              <a:ext uri="{FF2B5EF4-FFF2-40B4-BE49-F238E27FC236}">
                <a16:creationId xmlns:a16="http://schemas.microsoft.com/office/drawing/2014/main" id="{6C9D0574-1E40-0082-C251-A5B1A9CDE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37" b="89943" l="8333" r="89943">
                        <a14:foregroundMark x1="48563" y1="26437" x2="48563" y2="26437"/>
                        <a14:foregroundMark x1="62356" y1="7471" x2="41092" y2="2011"/>
                        <a14:foregroundMark x1="41092" y1="2011" x2="37931" y2="3448"/>
                        <a14:foregroundMark x1="54941" y1="61248" x2="59483" y2="62069"/>
                        <a14:foregroundMark x1="8621" y1="52874" x2="15915" y2="54193"/>
                        <a14:foregroundMark x1="59483" y1="62069" x2="76724" y2="61782"/>
                        <a14:foregroundMark x1="76724" y1="61782" x2="88218" y2="55460"/>
                        <a14:foregroundMark x1="10057" y1="37356" x2="52299" y2="47126"/>
                        <a14:foregroundMark x1="52299" y1="47126" x2="71264" y2="46264"/>
                        <a14:foregroundMark x1="71264" y1="46264" x2="87069" y2="38506"/>
                        <a14:foregroundMark x1="87069" y1="38506" x2="88793" y2="36207"/>
                        <a14:foregroundMark x1="8333" y1="77011" x2="59483" y2="83621"/>
                        <a14:foregroundMark x1="59483" y1="83621" x2="83621" y2="80172"/>
                        <a14:foregroundMark x1="83621" y1="80172" x2="88218" y2="76437"/>
                        <a14:backgroundMark x1="17241" y1="52299" x2="57184" y2="580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816" y="3481874"/>
            <a:ext cx="1132364" cy="113236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9366A-1B9E-6F52-534F-5857C6B4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10" descr="A red and black logo&#10;&#10;Description automatically generated">
            <a:extLst>
              <a:ext uri="{FF2B5EF4-FFF2-40B4-BE49-F238E27FC236}">
                <a16:creationId xmlns:a16="http://schemas.microsoft.com/office/drawing/2014/main" id="{252A6C8F-76E0-6C74-D2E6-1C87A9516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091" y="1148490"/>
            <a:ext cx="1927813" cy="1084395"/>
          </a:xfrm>
          <a:prstGeom prst="rect">
            <a:avLst/>
          </a:prstGeom>
        </p:spPr>
      </p:pic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7E4DA84-518B-56EE-19A6-E84A19B651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64828"/>
            <a:ext cx="1766455" cy="1766455"/>
          </a:xfrm>
          <a:prstGeom prst="rect">
            <a:avLst/>
          </a:prstGeom>
        </p:spPr>
      </p:pic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DAE69DC-157B-1FF9-D6D4-D1F9ED3ECC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345" y="3140291"/>
            <a:ext cx="1766455" cy="1766455"/>
          </a:xfrm>
          <a:prstGeom prst="rect">
            <a:avLst/>
          </a:prstGeom>
        </p:spPr>
      </p:pic>
      <p:pic>
        <p:nvPicPr>
          <p:cNvPr id="17" name="Picture 16" descr="A black and white image of a crystal ball&#10;&#10;Description automatically generated">
            <a:extLst>
              <a:ext uri="{FF2B5EF4-FFF2-40B4-BE49-F238E27FC236}">
                <a16:creationId xmlns:a16="http://schemas.microsoft.com/office/drawing/2014/main" id="{0ACD89AE-FB41-3AF4-A83D-D17BFDEDC5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1556" y1="62667" x2="51556" y2="62667"/>
                        <a14:foregroundMark x1="58667" y1="41333" x2="58667" y2="41333"/>
                        <a14:foregroundMark x1="60889" y1="32000" x2="60889" y2="32000"/>
                        <a14:foregroundMark x1="43111" y1="32889" x2="43111" y2="32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915" y="5288210"/>
            <a:ext cx="1632166" cy="163216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D16ADF-F78D-5602-1D01-9294CAE8CA53}"/>
              </a:ext>
            </a:extLst>
          </p:cNvPr>
          <p:cNvCxnSpPr>
            <a:cxnSpLocks/>
          </p:cNvCxnSpPr>
          <p:nvPr/>
        </p:nvCxnSpPr>
        <p:spPr>
          <a:xfrm flipH="1">
            <a:off x="2267712" y="3639312"/>
            <a:ext cx="30122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722C55-529B-DA85-9BFB-79F3FDA0FBC1}"/>
              </a:ext>
            </a:extLst>
          </p:cNvPr>
          <p:cNvCxnSpPr>
            <a:cxnSpLocks/>
          </p:cNvCxnSpPr>
          <p:nvPr/>
        </p:nvCxnSpPr>
        <p:spPr>
          <a:xfrm>
            <a:off x="2267712" y="4462272"/>
            <a:ext cx="30122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CE3FD31-FD2C-2799-D5A3-2E98F70CDA34}"/>
              </a:ext>
            </a:extLst>
          </p:cNvPr>
          <p:cNvCxnSpPr>
            <a:cxnSpLocks/>
          </p:cNvCxnSpPr>
          <p:nvPr/>
        </p:nvCxnSpPr>
        <p:spPr>
          <a:xfrm>
            <a:off x="6095997" y="2232885"/>
            <a:ext cx="0" cy="8757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F0FAA5-A736-89AB-E09F-D7105B9126BC}"/>
              </a:ext>
            </a:extLst>
          </p:cNvPr>
          <p:cNvCxnSpPr>
            <a:cxnSpLocks/>
          </p:cNvCxnSpPr>
          <p:nvPr/>
        </p:nvCxnSpPr>
        <p:spPr>
          <a:xfrm>
            <a:off x="5818629" y="4614238"/>
            <a:ext cx="0" cy="8757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5AC982-4F0D-85AD-98DD-9706CB57F13C}"/>
              </a:ext>
            </a:extLst>
          </p:cNvPr>
          <p:cNvCxnSpPr>
            <a:cxnSpLocks/>
          </p:cNvCxnSpPr>
          <p:nvPr/>
        </p:nvCxnSpPr>
        <p:spPr>
          <a:xfrm flipV="1">
            <a:off x="6400797" y="4614238"/>
            <a:ext cx="0" cy="8757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4BADF0F-DC93-4E7E-C480-AC65C3BD45DE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6662180" y="4023519"/>
            <a:ext cx="2925165" cy="24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84B66FE-5DF5-65F4-3934-4A0753D5D43B}"/>
              </a:ext>
            </a:extLst>
          </p:cNvPr>
          <p:cNvSpPr txBox="1"/>
          <p:nvPr/>
        </p:nvSpPr>
        <p:spPr>
          <a:xfrm>
            <a:off x="2652137" y="2976396"/>
            <a:ext cx="239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Date legate de F1 </a:t>
            </a:r>
            <a:r>
              <a:rPr lang="en-US" dirty="0" err="1">
                <a:latin typeface="Bahnschrift" panose="020B0502040204020203" pitchFamily="34" charset="0"/>
              </a:rPr>
              <a:t>sau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utilizatori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592164-215C-4123-3C24-A14FB430522D}"/>
              </a:ext>
            </a:extLst>
          </p:cNvPr>
          <p:cNvSpPr txBox="1"/>
          <p:nvPr/>
        </p:nvSpPr>
        <p:spPr>
          <a:xfrm>
            <a:off x="2897014" y="3815941"/>
            <a:ext cx="1905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Bahnschrift" panose="020B0502040204020203" pitchFamily="34" charset="0"/>
              </a:rPr>
              <a:t>Salvare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utilizator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nou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C78B88-01D2-BD91-F0EC-A6526ED29C8B}"/>
              </a:ext>
            </a:extLst>
          </p:cNvPr>
          <p:cNvSpPr txBox="1"/>
          <p:nvPr/>
        </p:nvSpPr>
        <p:spPr>
          <a:xfrm>
            <a:off x="6400797" y="2486262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Bahnschrift" panose="020B0502040204020203" pitchFamily="34" charset="0"/>
              </a:rPr>
              <a:t>Extragere</a:t>
            </a:r>
            <a:r>
              <a:rPr lang="en-US" dirty="0">
                <a:latin typeface="Bahnschrift" panose="020B0502040204020203" pitchFamily="34" charset="0"/>
              </a:rPr>
              <a:t> date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B94DD0-B401-8378-FBC3-5E60B87BC959}"/>
              </a:ext>
            </a:extLst>
          </p:cNvPr>
          <p:cNvSpPr txBox="1"/>
          <p:nvPr/>
        </p:nvSpPr>
        <p:spPr>
          <a:xfrm>
            <a:off x="3912658" y="4882001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Date legate de F1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DC892A-6AC4-BFE5-7D80-539ED0D4B170}"/>
              </a:ext>
            </a:extLst>
          </p:cNvPr>
          <p:cNvSpPr txBox="1"/>
          <p:nvPr/>
        </p:nvSpPr>
        <p:spPr>
          <a:xfrm>
            <a:off x="6487130" y="4887563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Bahnschrift" panose="020B0502040204020203" pitchFamily="34" charset="0"/>
              </a:rPr>
              <a:t>Salvare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predic</a:t>
            </a:r>
            <a:r>
              <a:rPr lang="ro-RO" dirty="0">
                <a:latin typeface="Bahnschrift" panose="020B0502040204020203" pitchFamily="34" charset="0"/>
              </a:rPr>
              <a:t>ție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7822F3-20E1-72D3-76E2-0AC76CDA030B}"/>
              </a:ext>
            </a:extLst>
          </p:cNvPr>
          <p:cNvSpPr txBox="1"/>
          <p:nvPr/>
        </p:nvSpPr>
        <p:spPr>
          <a:xfrm>
            <a:off x="7283090" y="354875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latin typeface="Bahnschrift" panose="020B0502040204020203" pitchFamily="34" charset="0"/>
              </a:rPr>
              <a:t>Trimitere mail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45" name="Imagine 6" descr="O imagine care conține text, Font, Albastru electric, captură de ecran&#10;&#10;Descriere generată automat">
            <a:extLst>
              <a:ext uri="{FF2B5EF4-FFF2-40B4-BE49-F238E27FC236}">
                <a16:creationId xmlns:a16="http://schemas.microsoft.com/office/drawing/2014/main" id="{4CD57790-662E-5908-75D0-1D646F6F8A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82" y="191461"/>
            <a:ext cx="2364858" cy="83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90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90D0-118E-4A81-E721-F30FB3D4E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Arhitectura aplicației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6" name="Content Placeholder 5" descr="A black silhouette of a person&#10;&#10;Description automatically generated">
            <a:extLst>
              <a:ext uri="{FF2B5EF4-FFF2-40B4-BE49-F238E27FC236}">
                <a16:creationId xmlns:a16="http://schemas.microsoft.com/office/drawing/2014/main" id="{C430D8A3-1A59-9255-790D-13BC790BA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53" y="2910453"/>
            <a:ext cx="1037094" cy="103709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D50C3-E250-D1BB-5D67-DB208F74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5</a:t>
            </a:fld>
            <a:endParaRPr lang="en-US"/>
          </a:p>
        </p:txBody>
      </p:sp>
      <p:pic>
        <p:nvPicPr>
          <p:cNvPr id="7" name="Imagine 6" descr="O imagine care conține text, Font, Albastru electric, captură de ecran&#10;&#10;Descriere generată automat">
            <a:extLst>
              <a:ext uri="{FF2B5EF4-FFF2-40B4-BE49-F238E27FC236}">
                <a16:creationId xmlns:a16="http://schemas.microsoft.com/office/drawing/2014/main" id="{E6EE6E2A-2CC7-49D5-91B6-3226522F0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82" y="191461"/>
            <a:ext cx="2364858" cy="836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A1FB07-D381-25A7-E815-53F3C7A26332}"/>
              </a:ext>
            </a:extLst>
          </p:cNvPr>
          <p:cNvSpPr txBox="1"/>
          <p:nvPr/>
        </p:nvSpPr>
        <p:spPr>
          <a:xfrm>
            <a:off x="2134941" y="5769864"/>
            <a:ext cx="24785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o-RO" dirty="0">
                <a:latin typeface="Bahnschrift" panose="020B0502040204020203" pitchFamily="34" charset="0"/>
              </a:rPr>
              <a:t>Pagina de înregistrare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8D9701-9427-3E75-3177-8F01895AA47F}"/>
              </a:ext>
            </a:extLst>
          </p:cNvPr>
          <p:cNvSpPr txBox="1"/>
          <p:nvPr/>
        </p:nvSpPr>
        <p:spPr>
          <a:xfrm>
            <a:off x="2454370" y="3244334"/>
            <a:ext cx="19143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o-RO" dirty="0">
                <a:latin typeface="Bahnschrift" panose="020B0502040204020203" pitchFamily="34" charset="0"/>
              </a:rPr>
              <a:t>Pagina de logare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26AF8-EC46-1905-E847-86662AF21038}"/>
              </a:ext>
            </a:extLst>
          </p:cNvPr>
          <p:cNvSpPr txBox="1"/>
          <p:nvPr/>
        </p:nvSpPr>
        <p:spPr>
          <a:xfrm>
            <a:off x="296000" y="394754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latin typeface="Bahnschrift" panose="020B0502040204020203" pitchFamily="34" charset="0"/>
              </a:rPr>
              <a:t>Utilizator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BFAB2F-2D4C-F215-4A23-6715F5CA397C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1424835" y="4132213"/>
            <a:ext cx="710106" cy="18223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443A13-FCB7-B5F4-7358-470CA2A9BBDC}"/>
              </a:ext>
            </a:extLst>
          </p:cNvPr>
          <p:cNvSpPr txBox="1"/>
          <p:nvPr/>
        </p:nvSpPr>
        <p:spPr>
          <a:xfrm>
            <a:off x="192024" y="5025200"/>
            <a:ext cx="149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Completare formular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71AA6-6921-1457-9EA7-1B0F0A6A0E14}"/>
              </a:ext>
            </a:extLst>
          </p:cNvPr>
          <p:cNvSpPr txBox="1"/>
          <p:nvPr/>
        </p:nvSpPr>
        <p:spPr>
          <a:xfrm>
            <a:off x="1157024" y="2753975"/>
            <a:ext cx="149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Completare</a:t>
            </a:r>
          </a:p>
          <a:p>
            <a:pPr algn="ctr"/>
            <a:r>
              <a:rPr lang="ro-RO" dirty="0">
                <a:latin typeface="Bahnschrift" panose="020B0502040204020203" pitchFamily="34" charset="0"/>
              </a:rPr>
              <a:t>date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EACDB9-9DD9-9AEE-9636-826EABB6F3D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1356747" y="3429000"/>
            <a:ext cx="10976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6E14676-8722-D5E8-7B1A-EF3AA399D476}"/>
              </a:ext>
            </a:extLst>
          </p:cNvPr>
          <p:cNvSpPr txBox="1"/>
          <p:nvPr/>
        </p:nvSpPr>
        <p:spPr>
          <a:xfrm>
            <a:off x="5526333" y="1570863"/>
            <a:ext cx="2347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o-RO" dirty="0">
                <a:latin typeface="Bahnschrift" panose="020B0502040204020203" pitchFamily="34" charset="0"/>
              </a:rPr>
              <a:t>Pagină personalizată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C251F2-6967-7A47-1D97-CE28BBF5E112}"/>
              </a:ext>
            </a:extLst>
          </p:cNvPr>
          <p:cNvSpPr txBox="1"/>
          <p:nvPr/>
        </p:nvSpPr>
        <p:spPr>
          <a:xfrm>
            <a:off x="5559273" y="2065758"/>
            <a:ext cx="18549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o-RO" dirty="0">
                <a:latin typeface="Bahnschrift" panose="020B0502040204020203" pitchFamily="34" charset="0"/>
              </a:rPr>
              <a:t>Clasament piloți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56351D-16BA-3C7A-AE71-97A0EA464B2E}"/>
              </a:ext>
            </a:extLst>
          </p:cNvPr>
          <p:cNvSpPr txBox="1"/>
          <p:nvPr/>
        </p:nvSpPr>
        <p:spPr>
          <a:xfrm>
            <a:off x="5905081" y="4797530"/>
            <a:ext cx="20072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o-RO" dirty="0">
                <a:latin typeface="Bahnschrift" panose="020B0502040204020203" pitchFamily="34" charset="0"/>
              </a:rPr>
              <a:t>Clasament echipe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BFC715-DCF5-9072-595E-F302AB849920}"/>
              </a:ext>
            </a:extLst>
          </p:cNvPr>
          <p:cNvSpPr txBox="1"/>
          <p:nvPr/>
        </p:nvSpPr>
        <p:spPr>
          <a:xfrm>
            <a:off x="5905081" y="5396375"/>
            <a:ext cx="11063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o-RO" dirty="0">
                <a:latin typeface="Bahnschrift" panose="020B0502040204020203" pitchFamily="34" charset="0"/>
              </a:rPr>
              <a:t>Calendar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9AE801-F102-CBA2-8CF7-169D65A6F766}"/>
              </a:ext>
            </a:extLst>
          </p:cNvPr>
          <p:cNvSpPr txBox="1"/>
          <p:nvPr/>
        </p:nvSpPr>
        <p:spPr>
          <a:xfrm>
            <a:off x="5285777" y="5855401"/>
            <a:ext cx="24144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o-RO" dirty="0">
                <a:latin typeface="Bahnschrift" panose="020B0502040204020203" pitchFamily="34" charset="0"/>
              </a:rPr>
              <a:t>Statistici piloți/echipe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75AE6B-EB35-484C-7E67-DCB6EF12CA57}"/>
              </a:ext>
            </a:extLst>
          </p:cNvPr>
          <p:cNvCxnSpPr>
            <a:cxnSpLocks/>
            <a:stCxn id="9" idx="3"/>
            <a:endCxn id="27" idx="1"/>
          </p:cNvCxnSpPr>
          <p:nvPr/>
        </p:nvCxnSpPr>
        <p:spPr>
          <a:xfrm flipV="1">
            <a:off x="4368677" y="1755529"/>
            <a:ext cx="1157656" cy="1673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9941EB-1920-E29E-1548-45A32C1F0357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 flipV="1">
            <a:off x="4368677" y="2250424"/>
            <a:ext cx="1190596" cy="11785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1BFD960-D500-E6D2-393F-FC669797476B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>
            <a:off x="4368677" y="3429000"/>
            <a:ext cx="1536404" cy="15531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1B399A4-6BCC-C5C3-35EA-EC92E8BA86AB}"/>
              </a:ext>
            </a:extLst>
          </p:cNvPr>
          <p:cNvCxnSpPr>
            <a:cxnSpLocks/>
            <a:stCxn id="9" idx="3"/>
            <a:endCxn id="30" idx="1"/>
          </p:cNvCxnSpPr>
          <p:nvPr/>
        </p:nvCxnSpPr>
        <p:spPr>
          <a:xfrm>
            <a:off x="4368677" y="3429000"/>
            <a:ext cx="1536404" cy="21520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1DF932-9B0A-E079-3F30-5067426F76C0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>
            <a:off x="4368677" y="3429000"/>
            <a:ext cx="917100" cy="2611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57A335D-4983-BA20-1604-151DD807A17C}"/>
              </a:ext>
            </a:extLst>
          </p:cNvPr>
          <p:cNvSpPr txBox="1"/>
          <p:nvPr/>
        </p:nvSpPr>
        <p:spPr>
          <a:xfrm>
            <a:off x="8814939" y="1571935"/>
            <a:ext cx="30171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o-RO" dirty="0">
                <a:latin typeface="Bahnschrift" panose="020B0502040204020203" pitchFamily="34" charset="0"/>
              </a:rPr>
              <a:t>Predicție următoarea cursă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63CAFEA-DB5B-5842-9C3C-05D34C32C32F}"/>
              </a:ext>
            </a:extLst>
          </p:cNvPr>
          <p:cNvCxnSpPr>
            <a:cxnSpLocks/>
            <a:stCxn id="27" idx="3"/>
            <a:endCxn id="48" idx="1"/>
          </p:cNvCxnSpPr>
          <p:nvPr/>
        </p:nvCxnSpPr>
        <p:spPr>
          <a:xfrm>
            <a:off x="7873450" y="1755529"/>
            <a:ext cx="941489" cy="10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79A834C-A98E-F173-4DCD-25B2AFDB070C}"/>
              </a:ext>
            </a:extLst>
          </p:cNvPr>
          <p:cNvSpPr txBox="1"/>
          <p:nvPr/>
        </p:nvSpPr>
        <p:spPr>
          <a:xfrm>
            <a:off x="8814939" y="2059837"/>
            <a:ext cx="3304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o-RO" dirty="0">
                <a:latin typeface="Bahnschrift" panose="020B0502040204020203" pitchFamily="34" charset="0"/>
              </a:rPr>
              <a:t>Pagină individuală pentru pilot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824CC11-8EEF-9648-34AE-F49D9649F60C}"/>
              </a:ext>
            </a:extLst>
          </p:cNvPr>
          <p:cNvCxnSpPr>
            <a:cxnSpLocks/>
            <a:stCxn id="28" idx="3"/>
            <a:endCxn id="53" idx="1"/>
          </p:cNvCxnSpPr>
          <p:nvPr/>
        </p:nvCxnSpPr>
        <p:spPr>
          <a:xfrm flipV="1">
            <a:off x="7414268" y="2244503"/>
            <a:ext cx="1400671" cy="5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469602D-B8E3-CD15-D0A5-932BC87E1955}"/>
              </a:ext>
            </a:extLst>
          </p:cNvPr>
          <p:cNvSpPr txBox="1"/>
          <p:nvPr/>
        </p:nvSpPr>
        <p:spPr>
          <a:xfrm>
            <a:off x="8698720" y="4791221"/>
            <a:ext cx="35269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o-RO" dirty="0">
                <a:latin typeface="Bahnschrift" panose="020B0502040204020203" pitchFamily="34" charset="0"/>
              </a:rPr>
              <a:t>Pagină individuală pentru echipă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8CEF39-C908-6BCE-5239-868563670162}"/>
              </a:ext>
            </a:extLst>
          </p:cNvPr>
          <p:cNvCxnSpPr>
            <a:cxnSpLocks/>
            <a:stCxn id="29" idx="3"/>
            <a:endCxn id="56" idx="1"/>
          </p:cNvCxnSpPr>
          <p:nvPr/>
        </p:nvCxnSpPr>
        <p:spPr>
          <a:xfrm flipV="1">
            <a:off x="7912362" y="4975887"/>
            <a:ext cx="786358" cy="63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4FB560E-B483-1AB1-C9F3-A6B2C09CB851}"/>
              </a:ext>
            </a:extLst>
          </p:cNvPr>
          <p:cNvSpPr txBox="1"/>
          <p:nvPr/>
        </p:nvSpPr>
        <p:spPr>
          <a:xfrm>
            <a:off x="7715448" y="5396375"/>
            <a:ext cx="18870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o-RO" dirty="0">
                <a:latin typeface="Bahnschrift" panose="020B0502040204020203" pitchFamily="34" charset="0"/>
              </a:rPr>
              <a:t>Informații circuit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7555D6A-2060-3CC6-09B9-BAB358E3F8A3}"/>
              </a:ext>
            </a:extLst>
          </p:cNvPr>
          <p:cNvCxnSpPr>
            <a:cxnSpLocks/>
            <a:stCxn id="30" idx="3"/>
            <a:endCxn id="60" idx="1"/>
          </p:cNvCxnSpPr>
          <p:nvPr/>
        </p:nvCxnSpPr>
        <p:spPr>
          <a:xfrm>
            <a:off x="7011474" y="5581041"/>
            <a:ext cx="7039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D221E8E-0622-9E1E-1741-564630E4229A}"/>
              </a:ext>
            </a:extLst>
          </p:cNvPr>
          <p:cNvSpPr txBox="1"/>
          <p:nvPr/>
        </p:nvSpPr>
        <p:spPr>
          <a:xfrm>
            <a:off x="10026458" y="5402379"/>
            <a:ext cx="19287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o-RO" dirty="0">
                <a:latin typeface="Bahnschrift" panose="020B0502040204020203" pitchFamily="34" charset="0"/>
              </a:rPr>
              <a:t>Clasament cursă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C0F15E0-7053-3370-9BCF-44F44CE45E44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>
            <a:off x="9602503" y="5581041"/>
            <a:ext cx="423955" cy="60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B9244C-A4B4-DAB4-B6D1-55A9101C76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842" y="2520517"/>
            <a:ext cx="1027632" cy="2169681"/>
          </a:xfrm>
          <a:prstGeom prst="rect">
            <a:avLst/>
          </a:prstGeom>
        </p:spPr>
      </p:pic>
      <p:pic>
        <p:nvPicPr>
          <p:cNvPr id="38" name="Picture 37" descr="A blue and black list with black text&#10;&#10;Description automatically generated">
            <a:extLst>
              <a:ext uri="{FF2B5EF4-FFF2-40B4-BE49-F238E27FC236}">
                <a16:creationId xmlns:a16="http://schemas.microsoft.com/office/drawing/2014/main" id="{DCE58EB9-B660-B983-53B6-7A33FB2C1E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995" y="2495835"/>
            <a:ext cx="1026423" cy="216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55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4E7D-5531-6E50-92AD-54A0C4CF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Formatul mailului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202F6-4E9C-2F83-561A-0FF72765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9EB6AC-21B3-F625-933F-B1177B82E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534" y="1972463"/>
            <a:ext cx="1571844" cy="3334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EA3272-2B81-5923-A25C-F68F66E98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30320"/>
            <a:ext cx="1374972" cy="27229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368E99-2515-CAD7-6245-2F13A147BB61}"/>
              </a:ext>
            </a:extLst>
          </p:cNvPr>
          <p:cNvSpPr txBox="1"/>
          <p:nvPr/>
        </p:nvSpPr>
        <p:spPr>
          <a:xfrm>
            <a:off x="459849" y="5807631"/>
            <a:ext cx="213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Clasamentul cursei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97CAD3-4E93-6E86-5575-6F901B0CA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534" y="2838081"/>
            <a:ext cx="1462932" cy="27249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B92C4A-1DA2-7AD0-65CB-20D0D735572B}"/>
              </a:ext>
            </a:extLst>
          </p:cNvPr>
          <p:cNvSpPr txBox="1"/>
          <p:nvPr/>
        </p:nvSpPr>
        <p:spPr>
          <a:xfrm>
            <a:off x="4955303" y="5807631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Clasamentul piloților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BB3971-2885-5826-3CC3-111BD002E7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3353" y="3162977"/>
            <a:ext cx="1790950" cy="16766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1EFCB9-37F8-838D-B0CA-106B33590505}"/>
              </a:ext>
            </a:extLst>
          </p:cNvPr>
          <p:cNvSpPr txBox="1"/>
          <p:nvPr/>
        </p:nvSpPr>
        <p:spPr>
          <a:xfrm>
            <a:off x="8749966" y="5796353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Clasamentul echipelor</a:t>
            </a:r>
            <a:endParaRPr lang="en-US" dirty="0"/>
          </a:p>
        </p:txBody>
      </p:sp>
      <p:pic>
        <p:nvPicPr>
          <p:cNvPr id="18" name="Imagine 6" descr="O imagine care conține text, Font, Albastru electric, captură de ecran&#10;&#10;Descriere generată automat">
            <a:extLst>
              <a:ext uri="{FF2B5EF4-FFF2-40B4-BE49-F238E27FC236}">
                <a16:creationId xmlns:a16="http://schemas.microsoft.com/office/drawing/2014/main" id="{53BCAD26-B4FF-3CA6-A703-1C05151A3B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82" y="191461"/>
            <a:ext cx="2364858" cy="8364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C6455E-F131-42F9-37E4-7D5334B414E5}"/>
              </a:ext>
            </a:extLst>
          </p:cNvPr>
          <p:cNvSpPr txBox="1"/>
          <p:nvPr/>
        </p:nvSpPr>
        <p:spPr>
          <a:xfrm>
            <a:off x="838200" y="1890689"/>
            <a:ext cx="4026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latin typeface="Bahnschrift" panose="020B0502040204020203" pitchFamily="34" charset="0"/>
              </a:rPr>
              <a:t>Subiect</a:t>
            </a:r>
            <a:r>
              <a:rPr lang="en-US" sz="2000" dirty="0">
                <a:latin typeface="Bahnschrift" panose="020B0502040204020203" pitchFamily="34" charset="0"/>
              </a:rPr>
              <a:t>: </a:t>
            </a:r>
            <a:r>
              <a:rPr lang="en-US" sz="2000" dirty="0" err="1">
                <a:latin typeface="Bahnschrift" panose="020B0502040204020203" pitchFamily="34" charset="0"/>
              </a:rPr>
              <a:t>numele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cursei</a:t>
            </a:r>
            <a:r>
              <a:rPr lang="en-US" sz="2000" dirty="0">
                <a:latin typeface="Bahnschrift" panose="020B0502040204020203" pitchFamily="34" charset="0"/>
              </a:rPr>
              <a:t> + R</a:t>
            </a:r>
            <a:r>
              <a:rPr lang="ro-RO" sz="2000" dirty="0">
                <a:latin typeface="Bahnschrift" panose="020B0502040204020203" pitchFamily="34" charset="0"/>
              </a:rPr>
              <a:t>esults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A4BEEB-3542-B26C-D3D1-A3AE88C61C19}"/>
              </a:ext>
            </a:extLst>
          </p:cNvPr>
          <p:cNvSpPr txBox="1"/>
          <p:nvPr/>
        </p:nvSpPr>
        <p:spPr>
          <a:xfrm>
            <a:off x="838200" y="2406663"/>
            <a:ext cx="1930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Bahnschrift" panose="020B0502040204020203" pitchFamily="34" charset="0"/>
              </a:rPr>
              <a:t>Corpul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mailului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115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7" grpId="0"/>
      <p:bldP spid="9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EFD6-D87D-5C6A-4E39-794FD989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Baza de date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13E33-FFBF-D969-D43A-1C396053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91FF69-43BB-9769-78A4-18FECBDCB1E3}"/>
              </a:ext>
            </a:extLst>
          </p:cNvPr>
          <p:cNvSpPr txBox="1"/>
          <p:nvPr/>
        </p:nvSpPr>
        <p:spPr>
          <a:xfrm>
            <a:off x="2761813" y="2283410"/>
            <a:ext cx="13326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Circuits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4316D7-CB0E-C50B-34CD-F3CB2BFFC402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094474" y="2468076"/>
            <a:ext cx="8158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7DF1B0-124C-D2CF-DBC0-6645796E5FD3}"/>
              </a:ext>
            </a:extLst>
          </p:cNvPr>
          <p:cNvSpPr txBox="1"/>
          <p:nvPr/>
        </p:nvSpPr>
        <p:spPr>
          <a:xfrm>
            <a:off x="4910327" y="2283410"/>
            <a:ext cx="4934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An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B3DBC1-0B59-400E-5519-5D479B764DD7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5403760" y="2463054"/>
            <a:ext cx="1384480" cy="50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601003-58A2-B6D7-4F5F-1846B67373FF}"/>
              </a:ext>
            </a:extLst>
          </p:cNvPr>
          <p:cNvSpPr txBox="1"/>
          <p:nvPr/>
        </p:nvSpPr>
        <p:spPr>
          <a:xfrm>
            <a:off x="6788240" y="2278388"/>
            <a:ext cx="7924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Cursa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5CD862-FEB2-8116-2B32-982A7BA9566E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7580720" y="2462241"/>
            <a:ext cx="1029880" cy="8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1B6FCEA-EBD1-644D-7D7E-54CC51323D54}"/>
              </a:ext>
            </a:extLst>
          </p:cNvPr>
          <p:cNvSpPr txBox="1"/>
          <p:nvPr/>
        </p:nvSpPr>
        <p:spPr>
          <a:xfrm>
            <a:off x="8610600" y="2277575"/>
            <a:ext cx="26185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Detalii circut/Rezultate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2758F3-BD36-FAF5-E692-816C82CB5A4A}"/>
              </a:ext>
            </a:extLst>
          </p:cNvPr>
          <p:cNvSpPr txBox="1"/>
          <p:nvPr/>
        </p:nvSpPr>
        <p:spPr>
          <a:xfrm>
            <a:off x="2758440" y="3149817"/>
            <a:ext cx="9631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Drivers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BD0C95-3312-CCD0-10CE-18D7251DCA07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3721608" y="3334483"/>
            <a:ext cx="11887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39F3A1B-35B3-191F-2184-A546B2C33E29}"/>
              </a:ext>
            </a:extLst>
          </p:cNvPr>
          <p:cNvSpPr txBox="1"/>
          <p:nvPr/>
        </p:nvSpPr>
        <p:spPr>
          <a:xfrm>
            <a:off x="4910327" y="3149817"/>
            <a:ext cx="15483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Nume pilot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A3A0DE-F076-47A9-230F-3185C92DFF26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6458711" y="3326213"/>
            <a:ext cx="1440008" cy="82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3C4FCF7-7449-1C28-1F9B-46B13B3A38DE}"/>
              </a:ext>
            </a:extLst>
          </p:cNvPr>
          <p:cNvSpPr txBox="1"/>
          <p:nvPr/>
        </p:nvSpPr>
        <p:spPr>
          <a:xfrm>
            <a:off x="7898719" y="3141547"/>
            <a:ext cx="14237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Detalii pilot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A2FAD8-0B8F-CC83-8978-B7A551E9BA3A}"/>
              </a:ext>
            </a:extLst>
          </p:cNvPr>
          <p:cNvSpPr txBox="1"/>
          <p:nvPr/>
        </p:nvSpPr>
        <p:spPr>
          <a:xfrm>
            <a:off x="2758440" y="3831912"/>
            <a:ext cx="871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Teams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2CE221-4B58-CF5F-FA3F-4DA41B9F986A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3630168" y="4016578"/>
            <a:ext cx="1280159" cy="93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9058DF4-928F-7D6F-3675-FF428F61F8A1}"/>
              </a:ext>
            </a:extLst>
          </p:cNvPr>
          <p:cNvSpPr txBox="1"/>
          <p:nvPr/>
        </p:nvSpPr>
        <p:spPr>
          <a:xfrm>
            <a:off x="4910327" y="3841248"/>
            <a:ext cx="15483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Nume echipă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2F1D2B-2B88-B9C1-3CBA-D8B1E131C13C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>
            <a:off x="6458711" y="4025914"/>
            <a:ext cx="12496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AF84765-CB44-996D-BCB5-F7912F577D37}"/>
              </a:ext>
            </a:extLst>
          </p:cNvPr>
          <p:cNvSpPr txBox="1"/>
          <p:nvPr/>
        </p:nvSpPr>
        <p:spPr>
          <a:xfrm>
            <a:off x="7708391" y="3841248"/>
            <a:ext cx="18044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Detalii echipă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BBAA8B-B216-60DF-423B-A7977592E7B3}"/>
              </a:ext>
            </a:extLst>
          </p:cNvPr>
          <p:cNvSpPr txBox="1"/>
          <p:nvPr/>
        </p:nvSpPr>
        <p:spPr>
          <a:xfrm>
            <a:off x="2758440" y="4799275"/>
            <a:ext cx="807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Users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7D62798-87A5-EF26-B374-FA695083905A}"/>
              </a:ext>
            </a:extLst>
          </p:cNvPr>
          <p:cNvCxnSpPr>
            <a:cxnSpLocks/>
            <a:stCxn id="38" idx="3"/>
            <a:endCxn id="41" idx="1"/>
          </p:cNvCxnSpPr>
          <p:nvPr/>
        </p:nvCxnSpPr>
        <p:spPr>
          <a:xfrm>
            <a:off x="3566160" y="4983941"/>
            <a:ext cx="79213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2683299-8CEE-BD3A-B62D-7B00F613B3A9}"/>
              </a:ext>
            </a:extLst>
          </p:cNvPr>
          <p:cNvSpPr txBox="1"/>
          <p:nvPr/>
        </p:nvSpPr>
        <p:spPr>
          <a:xfrm>
            <a:off x="4358296" y="4660776"/>
            <a:ext cx="28746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User urmat de numărul său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ECED76-86FB-CE19-FCDF-E88ADD3C6923}"/>
              </a:ext>
            </a:extLst>
          </p:cNvPr>
          <p:cNvSpPr txBox="1"/>
          <p:nvPr/>
        </p:nvSpPr>
        <p:spPr>
          <a:xfrm>
            <a:off x="8016240" y="4799275"/>
            <a:ext cx="21976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Detalii utilizator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F9FE29C-2579-3521-2C60-6A5B8EF9856C}"/>
              </a:ext>
            </a:extLst>
          </p:cNvPr>
          <p:cNvCxnSpPr>
            <a:cxnSpLocks/>
            <a:stCxn id="41" idx="3"/>
            <a:endCxn id="49" idx="1"/>
          </p:cNvCxnSpPr>
          <p:nvPr/>
        </p:nvCxnSpPr>
        <p:spPr>
          <a:xfrm flipV="1">
            <a:off x="7232904" y="4983941"/>
            <a:ext cx="78333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Imagine 6" descr="O imagine care conține text, Font, Albastru electric, captură de ecran&#10;&#10;Descriere generată automat">
            <a:extLst>
              <a:ext uri="{FF2B5EF4-FFF2-40B4-BE49-F238E27FC236}">
                <a16:creationId xmlns:a16="http://schemas.microsoft.com/office/drawing/2014/main" id="{544E46DD-AA3B-7070-169D-10FB97781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82" y="191461"/>
            <a:ext cx="2364858" cy="83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83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6" grpId="0" animBg="1"/>
      <p:bldP spid="18" grpId="0" animBg="1"/>
      <p:bldP spid="19" grpId="0" animBg="1"/>
      <p:bldP spid="23" grpId="0" animBg="1"/>
      <p:bldP spid="27" grpId="0" animBg="1"/>
      <p:bldP spid="29" grpId="0" animBg="1"/>
      <p:bldP spid="31" grpId="0" animBg="1"/>
      <p:bldP spid="35" grpId="0" animBg="1"/>
      <p:bldP spid="38" grpId="0" animBg="1"/>
      <p:bldP spid="41" grpId="0" animBg="1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37C7-4857-6F56-91D0-C4DBC793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Bahnschrift" panose="020B0502040204020203" pitchFamily="34" charset="0"/>
              </a:rPr>
              <a:t>Concluzie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EBEE4-D1E0-8001-D1B2-2C7619E14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Aplicația</a:t>
            </a:r>
            <a:r>
              <a:rPr lang="en-US" dirty="0"/>
              <a:t> </a:t>
            </a:r>
            <a:r>
              <a:rPr lang="en-US" dirty="0" err="1"/>
              <a:t>oferă</a:t>
            </a:r>
            <a:r>
              <a:rPr lang="en-US" dirty="0"/>
              <a:t> o </a:t>
            </a:r>
            <a:r>
              <a:rPr lang="en-US" dirty="0" err="1"/>
              <a:t>experiență</a:t>
            </a:r>
            <a:r>
              <a:rPr lang="en-US" dirty="0"/>
              <a:t> </a:t>
            </a:r>
            <a:r>
              <a:rPr lang="en-US" dirty="0" err="1"/>
              <a:t>captivantă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informativă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fanii</a:t>
            </a:r>
            <a:r>
              <a:rPr lang="en-US" dirty="0"/>
              <a:t> Formula 1, </a:t>
            </a:r>
            <a:r>
              <a:rPr lang="en-US" dirty="0" err="1"/>
              <a:t>acoperind</a:t>
            </a:r>
            <a:r>
              <a:rPr lang="en-US" dirty="0"/>
              <a:t> </a:t>
            </a:r>
            <a:r>
              <a:rPr lang="en-US" dirty="0" err="1"/>
              <a:t>performanțele</a:t>
            </a:r>
            <a:r>
              <a:rPr lang="en-US" dirty="0"/>
              <a:t> </a:t>
            </a:r>
            <a:r>
              <a:rPr lang="en-US" dirty="0" err="1"/>
              <a:t>piloților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echipelor</a:t>
            </a:r>
            <a:r>
              <a:rPr lang="en-US" dirty="0"/>
              <a:t>, </a:t>
            </a:r>
            <a:r>
              <a:rPr lang="en-US" dirty="0" err="1"/>
              <a:t>analizele</a:t>
            </a:r>
            <a:r>
              <a:rPr lang="en-US" dirty="0"/>
              <a:t> </a:t>
            </a:r>
            <a:r>
              <a:rPr lang="en-US" dirty="0" err="1"/>
              <a:t>circuitelor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sesiunilor</a:t>
            </a:r>
            <a:r>
              <a:rPr lang="en-US" dirty="0"/>
              <a:t> de curs</a:t>
            </a:r>
            <a:r>
              <a:rPr lang="ro-RO" dirty="0"/>
              <a:t>ă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Modulul</a:t>
            </a:r>
            <a:r>
              <a:rPr lang="en-US" dirty="0"/>
              <a:t> </a:t>
            </a:r>
            <a:r>
              <a:rPr lang="en-US" dirty="0" err="1"/>
              <a:t>dedicat</a:t>
            </a:r>
            <a:r>
              <a:rPr lang="en-US" dirty="0"/>
              <a:t> </a:t>
            </a:r>
            <a:r>
              <a:rPr lang="en-US" dirty="0" err="1"/>
              <a:t>piloților</a:t>
            </a:r>
            <a:r>
              <a:rPr lang="en-US" dirty="0"/>
              <a:t> </a:t>
            </a:r>
            <a:r>
              <a:rPr lang="en-US" dirty="0" err="1"/>
              <a:t>furnizează</a:t>
            </a:r>
            <a:r>
              <a:rPr lang="en-US" dirty="0"/>
              <a:t> </a:t>
            </a:r>
            <a:r>
              <a:rPr lang="en-US" dirty="0" err="1"/>
              <a:t>informații</a:t>
            </a:r>
            <a:r>
              <a:rPr lang="en-US" dirty="0"/>
              <a:t> </a:t>
            </a:r>
            <a:r>
              <a:rPr lang="en-US" dirty="0" err="1"/>
              <a:t>detaliate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pilot, </a:t>
            </a:r>
            <a:r>
              <a:rPr lang="en-US" dirty="0" err="1"/>
              <a:t>inclusiv</a:t>
            </a:r>
            <a:r>
              <a:rPr lang="en-US" dirty="0"/>
              <a:t> </a:t>
            </a:r>
            <a:r>
              <a:rPr lang="en-US" dirty="0" err="1"/>
              <a:t>statistici</a:t>
            </a:r>
            <a:r>
              <a:rPr lang="en-US" dirty="0"/>
              <a:t>, </a:t>
            </a:r>
            <a:r>
              <a:rPr lang="en-US" dirty="0" err="1"/>
              <a:t>poziția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clasament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evoluția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curse, precum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previziuni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cursele</a:t>
            </a:r>
            <a:r>
              <a:rPr lang="en-US" dirty="0"/>
              <a:t> </a:t>
            </a:r>
            <a:r>
              <a:rPr lang="en-US" dirty="0" err="1"/>
              <a:t>viitoare</a:t>
            </a:r>
            <a:r>
              <a:rPr lang="en-US" dirty="0"/>
              <a:t>, </a:t>
            </a:r>
            <a:r>
              <a:rPr lang="en-US" dirty="0" err="1"/>
              <a:t>sporind</a:t>
            </a:r>
            <a:r>
              <a:rPr lang="en-US" dirty="0"/>
              <a:t> </a:t>
            </a:r>
            <a:r>
              <a:rPr lang="en-US" dirty="0" err="1"/>
              <a:t>entuziasmul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anticipația</a:t>
            </a:r>
            <a:r>
              <a:rPr lang="en-US" dirty="0"/>
              <a:t> </a:t>
            </a:r>
            <a:r>
              <a:rPr lang="en-US" dirty="0" err="1"/>
              <a:t>fanilor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ECE0A-C464-20B2-23D1-7EEF223A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5CCED-333F-735B-1701-1663DC483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Direcții de dezvoltare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7" name="Content Placeholder 6" descr="A black and white video game controller&#10;&#10;Description automatically generated">
            <a:extLst>
              <a:ext uri="{FF2B5EF4-FFF2-40B4-BE49-F238E27FC236}">
                <a16:creationId xmlns:a16="http://schemas.microsoft.com/office/drawing/2014/main" id="{5754F810-A340-B267-18AD-98E0C3996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73" y="1864352"/>
            <a:ext cx="1322451" cy="10308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9FC35-3A5D-2BDF-D96B-42664B37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9</a:t>
            </a:fld>
            <a:endParaRPr lang="en-US"/>
          </a:p>
        </p:txBody>
      </p:sp>
      <p:pic>
        <p:nvPicPr>
          <p:cNvPr id="5" name="Imagine 6" descr="O imagine care conține text, Font, Albastru electric, captură de ecran&#10;&#10;Descriere generată automat">
            <a:extLst>
              <a:ext uri="{FF2B5EF4-FFF2-40B4-BE49-F238E27FC236}">
                <a16:creationId xmlns:a16="http://schemas.microsoft.com/office/drawing/2014/main" id="{836E5395-CFE4-8DDA-3943-4539ADFD1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82" y="191461"/>
            <a:ext cx="2364858" cy="836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759AD4-A851-249B-54A6-3E3280991148}"/>
              </a:ext>
            </a:extLst>
          </p:cNvPr>
          <p:cNvSpPr txBox="1"/>
          <p:nvPr/>
        </p:nvSpPr>
        <p:spPr>
          <a:xfrm>
            <a:off x="2456134" y="2177325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latin typeface="Bahnschrift" panose="020B0502040204020203" pitchFamily="34" charset="0"/>
              </a:rPr>
              <a:t>Gamificare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EEC16C44-B40D-3EC5-CA45-17F0B674B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328" y="1570729"/>
            <a:ext cx="1503997" cy="15039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61C293-9A18-3359-6D07-C8612C477480}"/>
              </a:ext>
            </a:extLst>
          </p:cNvPr>
          <p:cNvSpPr txBox="1"/>
          <p:nvPr/>
        </p:nvSpPr>
        <p:spPr>
          <a:xfrm>
            <a:off x="8607552" y="2268608"/>
            <a:ext cx="195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latin typeface="Bahnschrift" panose="020B0502040204020203" pitchFamily="34" charset="0"/>
              </a:rPr>
              <a:t>Clasament Live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13" name="Picture 12" descr="A logo with red and grey letters&#10;&#10;Description automatically generated">
            <a:extLst>
              <a:ext uri="{FF2B5EF4-FFF2-40B4-BE49-F238E27FC236}">
                <a16:creationId xmlns:a16="http://schemas.microsoft.com/office/drawing/2014/main" id="{A1532934-7A8C-F378-5F8F-76F7FBE5B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500" b="97500" l="3596" r="98652">
                        <a14:foregroundMark x1="86067" y1="33000" x2="86067" y2="33000"/>
                        <a14:foregroundMark x1="88090" y1="24000" x2="85393" y2="44000"/>
                        <a14:foregroundMark x1="88764" y1="28500" x2="91461" y2="15000"/>
                        <a14:foregroundMark x1="94157" y1="15000" x2="94157" y2="15000"/>
                        <a14:foregroundMark x1="99101" y1="5500" x2="99101" y2="5500"/>
                        <a14:foregroundMark x1="49663" y1="10500" x2="49663" y2="10500"/>
                        <a14:foregroundMark x1="29663" y1="39500" x2="29663" y2="39500"/>
                        <a14:foregroundMark x1="32360" y1="33000" x2="32360" y2="33000"/>
                        <a14:foregroundMark x1="53708" y1="94500" x2="53708" y2="94500"/>
                        <a14:foregroundMark x1="31011" y1="80500" x2="73708" y2="79500"/>
                        <a14:foregroundMark x1="73708" y1="79500" x2="14607" y2="82000"/>
                        <a14:foregroundMark x1="75056" y1="88000" x2="10337" y2="90000"/>
                        <a14:foregroundMark x1="10337" y1="90000" x2="59551" y2="98500"/>
                        <a14:foregroundMark x1="59551" y1="98500" x2="20225" y2="83500"/>
                        <a14:foregroundMark x1="20225" y1="83500" x2="66517" y2="79500"/>
                        <a14:foregroundMark x1="66517" y1="79500" x2="8539" y2="93000"/>
                        <a14:foregroundMark x1="8539" y1="93000" x2="82697" y2="97500"/>
                        <a14:foregroundMark x1="82697" y1="97500" x2="94157" y2="97500"/>
                        <a14:foregroundMark x1="8989" y1="85000" x2="55730" y2="85000"/>
                        <a14:foregroundMark x1="55730" y1="85000" x2="62022" y2="83500"/>
                        <a14:foregroundMark x1="23371" y1="50000" x2="28315" y2="30000"/>
                        <a14:foregroundMark x1="13258" y1="83500" x2="3596" y2="93000"/>
                        <a14:foregroundMark x1="84719" y1="85000" x2="80449" y2="77500"/>
                        <a14:foregroundMark x1="86742" y1="36500" x2="76404" y2="6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239" y="4945594"/>
            <a:ext cx="1157860" cy="520386"/>
          </a:xfrm>
          <a:prstGeom prst="rect">
            <a:avLst/>
          </a:prstGeom>
        </p:spPr>
      </p:pic>
      <p:pic>
        <p:nvPicPr>
          <p:cNvPr id="17" name="Picture 16" descr="A blue and black logo&#10;&#10;Description automatically generated">
            <a:extLst>
              <a:ext uri="{FF2B5EF4-FFF2-40B4-BE49-F238E27FC236}">
                <a16:creationId xmlns:a16="http://schemas.microsoft.com/office/drawing/2014/main" id="{D77CD932-78B4-973E-ED63-172CFF2D1B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78" b="89778" l="4444" r="92889">
                        <a14:foregroundMark x1="92889" y1="32444" x2="92889" y2="32444"/>
                        <a14:foregroundMark x1="50222" y1="33333" x2="50222" y2="33333"/>
                        <a14:foregroundMark x1="40000" y1="45333" x2="40000" y2="45333"/>
                        <a14:foregroundMark x1="33778" y1="64889" x2="33778" y2="64889"/>
                        <a14:foregroundMark x1="48889" y1="62667" x2="48889" y2="62667"/>
                        <a14:foregroundMark x1="68444" y1="63556" x2="68444" y2="63556"/>
                        <a14:foregroundMark x1="67556" y1="63556" x2="67556" y2="63556"/>
                        <a14:foregroundMark x1="72444" y1="63556" x2="72444" y2="63556"/>
                        <a14:foregroundMark x1="55556" y1="63556" x2="55556" y2="63556"/>
                        <a14:foregroundMark x1="60444" y1="62667" x2="60444" y2="62667"/>
                        <a14:foregroundMark x1="13778" y1="62667" x2="48000" y2="64000"/>
                        <a14:foregroundMark x1="7556" y1="69778" x2="56000" y2="70667"/>
                        <a14:foregroundMark x1="56000" y1="70667" x2="14222" y2="66222"/>
                        <a14:foregroundMark x1="14222" y1="66222" x2="68444" y2="64000"/>
                        <a14:foregroundMark x1="68444" y1="64000" x2="73333" y2="64000"/>
                        <a14:foregroundMark x1="76889" y1="64889" x2="24000" y2="62667"/>
                        <a14:foregroundMark x1="24000" y1="62667" x2="73333" y2="62222"/>
                        <a14:foregroundMark x1="73333" y1="62222" x2="78667" y2="62667"/>
                        <a14:foregroundMark x1="76889" y1="65778" x2="19556" y2="69333"/>
                        <a14:foregroundMark x1="19556" y1="69333" x2="71111" y2="69333"/>
                        <a14:foregroundMark x1="71111" y1="69333" x2="16000" y2="68889"/>
                        <a14:foregroundMark x1="16000" y1="68889" x2="61333" y2="63111"/>
                        <a14:foregroundMark x1="61333" y1="63111" x2="80444" y2="64889"/>
                        <a14:foregroundMark x1="60444" y1="71111" x2="5778" y2="68000"/>
                        <a14:foregroundMark x1="5778" y1="68000" x2="11556" y2="63556"/>
                        <a14:foregroundMark x1="24000" y1="64000" x2="8444" y2="62667"/>
                        <a14:foregroundMark x1="76444" y1="60444" x2="4444" y2="60889"/>
                        <a14:foregroundMark x1="78667" y1="71111" x2="54222" y2="6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39" y="4587938"/>
            <a:ext cx="1157859" cy="1157859"/>
          </a:xfrm>
          <a:prstGeom prst="rect">
            <a:avLst/>
          </a:prstGeom>
        </p:spPr>
      </p:pic>
      <p:pic>
        <p:nvPicPr>
          <p:cNvPr id="19" name="Picture 18" descr="A black and pink checkered flag&#10;&#10;Description automatically generated">
            <a:extLst>
              <a:ext uri="{FF2B5EF4-FFF2-40B4-BE49-F238E27FC236}">
                <a16:creationId xmlns:a16="http://schemas.microsoft.com/office/drawing/2014/main" id="{44672B93-AB28-7540-CE5B-1B0706E5C4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4440" y1="44845" x2="54440" y2="44845"/>
                        <a14:foregroundMark x1="44015" y1="41753" x2="44015" y2="41753"/>
                        <a14:foregroundMark x1="62934" y1="34021" x2="62934" y2="34021"/>
                        <a14:foregroundMark x1="40541" y1="71134" x2="40541" y2="71134"/>
                        <a14:foregroundMark x1="47490" y1="55155" x2="60232" y2="52062"/>
                        <a14:foregroundMark x1="76062" y1="52577" x2="56757" y2="55155"/>
                        <a14:foregroundMark x1="56757" y1="55155" x2="62548" y2="55670"/>
                        <a14:foregroundMark x1="76448" y1="54124" x2="73359" y2="567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21" y="5018687"/>
            <a:ext cx="1448218" cy="10847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DCEE502-3B8D-BC27-FF1C-3D415B1B289D}"/>
              </a:ext>
            </a:extLst>
          </p:cNvPr>
          <p:cNvSpPr txBox="1"/>
          <p:nvPr/>
        </p:nvSpPr>
        <p:spPr>
          <a:xfrm>
            <a:off x="2530600" y="5005732"/>
            <a:ext cx="3565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latin typeface="Bahnschrift" panose="020B0502040204020203" pitchFamily="34" charset="0"/>
              </a:rPr>
              <a:t>Integrarea altor motosporturi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22" name="Picture 21" descr="A black shopping cart with wheels&#10;&#10;Description automatically generated">
            <a:extLst>
              <a:ext uri="{FF2B5EF4-FFF2-40B4-BE49-F238E27FC236}">
                <a16:creationId xmlns:a16="http://schemas.microsoft.com/office/drawing/2014/main" id="{11ACFE23-43B2-A681-8338-D31A5F0414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40500" y1="77750" x2="40500" y2="77750"/>
                        <a14:foregroundMark x1="66900" y1="77750" x2="61800" y2="78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950" y="2895239"/>
            <a:ext cx="1773936" cy="14191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A2EAA73-99E7-08A8-62D3-45557C4B26A9}"/>
              </a:ext>
            </a:extLst>
          </p:cNvPr>
          <p:cNvSpPr txBox="1"/>
          <p:nvPr/>
        </p:nvSpPr>
        <p:spPr>
          <a:xfrm>
            <a:off x="5519202" y="3429000"/>
            <a:ext cx="224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latin typeface="Bahnschrift" panose="020B0502040204020203" pitchFamily="34" charset="0"/>
              </a:rPr>
              <a:t>Comerț electronic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9D35F1E-991B-5C29-1CF5-8723A1D8EF2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25832" y="4275150"/>
            <a:ext cx="1724542" cy="167948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81980E1-67DE-A258-00AF-E3B8A50128A3}"/>
              </a:ext>
            </a:extLst>
          </p:cNvPr>
          <p:cNvSpPr txBox="1"/>
          <p:nvPr/>
        </p:nvSpPr>
        <p:spPr>
          <a:xfrm>
            <a:off x="8760551" y="4818632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latin typeface="Bahnschrift" panose="020B0502040204020203" pitchFamily="34" charset="0"/>
              </a:rPr>
              <a:t>Interacțiune socială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049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20" grpId="0"/>
      <p:bldP spid="23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243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Bahnschrift</vt:lpstr>
      <vt:lpstr>Times New Roman</vt:lpstr>
      <vt:lpstr>Office Theme</vt:lpstr>
      <vt:lpstr>  APLICAȚIE MOBILĂ PE ANDROID PENTRU FORMULA 1</vt:lpstr>
      <vt:lpstr>Obiectivele proiectului</vt:lpstr>
      <vt:lpstr>Tehnologii folosite</vt:lpstr>
      <vt:lpstr>Arhitectura sistemului</vt:lpstr>
      <vt:lpstr>Arhitectura aplicației</vt:lpstr>
      <vt:lpstr>Formatul mailului</vt:lpstr>
      <vt:lpstr>Baza de date</vt:lpstr>
      <vt:lpstr>Concluzie</vt:lpstr>
      <vt:lpstr>Direcții de dezvoltare</vt:lpstr>
      <vt:lpstr>Vă mulțumesc pentru atenție!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Bogdan-Matei Mihaly</dc:creator>
  <cp:lastModifiedBy>Bogdan-Matei Mihaly</cp:lastModifiedBy>
  <cp:revision>31</cp:revision>
  <dcterms:created xsi:type="dcterms:W3CDTF">2024-06-08T09:26:37Z</dcterms:created>
  <dcterms:modified xsi:type="dcterms:W3CDTF">2024-06-22T12:03:03Z</dcterms:modified>
</cp:coreProperties>
</file>