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7"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Lst>
  <p:sldSz cy="5143500" cx="9144000"/>
  <p:notesSz cx="6858000" cy="9144000"/>
  <p:embeddedFontLst>
    <p:embeddedFont>
      <p:font typeface="Titillium Web SemiBold"/>
      <p:regular r:id="rId71"/>
      <p:bold r:id="rId72"/>
      <p:italic r:id="rId73"/>
      <p:boldItalic r:id="rId74"/>
    </p:embeddedFont>
    <p:embeddedFont>
      <p:font typeface="Titillium Web"/>
      <p:regular r:id="rId75"/>
      <p:bold r:id="rId76"/>
      <p:italic r:id="rId77"/>
      <p:boldItalic r:id="rId78"/>
    </p:embeddedFont>
    <p:embeddedFont>
      <p:font typeface="Source Code Pro"/>
      <p:regular r:id="rId79"/>
      <p:bold r:id="rId80"/>
      <p:italic r:id="rId81"/>
      <p:boldItalic r:id="rId82"/>
    </p:embeddedFont>
    <p:embeddedFont>
      <p:font typeface="Share Tech Mono"/>
      <p:regular r:id="rId83"/>
    </p:embeddedFont>
    <p:embeddedFont>
      <p:font typeface="Helvetica Neue"/>
      <p:regular r:id="rId84"/>
      <p:bold r:id="rId85"/>
      <p:italic r:id="rId86"/>
      <p:boldItalic r:id="rId87"/>
    </p:embeddedFont>
    <p:embeddedFont>
      <p:font typeface="Titillium Web Light"/>
      <p:regular r:id="rId88"/>
      <p:bold r:id="rId89"/>
      <p:italic r:id="rId90"/>
      <p:boldItalic r:id="rId91"/>
    </p:embeddedFont>
    <p:embeddedFont>
      <p:font typeface="Titillium Web ExtraLight"/>
      <p:regular r:id="rId92"/>
      <p:bold r:id="rId93"/>
      <p:italic r:id="rId94"/>
      <p:boldItalic r:id="rId9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E89FA60-9DA3-452D-8EF9-DBAD48CB16C4}">
  <a:tblStyle styleId="{CE89FA60-9DA3-452D-8EF9-DBAD48CB16C4}"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84" Type="http://schemas.openxmlformats.org/officeDocument/2006/relationships/font" Target="fonts/HelveticaNeue-regular.fntdata"/><Relationship Id="rId83" Type="http://schemas.openxmlformats.org/officeDocument/2006/relationships/font" Target="fonts/ShareTechMono-regular.fntdata"/><Relationship Id="rId42" Type="http://schemas.openxmlformats.org/officeDocument/2006/relationships/slide" Target="slides/slide36.xml"/><Relationship Id="rId86" Type="http://schemas.openxmlformats.org/officeDocument/2006/relationships/font" Target="fonts/HelveticaNeue-italic.fntdata"/><Relationship Id="rId41" Type="http://schemas.openxmlformats.org/officeDocument/2006/relationships/slide" Target="slides/slide35.xml"/><Relationship Id="rId85" Type="http://schemas.openxmlformats.org/officeDocument/2006/relationships/font" Target="fonts/HelveticaNeue-bold.fntdata"/><Relationship Id="rId44" Type="http://schemas.openxmlformats.org/officeDocument/2006/relationships/slide" Target="slides/slide38.xml"/><Relationship Id="rId88" Type="http://schemas.openxmlformats.org/officeDocument/2006/relationships/font" Target="fonts/TitilliumWebLight-regular.fntdata"/><Relationship Id="rId43" Type="http://schemas.openxmlformats.org/officeDocument/2006/relationships/slide" Target="slides/slide37.xml"/><Relationship Id="rId87" Type="http://schemas.openxmlformats.org/officeDocument/2006/relationships/font" Target="fonts/HelveticaNeue-boldItalic.fntdata"/><Relationship Id="rId46" Type="http://schemas.openxmlformats.org/officeDocument/2006/relationships/slide" Target="slides/slide40.xml"/><Relationship Id="rId45" Type="http://schemas.openxmlformats.org/officeDocument/2006/relationships/slide" Target="slides/slide39.xml"/><Relationship Id="rId89" Type="http://schemas.openxmlformats.org/officeDocument/2006/relationships/font" Target="fonts/TitilliumWebLight-bold.fntdata"/><Relationship Id="rId80" Type="http://schemas.openxmlformats.org/officeDocument/2006/relationships/font" Target="fonts/SourceCodePro-bold.fntdata"/><Relationship Id="rId82" Type="http://schemas.openxmlformats.org/officeDocument/2006/relationships/font" Target="fonts/SourceCodePro-boldItalic.fntdata"/><Relationship Id="rId81" Type="http://schemas.openxmlformats.org/officeDocument/2006/relationships/font" Target="fonts/SourceCodePr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font" Target="fonts/TitilliumWebSemiBold-italic.fntdata"/><Relationship Id="rId72" Type="http://schemas.openxmlformats.org/officeDocument/2006/relationships/font" Target="fonts/TitilliumWebSemiBold-bold.fntdata"/><Relationship Id="rId31" Type="http://schemas.openxmlformats.org/officeDocument/2006/relationships/slide" Target="slides/slide25.xml"/><Relationship Id="rId75" Type="http://schemas.openxmlformats.org/officeDocument/2006/relationships/font" Target="fonts/TitilliumWeb-regular.fntdata"/><Relationship Id="rId30" Type="http://schemas.openxmlformats.org/officeDocument/2006/relationships/slide" Target="slides/slide24.xml"/><Relationship Id="rId74" Type="http://schemas.openxmlformats.org/officeDocument/2006/relationships/font" Target="fonts/TitilliumWebSemiBold-boldItalic.fntdata"/><Relationship Id="rId33" Type="http://schemas.openxmlformats.org/officeDocument/2006/relationships/slide" Target="slides/slide27.xml"/><Relationship Id="rId77" Type="http://schemas.openxmlformats.org/officeDocument/2006/relationships/font" Target="fonts/TitilliumWeb-italic.fntdata"/><Relationship Id="rId32" Type="http://schemas.openxmlformats.org/officeDocument/2006/relationships/slide" Target="slides/slide26.xml"/><Relationship Id="rId76" Type="http://schemas.openxmlformats.org/officeDocument/2006/relationships/font" Target="fonts/TitilliumWeb-bold.fntdata"/><Relationship Id="rId35" Type="http://schemas.openxmlformats.org/officeDocument/2006/relationships/slide" Target="slides/slide29.xml"/><Relationship Id="rId79" Type="http://schemas.openxmlformats.org/officeDocument/2006/relationships/font" Target="fonts/SourceCodePro-regular.fntdata"/><Relationship Id="rId34" Type="http://schemas.openxmlformats.org/officeDocument/2006/relationships/slide" Target="slides/slide28.xml"/><Relationship Id="rId78" Type="http://schemas.openxmlformats.org/officeDocument/2006/relationships/font" Target="fonts/TitilliumWeb-boldItalic.fntdata"/><Relationship Id="rId71" Type="http://schemas.openxmlformats.org/officeDocument/2006/relationships/font" Target="fonts/TitilliumWebSemiBold-regular.fntdata"/><Relationship Id="rId70" Type="http://schemas.openxmlformats.org/officeDocument/2006/relationships/slide" Target="slides/slide64.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slide" Target="slides/slide56.xml"/><Relationship Id="rId61" Type="http://schemas.openxmlformats.org/officeDocument/2006/relationships/slide" Target="slides/slide55.xml"/><Relationship Id="rId20" Type="http://schemas.openxmlformats.org/officeDocument/2006/relationships/slide" Target="slides/slide14.xml"/><Relationship Id="rId64" Type="http://schemas.openxmlformats.org/officeDocument/2006/relationships/slide" Target="slides/slide58.xml"/><Relationship Id="rId63" Type="http://schemas.openxmlformats.org/officeDocument/2006/relationships/slide" Target="slides/slide57.xml"/><Relationship Id="rId22" Type="http://schemas.openxmlformats.org/officeDocument/2006/relationships/slide" Target="slides/slide16.xml"/><Relationship Id="rId66" Type="http://schemas.openxmlformats.org/officeDocument/2006/relationships/slide" Target="slides/slide60.xml"/><Relationship Id="rId21" Type="http://schemas.openxmlformats.org/officeDocument/2006/relationships/slide" Target="slides/slide15.xml"/><Relationship Id="rId65" Type="http://schemas.openxmlformats.org/officeDocument/2006/relationships/slide" Target="slides/slide59.xml"/><Relationship Id="rId24" Type="http://schemas.openxmlformats.org/officeDocument/2006/relationships/slide" Target="slides/slide18.xml"/><Relationship Id="rId68" Type="http://schemas.openxmlformats.org/officeDocument/2006/relationships/slide" Target="slides/slide62.xml"/><Relationship Id="rId23" Type="http://schemas.openxmlformats.org/officeDocument/2006/relationships/slide" Target="slides/slide17.xml"/><Relationship Id="rId67" Type="http://schemas.openxmlformats.org/officeDocument/2006/relationships/slide" Target="slides/slide61.xml"/><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69" Type="http://schemas.openxmlformats.org/officeDocument/2006/relationships/slide" Target="slides/slide63.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95" Type="http://schemas.openxmlformats.org/officeDocument/2006/relationships/font" Target="fonts/TitilliumWebExtraLight-boldItalic.fntdata"/><Relationship Id="rId50" Type="http://schemas.openxmlformats.org/officeDocument/2006/relationships/slide" Target="slides/slide44.xml"/><Relationship Id="rId94" Type="http://schemas.openxmlformats.org/officeDocument/2006/relationships/font" Target="fonts/TitilliumWebExtraLight-italic.fntdata"/><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91" Type="http://schemas.openxmlformats.org/officeDocument/2006/relationships/font" Target="fonts/TitilliumWebLight-boldItalic.fntdata"/><Relationship Id="rId90" Type="http://schemas.openxmlformats.org/officeDocument/2006/relationships/font" Target="fonts/TitilliumWebLight-italic.fntdata"/><Relationship Id="rId93" Type="http://schemas.openxmlformats.org/officeDocument/2006/relationships/font" Target="fonts/TitilliumWebExtraLight-bold.fntdata"/><Relationship Id="rId92" Type="http://schemas.openxmlformats.org/officeDocument/2006/relationships/font" Target="fonts/TitilliumWebExtraLight-regular.fntdata"/><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bdb63a96f7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bdb63a96f7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2dfd729234b_1_82: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g2dfd729234b_1_8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2af6aff7571_0_174: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latin typeface="Source Code Pro"/>
                <a:ea typeface="Source Code Pro"/>
                <a:cs typeface="Source Code Pro"/>
                <a:sym typeface="Source Code Pro"/>
              </a:rPr>
              <a:t>Open Payments Standard vs open banking ideas in general.</a:t>
            </a:r>
            <a:endParaRPr>
              <a:solidFill>
                <a:schemeClr val="dk1"/>
              </a:solidFill>
              <a:latin typeface="Source Code Pro"/>
              <a:ea typeface="Source Code Pro"/>
              <a:cs typeface="Source Code Pro"/>
              <a:sym typeface="Source Code Pro"/>
            </a:endParaRPr>
          </a:p>
          <a:p>
            <a:pPr indent="0" lvl="0" marL="0" rtl="0" algn="l">
              <a:spcBef>
                <a:spcPts val="0"/>
              </a:spcBef>
              <a:spcAft>
                <a:spcPts val="0"/>
              </a:spcAft>
              <a:buClr>
                <a:schemeClr val="dk1"/>
              </a:buClr>
              <a:buSzPts val="1100"/>
              <a:buFont typeface="Arial"/>
              <a:buNone/>
            </a:pPr>
            <a:r>
              <a:t/>
            </a:r>
            <a:endParaRPr>
              <a:solidFill>
                <a:schemeClr val="dk1"/>
              </a:solidFill>
              <a:latin typeface="Source Code Pro"/>
              <a:ea typeface="Source Code Pro"/>
              <a:cs typeface="Source Code Pro"/>
              <a:sym typeface="Source Code Pro"/>
            </a:endParaRPr>
          </a:p>
          <a:p>
            <a:pPr indent="0" lvl="0" marL="0" rtl="0" algn="l">
              <a:spcBef>
                <a:spcPts val="0"/>
              </a:spcBef>
              <a:spcAft>
                <a:spcPts val="0"/>
              </a:spcAft>
              <a:buClr>
                <a:schemeClr val="dk1"/>
              </a:buClr>
              <a:buSzPts val="1100"/>
              <a:buFont typeface="Arial"/>
              <a:buNone/>
            </a:pPr>
            <a:r>
              <a:rPr lang="en">
                <a:solidFill>
                  <a:schemeClr val="dk1"/>
                </a:solidFill>
                <a:latin typeface="Source Code Pro"/>
                <a:ea typeface="Source Code Pro"/>
                <a:cs typeface="Source Code Pro"/>
                <a:sym typeface="Source Code Pro"/>
              </a:rPr>
              <a:t>The Open Payments Standard is enables third-party service providers to interact directly with users' accounts in a secure and standardized way.</a:t>
            </a:r>
            <a:endParaRPr>
              <a:solidFill>
                <a:schemeClr val="dk1"/>
              </a:solidFill>
              <a:latin typeface="Source Code Pro"/>
              <a:ea typeface="Source Code Pro"/>
              <a:cs typeface="Source Code Pro"/>
              <a:sym typeface="Source Code Pro"/>
            </a:endParaRPr>
          </a:p>
          <a:p>
            <a:pPr indent="0" lvl="0" marL="0" rtl="0" algn="l">
              <a:spcBef>
                <a:spcPts val="0"/>
              </a:spcBef>
              <a:spcAft>
                <a:spcPts val="0"/>
              </a:spcAft>
              <a:buClr>
                <a:schemeClr val="dk1"/>
              </a:buClr>
              <a:buSzPts val="1100"/>
              <a:buFont typeface="Arial"/>
              <a:buNone/>
            </a:pPr>
            <a:r>
              <a:rPr lang="en">
                <a:solidFill>
                  <a:schemeClr val="dk1"/>
                </a:solidFill>
                <a:latin typeface="Source Code Pro"/>
                <a:ea typeface="Source Code Pro"/>
                <a:cs typeface="Source Code Pro"/>
                <a:sym typeface="Source Code Pro"/>
              </a:rPr>
              <a:t>Standardization </a:t>
            </a:r>
            <a:endParaRPr>
              <a:solidFill>
                <a:schemeClr val="dk1"/>
              </a:solidFill>
              <a:latin typeface="Source Code Pro"/>
              <a:ea typeface="Source Code Pro"/>
              <a:cs typeface="Source Code Pro"/>
              <a:sym typeface="Source Code Pro"/>
            </a:endParaRPr>
          </a:p>
          <a:p>
            <a:pPr indent="0" lvl="0" marL="0" rtl="0" algn="l">
              <a:spcBef>
                <a:spcPts val="0"/>
              </a:spcBef>
              <a:spcAft>
                <a:spcPts val="0"/>
              </a:spcAft>
              <a:buClr>
                <a:schemeClr val="dk1"/>
              </a:buClr>
              <a:buSzPts val="1100"/>
              <a:buFont typeface="Arial"/>
              <a:buNone/>
            </a:pPr>
            <a:r>
              <a:t/>
            </a:r>
            <a:endParaRPr>
              <a:solidFill>
                <a:schemeClr val="dk1"/>
              </a:solidFill>
              <a:latin typeface="Source Code Pro"/>
              <a:ea typeface="Source Code Pro"/>
              <a:cs typeface="Source Code Pro"/>
              <a:sym typeface="Source Code Pro"/>
            </a:endParaRPr>
          </a:p>
          <a:p>
            <a:pPr indent="0" lvl="0" marL="0" rtl="0" algn="l">
              <a:spcBef>
                <a:spcPts val="0"/>
              </a:spcBef>
              <a:spcAft>
                <a:spcPts val="0"/>
              </a:spcAft>
              <a:buClr>
                <a:schemeClr val="dk1"/>
              </a:buClr>
              <a:buSzPts val="1100"/>
              <a:buFont typeface="Arial"/>
              <a:buNone/>
            </a:pPr>
            <a:r>
              <a:rPr lang="en">
                <a:solidFill>
                  <a:schemeClr val="dk1"/>
                </a:solidFill>
                <a:latin typeface="Source Code Pro"/>
                <a:ea typeface="Source Code Pro"/>
                <a:cs typeface="Source Code Pro"/>
                <a:sym typeface="Source Code Pro"/>
              </a:rPr>
              <a:t>Interledger mission</a:t>
            </a:r>
            <a:endParaRPr>
              <a:solidFill>
                <a:schemeClr val="dk1"/>
              </a:solidFill>
              <a:latin typeface="Source Code Pro"/>
              <a:ea typeface="Source Code Pro"/>
              <a:cs typeface="Source Code Pro"/>
              <a:sym typeface="Source Code Pro"/>
            </a:endParaRPr>
          </a:p>
          <a:p>
            <a:pPr indent="-298450" lvl="0" marL="457200" rtl="0" algn="l">
              <a:spcBef>
                <a:spcPts val="0"/>
              </a:spcBef>
              <a:spcAft>
                <a:spcPts val="0"/>
              </a:spcAft>
              <a:buClr>
                <a:schemeClr val="dk1"/>
              </a:buClr>
              <a:buSzPts val="1100"/>
              <a:buFont typeface="Source Code Pro"/>
              <a:buChar char="●"/>
            </a:pPr>
            <a:r>
              <a:rPr lang="en">
                <a:solidFill>
                  <a:schemeClr val="dk1"/>
                </a:solidFill>
                <a:latin typeface="Source Code Pro"/>
                <a:ea typeface="Source Code Pro"/>
                <a:cs typeface="Source Code Pro"/>
                <a:sym typeface="Source Code Pro"/>
              </a:rPr>
              <a:t>Email</a:t>
            </a:r>
            <a:endParaRPr>
              <a:solidFill>
                <a:schemeClr val="dk1"/>
              </a:solidFill>
              <a:latin typeface="Source Code Pro"/>
              <a:ea typeface="Source Code Pro"/>
              <a:cs typeface="Source Code Pro"/>
              <a:sym typeface="Source Code Pro"/>
            </a:endParaRPr>
          </a:p>
          <a:p>
            <a:pPr indent="-298450" lvl="0" marL="457200" rtl="0" algn="l">
              <a:spcBef>
                <a:spcPts val="0"/>
              </a:spcBef>
              <a:spcAft>
                <a:spcPts val="0"/>
              </a:spcAft>
              <a:buClr>
                <a:schemeClr val="dk1"/>
              </a:buClr>
              <a:buSzPts val="1100"/>
              <a:buFont typeface="Source Code Pro"/>
              <a:buChar char="●"/>
            </a:pPr>
            <a:r>
              <a:rPr lang="en">
                <a:solidFill>
                  <a:schemeClr val="dk1"/>
                </a:solidFill>
                <a:latin typeface="Source Code Pro"/>
                <a:ea typeface="Source Code Pro"/>
                <a:cs typeface="Source Code Pro"/>
                <a:sym typeface="Source Code Pro"/>
              </a:rPr>
              <a:t>Diff providers, shared language</a:t>
            </a:r>
            <a:endParaRPr>
              <a:solidFill>
                <a:schemeClr val="dk1"/>
              </a:solidFill>
              <a:latin typeface="Source Code Pro"/>
              <a:ea typeface="Source Code Pro"/>
              <a:cs typeface="Source Code Pro"/>
              <a:sym typeface="Source Code Pro"/>
            </a:endParaRPr>
          </a:p>
          <a:p>
            <a:pPr indent="-298450" lvl="0" marL="457200" rtl="0" algn="l">
              <a:spcBef>
                <a:spcPts val="0"/>
              </a:spcBef>
              <a:spcAft>
                <a:spcPts val="0"/>
              </a:spcAft>
              <a:buClr>
                <a:schemeClr val="dk1"/>
              </a:buClr>
              <a:buSzPts val="1100"/>
              <a:buFont typeface="Source Code Pro"/>
              <a:buChar char="●"/>
            </a:pPr>
            <a:r>
              <a:rPr lang="en">
                <a:solidFill>
                  <a:schemeClr val="dk1"/>
                </a:solidFill>
                <a:latin typeface="Source Code Pro"/>
                <a:ea typeface="Source Code Pro"/>
                <a:cs typeface="Source Code Pro"/>
                <a:sym typeface="Source Code Pro"/>
              </a:rPr>
              <a:t>Just need an email address</a:t>
            </a:r>
            <a:endParaRPr>
              <a:solidFill>
                <a:schemeClr val="dk1"/>
              </a:solidFill>
              <a:latin typeface="Source Code Pro"/>
              <a:ea typeface="Source Code Pro"/>
              <a:cs typeface="Source Code Pro"/>
              <a:sym typeface="Source Code Pro"/>
            </a:endParaRPr>
          </a:p>
          <a:p>
            <a:pPr indent="0" lvl="0" marL="0" rtl="0" algn="l">
              <a:spcBef>
                <a:spcPts val="0"/>
              </a:spcBef>
              <a:spcAft>
                <a:spcPts val="0"/>
              </a:spcAft>
              <a:buClr>
                <a:schemeClr val="dk1"/>
              </a:buClr>
              <a:buSzPts val="1100"/>
              <a:buFont typeface="Arial"/>
              <a:buNone/>
            </a:pPr>
            <a:r>
              <a:t/>
            </a:r>
            <a:endParaRPr>
              <a:solidFill>
                <a:schemeClr val="dk1"/>
              </a:solidFill>
              <a:latin typeface="Source Code Pro"/>
              <a:ea typeface="Source Code Pro"/>
              <a:cs typeface="Source Code Pro"/>
              <a:sym typeface="Source Code Pro"/>
            </a:endParaRPr>
          </a:p>
          <a:p>
            <a:pPr indent="0" lvl="0" marL="0" rtl="0" algn="l">
              <a:spcBef>
                <a:spcPts val="0"/>
              </a:spcBef>
              <a:spcAft>
                <a:spcPts val="0"/>
              </a:spcAft>
              <a:buClr>
                <a:schemeClr val="dk1"/>
              </a:buClr>
              <a:buSzPts val="1100"/>
              <a:buFont typeface="Arial"/>
              <a:buNone/>
            </a:pPr>
            <a:r>
              <a:rPr lang="en">
                <a:solidFill>
                  <a:schemeClr val="dk1"/>
                </a:solidFill>
                <a:latin typeface="Source Code Pro"/>
                <a:ea typeface="Source Code Pro"/>
                <a:cs typeface="Source Code Pro"/>
                <a:sym typeface="Source Code Pro"/>
              </a:rPr>
              <a:t>OP = email </a:t>
            </a:r>
            <a:endParaRPr>
              <a:solidFill>
                <a:schemeClr val="dk1"/>
              </a:solidFill>
              <a:latin typeface="Source Code Pro"/>
              <a:ea typeface="Source Code Pro"/>
              <a:cs typeface="Source Code Pro"/>
              <a:sym typeface="Source Code Pro"/>
            </a:endParaRPr>
          </a:p>
          <a:p>
            <a:pPr indent="-298450" lvl="0" marL="457200" rtl="0" algn="l">
              <a:spcBef>
                <a:spcPts val="0"/>
              </a:spcBef>
              <a:spcAft>
                <a:spcPts val="0"/>
              </a:spcAft>
              <a:buClr>
                <a:schemeClr val="dk1"/>
              </a:buClr>
              <a:buSzPts val="1100"/>
              <a:buFont typeface="Source Code Pro"/>
              <a:buChar char="●"/>
            </a:pPr>
            <a:r>
              <a:rPr lang="en">
                <a:solidFill>
                  <a:schemeClr val="dk1"/>
                </a:solidFill>
                <a:latin typeface="Source Code Pro"/>
                <a:ea typeface="Source Code Pro"/>
                <a:cs typeface="Source Code Pro"/>
                <a:sym typeface="Source Code Pro"/>
              </a:rPr>
              <a:t>account provider gives you a wallet address. </a:t>
            </a:r>
            <a:endParaRPr>
              <a:solidFill>
                <a:schemeClr val="dk1"/>
              </a:solidFill>
              <a:latin typeface="Source Code Pro"/>
              <a:ea typeface="Source Code Pro"/>
              <a:cs typeface="Source Code Pro"/>
              <a:sym typeface="Source Code Pro"/>
            </a:endParaRPr>
          </a:p>
          <a:p>
            <a:pPr indent="-298450" lvl="1" marL="914400" rtl="0" algn="l">
              <a:spcBef>
                <a:spcPts val="0"/>
              </a:spcBef>
              <a:spcAft>
                <a:spcPts val="0"/>
              </a:spcAft>
              <a:buClr>
                <a:schemeClr val="dk1"/>
              </a:buClr>
              <a:buSzPts val="1100"/>
              <a:buFont typeface="Source Code Pro"/>
              <a:buChar char="○"/>
            </a:pPr>
            <a:r>
              <a:rPr lang="en">
                <a:solidFill>
                  <a:schemeClr val="dk1"/>
                </a:solidFill>
                <a:latin typeface="Source Code Pro"/>
                <a:ea typeface="Source Code Pro"/>
                <a:cs typeface="Source Code Pro"/>
                <a:sym typeface="Source Code Pro"/>
              </a:rPr>
              <a:t>Human-readable</a:t>
            </a:r>
            <a:endParaRPr>
              <a:solidFill>
                <a:schemeClr val="dk1"/>
              </a:solidFill>
              <a:latin typeface="Source Code Pro"/>
              <a:ea typeface="Source Code Pro"/>
              <a:cs typeface="Source Code Pro"/>
              <a:sym typeface="Source Code Pro"/>
            </a:endParaRPr>
          </a:p>
          <a:p>
            <a:pPr indent="0" lvl="0" marL="0" rtl="0" algn="l">
              <a:spcBef>
                <a:spcPts val="0"/>
              </a:spcBef>
              <a:spcAft>
                <a:spcPts val="0"/>
              </a:spcAft>
              <a:buNone/>
            </a:pPr>
            <a:r>
              <a:rPr lang="en">
                <a:solidFill>
                  <a:schemeClr val="dk1"/>
                </a:solidFill>
                <a:latin typeface="Source Code Pro"/>
                <a:ea typeface="Source Code Pro"/>
                <a:cs typeface="Source Code Pro"/>
                <a:sym typeface="Source Code Pro"/>
              </a:rPr>
              <a:t>publicly shareable</a:t>
            </a:r>
            <a:endParaRPr>
              <a:solidFill>
                <a:schemeClr val="dk1"/>
              </a:solidFill>
              <a:latin typeface="Source Code Pro"/>
              <a:ea typeface="Source Code Pro"/>
              <a:cs typeface="Source Code Pro"/>
              <a:sym typeface="Source Code Pro"/>
            </a:endParaRPr>
          </a:p>
          <a:p>
            <a:pPr indent="0" lvl="0" marL="0" rtl="0" algn="l">
              <a:spcBef>
                <a:spcPts val="0"/>
              </a:spcBef>
              <a:spcAft>
                <a:spcPts val="0"/>
              </a:spcAft>
              <a:buNone/>
            </a:pPr>
            <a:r>
              <a:rPr b="1" lang="en">
                <a:solidFill>
                  <a:schemeClr val="dk1"/>
                </a:solidFill>
                <a:latin typeface="Source Code Pro"/>
                <a:ea typeface="Source Code Pro"/>
                <a:cs typeface="Source Code Pro"/>
                <a:sym typeface="Source Code Pro"/>
              </a:rPr>
              <a:t>So, what is Open Payments?</a:t>
            </a:r>
            <a:endParaRPr b="1">
              <a:solidFill>
                <a:schemeClr val="dk1"/>
              </a:solidFill>
              <a:latin typeface="Source Code Pro"/>
              <a:ea typeface="Source Code Pro"/>
              <a:cs typeface="Source Code Pro"/>
              <a:sym typeface="Source Code Pro"/>
            </a:endParaRPr>
          </a:p>
          <a:p>
            <a:pPr indent="0" lvl="0" marL="0" rtl="0" algn="l">
              <a:spcBef>
                <a:spcPts val="0"/>
              </a:spcBef>
              <a:spcAft>
                <a:spcPts val="0"/>
              </a:spcAft>
              <a:buNone/>
            </a:pPr>
            <a:r>
              <a:t/>
            </a:r>
            <a:endParaRPr>
              <a:solidFill>
                <a:schemeClr val="dk1"/>
              </a:solidFill>
              <a:latin typeface="Source Code Pro"/>
              <a:ea typeface="Source Code Pro"/>
              <a:cs typeface="Source Code Pro"/>
              <a:sym typeface="Source Code Pro"/>
            </a:endParaRPr>
          </a:p>
          <a:p>
            <a:pPr indent="0" lvl="0" marL="0" rtl="0" algn="l">
              <a:spcBef>
                <a:spcPts val="0"/>
              </a:spcBef>
              <a:spcAft>
                <a:spcPts val="0"/>
              </a:spcAft>
              <a:buNone/>
            </a:pPr>
            <a:r>
              <a:rPr lang="en">
                <a:solidFill>
                  <a:schemeClr val="dk1"/>
                </a:solidFill>
                <a:latin typeface="Source Code Pro"/>
                <a:ea typeface="Source Code Pro"/>
                <a:cs typeface="Source Code Pro"/>
                <a:sym typeface="Source Code Pro"/>
              </a:rPr>
              <a:t>Open Payments provides a standardized way for third parties to securely communicate directly with users’ accounts</a:t>
            </a:r>
            <a:endParaRPr>
              <a:solidFill>
                <a:schemeClr val="dk1"/>
              </a:solidFill>
              <a:latin typeface="Source Code Pro"/>
              <a:ea typeface="Source Code Pro"/>
              <a:cs typeface="Source Code Pro"/>
              <a:sym typeface="Source Code Pro"/>
            </a:endParaRPr>
          </a:p>
          <a:p>
            <a:pPr indent="-298450" lvl="0" marL="457200" rtl="0" algn="l">
              <a:spcBef>
                <a:spcPts val="0"/>
              </a:spcBef>
              <a:spcAft>
                <a:spcPts val="0"/>
              </a:spcAft>
              <a:buClr>
                <a:schemeClr val="dk1"/>
              </a:buClr>
              <a:buSzPts val="1100"/>
              <a:buFont typeface="Source Code Pro"/>
              <a:buChar char="●"/>
            </a:pPr>
            <a:r>
              <a:rPr lang="en">
                <a:solidFill>
                  <a:schemeClr val="dk1"/>
                </a:solidFill>
                <a:latin typeface="Source Code Pro"/>
                <a:ea typeface="Source Code Pro"/>
                <a:cs typeface="Source Code Pro"/>
                <a:sym typeface="Source Code Pro"/>
              </a:rPr>
              <a:t>Any account</a:t>
            </a:r>
            <a:endParaRPr>
              <a:solidFill>
                <a:schemeClr val="dk1"/>
              </a:solidFill>
              <a:latin typeface="Source Code Pro"/>
              <a:ea typeface="Source Code Pro"/>
              <a:cs typeface="Source Code Pro"/>
              <a:sym typeface="Source Code Pro"/>
            </a:endParaRPr>
          </a:p>
          <a:p>
            <a:pPr indent="-298450" lvl="0" marL="457200" rtl="0" algn="l">
              <a:spcBef>
                <a:spcPts val="0"/>
              </a:spcBef>
              <a:spcAft>
                <a:spcPts val="0"/>
              </a:spcAft>
              <a:buClr>
                <a:schemeClr val="dk1"/>
              </a:buClr>
              <a:buSzPts val="1100"/>
              <a:buChar char="●"/>
            </a:pPr>
            <a:r>
              <a:rPr lang="en">
                <a:solidFill>
                  <a:schemeClr val="dk1"/>
                </a:solidFill>
                <a:latin typeface="Source Code Pro"/>
                <a:ea typeface="Source Code Pro"/>
                <a:cs typeface="Source Code Pro"/>
                <a:sym typeface="Source Code Pro"/>
              </a:rPr>
              <a:t>communication-&gt; creating </a:t>
            </a:r>
            <a:r>
              <a:rPr b="1" lang="en">
                <a:solidFill>
                  <a:schemeClr val="dk1"/>
                </a:solidFill>
                <a:latin typeface="Source Code Pro"/>
                <a:ea typeface="Source Code Pro"/>
                <a:cs typeface="Source Code Pro"/>
                <a:sym typeface="Source Code Pro"/>
              </a:rPr>
              <a:t>payment obligations</a:t>
            </a:r>
            <a:r>
              <a:rPr lang="en">
                <a:solidFill>
                  <a:schemeClr val="dk1"/>
                </a:solidFill>
                <a:latin typeface="Source Code Pro"/>
                <a:ea typeface="Source Code Pro"/>
                <a:cs typeface="Source Code Pro"/>
                <a:sym typeface="Source Code Pro"/>
              </a:rPr>
              <a:t>, NOT settlement.</a:t>
            </a:r>
            <a:endParaRPr>
              <a:solidFill>
                <a:schemeClr val="dk1"/>
              </a:solidFill>
              <a:latin typeface="Source Code Pro"/>
              <a:ea typeface="Source Code Pro"/>
              <a:cs typeface="Source Code Pro"/>
              <a:sym typeface="Source Code Pro"/>
            </a:endParaRPr>
          </a:p>
          <a:p>
            <a:pPr indent="0" lvl="0" marL="0" rtl="0" algn="l">
              <a:spcBef>
                <a:spcPts val="0"/>
              </a:spcBef>
              <a:spcAft>
                <a:spcPts val="0"/>
              </a:spcAft>
              <a:buNone/>
            </a:pPr>
            <a:br>
              <a:rPr lang="en">
                <a:solidFill>
                  <a:schemeClr val="dk1"/>
                </a:solidFill>
                <a:latin typeface="Source Code Pro"/>
                <a:ea typeface="Source Code Pro"/>
                <a:cs typeface="Source Code Pro"/>
                <a:sym typeface="Source Code Pro"/>
              </a:rPr>
            </a:br>
            <a:r>
              <a:rPr b="1" lang="en">
                <a:solidFill>
                  <a:schemeClr val="dk1"/>
                </a:solidFill>
                <a:latin typeface="Source Code Pro"/>
                <a:ea typeface="Source Code Pro"/>
                <a:cs typeface="Source Code Pro"/>
                <a:sym typeface="Source Code Pro"/>
              </a:rPr>
              <a:t>Advantages</a:t>
            </a:r>
            <a:endParaRPr b="1">
              <a:solidFill>
                <a:schemeClr val="dk1"/>
              </a:solidFill>
              <a:latin typeface="Source Code Pro"/>
              <a:ea typeface="Source Code Pro"/>
              <a:cs typeface="Source Code Pro"/>
              <a:sym typeface="Source Code Pro"/>
            </a:endParaRPr>
          </a:p>
          <a:p>
            <a:pPr indent="0" lvl="0" marL="0" rtl="0" algn="l">
              <a:spcBef>
                <a:spcPts val="0"/>
              </a:spcBef>
              <a:spcAft>
                <a:spcPts val="0"/>
              </a:spcAft>
              <a:buNone/>
            </a:pPr>
            <a:r>
              <a:t/>
            </a:r>
            <a:endParaRPr>
              <a:solidFill>
                <a:schemeClr val="dk1"/>
              </a:solidFill>
              <a:latin typeface="Source Code Pro"/>
              <a:ea typeface="Source Code Pro"/>
              <a:cs typeface="Source Code Pro"/>
              <a:sym typeface="Source Code Pro"/>
            </a:endParaRPr>
          </a:p>
          <a:p>
            <a:pPr indent="-298450" lvl="0" marL="457200" rtl="0" algn="l">
              <a:spcBef>
                <a:spcPts val="0"/>
              </a:spcBef>
              <a:spcAft>
                <a:spcPts val="0"/>
              </a:spcAft>
              <a:buClr>
                <a:schemeClr val="dk1"/>
              </a:buClr>
              <a:buSzPts val="1100"/>
              <a:buFont typeface="Source Code Pro"/>
              <a:buChar char="●"/>
            </a:pPr>
            <a:r>
              <a:rPr lang="en">
                <a:solidFill>
                  <a:schemeClr val="dk1"/>
                </a:solidFill>
                <a:latin typeface="Source Code Pro"/>
                <a:ea typeface="Source Code Pro"/>
                <a:cs typeface="Source Code Pro"/>
                <a:sym typeface="Source Code Pro"/>
              </a:rPr>
              <a:t>No vendor lock in</a:t>
            </a:r>
            <a:endParaRPr>
              <a:solidFill>
                <a:schemeClr val="dk1"/>
              </a:solidFill>
              <a:latin typeface="Source Code Pro"/>
              <a:ea typeface="Source Code Pro"/>
              <a:cs typeface="Source Code Pro"/>
              <a:sym typeface="Source Code Pro"/>
            </a:endParaRPr>
          </a:p>
          <a:p>
            <a:pPr indent="-298450" lvl="0" marL="457200" rtl="0" algn="l">
              <a:spcBef>
                <a:spcPts val="0"/>
              </a:spcBef>
              <a:spcAft>
                <a:spcPts val="0"/>
              </a:spcAft>
              <a:buClr>
                <a:schemeClr val="dk1"/>
              </a:buClr>
              <a:buSzPts val="1100"/>
              <a:buFont typeface="Source Code Pro"/>
              <a:buChar char="●"/>
            </a:pPr>
            <a:r>
              <a:rPr lang="en">
                <a:solidFill>
                  <a:schemeClr val="dk1"/>
                </a:solidFill>
                <a:latin typeface="Source Code Pro"/>
                <a:ea typeface="Source Code Pro"/>
                <a:cs typeface="Source Code Pro"/>
                <a:sym typeface="Source Code Pro"/>
              </a:rPr>
              <a:t>No sensitive financial data shared</a:t>
            </a:r>
            <a:endParaRPr>
              <a:solidFill>
                <a:schemeClr val="dk1"/>
              </a:solidFill>
              <a:latin typeface="Source Code Pro"/>
              <a:ea typeface="Source Code Pro"/>
              <a:cs typeface="Source Code Pro"/>
              <a:sym typeface="Source Code Pro"/>
            </a:endParaRPr>
          </a:p>
          <a:p>
            <a:pPr indent="-298450" lvl="0" marL="457200" rtl="0" algn="l">
              <a:spcBef>
                <a:spcPts val="0"/>
              </a:spcBef>
              <a:spcAft>
                <a:spcPts val="0"/>
              </a:spcAft>
              <a:buClr>
                <a:schemeClr val="dk1"/>
              </a:buClr>
              <a:buSzPts val="1100"/>
              <a:buFont typeface="Source Code Pro"/>
              <a:buChar char="●"/>
            </a:pPr>
            <a:r>
              <a:rPr lang="en">
                <a:solidFill>
                  <a:schemeClr val="dk1"/>
                </a:solidFill>
                <a:latin typeface="Source Code Pro"/>
                <a:ea typeface="Source Code Pro"/>
                <a:cs typeface="Source Code Pro"/>
                <a:sym typeface="Source Code Pro"/>
              </a:rPr>
              <a:t>No sensitive financial data stored.</a:t>
            </a:r>
            <a:endParaRPr>
              <a:solidFill>
                <a:schemeClr val="dk1"/>
              </a:solidFill>
              <a:latin typeface="Source Code Pro"/>
              <a:ea typeface="Source Code Pro"/>
              <a:cs typeface="Source Code Pro"/>
              <a:sym typeface="Source Code Pro"/>
            </a:endParaRPr>
          </a:p>
          <a:p>
            <a:pPr indent="-298450" lvl="0" marL="457200" rtl="0" algn="l">
              <a:spcBef>
                <a:spcPts val="0"/>
              </a:spcBef>
              <a:spcAft>
                <a:spcPts val="0"/>
              </a:spcAft>
              <a:buClr>
                <a:schemeClr val="dk1"/>
              </a:buClr>
              <a:buSzPts val="1100"/>
              <a:buFont typeface="Source Code Pro"/>
              <a:buChar char="●"/>
            </a:pPr>
            <a:r>
              <a:rPr lang="en">
                <a:solidFill>
                  <a:schemeClr val="dk1"/>
                </a:solidFill>
                <a:latin typeface="Source Code Pro"/>
                <a:ea typeface="Source Code Pro"/>
                <a:cs typeface="Source Code Pro"/>
                <a:sym typeface="Source Code Pro"/>
              </a:rPr>
              <a:t>Apps Innovate and compete</a:t>
            </a:r>
            <a:endParaRPr>
              <a:solidFill>
                <a:schemeClr val="dk1"/>
              </a:solidFill>
              <a:latin typeface="Source Code Pro"/>
              <a:ea typeface="Source Code Pro"/>
              <a:cs typeface="Source Code Pro"/>
              <a:sym typeface="Source Code Pro"/>
            </a:endParaRPr>
          </a:p>
          <a:p>
            <a:pPr indent="0" lvl="0" marL="0" rtl="0" algn="l">
              <a:spcBef>
                <a:spcPts val="0"/>
              </a:spcBef>
              <a:spcAft>
                <a:spcPts val="0"/>
              </a:spcAft>
              <a:buNone/>
            </a:pPr>
            <a:r>
              <a:t/>
            </a:r>
            <a:endParaRPr>
              <a:solidFill>
                <a:schemeClr val="dk1"/>
              </a:solidFill>
              <a:latin typeface="Source Code Pro"/>
              <a:ea typeface="Source Code Pro"/>
              <a:cs typeface="Source Code Pro"/>
              <a:sym typeface="Source Code Pro"/>
            </a:endParaRPr>
          </a:p>
          <a:p>
            <a:pPr indent="0" lvl="0" marL="0" rtl="0" algn="l">
              <a:spcBef>
                <a:spcPts val="0"/>
              </a:spcBef>
              <a:spcAft>
                <a:spcPts val="0"/>
              </a:spcAft>
              <a:buNone/>
            </a:pPr>
            <a:r>
              <a:rPr lang="en">
                <a:solidFill>
                  <a:schemeClr val="dk1"/>
                </a:solidFill>
                <a:latin typeface="Source Code Pro"/>
                <a:ea typeface="Source Code Pro"/>
                <a:cs typeface="Source Code Pro"/>
                <a:sym typeface="Source Code Pro"/>
              </a:rPr>
              <a:t>Users retain control</a:t>
            </a:r>
            <a:endParaRPr>
              <a:solidFill>
                <a:schemeClr val="dk1"/>
              </a:solidFill>
              <a:latin typeface="Source Code Pro"/>
              <a:ea typeface="Source Code Pro"/>
              <a:cs typeface="Source Code Pro"/>
              <a:sym typeface="Source Code Pro"/>
            </a:endParaRPr>
          </a:p>
          <a:p>
            <a:pPr indent="-298450" lvl="0" marL="457200" rtl="0" algn="l">
              <a:spcBef>
                <a:spcPts val="0"/>
              </a:spcBef>
              <a:spcAft>
                <a:spcPts val="0"/>
              </a:spcAft>
              <a:buClr>
                <a:schemeClr val="dk1"/>
              </a:buClr>
              <a:buSzPts val="1100"/>
              <a:buFont typeface="Source Code Pro"/>
              <a:buChar char="●"/>
            </a:pPr>
            <a:r>
              <a:rPr lang="en">
                <a:solidFill>
                  <a:schemeClr val="dk1"/>
                </a:solidFill>
                <a:latin typeface="Source Code Pro"/>
                <a:ea typeface="Source Code Pro"/>
                <a:cs typeface="Source Code Pro"/>
                <a:sym typeface="Source Code Pro"/>
              </a:rPr>
              <a:t>define the amount</a:t>
            </a:r>
            <a:endParaRPr>
              <a:solidFill>
                <a:schemeClr val="dk1"/>
              </a:solidFill>
              <a:latin typeface="Source Code Pro"/>
              <a:ea typeface="Source Code Pro"/>
              <a:cs typeface="Source Code Pro"/>
              <a:sym typeface="Source Code Pro"/>
            </a:endParaRPr>
          </a:p>
          <a:p>
            <a:pPr indent="-298450" lvl="0" marL="457200" rtl="0" algn="l">
              <a:spcBef>
                <a:spcPts val="0"/>
              </a:spcBef>
              <a:spcAft>
                <a:spcPts val="0"/>
              </a:spcAft>
              <a:buClr>
                <a:schemeClr val="dk1"/>
              </a:buClr>
              <a:buSzPts val="1100"/>
              <a:buFont typeface="Source Code Pro"/>
              <a:buChar char="●"/>
            </a:pPr>
            <a:r>
              <a:rPr lang="en">
                <a:solidFill>
                  <a:schemeClr val="dk1"/>
                </a:solidFill>
                <a:latin typeface="Source Code Pro"/>
                <a:ea typeface="Source Code Pro"/>
                <a:cs typeface="Source Code Pro"/>
                <a:sym typeface="Source Code Pro"/>
              </a:rPr>
              <a:t>time frame</a:t>
            </a:r>
            <a:endParaRPr>
              <a:solidFill>
                <a:schemeClr val="dk1"/>
              </a:solidFill>
              <a:latin typeface="Source Code Pro"/>
              <a:ea typeface="Source Code Pro"/>
              <a:cs typeface="Source Code Pro"/>
              <a:sym typeface="Source Code Pro"/>
            </a:endParaRPr>
          </a:p>
          <a:p>
            <a:pPr indent="-298450" lvl="0" marL="457200" rtl="0" algn="l">
              <a:spcBef>
                <a:spcPts val="0"/>
              </a:spcBef>
              <a:spcAft>
                <a:spcPts val="0"/>
              </a:spcAft>
              <a:buClr>
                <a:schemeClr val="dk1"/>
              </a:buClr>
              <a:buSzPts val="1100"/>
              <a:buFont typeface="Source Code Pro"/>
              <a:buChar char="●"/>
            </a:pPr>
            <a:r>
              <a:rPr lang="en">
                <a:solidFill>
                  <a:schemeClr val="dk1"/>
                </a:solidFill>
                <a:latin typeface="Source Code Pro"/>
                <a:ea typeface="Source Code Pro"/>
                <a:cs typeface="Source Code Pro"/>
                <a:sym typeface="Source Code Pro"/>
              </a:rPr>
              <a:t>frequency of access</a:t>
            </a:r>
            <a:endParaRPr>
              <a:solidFill>
                <a:schemeClr val="dk1"/>
              </a:solidFill>
              <a:latin typeface="Source Code Pro"/>
              <a:ea typeface="Source Code Pro"/>
              <a:cs typeface="Source Code Pro"/>
              <a:sym typeface="Source Code Pro"/>
            </a:endParaRPr>
          </a:p>
          <a:p>
            <a:pPr indent="0" lvl="0" marL="0" rtl="0" algn="l">
              <a:spcBef>
                <a:spcPts val="0"/>
              </a:spcBef>
              <a:spcAft>
                <a:spcPts val="0"/>
              </a:spcAft>
              <a:buNone/>
            </a:pPr>
            <a:r>
              <a:t/>
            </a:r>
            <a:endParaRPr>
              <a:solidFill>
                <a:schemeClr val="dk1"/>
              </a:solidFill>
              <a:latin typeface="Source Code Pro"/>
              <a:ea typeface="Source Code Pro"/>
              <a:cs typeface="Source Code Pro"/>
              <a:sym typeface="Source Code Pro"/>
            </a:endParaRPr>
          </a:p>
          <a:p>
            <a:pPr indent="0" lvl="0" marL="0" rtl="0" algn="l">
              <a:spcBef>
                <a:spcPts val="0"/>
              </a:spcBef>
              <a:spcAft>
                <a:spcPts val="0"/>
              </a:spcAft>
              <a:buNone/>
            </a:pPr>
            <a:r>
              <a:rPr lang="en">
                <a:solidFill>
                  <a:schemeClr val="dk1"/>
                </a:solidFill>
                <a:latin typeface="Source Code Pro"/>
                <a:ea typeface="Source Code Pro"/>
                <a:cs typeface="Source Code Pro"/>
                <a:sym typeface="Source Code Pro"/>
              </a:rPr>
              <a:t>RESTful API messaging system.</a:t>
            </a:r>
            <a:endParaRPr>
              <a:solidFill>
                <a:schemeClr val="dk1"/>
              </a:solidFill>
              <a:latin typeface="Source Code Pro"/>
              <a:ea typeface="Source Code Pro"/>
              <a:cs typeface="Source Code Pro"/>
              <a:sym typeface="Source Code Pro"/>
            </a:endParaRPr>
          </a:p>
        </p:txBody>
      </p:sp>
      <p:sp>
        <p:nvSpPr>
          <p:cNvPr id="240" name="Google Shape;240;g2af6aff7571_0_17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2dfd729234b_1_3: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g2dfd729234b_1_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2dfd729234b_1_135: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g2dfd729234b_1_1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2dfd729234b_1_146: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g2dfd729234b_1_14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32dc59663e3_0_3: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g32dc59663e3_0_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32dc59663e3_0_11: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g32dc59663e3_0_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2de36d65ebb_0_7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2de36d65ebb_0_7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3301cd5a96e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3301cd5a96e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3301cd5a96e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3301cd5a96e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af6aff757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af6aff757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2dfd729234b_2_4: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g2dfd729234b_2_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3301cd5a96e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3301cd5a96e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g3301cd5a96e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1" name="Google Shape;391;g3301cd5a96e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g2dfd729234b_2_34: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g2dfd729234b_2_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g2dfd729234b_2_22: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g2dfd729234b_2_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 name="Shape 450"/>
        <p:cNvGrpSpPr/>
        <p:nvPr/>
      </p:nvGrpSpPr>
      <p:grpSpPr>
        <a:xfrm>
          <a:off x="0" y="0"/>
          <a:ext cx="0" cy="0"/>
          <a:chOff x="0" y="0"/>
          <a:chExt cx="0" cy="0"/>
        </a:xfrm>
      </p:grpSpPr>
      <p:sp>
        <p:nvSpPr>
          <p:cNvPr id="451" name="Google Shape;451;g2dfd729234b_2_16: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g2dfd729234b_2_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8" name="Shape 478"/>
        <p:cNvGrpSpPr/>
        <p:nvPr/>
      </p:nvGrpSpPr>
      <p:grpSpPr>
        <a:xfrm>
          <a:off x="0" y="0"/>
          <a:ext cx="0" cy="0"/>
          <a:chOff x="0" y="0"/>
          <a:chExt cx="0" cy="0"/>
        </a:xfrm>
      </p:grpSpPr>
      <p:sp>
        <p:nvSpPr>
          <p:cNvPr id="479" name="Google Shape;479;g3301cd5a96e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0" name="Google Shape;480;g3301cd5a96e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6" name="Shape 506"/>
        <p:cNvGrpSpPr/>
        <p:nvPr/>
      </p:nvGrpSpPr>
      <p:grpSpPr>
        <a:xfrm>
          <a:off x="0" y="0"/>
          <a:ext cx="0" cy="0"/>
          <a:chOff x="0" y="0"/>
          <a:chExt cx="0" cy="0"/>
        </a:xfrm>
      </p:grpSpPr>
      <p:sp>
        <p:nvSpPr>
          <p:cNvPr id="507" name="Google Shape;507;g3301cd5a96e_0_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8" name="Google Shape;508;g3301cd5a96e_0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4" name="Shape 534"/>
        <p:cNvGrpSpPr/>
        <p:nvPr/>
      </p:nvGrpSpPr>
      <p:grpSpPr>
        <a:xfrm>
          <a:off x="0" y="0"/>
          <a:ext cx="0" cy="0"/>
          <a:chOff x="0" y="0"/>
          <a:chExt cx="0" cy="0"/>
        </a:xfrm>
      </p:grpSpPr>
      <p:sp>
        <p:nvSpPr>
          <p:cNvPr id="535" name="Google Shape;535;g2af6aff7571_0_261: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g2af6aff7571_0_26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3" name="Shape 553"/>
        <p:cNvGrpSpPr/>
        <p:nvPr/>
      </p:nvGrpSpPr>
      <p:grpSpPr>
        <a:xfrm>
          <a:off x="0" y="0"/>
          <a:ext cx="0" cy="0"/>
          <a:chOff x="0" y="0"/>
          <a:chExt cx="0" cy="0"/>
        </a:xfrm>
      </p:grpSpPr>
      <p:sp>
        <p:nvSpPr>
          <p:cNvPr id="554" name="Google Shape;554;g3301cd5a96e_0_2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5" name="Google Shape;555;g3301cd5a96e_0_2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32dc59663e3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32dc59663e3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1" name="Shape 581"/>
        <p:cNvGrpSpPr/>
        <p:nvPr/>
      </p:nvGrpSpPr>
      <p:grpSpPr>
        <a:xfrm>
          <a:off x="0" y="0"/>
          <a:ext cx="0" cy="0"/>
          <a:chOff x="0" y="0"/>
          <a:chExt cx="0" cy="0"/>
        </a:xfrm>
      </p:grpSpPr>
      <p:sp>
        <p:nvSpPr>
          <p:cNvPr id="582" name="Google Shape;582;g3301cd5a96e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3" name="Google Shape;583;g3301cd5a96e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9" name="Shape 609"/>
        <p:cNvGrpSpPr/>
        <p:nvPr/>
      </p:nvGrpSpPr>
      <p:grpSpPr>
        <a:xfrm>
          <a:off x="0" y="0"/>
          <a:ext cx="0" cy="0"/>
          <a:chOff x="0" y="0"/>
          <a:chExt cx="0" cy="0"/>
        </a:xfrm>
      </p:grpSpPr>
      <p:sp>
        <p:nvSpPr>
          <p:cNvPr id="610" name="Google Shape;610;g2dfd729234b_2_28: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g2dfd729234b_2_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6" name="Shape 616"/>
        <p:cNvGrpSpPr/>
        <p:nvPr/>
      </p:nvGrpSpPr>
      <p:grpSpPr>
        <a:xfrm>
          <a:off x="0" y="0"/>
          <a:ext cx="0" cy="0"/>
          <a:chOff x="0" y="0"/>
          <a:chExt cx="0" cy="0"/>
        </a:xfrm>
      </p:grpSpPr>
      <p:sp>
        <p:nvSpPr>
          <p:cNvPr id="617" name="Google Shape;617;g3301cd5a96e_0_2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8" name="Google Shape;618;g3301cd5a96e_0_2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8" name="Shape 648"/>
        <p:cNvGrpSpPr/>
        <p:nvPr/>
      </p:nvGrpSpPr>
      <p:grpSpPr>
        <a:xfrm>
          <a:off x="0" y="0"/>
          <a:ext cx="0" cy="0"/>
          <a:chOff x="0" y="0"/>
          <a:chExt cx="0" cy="0"/>
        </a:xfrm>
      </p:grpSpPr>
      <p:sp>
        <p:nvSpPr>
          <p:cNvPr id="649" name="Google Shape;649;g3301cd5a96e_0_3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0" name="Google Shape;650;g3301cd5a96e_0_3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6" name="Shape 676"/>
        <p:cNvGrpSpPr/>
        <p:nvPr/>
      </p:nvGrpSpPr>
      <p:grpSpPr>
        <a:xfrm>
          <a:off x="0" y="0"/>
          <a:ext cx="0" cy="0"/>
          <a:chOff x="0" y="0"/>
          <a:chExt cx="0" cy="0"/>
        </a:xfrm>
      </p:grpSpPr>
      <p:sp>
        <p:nvSpPr>
          <p:cNvPr id="677" name="Google Shape;677;g3301cd5a96e_0_3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8" name="Google Shape;678;g3301cd5a96e_0_3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2" name="Shape 702"/>
        <p:cNvGrpSpPr/>
        <p:nvPr/>
      </p:nvGrpSpPr>
      <p:grpSpPr>
        <a:xfrm>
          <a:off x="0" y="0"/>
          <a:ext cx="0" cy="0"/>
          <a:chOff x="0" y="0"/>
          <a:chExt cx="0" cy="0"/>
        </a:xfrm>
      </p:grpSpPr>
      <p:sp>
        <p:nvSpPr>
          <p:cNvPr id="703" name="Google Shape;703;g3301cd5a96e_0_3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4" name="Google Shape;704;g3301cd5a96e_0_3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7" name="Shape 727"/>
        <p:cNvGrpSpPr/>
        <p:nvPr/>
      </p:nvGrpSpPr>
      <p:grpSpPr>
        <a:xfrm>
          <a:off x="0" y="0"/>
          <a:ext cx="0" cy="0"/>
          <a:chOff x="0" y="0"/>
          <a:chExt cx="0" cy="0"/>
        </a:xfrm>
      </p:grpSpPr>
      <p:sp>
        <p:nvSpPr>
          <p:cNvPr id="728" name="Google Shape;728;g2dfd729234b_3_156: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g2dfd729234b_3_15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5" name="Shape 735"/>
        <p:cNvGrpSpPr/>
        <p:nvPr/>
      </p:nvGrpSpPr>
      <p:grpSpPr>
        <a:xfrm>
          <a:off x="0" y="0"/>
          <a:ext cx="0" cy="0"/>
          <a:chOff x="0" y="0"/>
          <a:chExt cx="0" cy="0"/>
        </a:xfrm>
      </p:grpSpPr>
      <p:sp>
        <p:nvSpPr>
          <p:cNvPr id="736" name="Google Shape;736;g2dfd729234b_3_170: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g2dfd729234b_3_17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2" name="Shape 742"/>
        <p:cNvGrpSpPr/>
        <p:nvPr/>
      </p:nvGrpSpPr>
      <p:grpSpPr>
        <a:xfrm>
          <a:off x="0" y="0"/>
          <a:ext cx="0" cy="0"/>
          <a:chOff x="0" y="0"/>
          <a:chExt cx="0" cy="0"/>
        </a:xfrm>
      </p:grpSpPr>
      <p:sp>
        <p:nvSpPr>
          <p:cNvPr id="743" name="Google Shape;743;g32dc59663e3_0_20: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g32dc59663e3_0_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0" name="Shape 750"/>
        <p:cNvGrpSpPr/>
        <p:nvPr/>
      </p:nvGrpSpPr>
      <p:grpSpPr>
        <a:xfrm>
          <a:off x="0" y="0"/>
          <a:ext cx="0" cy="0"/>
          <a:chOff x="0" y="0"/>
          <a:chExt cx="0" cy="0"/>
        </a:xfrm>
      </p:grpSpPr>
      <p:sp>
        <p:nvSpPr>
          <p:cNvPr id="751" name="Google Shape;751;g2dfd729234b_3_716: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g2dfd729234b_3_7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3301cd5a96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3301cd5a96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9" name="Shape 759"/>
        <p:cNvGrpSpPr/>
        <p:nvPr/>
      </p:nvGrpSpPr>
      <p:grpSpPr>
        <a:xfrm>
          <a:off x="0" y="0"/>
          <a:ext cx="0" cy="0"/>
          <a:chOff x="0" y="0"/>
          <a:chExt cx="0" cy="0"/>
        </a:xfrm>
      </p:grpSpPr>
      <p:sp>
        <p:nvSpPr>
          <p:cNvPr id="760" name="Google Shape;760;g2dfd729234b_3_723: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is the fees explanation. Double check what wallet the attendees are using. Can we pre sign them up?</a:t>
            </a:r>
            <a:endParaRPr/>
          </a:p>
        </p:txBody>
      </p:sp>
      <p:sp>
        <p:nvSpPr>
          <p:cNvPr id="761" name="Google Shape;761;g2dfd729234b_3_7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8" name="Shape 768"/>
        <p:cNvGrpSpPr/>
        <p:nvPr/>
      </p:nvGrpSpPr>
      <p:grpSpPr>
        <a:xfrm>
          <a:off x="0" y="0"/>
          <a:ext cx="0" cy="0"/>
          <a:chOff x="0" y="0"/>
          <a:chExt cx="0" cy="0"/>
        </a:xfrm>
      </p:grpSpPr>
      <p:sp>
        <p:nvSpPr>
          <p:cNvPr id="769" name="Google Shape;769;g32dc59663e3_0_70: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g32dc59663e3_0_7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6" name="Shape 776"/>
        <p:cNvGrpSpPr/>
        <p:nvPr/>
      </p:nvGrpSpPr>
      <p:grpSpPr>
        <a:xfrm>
          <a:off x="0" y="0"/>
          <a:ext cx="0" cy="0"/>
          <a:chOff x="0" y="0"/>
          <a:chExt cx="0" cy="0"/>
        </a:xfrm>
      </p:grpSpPr>
      <p:sp>
        <p:nvSpPr>
          <p:cNvPr id="777" name="Google Shape;777;g2dfd729234b_3_708: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g2dfd729234b_3_70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4" name="Shape 784"/>
        <p:cNvGrpSpPr/>
        <p:nvPr/>
      </p:nvGrpSpPr>
      <p:grpSpPr>
        <a:xfrm>
          <a:off x="0" y="0"/>
          <a:ext cx="0" cy="0"/>
          <a:chOff x="0" y="0"/>
          <a:chExt cx="0" cy="0"/>
        </a:xfrm>
      </p:grpSpPr>
      <p:sp>
        <p:nvSpPr>
          <p:cNvPr id="785" name="Google Shape;785;g32dc59663e3_0_78: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g32dc59663e3_0_7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2" name="Shape 792"/>
        <p:cNvGrpSpPr/>
        <p:nvPr/>
      </p:nvGrpSpPr>
      <p:grpSpPr>
        <a:xfrm>
          <a:off x="0" y="0"/>
          <a:ext cx="0" cy="0"/>
          <a:chOff x="0" y="0"/>
          <a:chExt cx="0" cy="0"/>
        </a:xfrm>
      </p:grpSpPr>
      <p:sp>
        <p:nvSpPr>
          <p:cNvPr id="793" name="Google Shape;793;g2dfd729234b_3_850: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g2dfd729234b_3_85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0" name="Shape 800"/>
        <p:cNvGrpSpPr/>
        <p:nvPr/>
      </p:nvGrpSpPr>
      <p:grpSpPr>
        <a:xfrm>
          <a:off x="0" y="0"/>
          <a:ext cx="0" cy="0"/>
          <a:chOff x="0" y="0"/>
          <a:chExt cx="0" cy="0"/>
        </a:xfrm>
      </p:grpSpPr>
      <p:sp>
        <p:nvSpPr>
          <p:cNvPr id="801" name="Google Shape;801;g2e09c475e81_0_57: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g2e09c475e81_0_5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7" name="Shape 807"/>
        <p:cNvGrpSpPr/>
        <p:nvPr/>
      </p:nvGrpSpPr>
      <p:grpSpPr>
        <a:xfrm>
          <a:off x="0" y="0"/>
          <a:ext cx="0" cy="0"/>
          <a:chOff x="0" y="0"/>
          <a:chExt cx="0" cy="0"/>
        </a:xfrm>
      </p:grpSpPr>
      <p:sp>
        <p:nvSpPr>
          <p:cNvPr id="808" name="Google Shape;808;g2dfd729234b_3_452: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g2dfd729234b_3_45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3" name="Shape 853"/>
        <p:cNvGrpSpPr/>
        <p:nvPr/>
      </p:nvGrpSpPr>
      <p:grpSpPr>
        <a:xfrm>
          <a:off x="0" y="0"/>
          <a:ext cx="0" cy="0"/>
          <a:chOff x="0" y="0"/>
          <a:chExt cx="0" cy="0"/>
        </a:xfrm>
      </p:grpSpPr>
      <p:sp>
        <p:nvSpPr>
          <p:cNvPr id="854" name="Google Shape;854;g2dfd729234b_3_983: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g2dfd729234b_3_98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7" name="Shape 877"/>
        <p:cNvGrpSpPr/>
        <p:nvPr/>
      </p:nvGrpSpPr>
      <p:grpSpPr>
        <a:xfrm>
          <a:off x="0" y="0"/>
          <a:ext cx="0" cy="0"/>
          <a:chOff x="0" y="0"/>
          <a:chExt cx="0" cy="0"/>
        </a:xfrm>
      </p:grpSpPr>
      <p:sp>
        <p:nvSpPr>
          <p:cNvPr id="878" name="Google Shape;878;g32dc59663e3_0_85: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g32dc59663e3_0_8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5" name="Shape 885"/>
        <p:cNvGrpSpPr/>
        <p:nvPr/>
      </p:nvGrpSpPr>
      <p:grpSpPr>
        <a:xfrm>
          <a:off x="0" y="0"/>
          <a:ext cx="0" cy="0"/>
          <a:chOff x="0" y="0"/>
          <a:chExt cx="0" cy="0"/>
        </a:xfrm>
      </p:grpSpPr>
      <p:sp>
        <p:nvSpPr>
          <p:cNvPr id="886" name="Google Shape;886;g2dfd729234b_3_780: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g2dfd729234b_3_78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af6aff7571_0_87: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500"/>
              <a:t>I always like to start with the problem</a:t>
            </a:r>
            <a:endParaRPr b="1" sz="1500"/>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lang="en"/>
              <a:t>Digital payments are everywhere</a:t>
            </a:r>
            <a:r>
              <a:rPr b="1" lang="en" sz="1500"/>
              <a:t>…</a:t>
            </a:r>
            <a:endParaRPr b="1" sz="1500"/>
          </a:p>
          <a:p>
            <a:pPr indent="0" lvl="0" marL="0" rtl="0" algn="l">
              <a:spcBef>
                <a:spcPts val="0"/>
              </a:spcBef>
              <a:spcAft>
                <a:spcPts val="0"/>
              </a:spcAft>
              <a:buNone/>
            </a:pPr>
            <a:r>
              <a:t/>
            </a:r>
            <a:endParaRPr b="1" sz="1500"/>
          </a:p>
          <a:p>
            <a:pPr indent="0" lvl="0" marL="0" rtl="0" algn="l">
              <a:spcBef>
                <a:spcPts val="0"/>
              </a:spcBef>
              <a:spcAft>
                <a:spcPts val="0"/>
              </a:spcAft>
              <a:buNone/>
            </a:pPr>
            <a:r>
              <a:rPr lang="en"/>
              <a:t>There are problems with how money currently moves between customers and online applications.</a:t>
            </a:r>
            <a:endParaRPr/>
          </a:p>
          <a:p>
            <a:pPr indent="0" lvl="0" marL="0" rtl="0" algn="l">
              <a:spcBef>
                <a:spcPts val="0"/>
              </a:spcBef>
              <a:spcAft>
                <a:spcPts val="0"/>
              </a:spcAft>
              <a:buNone/>
            </a:pPr>
            <a:r>
              <a:t/>
            </a:r>
            <a:endParaRPr/>
          </a:p>
          <a:p>
            <a:pPr indent="-323850" lvl="0" marL="457200" rtl="0" algn="l">
              <a:spcBef>
                <a:spcPts val="0"/>
              </a:spcBef>
              <a:spcAft>
                <a:spcPts val="0"/>
              </a:spcAft>
              <a:buSzPts val="1500"/>
              <a:buChar char="●"/>
            </a:pPr>
            <a:r>
              <a:rPr lang="en" sz="1500">
                <a:highlight>
                  <a:schemeClr val="accent4"/>
                </a:highlight>
              </a:rPr>
              <a:t>Intermediaries</a:t>
            </a:r>
            <a:endParaRPr sz="1500">
              <a:highlight>
                <a:schemeClr val="accent4"/>
              </a:highlight>
            </a:endParaRPr>
          </a:p>
          <a:p>
            <a:pPr indent="-298450" lvl="1" marL="914400" rtl="0" algn="l">
              <a:spcBef>
                <a:spcPts val="0"/>
              </a:spcBef>
              <a:spcAft>
                <a:spcPts val="0"/>
              </a:spcAft>
              <a:buClr>
                <a:schemeClr val="dk2"/>
              </a:buClr>
              <a:buSzPts val="1100"/>
              <a:buChar char="○"/>
            </a:pPr>
            <a:r>
              <a:rPr lang="en">
                <a:solidFill>
                  <a:schemeClr val="dk2"/>
                </a:solidFill>
              </a:rPr>
              <a:t>Simplicity and abstraction</a:t>
            </a:r>
            <a:endParaRPr>
              <a:solidFill>
                <a:schemeClr val="dk2"/>
              </a:solidFill>
            </a:endParaRPr>
          </a:p>
          <a:p>
            <a:pPr indent="-298450" lvl="1" marL="914400" rtl="0" algn="l">
              <a:spcBef>
                <a:spcPts val="0"/>
              </a:spcBef>
              <a:spcAft>
                <a:spcPts val="0"/>
              </a:spcAft>
              <a:buClr>
                <a:srgbClr val="D02801"/>
              </a:buClr>
              <a:buSzPts val="1100"/>
              <a:buChar char="○"/>
            </a:pPr>
            <a:r>
              <a:rPr lang="en">
                <a:solidFill>
                  <a:srgbClr val="D02801"/>
                </a:solidFill>
              </a:rPr>
              <a:t>Fees and delays</a:t>
            </a:r>
            <a:endParaRPr>
              <a:solidFill>
                <a:srgbClr val="D02801"/>
              </a:solidFill>
            </a:endParaRPr>
          </a:p>
          <a:p>
            <a:pPr indent="-298450" lvl="1" marL="914400" rtl="0" algn="l">
              <a:spcBef>
                <a:spcPts val="0"/>
              </a:spcBef>
              <a:spcAft>
                <a:spcPts val="0"/>
              </a:spcAft>
              <a:buClr>
                <a:srgbClr val="D02801"/>
              </a:buClr>
              <a:buSzPts val="1100"/>
              <a:buChar char="○"/>
            </a:pPr>
            <a:r>
              <a:rPr lang="en">
                <a:solidFill>
                  <a:srgbClr val="D02801"/>
                </a:solidFill>
              </a:rPr>
              <a:t>vendor lock in</a:t>
            </a:r>
            <a:endParaRPr>
              <a:solidFill>
                <a:srgbClr val="D02801"/>
              </a:solidFill>
            </a:endParaRPr>
          </a:p>
          <a:p>
            <a:pPr indent="-298450" lvl="1" marL="914400" rtl="0" algn="l">
              <a:spcBef>
                <a:spcPts val="0"/>
              </a:spcBef>
              <a:spcAft>
                <a:spcPts val="0"/>
              </a:spcAft>
              <a:buClr>
                <a:srgbClr val="D02801"/>
              </a:buClr>
              <a:buSzPts val="1100"/>
              <a:buChar char="○"/>
            </a:pPr>
            <a:r>
              <a:rPr lang="en">
                <a:solidFill>
                  <a:srgbClr val="D02801"/>
                </a:solidFill>
              </a:rPr>
              <a:t>expose sensitive info</a:t>
            </a:r>
            <a:endParaRPr>
              <a:solidFill>
                <a:srgbClr val="D02801"/>
              </a:solidFill>
            </a:endParaRPr>
          </a:p>
          <a:p>
            <a:pPr indent="-298450" lvl="0" marL="457200" rtl="0" algn="l">
              <a:spcBef>
                <a:spcPts val="0"/>
              </a:spcBef>
              <a:spcAft>
                <a:spcPts val="0"/>
              </a:spcAft>
              <a:buSzPts val="1100"/>
              <a:buChar char="●"/>
            </a:pPr>
            <a:r>
              <a:rPr lang="en">
                <a:solidFill>
                  <a:schemeClr val="dk1"/>
                </a:solidFill>
              </a:rPr>
              <a:t>Direct Integration</a:t>
            </a:r>
            <a:endParaRPr>
              <a:solidFill>
                <a:schemeClr val="dk1"/>
              </a:solidFill>
            </a:endParaRPr>
          </a:p>
          <a:p>
            <a:pPr indent="-298450" lvl="1" marL="914400" rtl="0" algn="l">
              <a:spcBef>
                <a:spcPts val="0"/>
              </a:spcBef>
              <a:spcAft>
                <a:spcPts val="0"/>
              </a:spcAft>
              <a:buClr>
                <a:schemeClr val="dk2"/>
              </a:buClr>
              <a:buSzPts val="1100"/>
              <a:buChar char="○"/>
            </a:pPr>
            <a:r>
              <a:rPr lang="en">
                <a:solidFill>
                  <a:schemeClr val="dk2"/>
                </a:solidFill>
              </a:rPr>
              <a:t>lower transaction fees</a:t>
            </a:r>
            <a:endParaRPr>
              <a:solidFill>
                <a:schemeClr val="dk2"/>
              </a:solidFill>
            </a:endParaRPr>
          </a:p>
          <a:p>
            <a:pPr indent="-298450" lvl="1" marL="914400" rtl="0" algn="l">
              <a:spcBef>
                <a:spcPts val="0"/>
              </a:spcBef>
              <a:spcAft>
                <a:spcPts val="0"/>
              </a:spcAft>
              <a:buClr>
                <a:schemeClr val="dk2"/>
              </a:buClr>
              <a:buSzPts val="1100"/>
              <a:buChar char="○"/>
            </a:pPr>
            <a:r>
              <a:rPr lang="en">
                <a:solidFill>
                  <a:schemeClr val="dk2"/>
                </a:solidFill>
              </a:rPr>
              <a:t>increased control</a:t>
            </a:r>
            <a:endParaRPr>
              <a:solidFill>
                <a:schemeClr val="dk2"/>
              </a:solidFill>
            </a:endParaRPr>
          </a:p>
          <a:p>
            <a:pPr indent="-298450" lvl="1" marL="914400" rtl="0" algn="l">
              <a:spcBef>
                <a:spcPts val="0"/>
              </a:spcBef>
              <a:spcAft>
                <a:spcPts val="0"/>
              </a:spcAft>
              <a:buClr>
                <a:schemeClr val="dk2"/>
              </a:buClr>
              <a:buSzPts val="1100"/>
              <a:buChar char="○"/>
            </a:pPr>
            <a:r>
              <a:rPr lang="en">
                <a:solidFill>
                  <a:srgbClr val="D02801"/>
                </a:solidFill>
              </a:rPr>
              <a:t>development complexity</a:t>
            </a:r>
            <a:endParaRPr>
              <a:solidFill>
                <a:srgbClr val="D02801"/>
              </a:solidFill>
            </a:endParaRPr>
          </a:p>
          <a:p>
            <a:pPr indent="-298450" lvl="1" marL="914400" rtl="0" algn="l">
              <a:spcBef>
                <a:spcPts val="0"/>
              </a:spcBef>
              <a:spcAft>
                <a:spcPts val="0"/>
              </a:spcAft>
              <a:buClr>
                <a:srgbClr val="D02801"/>
              </a:buClr>
              <a:buSzPts val="1100"/>
              <a:buChar char="○"/>
            </a:pPr>
            <a:r>
              <a:rPr lang="en">
                <a:solidFill>
                  <a:srgbClr val="D02801"/>
                </a:solidFill>
              </a:rPr>
              <a:t>not always possible</a:t>
            </a:r>
            <a:endParaRPr>
              <a:solidFill>
                <a:srgbClr val="D02801"/>
              </a:solidFill>
            </a:endParaRPr>
          </a:p>
          <a:p>
            <a:pPr indent="-298450" lvl="1" marL="914400" rtl="0" algn="l">
              <a:spcBef>
                <a:spcPts val="0"/>
              </a:spcBef>
              <a:spcAft>
                <a:spcPts val="0"/>
              </a:spcAft>
              <a:buClr>
                <a:srgbClr val="D02801"/>
              </a:buClr>
              <a:buSzPts val="1100"/>
              <a:buChar char="○"/>
            </a:pPr>
            <a:r>
              <a:rPr lang="en">
                <a:solidFill>
                  <a:srgbClr val="D02801"/>
                </a:solidFill>
              </a:rPr>
              <a:t>Exponential problem</a:t>
            </a:r>
            <a:endParaRPr>
              <a:solidFill>
                <a:srgbClr val="D02801"/>
              </a:solidFill>
            </a:endParaRPr>
          </a:p>
          <a:p>
            <a:pPr indent="-298450" lvl="1" marL="914400" rtl="0" algn="l">
              <a:spcBef>
                <a:spcPts val="0"/>
              </a:spcBef>
              <a:spcAft>
                <a:spcPts val="0"/>
              </a:spcAft>
              <a:buClr>
                <a:srgbClr val="D02801"/>
              </a:buClr>
              <a:buSzPts val="1100"/>
              <a:buChar char="○"/>
            </a:pPr>
            <a:r>
              <a:rPr lang="en">
                <a:solidFill>
                  <a:srgbClr val="D02801"/>
                </a:solidFill>
              </a:rPr>
              <a:t>Unbanked, mobile money</a:t>
            </a:r>
            <a:endParaRPr>
              <a:solidFill>
                <a:srgbClr val="D02801"/>
              </a:solidFill>
            </a:endParaRPr>
          </a:p>
        </p:txBody>
      </p:sp>
      <p:sp>
        <p:nvSpPr>
          <p:cNvPr id="121" name="Google Shape;121;g2af6aff7571_0_8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2" name="Shape 892"/>
        <p:cNvGrpSpPr/>
        <p:nvPr/>
      </p:nvGrpSpPr>
      <p:grpSpPr>
        <a:xfrm>
          <a:off x="0" y="0"/>
          <a:ext cx="0" cy="0"/>
          <a:chOff x="0" y="0"/>
          <a:chExt cx="0" cy="0"/>
        </a:xfrm>
      </p:grpSpPr>
      <p:sp>
        <p:nvSpPr>
          <p:cNvPr id="893" name="Google Shape;893;g2dfd729234b_3_1133: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g2dfd729234b_3_11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8" name="Shape 918"/>
        <p:cNvGrpSpPr/>
        <p:nvPr/>
      </p:nvGrpSpPr>
      <p:grpSpPr>
        <a:xfrm>
          <a:off x="0" y="0"/>
          <a:ext cx="0" cy="0"/>
          <a:chOff x="0" y="0"/>
          <a:chExt cx="0" cy="0"/>
        </a:xfrm>
      </p:grpSpPr>
      <p:sp>
        <p:nvSpPr>
          <p:cNvPr id="919" name="Google Shape;919;g2dfd729234b_3_1061: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g2dfd729234b_3_106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4" name="Shape 944"/>
        <p:cNvGrpSpPr/>
        <p:nvPr/>
      </p:nvGrpSpPr>
      <p:grpSpPr>
        <a:xfrm>
          <a:off x="0" y="0"/>
          <a:ext cx="0" cy="0"/>
          <a:chOff x="0" y="0"/>
          <a:chExt cx="0" cy="0"/>
        </a:xfrm>
      </p:grpSpPr>
      <p:sp>
        <p:nvSpPr>
          <p:cNvPr id="945" name="Google Shape;945;g2dfd729234b_3_1097: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g2dfd729234b_3_109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0" name="Shape 970"/>
        <p:cNvGrpSpPr/>
        <p:nvPr/>
      </p:nvGrpSpPr>
      <p:grpSpPr>
        <a:xfrm>
          <a:off x="0" y="0"/>
          <a:ext cx="0" cy="0"/>
          <a:chOff x="0" y="0"/>
          <a:chExt cx="0" cy="0"/>
        </a:xfrm>
      </p:grpSpPr>
      <p:sp>
        <p:nvSpPr>
          <p:cNvPr id="971" name="Google Shape;971;g2dfd729234b_3_1529: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only interactive grant, when user gives explicit consent.</a:t>
            </a:r>
            <a:endParaRPr/>
          </a:p>
          <a:p>
            <a:pPr indent="0" lvl="0" marL="0" rtl="0" algn="l">
              <a:spcBef>
                <a:spcPts val="0"/>
              </a:spcBef>
              <a:spcAft>
                <a:spcPts val="0"/>
              </a:spcAft>
              <a:buNone/>
            </a:pPr>
            <a:r>
              <a:rPr lang="en"/>
              <a:t>The account holder of the sending wallet will have an </a:t>
            </a:r>
            <a:r>
              <a:rPr lang="en"/>
              <a:t>identity</a:t>
            </a:r>
            <a:r>
              <a:rPr lang="en"/>
              <a:t> provider set up with their ASE, so they have login credentials or whatever, and then whenever an outgoing payment is being made, you need consent from that person. The identity provider proves to the ASE that consent is coming from the wallet owner. </a:t>
            </a:r>
            <a:endParaRPr/>
          </a:p>
          <a:p>
            <a:pPr indent="0" lvl="0" marL="0" rtl="0" algn="l">
              <a:spcBef>
                <a:spcPts val="0"/>
              </a:spcBef>
              <a:spcAft>
                <a:spcPts val="0"/>
              </a:spcAft>
              <a:buNone/>
            </a:pPr>
            <a:r>
              <a:rPr lang="en"/>
              <a:t>Client application never talks to the identity provider.</a:t>
            </a:r>
            <a:endParaRPr/>
          </a:p>
          <a:p>
            <a:pPr indent="0" lvl="0" marL="0" rtl="0" algn="l">
              <a:spcBef>
                <a:spcPts val="0"/>
              </a:spcBef>
              <a:spcAft>
                <a:spcPts val="0"/>
              </a:spcAft>
              <a:buNone/>
            </a:pPr>
            <a:r>
              <a:rPr lang="en"/>
              <a:t>Use the banking application function as the explanation, it’s the same concept.</a:t>
            </a:r>
            <a:endParaRPr/>
          </a:p>
        </p:txBody>
      </p:sp>
      <p:sp>
        <p:nvSpPr>
          <p:cNvPr id="972" name="Google Shape;972;g2dfd729234b_3_15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9" name="Shape 999"/>
        <p:cNvGrpSpPr/>
        <p:nvPr/>
      </p:nvGrpSpPr>
      <p:grpSpPr>
        <a:xfrm>
          <a:off x="0" y="0"/>
          <a:ext cx="0" cy="0"/>
          <a:chOff x="0" y="0"/>
          <a:chExt cx="0" cy="0"/>
        </a:xfrm>
      </p:grpSpPr>
      <p:sp>
        <p:nvSpPr>
          <p:cNvPr id="1000" name="Google Shape;1000;g3301cd5a96e_0_530: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only interactive grant, when user gives explicit consent.</a:t>
            </a:r>
            <a:endParaRPr/>
          </a:p>
          <a:p>
            <a:pPr indent="0" lvl="0" marL="0" rtl="0" algn="l">
              <a:spcBef>
                <a:spcPts val="0"/>
              </a:spcBef>
              <a:spcAft>
                <a:spcPts val="0"/>
              </a:spcAft>
              <a:buNone/>
            </a:pPr>
            <a:r>
              <a:rPr lang="en"/>
              <a:t>The account holder of the sending wallet will have an identity provider set up with their ASE, so they have login credentials or whatever, and then whenever an outgoing payment is being made, you need consent from that person. The identity provider proves to the ASE that consent is coming from the wallet owner. </a:t>
            </a:r>
            <a:endParaRPr/>
          </a:p>
          <a:p>
            <a:pPr indent="0" lvl="0" marL="0" rtl="0" algn="l">
              <a:spcBef>
                <a:spcPts val="0"/>
              </a:spcBef>
              <a:spcAft>
                <a:spcPts val="0"/>
              </a:spcAft>
              <a:buNone/>
            </a:pPr>
            <a:r>
              <a:rPr lang="en"/>
              <a:t>Client application never talks to the identity provider.</a:t>
            </a:r>
            <a:endParaRPr/>
          </a:p>
          <a:p>
            <a:pPr indent="0" lvl="0" marL="0" rtl="0" algn="l">
              <a:spcBef>
                <a:spcPts val="0"/>
              </a:spcBef>
              <a:spcAft>
                <a:spcPts val="0"/>
              </a:spcAft>
              <a:buNone/>
            </a:pPr>
            <a:r>
              <a:rPr lang="en"/>
              <a:t>Use the banking application function as the explanation, it’s the same concept.</a:t>
            </a:r>
            <a:endParaRPr/>
          </a:p>
        </p:txBody>
      </p:sp>
      <p:sp>
        <p:nvSpPr>
          <p:cNvPr id="1001" name="Google Shape;1001;g3301cd5a96e_0_5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2" name="Shape 1032"/>
        <p:cNvGrpSpPr/>
        <p:nvPr/>
      </p:nvGrpSpPr>
      <p:grpSpPr>
        <a:xfrm>
          <a:off x="0" y="0"/>
          <a:ext cx="0" cy="0"/>
          <a:chOff x="0" y="0"/>
          <a:chExt cx="0" cy="0"/>
        </a:xfrm>
      </p:grpSpPr>
      <p:sp>
        <p:nvSpPr>
          <p:cNvPr id="1033" name="Google Shape;1033;g3301cd5a96e_0_562: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only interactive grant, when user gives explicit consent.</a:t>
            </a:r>
            <a:endParaRPr/>
          </a:p>
          <a:p>
            <a:pPr indent="0" lvl="0" marL="0" rtl="0" algn="l">
              <a:spcBef>
                <a:spcPts val="0"/>
              </a:spcBef>
              <a:spcAft>
                <a:spcPts val="0"/>
              </a:spcAft>
              <a:buNone/>
            </a:pPr>
            <a:r>
              <a:rPr lang="en"/>
              <a:t>The account holder of the sending wallet will have an identity provider set up with their ASE, so they have login credentials or whatever, and then whenever an outgoing payment is being made, you need consent from that person. The identity provider proves to the ASE that consent is coming from the wallet owner. </a:t>
            </a:r>
            <a:endParaRPr/>
          </a:p>
          <a:p>
            <a:pPr indent="0" lvl="0" marL="0" rtl="0" algn="l">
              <a:spcBef>
                <a:spcPts val="0"/>
              </a:spcBef>
              <a:spcAft>
                <a:spcPts val="0"/>
              </a:spcAft>
              <a:buNone/>
            </a:pPr>
            <a:r>
              <a:rPr lang="en"/>
              <a:t>Client application never talks to the identity provider.</a:t>
            </a:r>
            <a:endParaRPr/>
          </a:p>
          <a:p>
            <a:pPr indent="0" lvl="0" marL="0" rtl="0" algn="l">
              <a:spcBef>
                <a:spcPts val="0"/>
              </a:spcBef>
              <a:spcAft>
                <a:spcPts val="0"/>
              </a:spcAft>
              <a:buNone/>
            </a:pPr>
            <a:r>
              <a:rPr lang="en"/>
              <a:t>Use the banking application function as the explanation, it’s the same concept.</a:t>
            </a:r>
            <a:endParaRPr/>
          </a:p>
        </p:txBody>
      </p:sp>
      <p:sp>
        <p:nvSpPr>
          <p:cNvPr id="1034" name="Google Shape;1034;g3301cd5a96e_0_56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1" name="Shape 1061"/>
        <p:cNvGrpSpPr/>
        <p:nvPr/>
      </p:nvGrpSpPr>
      <p:grpSpPr>
        <a:xfrm>
          <a:off x="0" y="0"/>
          <a:ext cx="0" cy="0"/>
          <a:chOff x="0" y="0"/>
          <a:chExt cx="0" cy="0"/>
        </a:xfrm>
      </p:grpSpPr>
      <p:sp>
        <p:nvSpPr>
          <p:cNvPr id="1062" name="Google Shape;1062;g2dfd729234b_3_1991: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63" name="Google Shape;1063;g2dfd729234b_3_199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0" name="Shape 1090"/>
        <p:cNvGrpSpPr/>
        <p:nvPr/>
      </p:nvGrpSpPr>
      <p:grpSpPr>
        <a:xfrm>
          <a:off x="0" y="0"/>
          <a:ext cx="0" cy="0"/>
          <a:chOff x="0" y="0"/>
          <a:chExt cx="0" cy="0"/>
        </a:xfrm>
      </p:grpSpPr>
      <p:sp>
        <p:nvSpPr>
          <p:cNvPr id="1091" name="Google Shape;1091;g32dc59663e3_0_94: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92" name="Google Shape;1092;g32dc59663e3_0_9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8" name="Shape 1098"/>
        <p:cNvGrpSpPr/>
        <p:nvPr/>
      </p:nvGrpSpPr>
      <p:grpSpPr>
        <a:xfrm>
          <a:off x="0" y="0"/>
          <a:ext cx="0" cy="0"/>
          <a:chOff x="0" y="0"/>
          <a:chExt cx="0" cy="0"/>
        </a:xfrm>
      </p:grpSpPr>
      <p:sp>
        <p:nvSpPr>
          <p:cNvPr id="1099" name="Google Shape;1099;g2dfd729234b_3_790: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Ask Max to explain this bit more</a:t>
            </a:r>
            <a:endParaRPr/>
          </a:p>
        </p:txBody>
      </p:sp>
      <p:sp>
        <p:nvSpPr>
          <p:cNvPr id="1100" name="Google Shape;1100;g2dfd729234b_3_79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5" name="Shape 1105"/>
        <p:cNvGrpSpPr/>
        <p:nvPr/>
      </p:nvGrpSpPr>
      <p:grpSpPr>
        <a:xfrm>
          <a:off x="0" y="0"/>
          <a:ext cx="0" cy="0"/>
          <a:chOff x="0" y="0"/>
          <a:chExt cx="0" cy="0"/>
        </a:xfrm>
      </p:grpSpPr>
      <p:sp>
        <p:nvSpPr>
          <p:cNvPr id="1106" name="Google Shape;1106;g3301cd5a96e_0_636: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Ask Max to explain this bit more</a:t>
            </a:r>
            <a:endParaRPr/>
          </a:p>
        </p:txBody>
      </p:sp>
      <p:sp>
        <p:nvSpPr>
          <p:cNvPr id="1107" name="Google Shape;1107;g3301cd5a96e_0_6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decf1606b1_0_102: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g2decf1606b1_0_10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2" name="Shape 1112"/>
        <p:cNvGrpSpPr/>
        <p:nvPr/>
      </p:nvGrpSpPr>
      <p:grpSpPr>
        <a:xfrm>
          <a:off x="0" y="0"/>
          <a:ext cx="0" cy="0"/>
          <a:chOff x="0" y="0"/>
          <a:chExt cx="0" cy="0"/>
        </a:xfrm>
      </p:grpSpPr>
      <p:sp>
        <p:nvSpPr>
          <p:cNvPr id="1113" name="Google Shape;1113;g20dfb1216da_0_8: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g20dfb1216da_0_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9" name="Shape 1119"/>
        <p:cNvGrpSpPr/>
        <p:nvPr/>
      </p:nvGrpSpPr>
      <p:grpSpPr>
        <a:xfrm>
          <a:off x="0" y="0"/>
          <a:ext cx="0" cy="0"/>
          <a:chOff x="0" y="0"/>
          <a:chExt cx="0" cy="0"/>
        </a:xfrm>
      </p:grpSpPr>
      <p:sp>
        <p:nvSpPr>
          <p:cNvPr id="1120" name="Google Shape;1120;g2e09c475e81_0_0: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21" name="Google Shape;1121;g2e09c475e81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6" name="Shape 1126"/>
        <p:cNvGrpSpPr/>
        <p:nvPr/>
      </p:nvGrpSpPr>
      <p:grpSpPr>
        <a:xfrm>
          <a:off x="0" y="0"/>
          <a:ext cx="0" cy="0"/>
          <a:chOff x="0" y="0"/>
          <a:chExt cx="0" cy="0"/>
        </a:xfrm>
      </p:grpSpPr>
      <p:sp>
        <p:nvSpPr>
          <p:cNvPr id="1127" name="Google Shape;1127;g32dc59663e3_0_102: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g32dc59663e3_0_10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4" name="Shape 1134"/>
        <p:cNvGrpSpPr/>
        <p:nvPr/>
      </p:nvGrpSpPr>
      <p:grpSpPr>
        <a:xfrm>
          <a:off x="0" y="0"/>
          <a:ext cx="0" cy="0"/>
          <a:chOff x="0" y="0"/>
          <a:chExt cx="0" cy="0"/>
        </a:xfrm>
      </p:grpSpPr>
      <p:sp>
        <p:nvSpPr>
          <p:cNvPr id="1135" name="Google Shape;1135;g2e09c475e81_0_39: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SDK does signing for you.</a:t>
            </a:r>
            <a:endParaRPr/>
          </a:p>
          <a:p>
            <a:pPr indent="0" lvl="0" marL="0" rtl="0" algn="l">
              <a:spcBef>
                <a:spcPts val="0"/>
              </a:spcBef>
              <a:spcAft>
                <a:spcPts val="0"/>
              </a:spcAft>
              <a:buNone/>
            </a:pPr>
            <a:r>
              <a:rPr lang="en"/>
              <a:t>If you’re not using Typescript/Javascript, then you have to bring in your own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Ask Max.</a:t>
            </a:r>
            <a:endParaRPr/>
          </a:p>
        </p:txBody>
      </p:sp>
      <p:sp>
        <p:nvSpPr>
          <p:cNvPr id="1136" name="Google Shape;1136;g2e09c475e81_0_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2" name="Shape 1142"/>
        <p:cNvGrpSpPr/>
        <p:nvPr/>
      </p:nvGrpSpPr>
      <p:grpSpPr>
        <a:xfrm>
          <a:off x="0" y="0"/>
          <a:ext cx="0" cy="0"/>
          <a:chOff x="0" y="0"/>
          <a:chExt cx="0" cy="0"/>
        </a:xfrm>
      </p:grpSpPr>
      <p:sp>
        <p:nvSpPr>
          <p:cNvPr id="1143" name="Google Shape;1143;g2e09c475e81_0_47: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44" name="Google Shape;1144;g2e09c475e81_0_4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decf1606b1_0_371: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292100" lvl="0" marL="457200" rtl="0" algn="l">
              <a:lnSpc>
                <a:spcPct val="115000"/>
              </a:lnSpc>
              <a:spcBef>
                <a:spcPts val="0"/>
              </a:spcBef>
              <a:spcAft>
                <a:spcPts val="0"/>
              </a:spcAft>
              <a:buClr>
                <a:srgbClr val="005452"/>
              </a:buClr>
              <a:buSzPts val="1000"/>
              <a:buFont typeface="Source Code Pro"/>
              <a:buChar char="➔"/>
            </a:pPr>
            <a:r>
              <a:rPr lang="en" sz="1000">
                <a:solidFill>
                  <a:srgbClr val="005452"/>
                </a:solidFill>
                <a:latin typeface="Source Code Pro"/>
                <a:ea typeface="Source Code Pro"/>
                <a:cs typeface="Source Code Pro"/>
                <a:sym typeface="Source Code Pro"/>
              </a:rPr>
              <a:t>Enabling:</a:t>
            </a:r>
            <a:endParaRPr sz="1000">
              <a:solidFill>
                <a:srgbClr val="005452"/>
              </a:solidFill>
              <a:latin typeface="Source Code Pro"/>
              <a:ea typeface="Source Code Pro"/>
              <a:cs typeface="Source Code Pro"/>
              <a:sym typeface="Source Code Pro"/>
            </a:endParaRPr>
          </a:p>
          <a:p>
            <a:pPr indent="-292100" lvl="1" marL="914400" rtl="0" algn="l">
              <a:lnSpc>
                <a:spcPct val="115000"/>
              </a:lnSpc>
              <a:spcBef>
                <a:spcPts val="0"/>
              </a:spcBef>
              <a:spcAft>
                <a:spcPts val="0"/>
              </a:spcAft>
              <a:buClr>
                <a:schemeClr val="dk1"/>
              </a:buClr>
              <a:buSzPts val="1000"/>
              <a:buFont typeface="Source Code Pro"/>
              <a:buChar char="◆"/>
            </a:pPr>
            <a:r>
              <a:rPr lang="en" sz="1000">
                <a:solidFill>
                  <a:srgbClr val="005452"/>
                </a:solidFill>
                <a:latin typeface="Source Code Pro"/>
                <a:ea typeface="Source Code Pro"/>
                <a:cs typeface="Source Code Pro"/>
                <a:sym typeface="Source Code Pro"/>
              </a:rPr>
              <a:t>Cross-Border payments</a:t>
            </a:r>
            <a:endParaRPr sz="1000">
              <a:solidFill>
                <a:srgbClr val="005452"/>
              </a:solidFill>
              <a:latin typeface="Source Code Pro"/>
              <a:ea typeface="Source Code Pro"/>
              <a:cs typeface="Source Code Pro"/>
              <a:sym typeface="Source Code Pro"/>
            </a:endParaRPr>
          </a:p>
          <a:p>
            <a:pPr indent="-292100" lvl="1" marL="914400" rtl="0" algn="l">
              <a:lnSpc>
                <a:spcPct val="115000"/>
              </a:lnSpc>
              <a:spcBef>
                <a:spcPts val="0"/>
              </a:spcBef>
              <a:spcAft>
                <a:spcPts val="0"/>
              </a:spcAft>
              <a:buClr>
                <a:schemeClr val="dk1"/>
              </a:buClr>
              <a:buSzPts val="1000"/>
              <a:buFont typeface="Source Code Pro"/>
              <a:buChar char="◆"/>
            </a:pPr>
            <a:r>
              <a:rPr lang="en" sz="1000">
                <a:solidFill>
                  <a:srgbClr val="005452"/>
                </a:solidFill>
                <a:latin typeface="Source Code Pro"/>
                <a:ea typeface="Source Code Pro"/>
                <a:cs typeface="Source Code Pro"/>
                <a:sym typeface="Source Code Pro"/>
              </a:rPr>
              <a:t>Cross-currency payments</a:t>
            </a:r>
            <a:endParaRPr sz="1000">
              <a:solidFill>
                <a:srgbClr val="005452"/>
              </a:solidFill>
              <a:latin typeface="Source Code Pro"/>
              <a:ea typeface="Source Code Pro"/>
              <a:cs typeface="Source Code Pro"/>
              <a:sym typeface="Source Code Pro"/>
            </a:endParaRPr>
          </a:p>
          <a:p>
            <a:pPr indent="-292100" lvl="1" marL="914400" rtl="0" algn="l">
              <a:lnSpc>
                <a:spcPct val="115000"/>
              </a:lnSpc>
              <a:spcBef>
                <a:spcPts val="0"/>
              </a:spcBef>
              <a:spcAft>
                <a:spcPts val="0"/>
              </a:spcAft>
              <a:buClr>
                <a:schemeClr val="dk1"/>
              </a:buClr>
              <a:buSzPts val="1000"/>
              <a:buFont typeface="Source Code Pro"/>
              <a:buChar char="◆"/>
            </a:pPr>
            <a:r>
              <a:rPr lang="en" sz="1000">
                <a:solidFill>
                  <a:srgbClr val="005452"/>
                </a:solidFill>
                <a:latin typeface="Source Code Pro"/>
                <a:ea typeface="Source Code Pro"/>
                <a:cs typeface="Source Code Pro"/>
                <a:sym typeface="Source Code Pro"/>
              </a:rPr>
              <a:t>Financial inclusion - access to digital finance or better digital finance</a:t>
            </a:r>
            <a:endParaRPr sz="1000">
              <a:solidFill>
                <a:srgbClr val="005452"/>
              </a:solidFill>
              <a:latin typeface="Source Code Pro"/>
              <a:ea typeface="Source Code Pro"/>
              <a:cs typeface="Source Code Pro"/>
              <a:sym typeface="Source Code Pro"/>
            </a:endParaRPr>
          </a:p>
          <a:p>
            <a:pPr indent="-292100" lvl="1" marL="914400" rtl="0" algn="l">
              <a:lnSpc>
                <a:spcPct val="115000"/>
              </a:lnSpc>
              <a:spcBef>
                <a:spcPts val="0"/>
              </a:spcBef>
              <a:spcAft>
                <a:spcPts val="0"/>
              </a:spcAft>
              <a:buClr>
                <a:schemeClr val="dk1"/>
              </a:buClr>
              <a:buSzPts val="1000"/>
              <a:buFont typeface="Source Code Pro"/>
              <a:buChar char="◆"/>
            </a:pPr>
            <a:r>
              <a:rPr lang="en" sz="1000">
                <a:solidFill>
                  <a:srgbClr val="005452"/>
                </a:solidFill>
                <a:latin typeface="Source Code Pro"/>
                <a:ea typeface="Source Code Pro"/>
                <a:cs typeface="Source Code Pro"/>
                <a:sym typeface="Source Code Pro"/>
              </a:rPr>
              <a:t>Micropayments - sending small payments (fractions of a cent)</a:t>
            </a:r>
            <a:endParaRPr sz="1000">
              <a:solidFill>
                <a:srgbClr val="005452"/>
              </a:solidFill>
              <a:latin typeface="Source Code Pro"/>
              <a:ea typeface="Source Code Pro"/>
              <a:cs typeface="Source Code Pro"/>
              <a:sym typeface="Source Code Pro"/>
            </a:endParaRPr>
          </a:p>
          <a:p>
            <a:pPr indent="0" lvl="0" marL="0" rtl="0" algn="l">
              <a:lnSpc>
                <a:spcPct val="115000"/>
              </a:lnSpc>
              <a:spcBef>
                <a:spcPts val="0"/>
              </a:spcBef>
              <a:spcAft>
                <a:spcPts val="0"/>
              </a:spcAft>
              <a:buNone/>
            </a:pPr>
            <a:r>
              <a:t/>
            </a:r>
            <a:endParaRPr sz="1000">
              <a:solidFill>
                <a:srgbClr val="005452"/>
              </a:solidFill>
              <a:latin typeface="Source Code Pro"/>
              <a:ea typeface="Source Code Pro"/>
              <a:cs typeface="Source Code Pro"/>
              <a:sym typeface="Source Code Pro"/>
            </a:endParaRPr>
          </a:p>
          <a:p>
            <a:pPr indent="-292100" lvl="0" marL="457200" rtl="0" algn="l">
              <a:lnSpc>
                <a:spcPct val="115000"/>
              </a:lnSpc>
              <a:spcBef>
                <a:spcPts val="0"/>
              </a:spcBef>
              <a:spcAft>
                <a:spcPts val="0"/>
              </a:spcAft>
              <a:buClr>
                <a:srgbClr val="005452"/>
              </a:buClr>
              <a:buSzPts val="1000"/>
              <a:buFont typeface="Source Code Pro"/>
              <a:buChar char="➔"/>
            </a:pPr>
            <a:r>
              <a:rPr lang="en" sz="1000">
                <a:solidFill>
                  <a:srgbClr val="005452"/>
                </a:solidFill>
                <a:latin typeface="Source Code Pro"/>
                <a:ea typeface="Source Code Pro"/>
                <a:cs typeface="Source Code Pro"/>
                <a:sym typeface="Source Code Pro"/>
              </a:rPr>
              <a:t>Financial systems are isolated, needing intermediaries or costly custom integrations for transfers.</a:t>
            </a:r>
            <a:endParaRPr sz="1000">
              <a:solidFill>
                <a:srgbClr val="005452"/>
              </a:solidFill>
              <a:latin typeface="Source Code Pro"/>
              <a:ea typeface="Source Code Pro"/>
              <a:cs typeface="Source Code Pro"/>
              <a:sym typeface="Source Code Pro"/>
            </a:endParaRPr>
          </a:p>
          <a:p>
            <a:pPr indent="-292100" lvl="0" marL="457200" rtl="0" algn="l">
              <a:lnSpc>
                <a:spcPct val="115000"/>
              </a:lnSpc>
              <a:spcBef>
                <a:spcPts val="0"/>
              </a:spcBef>
              <a:spcAft>
                <a:spcPts val="0"/>
              </a:spcAft>
              <a:buClr>
                <a:srgbClr val="005452"/>
              </a:buClr>
              <a:buSzPts val="1000"/>
              <a:buFont typeface="Source Code Pro"/>
              <a:buChar char="➔"/>
            </a:pPr>
            <a:r>
              <a:rPr lang="en" sz="1000">
                <a:solidFill>
                  <a:srgbClr val="005452"/>
                </a:solidFill>
                <a:latin typeface="Source Code Pro"/>
                <a:ea typeface="Source Code Pro"/>
                <a:cs typeface="Source Code Pro"/>
                <a:sym typeface="Source Code Pro"/>
              </a:rPr>
              <a:t>Standards make interoperability easier.</a:t>
            </a:r>
            <a:endParaRPr sz="1000">
              <a:solidFill>
                <a:srgbClr val="005452"/>
              </a:solidFill>
              <a:latin typeface="Source Code Pro"/>
              <a:ea typeface="Source Code Pro"/>
              <a:cs typeface="Source Code Pro"/>
              <a:sym typeface="Source Code Pro"/>
            </a:endParaRPr>
          </a:p>
          <a:p>
            <a:pPr indent="-292100" lvl="0" marL="457200" rtl="0" algn="l">
              <a:lnSpc>
                <a:spcPct val="115000"/>
              </a:lnSpc>
              <a:spcBef>
                <a:spcPts val="0"/>
              </a:spcBef>
              <a:spcAft>
                <a:spcPts val="0"/>
              </a:spcAft>
              <a:buClr>
                <a:srgbClr val="005452"/>
              </a:buClr>
              <a:buSzPts val="1000"/>
              <a:buFont typeface="Source Code Pro"/>
              <a:buChar char="➔"/>
            </a:pPr>
            <a:r>
              <a:rPr lang="en" sz="1000">
                <a:solidFill>
                  <a:srgbClr val="005452"/>
                </a:solidFill>
                <a:latin typeface="Source Code Pro"/>
                <a:ea typeface="Source Code Pro"/>
                <a:cs typeface="Source Code Pro"/>
                <a:sym typeface="Source Code Pro"/>
              </a:rPr>
              <a:t>Interoperability has a lot of benefits, from digital financial inclusion to revolutionising digital financial experiences like streaming micropayments.</a:t>
            </a:r>
            <a:endParaRPr sz="1000">
              <a:solidFill>
                <a:srgbClr val="005452"/>
              </a:solidFill>
              <a:latin typeface="Source Code Pro"/>
              <a:ea typeface="Source Code Pro"/>
              <a:cs typeface="Source Code Pro"/>
              <a:sym typeface="Source Code Pro"/>
            </a:endParaRPr>
          </a:p>
          <a:p>
            <a:pPr indent="-292100" lvl="0" marL="457200" rtl="0" algn="l">
              <a:lnSpc>
                <a:spcPct val="115000"/>
              </a:lnSpc>
              <a:spcBef>
                <a:spcPts val="0"/>
              </a:spcBef>
              <a:spcAft>
                <a:spcPts val="0"/>
              </a:spcAft>
              <a:buClr>
                <a:srgbClr val="005452"/>
              </a:buClr>
              <a:buSzPts val="1000"/>
              <a:buFont typeface="Source Code Pro"/>
              <a:buChar char="➔"/>
            </a:pPr>
            <a:r>
              <a:rPr lang="en" sz="1000">
                <a:solidFill>
                  <a:srgbClr val="005452"/>
                </a:solidFill>
                <a:latin typeface="Source Code Pro"/>
                <a:ea typeface="Source Code Pro"/>
                <a:cs typeface="Source Code Pro"/>
                <a:sym typeface="Source Code Pro"/>
              </a:rPr>
              <a:t>Utilizes existing payment rails.</a:t>
            </a:r>
            <a:endParaRPr sz="1000">
              <a:solidFill>
                <a:srgbClr val="005452"/>
              </a:solidFill>
              <a:latin typeface="Source Code Pro"/>
              <a:ea typeface="Source Code Pro"/>
              <a:cs typeface="Source Code Pro"/>
              <a:sym typeface="Source Code Pro"/>
            </a:endParaRPr>
          </a:p>
          <a:p>
            <a:pPr indent="-292100" lvl="0" marL="457200" rtl="0" algn="l">
              <a:lnSpc>
                <a:spcPct val="115000"/>
              </a:lnSpc>
              <a:spcBef>
                <a:spcPts val="0"/>
              </a:spcBef>
              <a:spcAft>
                <a:spcPts val="0"/>
              </a:spcAft>
              <a:buClr>
                <a:srgbClr val="005452"/>
              </a:buClr>
              <a:buSzPts val="1000"/>
              <a:buFont typeface="Source Code Pro"/>
              <a:buChar char="➔"/>
            </a:pPr>
            <a:r>
              <a:rPr lang="en" sz="1000">
                <a:solidFill>
                  <a:srgbClr val="005452"/>
                </a:solidFill>
                <a:latin typeface="Source Code Pro"/>
                <a:ea typeface="Source Code Pro"/>
                <a:cs typeface="Source Code Pro"/>
                <a:sym typeface="Source Code Pro"/>
              </a:rPr>
              <a:t>Layered architecture approach.</a:t>
            </a:r>
            <a:endParaRPr sz="1000">
              <a:solidFill>
                <a:srgbClr val="005452"/>
              </a:solidFill>
              <a:latin typeface="Source Code Pro"/>
              <a:ea typeface="Source Code Pro"/>
              <a:cs typeface="Source Code Pro"/>
              <a:sym typeface="Source Code Pro"/>
            </a:endParaRPr>
          </a:p>
          <a:p>
            <a:pPr indent="-292100" lvl="0" marL="457200" rtl="0" algn="l">
              <a:lnSpc>
                <a:spcPct val="115000"/>
              </a:lnSpc>
              <a:spcBef>
                <a:spcPts val="0"/>
              </a:spcBef>
              <a:spcAft>
                <a:spcPts val="0"/>
              </a:spcAft>
              <a:buClr>
                <a:srgbClr val="005452"/>
              </a:buClr>
              <a:buSzPts val="1000"/>
              <a:buFont typeface="Source Code Pro"/>
              <a:buChar char="➔"/>
            </a:pPr>
            <a:r>
              <a:rPr lang="en" sz="1000">
                <a:solidFill>
                  <a:srgbClr val="005452"/>
                </a:solidFill>
                <a:latin typeface="Source Code Pro"/>
                <a:ea typeface="Source Code Pro"/>
                <a:cs typeface="Source Code Pro"/>
                <a:sym typeface="Source Code Pro"/>
              </a:rPr>
              <a:t>Means we can use Open Payments on top of all of this without knowing how it all works anyway!</a:t>
            </a:r>
            <a:endParaRPr sz="1000">
              <a:latin typeface="Source Code Pro"/>
              <a:ea typeface="Source Code Pro"/>
              <a:cs typeface="Source Code Pro"/>
              <a:sym typeface="Source Code Pro"/>
            </a:endParaRPr>
          </a:p>
        </p:txBody>
      </p:sp>
      <p:sp>
        <p:nvSpPr>
          <p:cNvPr id="148" name="Google Shape;148;g2decf1606b1_0_37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dfd729234b_3_108: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g2dfd729234b_3_10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2dfd729234b_3_163: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g2dfd729234b_3_16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3.png"/><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4.png"/><Relationship Id="rId3" Type="http://schemas.openxmlformats.org/officeDocument/2006/relationships/image" Target="../media/image8.png"/><Relationship Id="rId4" Type="http://schemas.openxmlformats.org/officeDocument/2006/relationships/image" Target="../media/image11.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4.png"/><Relationship Id="rId3" Type="http://schemas.openxmlformats.org/officeDocument/2006/relationships/image" Target="../media/image6.png"/><Relationship Id="rId4" Type="http://schemas.openxmlformats.org/officeDocument/2006/relationships/image" Target="../media/image8.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4.png"/><Relationship Id="rId3" Type="http://schemas.openxmlformats.org/officeDocument/2006/relationships/image" Target="../media/image6.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8.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4.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 Id="rId3" Type="http://schemas.openxmlformats.org/officeDocument/2006/relationships/image" Target="../media/image1.png"/><Relationship Id="rId4" Type="http://schemas.openxmlformats.org/officeDocument/2006/relationships/image" Target="../media/image6.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2.png"/><Relationship Id="rId4"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 Id="rId3" Type="http://schemas.openxmlformats.org/officeDocument/2006/relationships/image" Target="../media/image6.png"/><Relationship Id="rId4" Type="http://schemas.openxmlformats.org/officeDocument/2006/relationships/image" Target="../media/image9.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8.png"/><Relationship Id="rId4" Type="http://schemas.openxmlformats.org/officeDocument/2006/relationships/image" Target="../media/image7.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4.png"/><Relationship Id="rId4"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 Id="rId3" Type="http://schemas.openxmlformats.org/officeDocument/2006/relationships/image" Target="../media/image7.png"/><Relationship Id="rId4" Type="http://schemas.openxmlformats.org/officeDocument/2006/relationships/image" Target="../media/image6.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 Id="rId3" Type="http://schemas.openxmlformats.org/officeDocument/2006/relationships/image" Target="../media/image6.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dark (Ernie)" type="title">
  <p:cSld name="TITLE">
    <p:spTree>
      <p:nvGrpSpPr>
        <p:cNvPr id="9" name="Shape 9"/>
        <p:cNvGrpSpPr/>
        <p:nvPr/>
      </p:nvGrpSpPr>
      <p:grpSpPr>
        <a:xfrm>
          <a:off x="0" y="0"/>
          <a:ext cx="0" cy="0"/>
          <a:chOff x="0" y="0"/>
          <a:chExt cx="0" cy="0"/>
        </a:xfrm>
      </p:grpSpPr>
      <p:pic>
        <p:nvPicPr>
          <p:cNvPr id="10" name="Google Shape;10;p2"/>
          <p:cNvPicPr preferRelativeResize="0"/>
          <p:nvPr/>
        </p:nvPicPr>
        <p:blipFill>
          <a:blip r:embed="rId2">
            <a:alphaModFix/>
          </a:blip>
          <a:stretch>
            <a:fillRect/>
          </a:stretch>
        </p:blipFill>
        <p:spPr>
          <a:xfrm flipH="1">
            <a:off x="0" y="-4601"/>
            <a:ext cx="9144000" cy="5152714"/>
          </a:xfrm>
          <a:prstGeom prst="rect">
            <a:avLst/>
          </a:prstGeom>
          <a:noFill/>
          <a:ln>
            <a:noFill/>
          </a:ln>
        </p:spPr>
      </p:pic>
      <p:sp>
        <p:nvSpPr>
          <p:cNvPr id="11" name="Google Shape;11;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id="12" name="Google Shape;12;p2"/>
          <p:cNvPicPr preferRelativeResize="0"/>
          <p:nvPr/>
        </p:nvPicPr>
        <p:blipFill>
          <a:blip r:embed="rId3">
            <a:alphaModFix/>
          </a:blip>
          <a:stretch>
            <a:fillRect/>
          </a:stretch>
        </p:blipFill>
        <p:spPr>
          <a:xfrm>
            <a:off x="4807600" y="1171950"/>
            <a:ext cx="3579875" cy="2646419"/>
          </a:xfrm>
          <a:prstGeom prst="rect">
            <a:avLst/>
          </a:prstGeom>
          <a:noFill/>
          <a:ln>
            <a:noFill/>
          </a:ln>
        </p:spPr>
      </p:pic>
      <p:pic>
        <p:nvPicPr>
          <p:cNvPr id="13" name="Google Shape;13;p2"/>
          <p:cNvPicPr preferRelativeResize="0"/>
          <p:nvPr/>
        </p:nvPicPr>
        <p:blipFill>
          <a:blip r:embed="rId4">
            <a:alphaModFix/>
          </a:blip>
          <a:stretch>
            <a:fillRect/>
          </a:stretch>
        </p:blipFill>
        <p:spPr>
          <a:xfrm>
            <a:off x="442200" y="374475"/>
            <a:ext cx="2143586" cy="5232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slide dark gradient">
  <p:cSld name="CUSTOM_1">
    <p:spTree>
      <p:nvGrpSpPr>
        <p:cNvPr id="58" name="Shape 58"/>
        <p:cNvGrpSpPr/>
        <p:nvPr/>
      </p:nvGrpSpPr>
      <p:grpSpPr>
        <a:xfrm>
          <a:off x="0" y="0"/>
          <a:ext cx="0" cy="0"/>
          <a:chOff x="0" y="0"/>
          <a:chExt cx="0" cy="0"/>
        </a:xfrm>
      </p:grpSpPr>
      <p:pic>
        <p:nvPicPr>
          <p:cNvPr id="59" name="Google Shape;59;p11"/>
          <p:cNvPicPr preferRelativeResize="0"/>
          <p:nvPr/>
        </p:nvPicPr>
        <p:blipFill>
          <a:blip r:embed="rId2">
            <a:alphaModFix/>
          </a:blip>
          <a:stretch>
            <a:fillRect/>
          </a:stretch>
        </p:blipFill>
        <p:spPr>
          <a:xfrm>
            <a:off x="1" y="-4600"/>
            <a:ext cx="9144000" cy="5152700"/>
          </a:xfrm>
          <a:prstGeom prst="rect">
            <a:avLst/>
          </a:prstGeom>
          <a:noFill/>
          <a:ln>
            <a:noFill/>
          </a:ln>
        </p:spPr>
      </p:pic>
      <p:pic>
        <p:nvPicPr>
          <p:cNvPr id="60" name="Google Shape;60;p11"/>
          <p:cNvPicPr preferRelativeResize="0"/>
          <p:nvPr/>
        </p:nvPicPr>
        <p:blipFill>
          <a:blip r:embed="rId3">
            <a:alphaModFix/>
          </a:blip>
          <a:stretch>
            <a:fillRect/>
          </a:stretch>
        </p:blipFill>
        <p:spPr>
          <a:xfrm>
            <a:off x="7532726" y="188875"/>
            <a:ext cx="1406326" cy="343254"/>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slide light texture A">
  <p:cSld name="CUSTOM_2">
    <p:spTree>
      <p:nvGrpSpPr>
        <p:cNvPr id="61" name="Shape 61"/>
        <p:cNvGrpSpPr/>
        <p:nvPr/>
      </p:nvGrpSpPr>
      <p:grpSpPr>
        <a:xfrm>
          <a:off x="0" y="0"/>
          <a:ext cx="0" cy="0"/>
          <a:chOff x="0" y="0"/>
          <a:chExt cx="0" cy="0"/>
        </a:xfrm>
      </p:grpSpPr>
      <p:pic>
        <p:nvPicPr>
          <p:cNvPr id="62" name="Google Shape;62;p12"/>
          <p:cNvPicPr preferRelativeResize="0"/>
          <p:nvPr/>
        </p:nvPicPr>
        <p:blipFill>
          <a:blip r:embed="rId2">
            <a:alphaModFix amt="40000"/>
          </a:blip>
          <a:stretch>
            <a:fillRect/>
          </a:stretch>
        </p:blipFill>
        <p:spPr>
          <a:xfrm>
            <a:off x="0" y="-3125"/>
            <a:ext cx="9144023" cy="5143499"/>
          </a:xfrm>
          <a:prstGeom prst="rect">
            <a:avLst/>
          </a:prstGeom>
          <a:noFill/>
          <a:ln>
            <a:noFill/>
          </a:ln>
        </p:spPr>
      </p:pic>
      <p:pic>
        <p:nvPicPr>
          <p:cNvPr id="63" name="Google Shape;63;p12"/>
          <p:cNvPicPr preferRelativeResize="0"/>
          <p:nvPr/>
        </p:nvPicPr>
        <p:blipFill>
          <a:blip r:embed="rId3">
            <a:alphaModFix/>
          </a:blip>
          <a:stretch>
            <a:fillRect/>
          </a:stretch>
        </p:blipFill>
        <p:spPr>
          <a:xfrm flipH="1">
            <a:off x="-24" y="4986800"/>
            <a:ext cx="9144024" cy="153575"/>
          </a:xfrm>
          <a:prstGeom prst="rect">
            <a:avLst/>
          </a:prstGeom>
          <a:noFill/>
          <a:ln>
            <a:noFill/>
          </a:ln>
        </p:spPr>
      </p:pic>
      <p:pic>
        <p:nvPicPr>
          <p:cNvPr id="64" name="Google Shape;64;p12"/>
          <p:cNvPicPr preferRelativeResize="0"/>
          <p:nvPr/>
        </p:nvPicPr>
        <p:blipFill>
          <a:blip r:embed="rId4">
            <a:alphaModFix/>
          </a:blip>
          <a:stretch>
            <a:fillRect/>
          </a:stretch>
        </p:blipFill>
        <p:spPr>
          <a:xfrm>
            <a:off x="7504039" y="99250"/>
            <a:ext cx="1591111" cy="532200"/>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slide light texture B">
  <p:cSld name="CUSTOM_2_1">
    <p:spTree>
      <p:nvGrpSpPr>
        <p:cNvPr id="65" name="Shape 65"/>
        <p:cNvGrpSpPr/>
        <p:nvPr/>
      </p:nvGrpSpPr>
      <p:grpSpPr>
        <a:xfrm>
          <a:off x="0" y="0"/>
          <a:ext cx="0" cy="0"/>
          <a:chOff x="0" y="0"/>
          <a:chExt cx="0" cy="0"/>
        </a:xfrm>
      </p:grpSpPr>
      <p:pic>
        <p:nvPicPr>
          <p:cNvPr id="66" name="Google Shape;66;p13"/>
          <p:cNvPicPr preferRelativeResize="0"/>
          <p:nvPr/>
        </p:nvPicPr>
        <p:blipFill>
          <a:blip r:embed="rId2">
            <a:alphaModFix amt="40000"/>
          </a:blip>
          <a:stretch>
            <a:fillRect/>
          </a:stretch>
        </p:blipFill>
        <p:spPr>
          <a:xfrm>
            <a:off x="0" y="-3125"/>
            <a:ext cx="9144023" cy="5143499"/>
          </a:xfrm>
          <a:prstGeom prst="rect">
            <a:avLst/>
          </a:prstGeom>
          <a:noFill/>
          <a:ln>
            <a:noFill/>
          </a:ln>
        </p:spPr>
      </p:pic>
      <p:pic>
        <p:nvPicPr>
          <p:cNvPr id="67" name="Google Shape;67;p13"/>
          <p:cNvPicPr preferRelativeResize="0"/>
          <p:nvPr/>
        </p:nvPicPr>
        <p:blipFill>
          <a:blip r:embed="rId3">
            <a:alphaModFix/>
          </a:blip>
          <a:stretch>
            <a:fillRect/>
          </a:stretch>
        </p:blipFill>
        <p:spPr>
          <a:xfrm>
            <a:off x="7532749" y="188875"/>
            <a:ext cx="1406326" cy="343250"/>
          </a:xfrm>
          <a:prstGeom prst="rect">
            <a:avLst/>
          </a:prstGeom>
          <a:noFill/>
          <a:ln>
            <a:noFill/>
          </a:ln>
        </p:spPr>
      </p:pic>
      <p:pic>
        <p:nvPicPr>
          <p:cNvPr id="68" name="Google Shape;68;p13"/>
          <p:cNvPicPr preferRelativeResize="0"/>
          <p:nvPr/>
        </p:nvPicPr>
        <p:blipFill>
          <a:blip r:embed="rId4">
            <a:alphaModFix/>
          </a:blip>
          <a:stretch>
            <a:fillRect/>
          </a:stretch>
        </p:blipFill>
        <p:spPr>
          <a:xfrm flipH="1">
            <a:off x="-24" y="4986800"/>
            <a:ext cx="9144024" cy="153575"/>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slide light texture B 1">
  <p:cSld name="CUSTOM_2_1_1">
    <p:spTree>
      <p:nvGrpSpPr>
        <p:cNvPr id="69" name="Shape 69"/>
        <p:cNvGrpSpPr/>
        <p:nvPr/>
      </p:nvGrpSpPr>
      <p:grpSpPr>
        <a:xfrm>
          <a:off x="0" y="0"/>
          <a:ext cx="0" cy="0"/>
          <a:chOff x="0" y="0"/>
          <a:chExt cx="0" cy="0"/>
        </a:xfrm>
      </p:grpSpPr>
      <p:pic>
        <p:nvPicPr>
          <p:cNvPr id="70" name="Google Shape;70;p14"/>
          <p:cNvPicPr preferRelativeResize="0"/>
          <p:nvPr/>
        </p:nvPicPr>
        <p:blipFill>
          <a:blip r:embed="rId2">
            <a:alphaModFix amt="40000"/>
          </a:blip>
          <a:stretch>
            <a:fillRect/>
          </a:stretch>
        </p:blipFill>
        <p:spPr>
          <a:xfrm>
            <a:off x="0" y="-3125"/>
            <a:ext cx="9144023" cy="5143499"/>
          </a:xfrm>
          <a:prstGeom prst="rect">
            <a:avLst/>
          </a:prstGeom>
          <a:noFill/>
          <a:ln>
            <a:noFill/>
          </a:ln>
        </p:spPr>
      </p:pic>
      <p:pic>
        <p:nvPicPr>
          <p:cNvPr id="71" name="Google Shape;71;p14"/>
          <p:cNvPicPr preferRelativeResize="0"/>
          <p:nvPr/>
        </p:nvPicPr>
        <p:blipFill>
          <a:blip r:embed="rId3">
            <a:alphaModFix/>
          </a:blip>
          <a:stretch>
            <a:fillRect/>
          </a:stretch>
        </p:blipFill>
        <p:spPr>
          <a:xfrm>
            <a:off x="7532749" y="188875"/>
            <a:ext cx="1406326" cy="343250"/>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slide blank">
  <p:cSld name="CUSTOM_3">
    <p:spTree>
      <p:nvGrpSpPr>
        <p:cNvPr id="72" name="Shape 72"/>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slide no background B">
  <p:cSld name="CUSTOM_4">
    <p:spTree>
      <p:nvGrpSpPr>
        <p:cNvPr id="73" name="Shape 73"/>
        <p:cNvGrpSpPr/>
        <p:nvPr/>
      </p:nvGrpSpPr>
      <p:grpSpPr>
        <a:xfrm>
          <a:off x="0" y="0"/>
          <a:ext cx="0" cy="0"/>
          <a:chOff x="0" y="0"/>
          <a:chExt cx="0" cy="0"/>
        </a:xfrm>
      </p:grpSpPr>
      <p:pic>
        <p:nvPicPr>
          <p:cNvPr id="74" name="Google Shape;74;p16"/>
          <p:cNvPicPr preferRelativeResize="0"/>
          <p:nvPr/>
        </p:nvPicPr>
        <p:blipFill>
          <a:blip r:embed="rId2">
            <a:alphaModFix/>
          </a:blip>
          <a:stretch>
            <a:fillRect/>
          </a:stretch>
        </p:blipFill>
        <p:spPr>
          <a:xfrm>
            <a:off x="7532749" y="188875"/>
            <a:ext cx="1406326" cy="343250"/>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slide no background A">
  <p:cSld name="CUSTOM_4_1">
    <p:spTree>
      <p:nvGrpSpPr>
        <p:cNvPr id="75" name="Shape 75"/>
        <p:cNvGrpSpPr/>
        <p:nvPr/>
      </p:nvGrpSpPr>
      <p:grpSpPr>
        <a:xfrm>
          <a:off x="0" y="0"/>
          <a:ext cx="0" cy="0"/>
          <a:chOff x="0" y="0"/>
          <a:chExt cx="0" cy="0"/>
        </a:xfrm>
      </p:grpSpPr>
      <p:pic>
        <p:nvPicPr>
          <p:cNvPr id="76" name="Google Shape;76;p17"/>
          <p:cNvPicPr preferRelativeResize="0"/>
          <p:nvPr/>
        </p:nvPicPr>
        <p:blipFill>
          <a:blip r:embed="rId2">
            <a:alphaModFix/>
          </a:blip>
          <a:stretch>
            <a:fillRect/>
          </a:stretch>
        </p:blipFill>
        <p:spPr>
          <a:xfrm>
            <a:off x="7532749" y="188875"/>
            <a:ext cx="1406326" cy="343250"/>
          </a:xfrm>
          <a:prstGeom prst="rect">
            <a:avLst/>
          </a:prstGeom>
          <a:noFill/>
          <a:ln>
            <a:noFill/>
          </a:ln>
        </p:spPr>
      </p:pic>
      <p:pic>
        <p:nvPicPr>
          <p:cNvPr id="77" name="Google Shape;77;p17"/>
          <p:cNvPicPr preferRelativeResize="0"/>
          <p:nvPr/>
        </p:nvPicPr>
        <p:blipFill>
          <a:blip r:embed="rId3">
            <a:alphaModFix/>
          </a:blip>
          <a:stretch>
            <a:fillRect/>
          </a:stretch>
        </p:blipFill>
        <p:spPr>
          <a:xfrm flipH="1">
            <a:off x="-24" y="4986800"/>
            <a:ext cx="9144024" cy="153575"/>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slide_white_reversed">
  <p:cSld name="BIG_NUMBER_1_1_1">
    <p:spTree>
      <p:nvGrpSpPr>
        <p:cNvPr id="78" name="Shape 78"/>
        <p:cNvGrpSpPr/>
        <p:nvPr/>
      </p:nvGrpSpPr>
      <p:grpSpPr>
        <a:xfrm>
          <a:off x="0" y="0"/>
          <a:ext cx="0" cy="0"/>
          <a:chOff x="0" y="0"/>
          <a:chExt cx="0" cy="0"/>
        </a:xfrm>
      </p:grpSpPr>
      <p:sp>
        <p:nvSpPr>
          <p:cNvPr id="79" name="Google Shape;79;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pic>
        <p:nvPicPr>
          <p:cNvPr id="80" name="Google Shape;80;p18"/>
          <p:cNvPicPr preferRelativeResize="0"/>
          <p:nvPr/>
        </p:nvPicPr>
        <p:blipFill>
          <a:blip r:embed="rId2">
            <a:alphaModFix amt="40000"/>
          </a:blip>
          <a:stretch>
            <a:fillRect/>
          </a:stretch>
        </p:blipFill>
        <p:spPr>
          <a:xfrm flipH="1">
            <a:off x="0" y="-3125"/>
            <a:ext cx="9143997" cy="5143499"/>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1">
  <p:cSld name="SECTION_TITLE_AND_DESCRIPTION_1">
    <p:bg>
      <p:bgPr>
        <a:solidFill>
          <a:srgbClr val="111111"/>
        </a:solidFill>
      </p:bgPr>
    </p:bg>
    <p:spTree>
      <p:nvGrpSpPr>
        <p:cNvPr id="81" name="Shape 81"/>
        <p:cNvGrpSpPr/>
        <p:nvPr/>
      </p:nvGrpSpPr>
      <p:grpSpPr>
        <a:xfrm>
          <a:off x="0" y="0"/>
          <a:ext cx="0" cy="0"/>
          <a:chOff x="0" y="0"/>
          <a:chExt cx="0" cy="0"/>
        </a:xfrm>
      </p:grpSpPr>
      <p:sp>
        <p:nvSpPr>
          <p:cNvPr id="82" name="Google Shape;82;p19"/>
          <p:cNvSpPr txBox="1"/>
          <p:nvPr>
            <p:ph type="title"/>
          </p:nvPr>
        </p:nvSpPr>
        <p:spPr>
          <a:xfrm>
            <a:off x="525050" y="1238025"/>
            <a:ext cx="3525600" cy="1482300"/>
          </a:xfrm>
          <a:prstGeom prst="rect">
            <a:avLst/>
          </a:prstGeom>
        </p:spPr>
        <p:txBody>
          <a:bodyPr anchorCtr="0" anchor="t" bIns="91425" lIns="91425" spcFirstLastPara="1" rIns="91425" wrap="square" tIns="91425">
            <a:normAutofit/>
          </a:bodyPr>
          <a:lstStyle>
            <a:lvl1pPr lvl="0" rtl="0">
              <a:spcBef>
                <a:spcPts val="0"/>
              </a:spcBef>
              <a:spcAft>
                <a:spcPts val="0"/>
              </a:spcAft>
              <a:buClr>
                <a:srgbClr val="F8F8F8"/>
              </a:buClr>
              <a:buSzPts val="2400"/>
              <a:buNone/>
              <a:defRPr sz="2400">
                <a:solidFill>
                  <a:srgbClr val="F8F8F8"/>
                </a:solidFill>
              </a:defRPr>
            </a:lvl1pPr>
            <a:lvl2pPr lvl="1" rtl="0">
              <a:spcBef>
                <a:spcPts val="0"/>
              </a:spcBef>
              <a:spcAft>
                <a:spcPts val="0"/>
              </a:spcAft>
              <a:buClr>
                <a:schemeClr val="dk2"/>
              </a:buClr>
              <a:buSzPts val="4200"/>
              <a:buNone/>
              <a:defRPr sz="4200">
                <a:solidFill>
                  <a:schemeClr val="dk2"/>
                </a:solidFill>
              </a:defRPr>
            </a:lvl2pPr>
            <a:lvl3pPr lvl="2" rtl="0">
              <a:spcBef>
                <a:spcPts val="0"/>
              </a:spcBef>
              <a:spcAft>
                <a:spcPts val="0"/>
              </a:spcAft>
              <a:buClr>
                <a:schemeClr val="dk2"/>
              </a:buClr>
              <a:buSzPts val="4200"/>
              <a:buNone/>
              <a:defRPr sz="4200">
                <a:solidFill>
                  <a:schemeClr val="dk2"/>
                </a:solidFill>
              </a:defRPr>
            </a:lvl3pPr>
            <a:lvl4pPr lvl="3" rtl="0">
              <a:spcBef>
                <a:spcPts val="0"/>
              </a:spcBef>
              <a:spcAft>
                <a:spcPts val="0"/>
              </a:spcAft>
              <a:buClr>
                <a:schemeClr val="dk2"/>
              </a:buClr>
              <a:buSzPts val="4200"/>
              <a:buNone/>
              <a:defRPr sz="4200">
                <a:solidFill>
                  <a:schemeClr val="dk2"/>
                </a:solidFill>
              </a:defRPr>
            </a:lvl4pPr>
            <a:lvl5pPr lvl="4" rtl="0">
              <a:spcBef>
                <a:spcPts val="0"/>
              </a:spcBef>
              <a:spcAft>
                <a:spcPts val="0"/>
              </a:spcAft>
              <a:buClr>
                <a:schemeClr val="dk2"/>
              </a:buClr>
              <a:buSzPts val="4200"/>
              <a:buNone/>
              <a:defRPr sz="4200">
                <a:solidFill>
                  <a:schemeClr val="dk2"/>
                </a:solidFill>
              </a:defRPr>
            </a:lvl5pPr>
            <a:lvl6pPr lvl="5" rtl="0">
              <a:spcBef>
                <a:spcPts val="0"/>
              </a:spcBef>
              <a:spcAft>
                <a:spcPts val="0"/>
              </a:spcAft>
              <a:buClr>
                <a:schemeClr val="dk2"/>
              </a:buClr>
              <a:buSzPts val="4200"/>
              <a:buNone/>
              <a:defRPr sz="4200">
                <a:solidFill>
                  <a:schemeClr val="dk2"/>
                </a:solidFill>
              </a:defRPr>
            </a:lvl6pPr>
            <a:lvl7pPr lvl="6" rtl="0">
              <a:spcBef>
                <a:spcPts val="0"/>
              </a:spcBef>
              <a:spcAft>
                <a:spcPts val="0"/>
              </a:spcAft>
              <a:buClr>
                <a:schemeClr val="dk2"/>
              </a:buClr>
              <a:buSzPts val="4200"/>
              <a:buNone/>
              <a:defRPr sz="4200">
                <a:solidFill>
                  <a:schemeClr val="dk2"/>
                </a:solidFill>
              </a:defRPr>
            </a:lvl7pPr>
            <a:lvl8pPr lvl="7" rtl="0">
              <a:spcBef>
                <a:spcPts val="0"/>
              </a:spcBef>
              <a:spcAft>
                <a:spcPts val="0"/>
              </a:spcAft>
              <a:buClr>
                <a:schemeClr val="dk2"/>
              </a:buClr>
              <a:buSzPts val="4200"/>
              <a:buNone/>
              <a:defRPr sz="4200">
                <a:solidFill>
                  <a:schemeClr val="dk2"/>
                </a:solidFill>
              </a:defRPr>
            </a:lvl8pPr>
            <a:lvl9pPr lvl="8" rtl="0">
              <a:spcBef>
                <a:spcPts val="0"/>
              </a:spcBef>
              <a:spcAft>
                <a:spcPts val="0"/>
              </a:spcAft>
              <a:buClr>
                <a:schemeClr val="dk2"/>
              </a:buClr>
              <a:buSzPts val="4200"/>
              <a:buNone/>
              <a:defRPr sz="4200">
                <a:solidFill>
                  <a:schemeClr val="dk2"/>
                </a:solidFill>
              </a:defRPr>
            </a:lvl9pPr>
          </a:lstStyle>
          <a:p/>
        </p:txBody>
      </p:sp>
      <p:sp>
        <p:nvSpPr>
          <p:cNvPr id="83" name="Google Shape;83;p19"/>
          <p:cNvSpPr txBox="1"/>
          <p:nvPr>
            <p:ph idx="1" type="subTitle"/>
          </p:nvPr>
        </p:nvSpPr>
        <p:spPr>
          <a:xfrm>
            <a:off x="539626" y="2784325"/>
            <a:ext cx="3525600" cy="12351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SzPts val="2100"/>
              <a:buNone/>
              <a:defRPr sz="2100"/>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
        <p:nvSpPr>
          <p:cNvPr id="84" name="Google Shape;84;p19"/>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
        <p:nvSpPr>
          <p:cNvPr id="85" name="Google Shape;85;p19"/>
          <p:cNvSpPr/>
          <p:nvPr>
            <p:ph idx="2" type="pic"/>
          </p:nvPr>
        </p:nvSpPr>
        <p:spPr>
          <a:xfrm>
            <a:off x="4570250" y="0"/>
            <a:ext cx="4573800" cy="5148900"/>
          </a:xfrm>
          <a:prstGeom prst="rect">
            <a:avLst/>
          </a:prstGeom>
          <a:noFill/>
          <a:ln>
            <a:noFill/>
          </a:ln>
        </p:spPr>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slide_white">
  <p:cSld name="BIG_NUMBER_1_1_2">
    <p:spTree>
      <p:nvGrpSpPr>
        <p:cNvPr id="86" name="Shape 86"/>
        <p:cNvGrpSpPr/>
        <p:nvPr/>
      </p:nvGrpSpPr>
      <p:grpSpPr>
        <a:xfrm>
          <a:off x="0" y="0"/>
          <a:ext cx="0" cy="0"/>
          <a:chOff x="0" y="0"/>
          <a:chExt cx="0" cy="0"/>
        </a:xfrm>
      </p:grpSpPr>
      <p:sp>
        <p:nvSpPr>
          <p:cNvPr id="87" name="Google Shape;87;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pic>
        <p:nvPicPr>
          <p:cNvPr id="88" name="Google Shape;88;p20"/>
          <p:cNvPicPr preferRelativeResize="0"/>
          <p:nvPr/>
        </p:nvPicPr>
        <p:blipFill>
          <a:blip r:embed="rId2">
            <a:alphaModFix amt="40000"/>
          </a:blip>
          <a:stretch>
            <a:fillRect/>
          </a:stretch>
        </p:blipFill>
        <p:spPr>
          <a:xfrm>
            <a:off x="0" y="-3125"/>
            <a:ext cx="9144023" cy="5143499"/>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light (Ernie)" type="secHead">
  <p:cSld name="SECTION_HEADER">
    <p:spTree>
      <p:nvGrpSpPr>
        <p:cNvPr id="14" name="Shape 14"/>
        <p:cNvGrpSpPr/>
        <p:nvPr/>
      </p:nvGrpSpPr>
      <p:grpSpPr>
        <a:xfrm>
          <a:off x="0" y="0"/>
          <a:ext cx="0" cy="0"/>
          <a:chOff x="0" y="0"/>
          <a:chExt cx="0" cy="0"/>
        </a:xfrm>
      </p:grpSpPr>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id="16" name="Google Shape;16;p3"/>
          <p:cNvPicPr preferRelativeResize="0"/>
          <p:nvPr/>
        </p:nvPicPr>
        <p:blipFill>
          <a:blip r:embed="rId2">
            <a:alphaModFix/>
          </a:blip>
          <a:stretch>
            <a:fillRect/>
          </a:stretch>
        </p:blipFill>
        <p:spPr>
          <a:xfrm flipH="1">
            <a:off x="0" y="0"/>
            <a:ext cx="9144000" cy="5143500"/>
          </a:xfrm>
          <a:prstGeom prst="rect">
            <a:avLst/>
          </a:prstGeom>
          <a:noFill/>
          <a:ln>
            <a:noFill/>
          </a:ln>
        </p:spPr>
      </p:pic>
      <p:pic>
        <p:nvPicPr>
          <p:cNvPr id="17" name="Google Shape;17;p3"/>
          <p:cNvPicPr preferRelativeResize="0"/>
          <p:nvPr/>
        </p:nvPicPr>
        <p:blipFill>
          <a:blip r:embed="rId3">
            <a:alphaModFix/>
          </a:blip>
          <a:stretch>
            <a:fillRect/>
          </a:stretch>
        </p:blipFill>
        <p:spPr>
          <a:xfrm>
            <a:off x="4807598" y="1171962"/>
            <a:ext cx="3579876" cy="2647174"/>
          </a:xfrm>
          <a:prstGeom prst="rect">
            <a:avLst/>
          </a:prstGeom>
          <a:noFill/>
          <a:ln>
            <a:noFill/>
          </a:ln>
        </p:spPr>
      </p:pic>
      <p:pic>
        <p:nvPicPr>
          <p:cNvPr id="18" name="Google Shape;18;p3"/>
          <p:cNvPicPr preferRelativeResize="0"/>
          <p:nvPr/>
        </p:nvPicPr>
        <p:blipFill>
          <a:blip r:embed="rId4">
            <a:alphaModFix/>
          </a:blip>
          <a:stretch>
            <a:fillRect/>
          </a:stretch>
        </p:blipFill>
        <p:spPr>
          <a:xfrm>
            <a:off x="442206" y="374465"/>
            <a:ext cx="2143606" cy="52320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dark (phone)" type="tx">
  <p:cSld name="TITLE_AND_BODY">
    <p:spTree>
      <p:nvGrpSpPr>
        <p:cNvPr id="19" name="Shape 19"/>
        <p:cNvGrpSpPr/>
        <p:nvPr/>
      </p:nvGrpSpPr>
      <p:grpSpPr>
        <a:xfrm>
          <a:off x="0" y="0"/>
          <a:ext cx="0" cy="0"/>
          <a:chOff x="0" y="0"/>
          <a:chExt cx="0" cy="0"/>
        </a:xfrm>
      </p:grpSpPr>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id="21" name="Google Shape;21;p4"/>
          <p:cNvPicPr preferRelativeResize="0"/>
          <p:nvPr/>
        </p:nvPicPr>
        <p:blipFill>
          <a:blip r:embed="rId2">
            <a:alphaModFix/>
          </a:blip>
          <a:stretch>
            <a:fillRect/>
          </a:stretch>
        </p:blipFill>
        <p:spPr>
          <a:xfrm flipH="1">
            <a:off x="0" y="-4601"/>
            <a:ext cx="9144000" cy="5152714"/>
          </a:xfrm>
          <a:prstGeom prst="rect">
            <a:avLst/>
          </a:prstGeom>
          <a:noFill/>
          <a:ln>
            <a:noFill/>
          </a:ln>
        </p:spPr>
      </p:pic>
      <p:pic>
        <p:nvPicPr>
          <p:cNvPr id="22" name="Google Shape;22;p4"/>
          <p:cNvPicPr preferRelativeResize="0"/>
          <p:nvPr/>
        </p:nvPicPr>
        <p:blipFill>
          <a:blip r:embed="rId3">
            <a:alphaModFix/>
          </a:blip>
          <a:stretch>
            <a:fillRect/>
          </a:stretch>
        </p:blipFill>
        <p:spPr>
          <a:xfrm>
            <a:off x="442200" y="374475"/>
            <a:ext cx="2143586" cy="523200"/>
          </a:xfrm>
          <a:prstGeom prst="rect">
            <a:avLst/>
          </a:prstGeom>
          <a:noFill/>
          <a:ln>
            <a:noFill/>
          </a:ln>
        </p:spPr>
      </p:pic>
      <p:pic>
        <p:nvPicPr>
          <p:cNvPr id="23" name="Google Shape;23;p4"/>
          <p:cNvPicPr preferRelativeResize="0"/>
          <p:nvPr/>
        </p:nvPicPr>
        <p:blipFill>
          <a:blip r:embed="rId4">
            <a:alphaModFix/>
          </a:blip>
          <a:stretch>
            <a:fillRect/>
          </a:stretch>
        </p:blipFill>
        <p:spPr>
          <a:xfrm>
            <a:off x="5519875" y="547550"/>
            <a:ext cx="3115050" cy="4595951"/>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light (phone)" type="twoColTx">
  <p:cSld name="TITLE_AND_TWO_COLUMNS">
    <p:spTree>
      <p:nvGrpSpPr>
        <p:cNvPr id="24" name="Shape 24"/>
        <p:cNvGrpSpPr/>
        <p:nvPr/>
      </p:nvGrpSpPr>
      <p:grpSpPr>
        <a:xfrm>
          <a:off x="0" y="0"/>
          <a:ext cx="0" cy="0"/>
          <a:chOff x="0" y="0"/>
          <a:chExt cx="0" cy="0"/>
        </a:xfrm>
      </p:grpSpPr>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id="26" name="Google Shape;26;p5"/>
          <p:cNvPicPr preferRelativeResize="0"/>
          <p:nvPr/>
        </p:nvPicPr>
        <p:blipFill>
          <a:blip r:embed="rId2">
            <a:alphaModFix/>
          </a:blip>
          <a:stretch>
            <a:fillRect/>
          </a:stretch>
        </p:blipFill>
        <p:spPr>
          <a:xfrm flipH="1">
            <a:off x="0" y="0"/>
            <a:ext cx="9144000" cy="5143500"/>
          </a:xfrm>
          <a:prstGeom prst="rect">
            <a:avLst/>
          </a:prstGeom>
          <a:noFill/>
          <a:ln>
            <a:noFill/>
          </a:ln>
        </p:spPr>
      </p:pic>
      <p:pic>
        <p:nvPicPr>
          <p:cNvPr id="27" name="Google Shape;27;p5"/>
          <p:cNvPicPr preferRelativeResize="0"/>
          <p:nvPr/>
        </p:nvPicPr>
        <p:blipFill>
          <a:blip r:embed="rId3">
            <a:alphaModFix/>
          </a:blip>
          <a:stretch>
            <a:fillRect/>
          </a:stretch>
        </p:blipFill>
        <p:spPr>
          <a:xfrm>
            <a:off x="442206" y="374465"/>
            <a:ext cx="2143606" cy="523200"/>
          </a:xfrm>
          <a:prstGeom prst="rect">
            <a:avLst/>
          </a:prstGeom>
          <a:noFill/>
          <a:ln>
            <a:noFill/>
          </a:ln>
        </p:spPr>
      </p:pic>
      <p:pic>
        <p:nvPicPr>
          <p:cNvPr id="28" name="Google Shape;28;p5"/>
          <p:cNvPicPr preferRelativeResize="0"/>
          <p:nvPr/>
        </p:nvPicPr>
        <p:blipFill>
          <a:blip r:embed="rId4">
            <a:alphaModFix/>
          </a:blip>
          <a:stretch>
            <a:fillRect/>
          </a:stretch>
        </p:blipFill>
        <p:spPr>
          <a:xfrm>
            <a:off x="5519875" y="545621"/>
            <a:ext cx="3115050" cy="4595997"/>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no background (with footer)" type="titleOnly">
  <p:cSld name="TITLE_ONLY">
    <p:spTree>
      <p:nvGrpSpPr>
        <p:cNvPr id="29" name="Shape 29"/>
        <p:cNvGrpSpPr/>
        <p:nvPr/>
      </p:nvGrpSpPr>
      <p:grpSpPr>
        <a:xfrm>
          <a:off x="0" y="0"/>
          <a:ext cx="0" cy="0"/>
          <a:chOff x="0" y="0"/>
          <a:chExt cx="0" cy="0"/>
        </a:xfrm>
      </p:grpSpPr>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id="31" name="Google Shape;31;p6"/>
          <p:cNvPicPr preferRelativeResize="0"/>
          <p:nvPr/>
        </p:nvPicPr>
        <p:blipFill>
          <a:blip r:embed="rId2">
            <a:alphaModFix/>
          </a:blip>
          <a:stretch>
            <a:fillRect/>
          </a:stretch>
        </p:blipFill>
        <p:spPr>
          <a:xfrm>
            <a:off x="6770580" y="246953"/>
            <a:ext cx="2143606" cy="523200"/>
          </a:xfrm>
          <a:prstGeom prst="rect">
            <a:avLst/>
          </a:prstGeom>
          <a:noFill/>
          <a:ln>
            <a:noFill/>
          </a:ln>
        </p:spPr>
      </p:pic>
      <p:pic>
        <p:nvPicPr>
          <p:cNvPr id="32" name="Google Shape;32;p6"/>
          <p:cNvPicPr preferRelativeResize="0"/>
          <p:nvPr/>
        </p:nvPicPr>
        <p:blipFill>
          <a:blip r:embed="rId3">
            <a:alphaModFix/>
          </a:blip>
          <a:stretch>
            <a:fillRect/>
          </a:stretch>
        </p:blipFill>
        <p:spPr>
          <a:xfrm flipH="1">
            <a:off x="-24" y="4700225"/>
            <a:ext cx="9144024" cy="440150"/>
          </a:xfrm>
          <a:prstGeom prst="rect">
            <a:avLst/>
          </a:prstGeom>
          <a:noFill/>
          <a:ln>
            <a:noFill/>
          </a:ln>
        </p:spPr>
      </p:pic>
      <p:sp>
        <p:nvSpPr>
          <p:cNvPr id="33" name="Google Shape;33;p6"/>
          <p:cNvSpPr txBox="1"/>
          <p:nvPr/>
        </p:nvSpPr>
        <p:spPr>
          <a:xfrm>
            <a:off x="1134832" y="4807670"/>
            <a:ext cx="3545100" cy="204600"/>
          </a:xfrm>
          <a:prstGeom prst="rect">
            <a:avLst/>
          </a:prstGeom>
          <a:noFill/>
          <a:ln>
            <a:noFill/>
          </a:ln>
        </p:spPr>
        <p:txBody>
          <a:bodyPr anchorCtr="0" anchor="t" bIns="19050" lIns="19050" spcFirstLastPara="1" rIns="19050" wrap="square" tIns="19050">
            <a:noAutofit/>
          </a:bodyPr>
          <a:lstStyle/>
          <a:p>
            <a:pPr indent="0" lvl="1" marL="0" rtl="0" algn="l">
              <a:lnSpc>
                <a:spcPct val="90000"/>
              </a:lnSpc>
              <a:spcBef>
                <a:spcPts val="0"/>
              </a:spcBef>
              <a:spcAft>
                <a:spcPts val="0"/>
              </a:spcAft>
              <a:buClr>
                <a:schemeClr val="dk1"/>
              </a:buClr>
              <a:buSzPts val="1400"/>
              <a:buFont typeface="Titillium Web Light"/>
              <a:buNone/>
            </a:pPr>
            <a:r>
              <a:rPr b="1" lang="en">
                <a:solidFill>
                  <a:schemeClr val="lt1"/>
                </a:solidFill>
                <a:latin typeface="Titillium Web"/>
                <a:ea typeface="Titillium Web"/>
                <a:cs typeface="Titillium Web"/>
                <a:sym typeface="Titillium Web"/>
              </a:rPr>
              <a:t>The modern way to make payments</a:t>
            </a:r>
            <a:endParaRPr b="1" sz="500">
              <a:solidFill>
                <a:schemeClr val="lt1"/>
              </a:solidFill>
            </a:endParaRPr>
          </a:p>
          <a:p>
            <a:pPr indent="0" lvl="1" marL="0" marR="0" rtl="0" algn="l">
              <a:lnSpc>
                <a:spcPct val="90000"/>
              </a:lnSpc>
              <a:spcBef>
                <a:spcPts val="0"/>
              </a:spcBef>
              <a:spcAft>
                <a:spcPts val="0"/>
              </a:spcAft>
              <a:buClr>
                <a:srgbClr val="000000"/>
              </a:buClr>
              <a:buSzPts val="1400"/>
              <a:buFont typeface="Titillium Web Light"/>
              <a:buNone/>
            </a:pPr>
            <a:r>
              <a:t/>
            </a:r>
            <a:endParaRPr b="1">
              <a:solidFill>
                <a:schemeClr val="lt1"/>
              </a:solidFill>
              <a:latin typeface="Titillium Web"/>
              <a:ea typeface="Titillium Web"/>
              <a:cs typeface="Titillium Web"/>
              <a:sym typeface="Titillium Web"/>
            </a:endParaRPr>
          </a:p>
        </p:txBody>
      </p:sp>
      <p:sp>
        <p:nvSpPr>
          <p:cNvPr id="34" name="Google Shape;34;p6"/>
          <p:cNvSpPr txBox="1"/>
          <p:nvPr/>
        </p:nvSpPr>
        <p:spPr>
          <a:xfrm>
            <a:off x="5774275" y="4815403"/>
            <a:ext cx="3236400" cy="204600"/>
          </a:xfrm>
          <a:prstGeom prst="rect">
            <a:avLst/>
          </a:prstGeom>
          <a:noFill/>
          <a:ln>
            <a:noFill/>
          </a:ln>
        </p:spPr>
        <p:txBody>
          <a:bodyPr anchorCtr="0" anchor="ctr" bIns="19050" lIns="19050" spcFirstLastPara="1" rIns="19050" wrap="square" tIns="19050">
            <a:spAutoFit/>
          </a:bodyPr>
          <a:lstStyle/>
          <a:p>
            <a:pPr indent="0" lvl="0" marL="0" marR="0" rtl="0" algn="r">
              <a:lnSpc>
                <a:spcPct val="90000"/>
              </a:lnSpc>
              <a:spcBef>
                <a:spcPts val="0"/>
              </a:spcBef>
              <a:spcAft>
                <a:spcPts val="0"/>
              </a:spcAft>
              <a:buClr>
                <a:srgbClr val="000000"/>
              </a:buClr>
              <a:buSzPts val="1200"/>
              <a:buFont typeface="Titillium Web Light"/>
              <a:buNone/>
            </a:pPr>
            <a:r>
              <a:rPr b="1" i="0" lang="en" sz="1200" u="none" cap="none" strike="noStrike">
                <a:solidFill>
                  <a:schemeClr val="lt1"/>
                </a:solidFill>
                <a:latin typeface="Titillium Web"/>
                <a:ea typeface="Titillium Web"/>
                <a:cs typeface="Titillium Web"/>
                <a:sym typeface="Titillium Web"/>
              </a:rPr>
              <a:t>@interledger #openpayments</a:t>
            </a:r>
            <a:endParaRPr b="1" sz="500">
              <a:solidFill>
                <a:schemeClr val="lt1"/>
              </a:solidFill>
            </a:endParaRPr>
          </a:p>
        </p:txBody>
      </p:sp>
      <p:pic>
        <p:nvPicPr>
          <p:cNvPr id="35" name="Google Shape;35;p6"/>
          <p:cNvPicPr preferRelativeResize="0"/>
          <p:nvPr/>
        </p:nvPicPr>
        <p:blipFill>
          <a:blip r:embed="rId4">
            <a:alphaModFix/>
          </a:blip>
          <a:stretch>
            <a:fillRect/>
          </a:stretch>
        </p:blipFill>
        <p:spPr>
          <a:xfrm>
            <a:off x="147175" y="3791600"/>
            <a:ext cx="1050000" cy="155000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dark (with footer)">
  <p:cSld name="ONE_COLUMN_TEXT">
    <p:spTree>
      <p:nvGrpSpPr>
        <p:cNvPr id="36" name="Shape 36"/>
        <p:cNvGrpSpPr/>
        <p:nvPr/>
      </p:nvGrpSpPr>
      <p:grpSpPr>
        <a:xfrm>
          <a:off x="0" y="0"/>
          <a:ext cx="0" cy="0"/>
          <a:chOff x="0" y="0"/>
          <a:chExt cx="0" cy="0"/>
        </a:xfrm>
      </p:grpSpPr>
      <p:pic>
        <p:nvPicPr>
          <p:cNvPr id="37" name="Google Shape;37;p7"/>
          <p:cNvPicPr preferRelativeResize="0"/>
          <p:nvPr/>
        </p:nvPicPr>
        <p:blipFill>
          <a:blip r:embed="rId2">
            <a:alphaModFix/>
          </a:blip>
          <a:stretch>
            <a:fillRect/>
          </a:stretch>
        </p:blipFill>
        <p:spPr>
          <a:xfrm>
            <a:off x="1" y="-4600"/>
            <a:ext cx="9144000" cy="5152700"/>
          </a:xfrm>
          <a:prstGeom prst="rect">
            <a:avLst/>
          </a:prstGeom>
          <a:noFill/>
          <a:ln>
            <a:noFill/>
          </a:ln>
        </p:spPr>
      </p:pic>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39" name="Google Shape;39;p7"/>
          <p:cNvSpPr/>
          <p:nvPr/>
        </p:nvSpPr>
        <p:spPr>
          <a:xfrm>
            <a:off x="0" y="4706700"/>
            <a:ext cx="9144000" cy="441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Helvetica Neue"/>
              <a:ea typeface="Helvetica Neue"/>
              <a:cs typeface="Helvetica Neue"/>
              <a:sym typeface="Helvetica Neue"/>
            </a:endParaRPr>
          </a:p>
        </p:txBody>
      </p:sp>
      <p:sp>
        <p:nvSpPr>
          <p:cNvPr id="40" name="Google Shape;40;p7"/>
          <p:cNvSpPr txBox="1"/>
          <p:nvPr/>
        </p:nvSpPr>
        <p:spPr>
          <a:xfrm>
            <a:off x="1134832" y="4807670"/>
            <a:ext cx="3545100" cy="204600"/>
          </a:xfrm>
          <a:prstGeom prst="rect">
            <a:avLst/>
          </a:prstGeom>
          <a:noFill/>
          <a:ln>
            <a:noFill/>
          </a:ln>
        </p:spPr>
        <p:txBody>
          <a:bodyPr anchorCtr="0" anchor="t" bIns="19050" lIns="19050" spcFirstLastPara="1" rIns="19050" wrap="square" tIns="19050">
            <a:noAutofit/>
          </a:bodyPr>
          <a:lstStyle/>
          <a:p>
            <a:pPr indent="0" lvl="1" marL="0" rtl="0" algn="l">
              <a:lnSpc>
                <a:spcPct val="90000"/>
              </a:lnSpc>
              <a:spcBef>
                <a:spcPts val="0"/>
              </a:spcBef>
              <a:spcAft>
                <a:spcPts val="0"/>
              </a:spcAft>
              <a:buClr>
                <a:schemeClr val="dk1"/>
              </a:buClr>
              <a:buSzPts val="1400"/>
              <a:buFont typeface="Titillium Web Light"/>
              <a:buNone/>
            </a:pPr>
            <a:r>
              <a:rPr b="1" lang="en">
                <a:solidFill>
                  <a:srgbClr val="005452"/>
                </a:solidFill>
                <a:latin typeface="Titillium Web"/>
                <a:ea typeface="Titillium Web"/>
                <a:cs typeface="Titillium Web"/>
                <a:sym typeface="Titillium Web"/>
              </a:rPr>
              <a:t>The modern way to make payments</a:t>
            </a:r>
            <a:endParaRPr b="1" sz="500">
              <a:solidFill>
                <a:srgbClr val="005452"/>
              </a:solidFill>
            </a:endParaRPr>
          </a:p>
          <a:p>
            <a:pPr indent="0" lvl="1" marL="0" marR="0" rtl="0" algn="l">
              <a:lnSpc>
                <a:spcPct val="90000"/>
              </a:lnSpc>
              <a:spcBef>
                <a:spcPts val="0"/>
              </a:spcBef>
              <a:spcAft>
                <a:spcPts val="0"/>
              </a:spcAft>
              <a:buClr>
                <a:srgbClr val="000000"/>
              </a:buClr>
              <a:buSzPts val="1400"/>
              <a:buFont typeface="Titillium Web Light"/>
              <a:buNone/>
            </a:pPr>
            <a:r>
              <a:t/>
            </a:r>
            <a:endParaRPr b="1">
              <a:solidFill>
                <a:srgbClr val="005452"/>
              </a:solidFill>
              <a:latin typeface="Titillium Web"/>
              <a:ea typeface="Titillium Web"/>
              <a:cs typeface="Titillium Web"/>
              <a:sym typeface="Titillium Web"/>
            </a:endParaRPr>
          </a:p>
        </p:txBody>
      </p:sp>
      <p:pic>
        <p:nvPicPr>
          <p:cNvPr id="41" name="Google Shape;41;p7"/>
          <p:cNvPicPr preferRelativeResize="0"/>
          <p:nvPr/>
        </p:nvPicPr>
        <p:blipFill>
          <a:blip r:embed="rId3">
            <a:alphaModFix/>
          </a:blip>
          <a:stretch>
            <a:fillRect/>
          </a:stretch>
        </p:blipFill>
        <p:spPr>
          <a:xfrm>
            <a:off x="149163" y="3791600"/>
            <a:ext cx="1050000" cy="1550000"/>
          </a:xfrm>
          <a:prstGeom prst="rect">
            <a:avLst/>
          </a:prstGeom>
          <a:noFill/>
          <a:ln>
            <a:noFill/>
          </a:ln>
        </p:spPr>
      </p:pic>
      <p:sp>
        <p:nvSpPr>
          <p:cNvPr id="42" name="Google Shape;42;p7"/>
          <p:cNvSpPr txBox="1"/>
          <p:nvPr/>
        </p:nvSpPr>
        <p:spPr>
          <a:xfrm>
            <a:off x="5774275" y="4815403"/>
            <a:ext cx="3236400" cy="204600"/>
          </a:xfrm>
          <a:prstGeom prst="rect">
            <a:avLst/>
          </a:prstGeom>
          <a:noFill/>
          <a:ln>
            <a:noFill/>
          </a:ln>
        </p:spPr>
        <p:txBody>
          <a:bodyPr anchorCtr="0" anchor="ctr" bIns="19050" lIns="19050" spcFirstLastPara="1" rIns="19050" wrap="square" tIns="19050">
            <a:spAutoFit/>
          </a:bodyPr>
          <a:lstStyle/>
          <a:p>
            <a:pPr indent="0" lvl="0" marL="0" marR="0" rtl="0" algn="r">
              <a:lnSpc>
                <a:spcPct val="90000"/>
              </a:lnSpc>
              <a:spcBef>
                <a:spcPts val="0"/>
              </a:spcBef>
              <a:spcAft>
                <a:spcPts val="0"/>
              </a:spcAft>
              <a:buClr>
                <a:srgbClr val="000000"/>
              </a:buClr>
              <a:buSzPts val="1200"/>
              <a:buFont typeface="Titillium Web Light"/>
              <a:buNone/>
            </a:pPr>
            <a:r>
              <a:rPr b="1" i="0" lang="en" sz="1200" u="none" cap="none" strike="noStrike">
                <a:solidFill>
                  <a:srgbClr val="005452"/>
                </a:solidFill>
                <a:latin typeface="Titillium Web"/>
                <a:ea typeface="Titillium Web"/>
                <a:cs typeface="Titillium Web"/>
                <a:sym typeface="Titillium Web"/>
              </a:rPr>
              <a:t>@interledger #openpayments</a:t>
            </a:r>
            <a:endParaRPr b="1" sz="500">
              <a:solidFill>
                <a:srgbClr val="005452"/>
              </a:solidFill>
            </a:endParaRPr>
          </a:p>
        </p:txBody>
      </p:sp>
      <p:pic>
        <p:nvPicPr>
          <p:cNvPr id="43" name="Google Shape;43;p7"/>
          <p:cNvPicPr preferRelativeResize="0"/>
          <p:nvPr/>
        </p:nvPicPr>
        <p:blipFill>
          <a:blip r:embed="rId4">
            <a:alphaModFix/>
          </a:blip>
          <a:stretch>
            <a:fillRect/>
          </a:stretch>
        </p:blipFill>
        <p:spPr>
          <a:xfrm>
            <a:off x="6770588" y="246950"/>
            <a:ext cx="2143586" cy="52320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slide">
  <p:cSld name="ONE_COLUMN_TEXT_1">
    <p:spTree>
      <p:nvGrpSpPr>
        <p:cNvPr id="44" name="Shape 44"/>
        <p:cNvGrpSpPr/>
        <p:nvPr/>
      </p:nvGrpSpPr>
      <p:grpSpPr>
        <a:xfrm>
          <a:off x="0" y="0"/>
          <a:ext cx="0" cy="0"/>
          <a:chOff x="0" y="0"/>
          <a:chExt cx="0" cy="0"/>
        </a:xfrm>
      </p:grpSpPr>
      <p:sp>
        <p:nvSpPr>
          <p:cNvPr id="45" name="Google Shape;45;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pic>
        <p:nvPicPr>
          <p:cNvPr id="46" name="Google Shape;46;p8"/>
          <p:cNvPicPr preferRelativeResize="0"/>
          <p:nvPr/>
        </p:nvPicPr>
        <p:blipFill>
          <a:blip r:embed="rId2">
            <a:alphaModFix/>
          </a:blip>
          <a:stretch>
            <a:fillRect/>
          </a:stretch>
        </p:blipFill>
        <p:spPr>
          <a:xfrm flipH="1">
            <a:off x="0" y="-4601"/>
            <a:ext cx="9144000" cy="5152714"/>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light (with footer)">
  <p:cSld name="MAIN_POINT">
    <p:spTree>
      <p:nvGrpSpPr>
        <p:cNvPr id="47" name="Shape 47"/>
        <p:cNvGrpSpPr/>
        <p:nvPr/>
      </p:nvGrpSpPr>
      <p:grpSpPr>
        <a:xfrm>
          <a:off x="0" y="0"/>
          <a:ext cx="0" cy="0"/>
          <a:chOff x="0" y="0"/>
          <a:chExt cx="0" cy="0"/>
        </a:xfrm>
      </p:grpSpPr>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id="49" name="Google Shape;49;p9"/>
          <p:cNvPicPr preferRelativeResize="0"/>
          <p:nvPr/>
        </p:nvPicPr>
        <p:blipFill>
          <a:blip r:embed="rId2">
            <a:alphaModFix/>
          </a:blip>
          <a:stretch>
            <a:fillRect/>
          </a:stretch>
        </p:blipFill>
        <p:spPr>
          <a:xfrm>
            <a:off x="-5" y="0"/>
            <a:ext cx="9144000" cy="5143500"/>
          </a:xfrm>
          <a:prstGeom prst="rect">
            <a:avLst/>
          </a:prstGeom>
          <a:noFill/>
          <a:ln>
            <a:noFill/>
          </a:ln>
        </p:spPr>
      </p:pic>
      <p:sp>
        <p:nvSpPr>
          <p:cNvPr id="50" name="Google Shape;50;p9"/>
          <p:cNvSpPr/>
          <p:nvPr/>
        </p:nvSpPr>
        <p:spPr>
          <a:xfrm>
            <a:off x="0" y="4706700"/>
            <a:ext cx="9144000" cy="441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Helvetica Neue"/>
              <a:ea typeface="Helvetica Neue"/>
              <a:cs typeface="Helvetica Neue"/>
              <a:sym typeface="Helvetica Neue"/>
            </a:endParaRPr>
          </a:p>
        </p:txBody>
      </p:sp>
      <p:sp>
        <p:nvSpPr>
          <p:cNvPr id="51" name="Google Shape;51;p9"/>
          <p:cNvSpPr txBox="1"/>
          <p:nvPr/>
        </p:nvSpPr>
        <p:spPr>
          <a:xfrm>
            <a:off x="5774275" y="4824389"/>
            <a:ext cx="3236400" cy="204600"/>
          </a:xfrm>
          <a:prstGeom prst="rect">
            <a:avLst/>
          </a:prstGeom>
          <a:noFill/>
          <a:ln>
            <a:noFill/>
          </a:ln>
        </p:spPr>
        <p:txBody>
          <a:bodyPr anchorCtr="0" anchor="ctr" bIns="19050" lIns="19050" spcFirstLastPara="1" rIns="19050" wrap="square" tIns="19050">
            <a:spAutoFit/>
          </a:bodyPr>
          <a:lstStyle/>
          <a:p>
            <a:pPr indent="0" lvl="0" marL="0" marR="0" rtl="0" algn="r">
              <a:lnSpc>
                <a:spcPct val="90000"/>
              </a:lnSpc>
              <a:spcBef>
                <a:spcPts val="0"/>
              </a:spcBef>
              <a:spcAft>
                <a:spcPts val="0"/>
              </a:spcAft>
              <a:buClr>
                <a:srgbClr val="000000"/>
              </a:buClr>
              <a:buSzPts val="1200"/>
              <a:buFont typeface="Titillium Web Light"/>
              <a:buNone/>
            </a:pPr>
            <a:r>
              <a:rPr b="1" i="0" lang="en" sz="1200" u="none" cap="none" strike="noStrike">
                <a:solidFill>
                  <a:srgbClr val="005452"/>
                </a:solidFill>
                <a:latin typeface="Titillium Web"/>
                <a:ea typeface="Titillium Web"/>
                <a:cs typeface="Titillium Web"/>
                <a:sym typeface="Titillium Web"/>
              </a:rPr>
              <a:t>@interledger  #openpayments</a:t>
            </a:r>
            <a:endParaRPr b="1" sz="500">
              <a:solidFill>
                <a:srgbClr val="005452"/>
              </a:solidFill>
            </a:endParaRPr>
          </a:p>
        </p:txBody>
      </p:sp>
      <p:sp>
        <p:nvSpPr>
          <p:cNvPr id="52" name="Google Shape;52;p9"/>
          <p:cNvSpPr txBox="1"/>
          <p:nvPr/>
        </p:nvSpPr>
        <p:spPr>
          <a:xfrm>
            <a:off x="1134832" y="4807670"/>
            <a:ext cx="3545100" cy="204600"/>
          </a:xfrm>
          <a:prstGeom prst="rect">
            <a:avLst/>
          </a:prstGeom>
          <a:noFill/>
          <a:ln>
            <a:noFill/>
          </a:ln>
        </p:spPr>
        <p:txBody>
          <a:bodyPr anchorCtr="0" anchor="t" bIns="19050" lIns="19050" spcFirstLastPara="1" rIns="19050" wrap="square" tIns="19050">
            <a:noAutofit/>
          </a:bodyPr>
          <a:lstStyle/>
          <a:p>
            <a:pPr indent="0" lvl="1" marL="0" rtl="0" algn="l">
              <a:lnSpc>
                <a:spcPct val="90000"/>
              </a:lnSpc>
              <a:spcBef>
                <a:spcPts val="0"/>
              </a:spcBef>
              <a:spcAft>
                <a:spcPts val="0"/>
              </a:spcAft>
              <a:buClr>
                <a:schemeClr val="dk1"/>
              </a:buClr>
              <a:buSzPts val="1400"/>
              <a:buFont typeface="Titillium Web Light"/>
              <a:buNone/>
            </a:pPr>
            <a:r>
              <a:rPr b="1" lang="en">
                <a:solidFill>
                  <a:srgbClr val="005452"/>
                </a:solidFill>
                <a:latin typeface="Titillium Web"/>
                <a:ea typeface="Titillium Web"/>
                <a:cs typeface="Titillium Web"/>
                <a:sym typeface="Titillium Web"/>
              </a:rPr>
              <a:t>The modern way to make payments</a:t>
            </a:r>
            <a:endParaRPr b="1" sz="500">
              <a:solidFill>
                <a:srgbClr val="005452"/>
              </a:solidFill>
            </a:endParaRPr>
          </a:p>
          <a:p>
            <a:pPr indent="0" lvl="1" marL="0" marR="0" rtl="0" algn="l">
              <a:lnSpc>
                <a:spcPct val="90000"/>
              </a:lnSpc>
              <a:spcBef>
                <a:spcPts val="0"/>
              </a:spcBef>
              <a:spcAft>
                <a:spcPts val="0"/>
              </a:spcAft>
              <a:buClr>
                <a:srgbClr val="000000"/>
              </a:buClr>
              <a:buSzPts val="1400"/>
              <a:buFont typeface="Titillium Web Light"/>
              <a:buNone/>
            </a:pPr>
            <a:r>
              <a:t/>
            </a:r>
            <a:endParaRPr b="1">
              <a:solidFill>
                <a:srgbClr val="005452"/>
              </a:solidFill>
              <a:latin typeface="Titillium Web"/>
              <a:ea typeface="Titillium Web"/>
              <a:cs typeface="Titillium Web"/>
              <a:sym typeface="Titillium Web"/>
            </a:endParaRPr>
          </a:p>
        </p:txBody>
      </p:sp>
      <p:pic>
        <p:nvPicPr>
          <p:cNvPr id="53" name="Google Shape;53;p9"/>
          <p:cNvPicPr preferRelativeResize="0"/>
          <p:nvPr/>
        </p:nvPicPr>
        <p:blipFill>
          <a:blip r:embed="rId3">
            <a:alphaModFix/>
          </a:blip>
          <a:stretch>
            <a:fillRect/>
          </a:stretch>
        </p:blipFill>
        <p:spPr>
          <a:xfrm>
            <a:off x="147175" y="3791600"/>
            <a:ext cx="1050000" cy="1550000"/>
          </a:xfrm>
          <a:prstGeom prst="rect">
            <a:avLst/>
          </a:prstGeom>
          <a:noFill/>
          <a:ln>
            <a:noFill/>
          </a:ln>
        </p:spPr>
      </p:pic>
      <p:pic>
        <p:nvPicPr>
          <p:cNvPr id="54" name="Google Shape;54;p9"/>
          <p:cNvPicPr preferRelativeResize="0"/>
          <p:nvPr/>
        </p:nvPicPr>
        <p:blipFill>
          <a:blip r:embed="rId4">
            <a:alphaModFix/>
          </a:blip>
          <a:stretch>
            <a:fillRect/>
          </a:stretch>
        </p:blipFill>
        <p:spPr>
          <a:xfrm>
            <a:off x="6770580" y="246953"/>
            <a:ext cx="2143606" cy="523200"/>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slide light gradient">
  <p:cSld name="CUSTOM">
    <p:spTree>
      <p:nvGrpSpPr>
        <p:cNvPr id="55" name="Shape 55"/>
        <p:cNvGrpSpPr/>
        <p:nvPr/>
      </p:nvGrpSpPr>
      <p:grpSpPr>
        <a:xfrm>
          <a:off x="0" y="0"/>
          <a:ext cx="0" cy="0"/>
          <a:chOff x="0" y="0"/>
          <a:chExt cx="0" cy="0"/>
        </a:xfrm>
      </p:grpSpPr>
      <p:pic>
        <p:nvPicPr>
          <p:cNvPr id="56" name="Google Shape;56;p10"/>
          <p:cNvPicPr preferRelativeResize="0"/>
          <p:nvPr/>
        </p:nvPicPr>
        <p:blipFill>
          <a:blip r:embed="rId2">
            <a:alphaModFix/>
          </a:blip>
          <a:stretch>
            <a:fillRect/>
          </a:stretch>
        </p:blipFill>
        <p:spPr>
          <a:xfrm>
            <a:off x="-1" y="0"/>
            <a:ext cx="9144000" cy="5143500"/>
          </a:xfrm>
          <a:prstGeom prst="rect">
            <a:avLst/>
          </a:prstGeom>
          <a:noFill/>
          <a:ln>
            <a:noFill/>
          </a:ln>
        </p:spPr>
      </p:pic>
      <p:pic>
        <p:nvPicPr>
          <p:cNvPr id="57" name="Google Shape;57;p10"/>
          <p:cNvPicPr preferRelativeResize="0"/>
          <p:nvPr/>
        </p:nvPicPr>
        <p:blipFill>
          <a:blip r:embed="rId3">
            <a:alphaModFix/>
          </a:blip>
          <a:stretch>
            <a:fillRect/>
          </a:stretch>
        </p:blipFill>
        <p:spPr>
          <a:xfrm>
            <a:off x="7532749" y="188875"/>
            <a:ext cx="1406326" cy="34325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theme" Target="../theme/theme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Titillium Web"/>
              <a:buNone/>
              <a:defRPr sz="2800">
                <a:solidFill>
                  <a:schemeClr val="dk1"/>
                </a:solidFill>
                <a:latin typeface="Titillium Web"/>
                <a:ea typeface="Titillium Web"/>
                <a:cs typeface="Titillium Web"/>
                <a:sym typeface="Titillium Web"/>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Titillium Web"/>
              <a:buChar char="●"/>
              <a:defRPr sz="1800">
                <a:solidFill>
                  <a:schemeClr val="dk2"/>
                </a:solidFill>
                <a:latin typeface="Titillium Web"/>
                <a:ea typeface="Titillium Web"/>
                <a:cs typeface="Titillium Web"/>
                <a:sym typeface="Titillium Web"/>
              </a:defRPr>
            </a:lvl1pPr>
            <a:lvl2pPr indent="-317500" lvl="1" marL="914400">
              <a:lnSpc>
                <a:spcPct val="115000"/>
              </a:lnSpc>
              <a:spcBef>
                <a:spcPts val="0"/>
              </a:spcBef>
              <a:spcAft>
                <a:spcPts val="0"/>
              </a:spcAft>
              <a:buClr>
                <a:schemeClr val="dk2"/>
              </a:buClr>
              <a:buSzPts val="1400"/>
              <a:buFont typeface="Titillium Web"/>
              <a:buChar char="○"/>
              <a:defRPr>
                <a:solidFill>
                  <a:schemeClr val="dk2"/>
                </a:solidFill>
                <a:latin typeface="Titillium Web"/>
                <a:ea typeface="Titillium Web"/>
                <a:cs typeface="Titillium Web"/>
                <a:sym typeface="Titillium Web"/>
              </a:defRPr>
            </a:lvl2pPr>
            <a:lvl3pPr indent="-317500" lvl="2" marL="1371600">
              <a:lnSpc>
                <a:spcPct val="115000"/>
              </a:lnSpc>
              <a:spcBef>
                <a:spcPts val="0"/>
              </a:spcBef>
              <a:spcAft>
                <a:spcPts val="0"/>
              </a:spcAft>
              <a:buClr>
                <a:schemeClr val="dk2"/>
              </a:buClr>
              <a:buSzPts val="1400"/>
              <a:buFont typeface="Titillium Web"/>
              <a:buChar char="■"/>
              <a:defRPr>
                <a:solidFill>
                  <a:schemeClr val="dk2"/>
                </a:solidFill>
                <a:latin typeface="Titillium Web"/>
                <a:ea typeface="Titillium Web"/>
                <a:cs typeface="Titillium Web"/>
                <a:sym typeface="Titillium Web"/>
              </a:defRPr>
            </a:lvl3pPr>
            <a:lvl4pPr indent="-317500" lvl="3" marL="1828800">
              <a:lnSpc>
                <a:spcPct val="115000"/>
              </a:lnSpc>
              <a:spcBef>
                <a:spcPts val="0"/>
              </a:spcBef>
              <a:spcAft>
                <a:spcPts val="0"/>
              </a:spcAft>
              <a:buClr>
                <a:schemeClr val="dk2"/>
              </a:buClr>
              <a:buSzPts val="1400"/>
              <a:buFont typeface="Titillium Web"/>
              <a:buChar char="●"/>
              <a:defRPr>
                <a:solidFill>
                  <a:schemeClr val="dk2"/>
                </a:solidFill>
                <a:latin typeface="Titillium Web"/>
                <a:ea typeface="Titillium Web"/>
                <a:cs typeface="Titillium Web"/>
                <a:sym typeface="Titillium Web"/>
              </a:defRPr>
            </a:lvl4pPr>
            <a:lvl5pPr indent="-317500" lvl="4" marL="2286000">
              <a:lnSpc>
                <a:spcPct val="115000"/>
              </a:lnSpc>
              <a:spcBef>
                <a:spcPts val="0"/>
              </a:spcBef>
              <a:spcAft>
                <a:spcPts val="0"/>
              </a:spcAft>
              <a:buClr>
                <a:schemeClr val="dk2"/>
              </a:buClr>
              <a:buSzPts val="1400"/>
              <a:buFont typeface="Titillium Web"/>
              <a:buChar char="○"/>
              <a:defRPr>
                <a:solidFill>
                  <a:schemeClr val="dk2"/>
                </a:solidFill>
                <a:latin typeface="Titillium Web"/>
                <a:ea typeface="Titillium Web"/>
                <a:cs typeface="Titillium Web"/>
                <a:sym typeface="Titillium Web"/>
              </a:defRPr>
            </a:lvl5pPr>
            <a:lvl6pPr indent="-317500" lvl="5" marL="2743200">
              <a:lnSpc>
                <a:spcPct val="115000"/>
              </a:lnSpc>
              <a:spcBef>
                <a:spcPts val="0"/>
              </a:spcBef>
              <a:spcAft>
                <a:spcPts val="0"/>
              </a:spcAft>
              <a:buClr>
                <a:schemeClr val="dk2"/>
              </a:buClr>
              <a:buSzPts val="1400"/>
              <a:buFont typeface="Titillium Web"/>
              <a:buChar char="■"/>
              <a:defRPr>
                <a:solidFill>
                  <a:schemeClr val="dk2"/>
                </a:solidFill>
                <a:latin typeface="Titillium Web"/>
                <a:ea typeface="Titillium Web"/>
                <a:cs typeface="Titillium Web"/>
                <a:sym typeface="Titillium Web"/>
              </a:defRPr>
            </a:lvl6pPr>
            <a:lvl7pPr indent="-317500" lvl="6" marL="3200400">
              <a:lnSpc>
                <a:spcPct val="115000"/>
              </a:lnSpc>
              <a:spcBef>
                <a:spcPts val="0"/>
              </a:spcBef>
              <a:spcAft>
                <a:spcPts val="0"/>
              </a:spcAft>
              <a:buClr>
                <a:schemeClr val="dk2"/>
              </a:buClr>
              <a:buSzPts val="1400"/>
              <a:buFont typeface="Titillium Web"/>
              <a:buChar char="●"/>
              <a:defRPr>
                <a:solidFill>
                  <a:schemeClr val="dk2"/>
                </a:solidFill>
                <a:latin typeface="Titillium Web"/>
                <a:ea typeface="Titillium Web"/>
                <a:cs typeface="Titillium Web"/>
                <a:sym typeface="Titillium Web"/>
              </a:defRPr>
            </a:lvl7pPr>
            <a:lvl8pPr indent="-317500" lvl="7" marL="3657600">
              <a:lnSpc>
                <a:spcPct val="115000"/>
              </a:lnSpc>
              <a:spcBef>
                <a:spcPts val="0"/>
              </a:spcBef>
              <a:spcAft>
                <a:spcPts val="0"/>
              </a:spcAft>
              <a:buClr>
                <a:schemeClr val="dk2"/>
              </a:buClr>
              <a:buSzPts val="1400"/>
              <a:buFont typeface="Titillium Web"/>
              <a:buChar char="○"/>
              <a:defRPr>
                <a:solidFill>
                  <a:schemeClr val="dk2"/>
                </a:solidFill>
                <a:latin typeface="Titillium Web"/>
                <a:ea typeface="Titillium Web"/>
                <a:cs typeface="Titillium Web"/>
                <a:sym typeface="Titillium Web"/>
              </a:defRPr>
            </a:lvl8pPr>
            <a:lvl9pPr indent="-317500" lvl="8" marL="4114800">
              <a:lnSpc>
                <a:spcPct val="115000"/>
              </a:lnSpc>
              <a:spcBef>
                <a:spcPts val="0"/>
              </a:spcBef>
              <a:spcAft>
                <a:spcPts val="0"/>
              </a:spcAft>
              <a:buClr>
                <a:schemeClr val="dk2"/>
              </a:buClr>
              <a:buSzPts val="1400"/>
              <a:buFont typeface="Titillium Web"/>
              <a:buChar char="■"/>
              <a:defRPr>
                <a:solidFill>
                  <a:schemeClr val="dk2"/>
                </a:solidFill>
                <a:latin typeface="Titillium Web"/>
                <a:ea typeface="Titillium Web"/>
                <a:cs typeface="Titillium Web"/>
                <a:sym typeface="Titillium Web"/>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hyperlink" Target="https://wallet.interledger-test.dev/"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hyperlink" Target="https://github.com/interledger/open-payments/tree/main/packages/open-payments" TargetMode="External"/><Relationship Id="rId4" Type="http://schemas.openxmlformats.org/officeDocument/2006/relationships/hyperlink" Target="https://github.com/interledger/open-payments-example" TargetMode="External"/><Relationship Id="rId5" Type="http://schemas.openxmlformats.org/officeDocument/2006/relationships/hyperlink" Target="https://openpayments.dev/" TargetMode="External"/></Relationships>
</file>

<file path=ppt/slides/_rels/slide17.xml.rels><?xml version="1.0" encoding="UTF-8" standalone="yes"?><Relationships xmlns="http://schemas.openxmlformats.org/package/2006/relationships"><Relationship Id="rId10" Type="http://schemas.openxmlformats.org/officeDocument/2006/relationships/image" Target="../media/image25.png"/><Relationship Id="rId1" Type="http://schemas.openxmlformats.org/officeDocument/2006/relationships/slideLayout" Target="../slideLayouts/slideLayout19.xml"/><Relationship Id="rId2" Type="http://schemas.openxmlformats.org/officeDocument/2006/relationships/notesSlide" Target="../notesSlides/notesSlide17.xml"/><Relationship Id="rId3" Type="http://schemas.openxmlformats.org/officeDocument/2006/relationships/image" Target="../media/image15.png"/><Relationship Id="rId4" Type="http://schemas.openxmlformats.org/officeDocument/2006/relationships/image" Target="../media/image14.png"/><Relationship Id="rId9" Type="http://schemas.openxmlformats.org/officeDocument/2006/relationships/image" Target="../media/image21.png"/><Relationship Id="rId5" Type="http://schemas.openxmlformats.org/officeDocument/2006/relationships/image" Target="../media/image18.png"/><Relationship Id="rId6" Type="http://schemas.openxmlformats.org/officeDocument/2006/relationships/image" Target="../media/image19.png"/><Relationship Id="rId7" Type="http://schemas.openxmlformats.org/officeDocument/2006/relationships/image" Target="../media/image16.png"/><Relationship Id="rId8" Type="http://schemas.openxmlformats.org/officeDocument/2006/relationships/image" Target="../media/image17.png"/></Relationships>
</file>

<file path=ppt/slides/_rels/slide18.xml.rels><?xml version="1.0" encoding="UTF-8" standalone="yes"?><Relationships xmlns="http://schemas.openxmlformats.org/package/2006/relationships"><Relationship Id="rId10" Type="http://schemas.openxmlformats.org/officeDocument/2006/relationships/image" Target="../media/image25.png"/><Relationship Id="rId1" Type="http://schemas.openxmlformats.org/officeDocument/2006/relationships/slideLayout" Target="../slideLayouts/slideLayout19.xml"/><Relationship Id="rId2" Type="http://schemas.openxmlformats.org/officeDocument/2006/relationships/notesSlide" Target="../notesSlides/notesSlide18.xml"/><Relationship Id="rId3" Type="http://schemas.openxmlformats.org/officeDocument/2006/relationships/image" Target="../media/image15.png"/><Relationship Id="rId4" Type="http://schemas.openxmlformats.org/officeDocument/2006/relationships/image" Target="../media/image14.png"/><Relationship Id="rId9" Type="http://schemas.openxmlformats.org/officeDocument/2006/relationships/image" Target="../media/image21.png"/><Relationship Id="rId5" Type="http://schemas.openxmlformats.org/officeDocument/2006/relationships/image" Target="../media/image18.png"/><Relationship Id="rId6" Type="http://schemas.openxmlformats.org/officeDocument/2006/relationships/image" Target="../media/image19.png"/><Relationship Id="rId7" Type="http://schemas.openxmlformats.org/officeDocument/2006/relationships/image" Target="../media/image16.png"/><Relationship Id="rId8" Type="http://schemas.openxmlformats.org/officeDocument/2006/relationships/image" Target="../media/image17.png"/></Relationships>
</file>

<file path=ppt/slides/_rels/slide19.xml.rels><?xml version="1.0" encoding="UTF-8" standalone="yes"?><Relationships xmlns="http://schemas.openxmlformats.org/package/2006/relationships"><Relationship Id="rId11" Type="http://schemas.openxmlformats.org/officeDocument/2006/relationships/image" Target="../media/image27.png"/><Relationship Id="rId10" Type="http://schemas.openxmlformats.org/officeDocument/2006/relationships/image" Target="../media/image25.png"/><Relationship Id="rId1" Type="http://schemas.openxmlformats.org/officeDocument/2006/relationships/slideLayout" Target="../slideLayouts/slideLayout19.xml"/><Relationship Id="rId2" Type="http://schemas.openxmlformats.org/officeDocument/2006/relationships/notesSlide" Target="../notesSlides/notesSlide19.xml"/><Relationship Id="rId3" Type="http://schemas.openxmlformats.org/officeDocument/2006/relationships/image" Target="../media/image15.png"/><Relationship Id="rId4" Type="http://schemas.openxmlformats.org/officeDocument/2006/relationships/image" Target="../media/image14.png"/><Relationship Id="rId9" Type="http://schemas.openxmlformats.org/officeDocument/2006/relationships/image" Target="../media/image21.png"/><Relationship Id="rId5" Type="http://schemas.openxmlformats.org/officeDocument/2006/relationships/image" Target="../media/image18.png"/><Relationship Id="rId6" Type="http://schemas.openxmlformats.org/officeDocument/2006/relationships/image" Target="../media/image19.png"/><Relationship Id="rId7" Type="http://schemas.openxmlformats.org/officeDocument/2006/relationships/image" Target="../media/image16.png"/><Relationship Id="rId8"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10.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0" Type="http://schemas.openxmlformats.org/officeDocument/2006/relationships/image" Target="../media/image25.png"/><Relationship Id="rId1" Type="http://schemas.openxmlformats.org/officeDocument/2006/relationships/slideLayout" Target="../slideLayouts/slideLayout19.xml"/><Relationship Id="rId2" Type="http://schemas.openxmlformats.org/officeDocument/2006/relationships/notesSlide" Target="../notesSlides/notesSlide21.xml"/><Relationship Id="rId3" Type="http://schemas.openxmlformats.org/officeDocument/2006/relationships/image" Target="../media/image17.png"/><Relationship Id="rId4" Type="http://schemas.openxmlformats.org/officeDocument/2006/relationships/image" Target="../media/image19.png"/><Relationship Id="rId9" Type="http://schemas.openxmlformats.org/officeDocument/2006/relationships/image" Target="../media/image21.png"/><Relationship Id="rId5" Type="http://schemas.openxmlformats.org/officeDocument/2006/relationships/image" Target="../media/image16.png"/><Relationship Id="rId6" Type="http://schemas.openxmlformats.org/officeDocument/2006/relationships/image" Target="../media/image15.png"/><Relationship Id="rId7" Type="http://schemas.openxmlformats.org/officeDocument/2006/relationships/image" Target="../media/image14.png"/><Relationship Id="rId8" Type="http://schemas.openxmlformats.org/officeDocument/2006/relationships/image" Target="../media/image18.png"/></Relationships>
</file>

<file path=ppt/slides/_rels/slide22.xml.rels><?xml version="1.0" encoding="UTF-8" standalone="yes"?><Relationships xmlns="http://schemas.openxmlformats.org/package/2006/relationships"><Relationship Id="rId11" Type="http://schemas.openxmlformats.org/officeDocument/2006/relationships/image" Target="../media/image28.png"/><Relationship Id="rId10" Type="http://schemas.openxmlformats.org/officeDocument/2006/relationships/image" Target="../media/image25.png"/><Relationship Id="rId1" Type="http://schemas.openxmlformats.org/officeDocument/2006/relationships/slideLayout" Target="../slideLayouts/slideLayout19.xml"/><Relationship Id="rId2" Type="http://schemas.openxmlformats.org/officeDocument/2006/relationships/notesSlide" Target="../notesSlides/notesSlide22.xml"/><Relationship Id="rId3" Type="http://schemas.openxmlformats.org/officeDocument/2006/relationships/image" Target="../media/image17.png"/><Relationship Id="rId4" Type="http://schemas.openxmlformats.org/officeDocument/2006/relationships/image" Target="../media/image19.png"/><Relationship Id="rId9" Type="http://schemas.openxmlformats.org/officeDocument/2006/relationships/image" Target="../media/image21.png"/><Relationship Id="rId5" Type="http://schemas.openxmlformats.org/officeDocument/2006/relationships/image" Target="../media/image16.png"/><Relationship Id="rId6" Type="http://schemas.openxmlformats.org/officeDocument/2006/relationships/image" Target="../media/image15.png"/><Relationship Id="rId7" Type="http://schemas.openxmlformats.org/officeDocument/2006/relationships/image" Target="../media/image14.png"/><Relationship Id="rId8" Type="http://schemas.openxmlformats.org/officeDocument/2006/relationships/image" Target="../media/image1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1" Type="http://schemas.openxmlformats.org/officeDocument/2006/relationships/image" Target="../media/image28.png"/><Relationship Id="rId10" Type="http://schemas.openxmlformats.org/officeDocument/2006/relationships/image" Target="../media/image25.png"/><Relationship Id="rId1" Type="http://schemas.openxmlformats.org/officeDocument/2006/relationships/slideLayout" Target="../slideLayouts/slideLayout12.xml"/><Relationship Id="rId2" Type="http://schemas.openxmlformats.org/officeDocument/2006/relationships/notesSlide" Target="../notesSlides/notesSlide24.xml"/><Relationship Id="rId3" Type="http://schemas.openxmlformats.org/officeDocument/2006/relationships/image" Target="../media/image15.png"/><Relationship Id="rId4" Type="http://schemas.openxmlformats.org/officeDocument/2006/relationships/image" Target="../media/image14.png"/><Relationship Id="rId9" Type="http://schemas.openxmlformats.org/officeDocument/2006/relationships/image" Target="../media/image21.png"/><Relationship Id="rId5" Type="http://schemas.openxmlformats.org/officeDocument/2006/relationships/image" Target="../media/image18.png"/><Relationship Id="rId6" Type="http://schemas.openxmlformats.org/officeDocument/2006/relationships/image" Target="../media/image19.png"/><Relationship Id="rId7" Type="http://schemas.openxmlformats.org/officeDocument/2006/relationships/image" Target="../media/image16.png"/><Relationship Id="rId8" Type="http://schemas.openxmlformats.org/officeDocument/2006/relationships/image" Target="../media/image17.png"/></Relationships>
</file>

<file path=ppt/slides/_rels/slide25.xml.rels><?xml version="1.0" encoding="UTF-8" standalone="yes"?><Relationships xmlns="http://schemas.openxmlformats.org/package/2006/relationships"><Relationship Id="rId11" Type="http://schemas.openxmlformats.org/officeDocument/2006/relationships/image" Target="../media/image28.png"/><Relationship Id="rId10" Type="http://schemas.openxmlformats.org/officeDocument/2006/relationships/image" Target="../media/image25.png"/><Relationship Id="rId1" Type="http://schemas.openxmlformats.org/officeDocument/2006/relationships/slideLayout" Target="../slideLayouts/slideLayout12.xml"/><Relationship Id="rId2" Type="http://schemas.openxmlformats.org/officeDocument/2006/relationships/notesSlide" Target="../notesSlides/notesSlide25.xml"/><Relationship Id="rId3" Type="http://schemas.openxmlformats.org/officeDocument/2006/relationships/image" Target="../media/image15.png"/><Relationship Id="rId4" Type="http://schemas.openxmlformats.org/officeDocument/2006/relationships/image" Target="../media/image14.png"/><Relationship Id="rId9" Type="http://schemas.openxmlformats.org/officeDocument/2006/relationships/image" Target="../media/image21.png"/><Relationship Id="rId5" Type="http://schemas.openxmlformats.org/officeDocument/2006/relationships/image" Target="../media/image18.png"/><Relationship Id="rId6" Type="http://schemas.openxmlformats.org/officeDocument/2006/relationships/image" Target="../media/image19.png"/><Relationship Id="rId7" Type="http://schemas.openxmlformats.org/officeDocument/2006/relationships/image" Target="../media/image16.png"/><Relationship Id="rId8" Type="http://schemas.openxmlformats.org/officeDocument/2006/relationships/image" Target="../media/image17.png"/></Relationships>
</file>

<file path=ppt/slides/_rels/slide26.xml.rels><?xml version="1.0" encoding="UTF-8" standalone="yes"?><Relationships xmlns="http://schemas.openxmlformats.org/package/2006/relationships"><Relationship Id="rId11" Type="http://schemas.openxmlformats.org/officeDocument/2006/relationships/image" Target="../media/image28.png"/><Relationship Id="rId10" Type="http://schemas.openxmlformats.org/officeDocument/2006/relationships/image" Target="../media/image25.png"/><Relationship Id="rId1" Type="http://schemas.openxmlformats.org/officeDocument/2006/relationships/slideLayout" Target="../slideLayouts/slideLayout19.xml"/><Relationship Id="rId2" Type="http://schemas.openxmlformats.org/officeDocument/2006/relationships/notesSlide" Target="../notesSlides/notesSlide26.xml"/><Relationship Id="rId3" Type="http://schemas.openxmlformats.org/officeDocument/2006/relationships/image" Target="../media/image17.png"/><Relationship Id="rId4" Type="http://schemas.openxmlformats.org/officeDocument/2006/relationships/image" Target="../media/image19.png"/><Relationship Id="rId9" Type="http://schemas.openxmlformats.org/officeDocument/2006/relationships/image" Target="../media/image21.png"/><Relationship Id="rId5" Type="http://schemas.openxmlformats.org/officeDocument/2006/relationships/image" Target="../media/image16.png"/><Relationship Id="rId6" Type="http://schemas.openxmlformats.org/officeDocument/2006/relationships/image" Target="../media/image15.png"/><Relationship Id="rId7" Type="http://schemas.openxmlformats.org/officeDocument/2006/relationships/image" Target="../media/image14.png"/><Relationship Id="rId8" Type="http://schemas.openxmlformats.org/officeDocument/2006/relationships/image" Target="../media/image18.png"/></Relationships>
</file>

<file path=ppt/slides/_rels/slide27.xml.rels><?xml version="1.0" encoding="UTF-8" standalone="yes"?><Relationships xmlns="http://schemas.openxmlformats.org/package/2006/relationships"><Relationship Id="rId11" Type="http://schemas.openxmlformats.org/officeDocument/2006/relationships/image" Target="../media/image28.png"/><Relationship Id="rId10" Type="http://schemas.openxmlformats.org/officeDocument/2006/relationships/image" Target="../media/image25.png"/><Relationship Id="rId1" Type="http://schemas.openxmlformats.org/officeDocument/2006/relationships/slideLayout" Target="../slideLayouts/slideLayout19.xml"/><Relationship Id="rId2" Type="http://schemas.openxmlformats.org/officeDocument/2006/relationships/notesSlide" Target="../notesSlides/notesSlide27.xml"/><Relationship Id="rId3" Type="http://schemas.openxmlformats.org/officeDocument/2006/relationships/image" Target="../media/image17.png"/><Relationship Id="rId4" Type="http://schemas.openxmlformats.org/officeDocument/2006/relationships/image" Target="../media/image19.png"/><Relationship Id="rId9" Type="http://schemas.openxmlformats.org/officeDocument/2006/relationships/image" Target="../media/image21.png"/><Relationship Id="rId5" Type="http://schemas.openxmlformats.org/officeDocument/2006/relationships/image" Target="../media/image16.png"/><Relationship Id="rId6" Type="http://schemas.openxmlformats.org/officeDocument/2006/relationships/image" Target="../media/image15.png"/><Relationship Id="rId7" Type="http://schemas.openxmlformats.org/officeDocument/2006/relationships/image" Target="../media/image14.png"/><Relationship Id="rId8" Type="http://schemas.openxmlformats.org/officeDocument/2006/relationships/image" Target="../media/image1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8.xml"/><Relationship Id="rId3" Type="http://schemas.openxmlformats.org/officeDocument/2006/relationships/image" Target="../media/image25.png"/></Relationships>
</file>

<file path=ppt/slides/_rels/slide29.xml.rels><?xml version="1.0" encoding="UTF-8" standalone="yes"?><Relationships xmlns="http://schemas.openxmlformats.org/package/2006/relationships"><Relationship Id="rId11" Type="http://schemas.openxmlformats.org/officeDocument/2006/relationships/image" Target="../media/image28.png"/><Relationship Id="rId10" Type="http://schemas.openxmlformats.org/officeDocument/2006/relationships/image" Target="../media/image25.png"/><Relationship Id="rId1" Type="http://schemas.openxmlformats.org/officeDocument/2006/relationships/slideLayout" Target="../slideLayouts/slideLayout19.xml"/><Relationship Id="rId2" Type="http://schemas.openxmlformats.org/officeDocument/2006/relationships/notesSlide" Target="../notesSlides/notesSlide29.xml"/><Relationship Id="rId3" Type="http://schemas.openxmlformats.org/officeDocument/2006/relationships/image" Target="../media/image17.png"/><Relationship Id="rId4" Type="http://schemas.openxmlformats.org/officeDocument/2006/relationships/image" Target="../media/image19.png"/><Relationship Id="rId9" Type="http://schemas.openxmlformats.org/officeDocument/2006/relationships/image" Target="../media/image21.png"/><Relationship Id="rId5" Type="http://schemas.openxmlformats.org/officeDocument/2006/relationships/image" Target="../media/image16.png"/><Relationship Id="rId6" Type="http://schemas.openxmlformats.org/officeDocument/2006/relationships/image" Target="../media/image15.png"/><Relationship Id="rId7" Type="http://schemas.openxmlformats.org/officeDocument/2006/relationships/image" Target="../media/image14.png"/><Relationship Id="rId8" Type="http://schemas.openxmlformats.org/officeDocument/2006/relationships/image" Target="../media/image1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1" Type="http://schemas.openxmlformats.org/officeDocument/2006/relationships/image" Target="../media/image28.png"/><Relationship Id="rId10" Type="http://schemas.openxmlformats.org/officeDocument/2006/relationships/image" Target="../media/image25.png"/><Relationship Id="rId1" Type="http://schemas.openxmlformats.org/officeDocument/2006/relationships/slideLayout" Target="../slideLayouts/slideLayout19.xml"/><Relationship Id="rId2" Type="http://schemas.openxmlformats.org/officeDocument/2006/relationships/notesSlide" Target="../notesSlides/notesSlide30.xml"/><Relationship Id="rId3" Type="http://schemas.openxmlformats.org/officeDocument/2006/relationships/image" Target="../media/image17.png"/><Relationship Id="rId4" Type="http://schemas.openxmlformats.org/officeDocument/2006/relationships/image" Target="../media/image19.png"/><Relationship Id="rId9" Type="http://schemas.openxmlformats.org/officeDocument/2006/relationships/image" Target="../media/image21.png"/><Relationship Id="rId5" Type="http://schemas.openxmlformats.org/officeDocument/2006/relationships/image" Target="../media/image16.png"/><Relationship Id="rId6" Type="http://schemas.openxmlformats.org/officeDocument/2006/relationships/image" Target="../media/image15.png"/><Relationship Id="rId7" Type="http://schemas.openxmlformats.org/officeDocument/2006/relationships/image" Target="../media/image14.png"/><Relationship Id="rId8" Type="http://schemas.openxmlformats.org/officeDocument/2006/relationships/image" Target="../media/image1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1" Type="http://schemas.openxmlformats.org/officeDocument/2006/relationships/image" Target="../media/image28.png"/><Relationship Id="rId10" Type="http://schemas.openxmlformats.org/officeDocument/2006/relationships/image" Target="../media/image25.png"/><Relationship Id="rId1" Type="http://schemas.openxmlformats.org/officeDocument/2006/relationships/slideLayout" Target="../slideLayouts/slideLayout19.xml"/><Relationship Id="rId2" Type="http://schemas.openxmlformats.org/officeDocument/2006/relationships/notesSlide" Target="../notesSlides/notesSlide32.xml"/><Relationship Id="rId3" Type="http://schemas.openxmlformats.org/officeDocument/2006/relationships/image" Target="../media/image17.png"/><Relationship Id="rId4" Type="http://schemas.openxmlformats.org/officeDocument/2006/relationships/image" Target="../media/image19.png"/><Relationship Id="rId9" Type="http://schemas.openxmlformats.org/officeDocument/2006/relationships/image" Target="../media/image21.png"/><Relationship Id="rId5" Type="http://schemas.openxmlformats.org/officeDocument/2006/relationships/image" Target="../media/image16.png"/><Relationship Id="rId6" Type="http://schemas.openxmlformats.org/officeDocument/2006/relationships/image" Target="../media/image15.png"/><Relationship Id="rId7" Type="http://schemas.openxmlformats.org/officeDocument/2006/relationships/image" Target="../media/image14.png"/><Relationship Id="rId8" Type="http://schemas.openxmlformats.org/officeDocument/2006/relationships/image" Target="../media/image18.png"/></Relationships>
</file>

<file path=ppt/slides/_rels/slide33.xml.rels><?xml version="1.0" encoding="UTF-8" standalone="yes"?><Relationships xmlns="http://schemas.openxmlformats.org/package/2006/relationships"><Relationship Id="rId11" Type="http://schemas.openxmlformats.org/officeDocument/2006/relationships/image" Target="../media/image28.png"/><Relationship Id="rId10" Type="http://schemas.openxmlformats.org/officeDocument/2006/relationships/image" Target="../media/image25.png"/><Relationship Id="rId1" Type="http://schemas.openxmlformats.org/officeDocument/2006/relationships/slideLayout" Target="../slideLayouts/slideLayout19.xml"/><Relationship Id="rId2" Type="http://schemas.openxmlformats.org/officeDocument/2006/relationships/notesSlide" Target="../notesSlides/notesSlide33.xml"/><Relationship Id="rId3" Type="http://schemas.openxmlformats.org/officeDocument/2006/relationships/image" Target="../media/image17.png"/><Relationship Id="rId4" Type="http://schemas.openxmlformats.org/officeDocument/2006/relationships/image" Target="../media/image19.png"/><Relationship Id="rId9" Type="http://schemas.openxmlformats.org/officeDocument/2006/relationships/image" Target="../media/image21.png"/><Relationship Id="rId5" Type="http://schemas.openxmlformats.org/officeDocument/2006/relationships/image" Target="../media/image16.png"/><Relationship Id="rId6" Type="http://schemas.openxmlformats.org/officeDocument/2006/relationships/image" Target="../media/image15.png"/><Relationship Id="rId7" Type="http://schemas.openxmlformats.org/officeDocument/2006/relationships/image" Target="../media/image14.png"/><Relationship Id="rId8" Type="http://schemas.openxmlformats.org/officeDocument/2006/relationships/image" Target="../media/image18.png"/></Relationships>
</file>

<file path=ppt/slides/_rels/slide34.xml.rels><?xml version="1.0" encoding="UTF-8" standalone="yes"?><Relationships xmlns="http://schemas.openxmlformats.org/package/2006/relationships"><Relationship Id="rId11" Type="http://schemas.openxmlformats.org/officeDocument/2006/relationships/image" Target="../media/image25.png"/><Relationship Id="rId10" Type="http://schemas.openxmlformats.org/officeDocument/2006/relationships/image" Target="../media/image21.png"/><Relationship Id="rId1" Type="http://schemas.openxmlformats.org/officeDocument/2006/relationships/slideLayout" Target="../slideLayouts/slideLayout19.xml"/><Relationship Id="rId2" Type="http://schemas.openxmlformats.org/officeDocument/2006/relationships/notesSlide" Target="../notesSlides/notesSlide34.xml"/><Relationship Id="rId3" Type="http://schemas.openxmlformats.org/officeDocument/2006/relationships/image" Target="../media/image32.gif"/><Relationship Id="rId4" Type="http://schemas.openxmlformats.org/officeDocument/2006/relationships/image" Target="../media/image17.png"/><Relationship Id="rId9" Type="http://schemas.openxmlformats.org/officeDocument/2006/relationships/image" Target="../media/image18.png"/><Relationship Id="rId5" Type="http://schemas.openxmlformats.org/officeDocument/2006/relationships/image" Target="../media/image19.png"/><Relationship Id="rId6" Type="http://schemas.openxmlformats.org/officeDocument/2006/relationships/image" Target="../media/image16.png"/><Relationship Id="rId7" Type="http://schemas.openxmlformats.org/officeDocument/2006/relationships/image" Target="../media/image15.png"/><Relationship Id="rId8" Type="http://schemas.openxmlformats.org/officeDocument/2006/relationships/image" Target="../media/image14.png"/></Relationships>
</file>

<file path=ppt/slides/_rels/slide35.xml.rels><?xml version="1.0" encoding="UTF-8" standalone="yes"?><Relationships xmlns="http://schemas.openxmlformats.org/package/2006/relationships"><Relationship Id="rId11" Type="http://schemas.openxmlformats.org/officeDocument/2006/relationships/image" Target="../media/image27.png"/><Relationship Id="rId10" Type="http://schemas.openxmlformats.org/officeDocument/2006/relationships/image" Target="../media/image25.png"/><Relationship Id="rId1" Type="http://schemas.openxmlformats.org/officeDocument/2006/relationships/slideLayout" Target="../slideLayouts/slideLayout19.xml"/><Relationship Id="rId2" Type="http://schemas.openxmlformats.org/officeDocument/2006/relationships/notesSlide" Target="../notesSlides/notesSlide35.xml"/><Relationship Id="rId3" Type="http://schemas.openxmlformats.org/officeDocument/2006/relationships/image" Target="../media/image17.png"/><Relationship Id="rId4" Type="http://schemas.openxmlformats.org/officeDocument/2006/relationships/image" Target="../media/image19.png"/><Relationship Id="rId9" Type="http://schemas.openxmlformats.org/officeDocument/2006/relationships/image" Target="../media/image21.png"/><Relationship Id="rId5" Type="http://schemas.openxmlformats.org/officeDocument/2006/relationships/image" Target="../media/image16.png"/><Relationship Id="rId6" Type="http://schemas.openxmlformats.org/officeDocument/2006/relationships/image" Target="../media/image15.png"/><Relationship Id="rId7" Type="http://schemas.openxmlformats.org/officeDocument/2006/relationships/image" Target="../media/image14.png"/><Relationship Id="rId8" Type="http://schemas.openxmlformats.org/officeDocument/2006/relationships/image" Target="../media/image18.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8.xml"/><Relationship Id="rId3" Type="http://schemas.openxmlformats.org/officeDocument/2006/relationships/image" Target="../media/image35.png"/><Relationship Id="rId4" Type="http://schemas.openxmlformats.org/officeDocument/2006/relationships/hyperlink" Target="https://openpayments.dev/introduction/op-flow/"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9.xml"/><Relationship Id="rId3" Type="http://schemas.openxmlformats.org/officeDocument/2006/relationships/image" Target="../media/image3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0.xml"/><Relationship Id="rId3" Type="http://schemas.openxmlformats.org/officeDocument/2006/relationships/image" Target="../media/image33.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1.xml"/><Relationship Id="rId3" Type="http://schemas.openxmlformats.org/officeDocument/2006/relationships/hyperlink" Target="https://openpayments.dev/introduction/wallet-addresses/" TargetMode="External"/><Relationship Id="rId4" Type="http://schemas.openxmlformats.org/officeDocument/2006/relationships/image" Target="../media/image26.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3.xml"/><Relationship Id="rId3" Type="http://schemas.openxmlformats.org/officeDocument/2006/relationships/hyperlink" Target="https://openpayments.dev/introduction/grants/" TargetMode="External"/><Relationship Id="rId4" Type="http://schemas.openxmlformats.org/officeDocument/2006/relationships/image" Target="../media/image3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1" Type="http://schemas.openxmlformats.org/officeDocument/2006/relationships/image" Target="../media/image30.png"/><Relationship Id="rId10" Type="http://schemas.openxmlformats.org/officeDocument/2006/relationships/image" Target="../media/image25.png"/><Relationship Id="rId1" Type="http://schemas.openxmlformats.org/officeDocument/2006/relationships/slideLayout" Target="../slideLayouts/slideLayout12.xml"/><Relationship Id="rId2" Type="http://schemas.openxmlformats.org/officeDocument/2006/relationships/notesSlide" Target="../notesSlides/notesSlide46.xml"/><Relationship Id="rId3" Type="http://schemas.openxmlformats.org/officeDocument/2006/relationships/image" Target="../media/image15.png"/><Relationship Id="rId4" Type="http://schemas.openxmlformats.org/officeDocument/2006/relationships/image" Target="../media/image14.png"/><Relationship Id="rId9" Type="http://schemas.openxmlformats.org/officeDocument/2006/relationships/image" Target="../media/image21.png"/><Relationship Id="rId5" Type="http://schemas.openxmlformats.org/officeDocument/2006/relationships/image" Target="../media/image18.png"/><Relationship Id="rId6" Type="http://schemas.openxmlformats.org/officeDocument/2006/relationships/image" Target="../media/image19.png"/><Relationship Id="rId7" Type="http://schemas.openxmlformats.org/officeDocument/2006/relationships/image" Target="../media/image16.png"/><Relationship Id="rId8" Type="http://schemas.openxmlformats.org/officeDocument/2006/relationships/image" Target="../media/image17.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7.xml"/><Relationship Id="rId3" Type="http://schemas.openxmlformats.org/officeDocument/2006/relationships/image" Target="../media/image19.png"/><Relationship Id="rId4" Type="http://schemas.openxmlformats.org/officeDocument/2006/relationships/image" Target="../media/image16.png"/><Relationship Id="rId9" Type="http://schemas.openxmlformats.org/officeDocument/2006/relationships/image" Target="../media/image30.png"/><Relationship Id="rId5" Type="http://schemas.openxmlformats.org/officeDocument/2006/relationships/image" Target="../media/image17.png"/><Relationship Id="rId6" Type="http://schemas.openxmlformats.org/officeDocument/2006/relationships/image" Target="../media/image14.png"/><Relationship Id="rId7" Type="http://schemas.openxmlformats.org/officeDocument/2006/relationships/image" Target="../media/image21.png"/><Relationship Id="rId8" Type="http://schemas.openxmlformats.org/officeDocument/2006/relationships/image" Target="../media/image25.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8.xml"/><Relationship Id="rId3" Type="http://schemas.openxmlformats.org/officeDocument/2006/relationships/hyperlink" Target="https://openpayments.dev/guides/create-interactive-grant/" TargetMode="External"/><Relationship Id="rId4" Type="http://schemas.openxmlformats.org/officeDocument/2006/relationships/image" Target="../media/image36.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20.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0.xml"/><Relationship Id="rId3" Type="http://schemas.openxmlformats.org/officeDocument/2006/relationships/image" Target="../media/image19.png"/><Relationship Id="rId4" Type="http://schemas.openxmlformats.org/officeDocument/2006/relationships/image" Target="../media/image16.png"/><Relationship Id="rId9" Type="http://schemas.openxmlformats.org/officeDocument/2006/relationships/image" Target="../media/image30.png"/><Relationship Id="rId5" Type="http://schemas.openxmlformats.org/officeDocument/2006/relationships/image" Target="../media/image17.png"/><Relationship Id="rId6" Type="http://schemas.openxmlformats.org/officeDocument/2006/relationships/image" Target="../media/image14.png"/><Relationship Id="rId7" Type="http://schemas.openxmlformats.org/officeDocument/2006/relationships/image" Target="../media/image21.png"/><Relationship Id="rId8" Type="http://schemas.openxmlformats.org/officeDocument/2006/relationships/image" Target="../media/image25.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1.xml"/><Relationship Id="rId3" Type="http://schemas.openxmlformats.org/officeDocument/2006/relationships/image" Target="../media/image19.png"/><Relationship Id="rId4" Type="http://schemas.openxmlformats.org/officeDocument/2006/relationships/image" Target="../media/image16.png"/><Relationship Id="rId9" Type="http://schemas.openxmlformats.org/officeDocument/2006/relationships/image" Target="../media/image30.png"/><Relationship Id="rId5" Type="http://schemas.openxmlformats.org/officeDocument/2006/relationships/image" Target="../media/image17.png"/><Relationship Id="rId6" Type="http://schemas.openxmlformats.org/officeDocument/2006/relationships/image" Target="../media/image14.png"/><Relationship Id="rId7" Type="http://schemas.openxmlformats.org/officeDocument/2006/relationships/image" Target="../media/image21.png"/><Relationship Id="rId8" Type="http://schemas.openxmlformats.org/officeDocument/2006/relationships/image" Target="../media/image25.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2.xml"/><Relationship Id="rId3" Type="http://schemas.openxmlformats.org/officeDocument/2006/relationships/image" Target="../media/image19.png"/><Relationship Id="rId4" Type="http://schemas.openxmlformats.org/officeDocument/2006/relationships/image" Target="../media/image16.png"/><Relationship Id="rId9" Type="http://schemas.openxmlformats.org/officeDocument/2006/relationships/image" Target="../media/image30.png"/><Relationship Id="rId5" Type="http://schemas.openxmlformats.org/officeDocument/2006/relationships/image" Target="../media/image17.png"/><Relationship Id="rId6" Type="http://schemas.openxmlformats.org/officeDocument/2006/relationships/image" Target="../media/image14.png"/><Relationship Id="rId7" Type="http://schemas.openxmlformats.org/officeDocument/2006/relationships/image" Target="../media/image21.png"/><Relationship Id="rId8" Type="http://schemas.openxmlformats.org/officeDocument/2006/relationships/image" Target="../media/image25.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3.xml"/><Relationship Id="rId3" Type="http://schemas.openxmlformats.org/officeDocument/2006/relationships/image" Target="../media/image19.png"/><Relationship Id="rId4" Type="http://schemas.openxmlformats.org/officeDocument/2006/relationships/image" Target="../media/image16.png"/><Relationship Id="rId9" Type="http://schemas.openxmlformats.org/officeDocument/2006/relationships/image" Target="../media/image30.png"/><Relationship Id="rId5" Type="http://schemas.openxmlformats.org/officeDocument/2006/relationships/image" Target="../media/image17.png"/><Relationship Id="rId6" Type="http://schemas.openxmlformats.org/officeDocument/2006/relationships/image" Target="../media/image14.png"/><Relationship Id="rId7" Type="http://schemas.openxmlformats.org/officeDocument/2006/relationships/image" Target="../media/image21.png"/><Relationship Id="rId8" Type="http://schemas.openxmlformats.org/officeDocument/2006/relationships/image" Target="../media/image25.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4.xml"/><Relationship Id="rId3" Type="http://schemas.openxmlformats.org/officeDocument/2006/relationships/image" Target="../media/image19.png"/><Relationship Id="rId4" Type="http://schemas.openxmlformats.org/officeDocument/2006/relationships/image" Target="../media/image16.png"/><Relationship Id="rId9" Type="http://schemas.openxmlformats.org/officeDocument/2006/relationships/image" Target="../media/image30.png"/><Relationship Id="rId5" Type="http://schemas.openxmlformats.org/officeDocument/2006/relationships/image" Target="../media/image17.png"/><Relationship Id="rId6" Type="http://schemas.openxmlformats.org/officeDocument/2006/relationships/image" Target="../media/image14.png"/><Relationship Id="rId7" Type="http://schemas.openxmlformats.org/officeDocument/2006/relationships/image" Target="../media/image21.png"/><Relationship Id="rId8" Type="http://schemas.openxmlformats.org/officeDocument/2006/relationships/image" Target="../media/image25.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5.xml"/><Relationship Id="rId3" Type="http://schemas.openxmlformats.org/officeDocument/2006/relationships/image" Target="../media/image19.png"/><Relationship Id="rId4" Type="http://schemas.openxmlformats.org/officeDocument/2006/relationships/image" Target="../media/image16.png"/><Relationship Id="rId9" Type="http://schemas.openxmlformats.org/officeDocument/2006/relationships/image" Target="../media/image30.png"/><Relationship Id="rId5" Type="http://schemas.openxmlformats.org/officeDocument/2006/relationships/image" Target="../media/image17.png"/><Relationship Id="rId6" Type="http://schemas.openxmlformats.org/officeDocument/2006/relationships/image" Target="../media/image14.png"/><Relationship Id="rId7" Type="http://schemas.openxmlformats.org/officeDocument/2006/relationships/image" Target="../media/image21.png"/><Relationship Id="rId8" Type="http://schemas.openxmlformats.org/officeDocument/2006/relationships/image" Target="../media/image25.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6.xml"/><Relationship Id="rId3" Type="http://schemas.openxmlformats.org/officeDocument/2006/relationships/image" Target="../media/image19.png"/><Relationship Id="rId4" Type="http://schemas.openxmlformats.org/officeDocument/2006/relationships/image" Target="../media/image16.png"/><Relationship Id="rId9" Type="http://schemas.openxmlformats.org/officeDocument/2006/relationships/image" Target="../media/image30.png"/><Relationship Id="rId5" Type="http://schemas.openxmlformats.org/officeDocument/2006/relationships/image" Target="../media/image17.png"/><Relationship Id="rId6" Type="http://schemas.openxmlformats.org/officeDocument/2006/relationships/image" Target="../media/image14.png"/><Relationship Id="rId7" Type="http://schemas.openxmlformats.org/officeDocument/2006/relationships/image" Target="../media/image21.png"/><Relationship Id="rId8" Type="http://schemas.openxmlformats.org/officeDocument/2006/relationships/image" Target="../media/image25.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7.xml"/><Relationship Id="rId3" Type="http://schemas.openxmlformats.org/officeDocument/2006/relationships/hyperlink" Target="https://openpayments.dev/introduction/client-keys/" TargetMode="External"/><Relationship Id="rId4" Type="http://schemas.openxmlformats.org/officeDocument/2006/relationships/image" Target="../media/image37.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12.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2.xml"/><Relationship Id="rId3" Type="http://schemas.openxmlformats.org/officeDocument/2006/relationships/hyperlink" Target="https://openpayments.dev/introduction/http-signatures/" TargetMode="External"/><Relationship Id="rId4" Type="http://schemas.openxmlformats.org/officeDocument/2006/relationships/image" Target="../media/image38.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21"/>
          <p:cNvSpPr txBox="1"/>
          <p:nvPr/>
        </p:nvSpPr>
        <p:spPr>
          <a:xfrm>
            <a:off x="452425" y="1848000"/>
            <a:ext cx="4740900" cy="523200"/>
          </a:xfrm>
          <a:prstGeom prst="rect">
            <a:avLst/>
          </a:prstGeom>
          <a:noFill/>
          <a:ln>
            <a:noFill/>
          </a:ln>
        </p:spPr>
        <p:txBody>
          <a:bodyPr anchorCtr="0" anchor="t" bIns="19050" lIns="19050" spcFirstLastPara="1" rIns="19050" wrap="square" tIns="19050">
            <a:normAutofit/>
          </a:bodyPr>
          <a:lstStyle/>
          <a:p>
            <a:pPr indent="0" lvl="0" marL="0" marR="0" rtl="0" algn="l">
              <a:lnSpc>
                <a:spcPct val="90000"/>
              </a:lnSpc>
              <a:spcBef>
                <a:spcPts val="0"/>
              </a:spcBef>
              <a:spcAft>
                <a:spcPts val="0"/>
              </a:spcAft>
              <a:buClr>
                <a:srgbClr val="7100F4"/>
              </a:buClr>
              <a:buSzPts val="3900"/>
              <a:buFont typeface="Titillium Web"/>
              <a:buNone/>
            </a:pPr>
            <a:r>
              <a:rPr b="1" lang="en" sz="3300">
                <a:solidFill>
                  <a:srgbClr val="FFFFFF"/>
                </a:solidFill>
                <a:latin typeface="Titillium Web"/>
                <a:ea typeface="Titillium Web"/>
                <a:cs typeface="Titillium Web"/>
                <a:sym typeface="Titillium Web"/>
              </a:rPr>
              <a:t>Open Payments</a:t>
            </a:r>
            <a:endParaRPr sz="3300">
              <a:solidFill>
                <a:srgbClr val="FFFFFF"/>
              </a:solidFill>
            </a:endParaRPr>
          </a:p>
        </p:txBody>
      </p:sp>
      <p:sp>
        <p:nvSpPr>
          <p:cNvPr id="94" name="Google Shape;94;p21"/>
          <p:cNvSpPr txBox="1"/>
          <p:nvPr/>
        </p:nvSpPr>
        <p:spPr>
          <a:xfrm>
            <a:off x="411882" y="3189600"/>
            <a:ext cx="3000000" cy="523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2200">
                <a:solidFill>
                  <a:srgbClr val="FFFFFF"/>
                </a:solidFill>
                <a:latin typeface="Titillium Web"/>
                <a:ea typeface="Titillium Web"/>
                <a:cs typeface="Titillium Web"/>
                <a:sym typeface="Titillium Web"/>
              </a:rPr>
              <a:t>Chen Hui Jing</a:t>
            </a:r>
            <a:endParaRPr b="1" sz="2200">
              <a:solidFill>
                <a:srgbClr val="FFFFFF"/>
              </a:solidFill>
              <a:latin typeface="Titillium Web"/>
              <a:ea typeface="Titillium Web"/>
              <a:cs typeface="Titillium Web"/>
              <a:sym typeface="Titillium Web"/>
            </a:endParaRPr>
          </a:p>
        </p:txBody>
      </p:sp>
      <p:sp>
        <p:nvSpPr>
          <p:cNvPr id="95" name="Google Shape;95;p21"/>
          <p:cNvSpPr/>
          <p:nvPr/>
        </p:nvSpPr>
        <p:spPr>
          <a:xfrm>
            <a:off x="497897" y="2991362"/>
            <a:ext cx="1555200" cy="55200"/>
          </a:xfrm>
          <a:prstGeom prst="rect">
            <a:avLst/>
          </a:prstGeom>
          <a:solidFill>
            <a:srgbClr val="FFFFFF"/>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5E5E5E"/>
              </a:buClr>
              <a:buSzPts val="900"/>
              <a:buFont typeface="Helvetica Neue"/>
              <a:buNone/>
            </a:pPr>
            <a:r>
              <a:t/>
            </a:r>
            <a:endParaRPr b="0" i="0" sz="900" u="none" cap="none" strike="noStrike">
              <a:solidFill>
                <a:srgbClr val="434343"/>
              </a:solidFill>
              <a:latin typeface="Helvetica Neue"/>
              <a:ea typeface="Helvetica Neue"/>
              <a:cs typeface="Helvetica Neue"/>
              <a:sym typeface="Helvetica Neue"/>
            </a:endParaRPr>
          </a:p>
        </p:txBody>
      </p:sp>
      <p:sp>
        <p:nvSpPr>
          <p:cNvPr id="96" name="Google Shape;96;p21"/>
          <p:cNvSpPr txBox="1"/>
          <p:nvPr/>
        </p:nvSpPr>
        <p:spPr>
          <a:xfrm>
            <a:off x="406692" y="4398600"/>
            <a:ext cx="3000000" cy="415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500">
                <a:solidFill>
                  <a:srgbClr val="FFFFFF"/>
                </a:solidFill>
                <a:latin typeface="Titillium Web"/>
                <a:ea typeface="Titillium Web"/>
                <a:cs typeface="Titillium Web"/>
                <a:sym typeface="Titillium Web"/>
              </a:rPr>
              <a:t>Last update: Feb 2025</a:t>
            </a:r>
            <a:endParaRPr b="1" sz="1500">
              <a:solidFill>
                <a:srgbClr val="FFFFFF"/>
              </a:solidFill>
              <a:latin typeface="Titillium Web"/>
              <a:ea typeface="Titillium Web"/>
              <a:cs typeface="Titillium Web"/>
              <a:sym typeface="Titillium Web"/>
            </a:endParaRPr>
          </a:p>
        </p:txBody>
      </p:sp>
      <p:sp>
        <p:nvSpPr>
          <p:cNvPr id="97" name="Google Shape;97;p21"/>
          <p:cNvSpPr txBox="1"/>
          <p:nvPr/>
        </p:nvSpPr>
        <p:spPr>
          <a:xfrm>
            <a:off x="415050" y="2325450"/>
            <a:ext cx="4638600" cy="492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2000">
                <a:solidFill>
                  <a:srgbClr val="FFFFFF"/>
                </a:solidFill>
                <a:latin typeface="Titillium Web"/>
                <a:ea typeface="Titillium Web"/>
                <a:cs typeface="Titillium Web"/>
                <a:sym typeface="Titillium Web"/>
              </a:rPr>
              <a:t>Third-party Account Access</a:t>
            </a:r>
            <a:endParaRPr b="1" sz="2000">
              <a:solidFill>
                <a:srgbClr val="FFFFFF"/>
              </a:solidFill>
              <a:latin typeface="Titillium Web"/>
              <a:ea typeface="Titillium Web"/>
              <a:cs typeface="Titillium Web"/>
              <a:sym typeface="Titillium Web"/>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cxnSp>
        <p:nvCxnSpPr>
          <p:cNvPr id="234" name="Google Shape;234;p30"/>
          <p:cNvCxnSpPr/>
          <p:nvPr/>
        </p:nvCxnSpPr>
        <p:spPr>
          <a:xfrm>
            <a:off x="675471" y="1151900"/>
            <a:ext cx="7774200" cy="0"/>
          </a:xfrm>
          <a:prstGeom prst="straightConnector1">
            <a:avLst/>
          </a:prstGeom>
          <a:noFill/>
          <a:ln cap="flat" cmpd="sng" w="9525">
            <a:solidFill>
              <a:srgbClr val="005452"/>
            </a:solidFill>
            <a:prstDash val="solid"/>
            <a:round/>
            <a:headEnd len="med" w="med" type="none"/>
            <a:tailEnd len="med" w="med" type="triangle"/>
          </a:ln>
        </p:spPr>
      </p:cxnSp>
      <p:sp>
        <p:nvSpPr>
          <p:cNvPr id="235" name="Google Shape;235;p30"/>
          <p:cNvSpPr txBox="1"/>
          <p:nvPr/>
        </p:nvSpPr>
        <p:spPr>
          <a:xfrm>
            <a:off x="572200" y="299975"/>
            <a:ext cx="7704000" cy="572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3000">
                <a:solidFill>
                  <a:srgbClr val="005452"/>
                </a:solidFill>
                <a:latin typeface="Titillium Web SemiBold"/>
                <a:ea typeface="Titillium Web SemiBold"/>
                <a:cs typeface="Titillium Web SemiBold"/>
                <a:sym typeface="Titillium Web SemiBold"/>
              </a:rPr>
              <a:t>Open Payments (OP)</a:t>
            </a:r>
            <a:endParaRPr sz="3000">
              <a:solidFill>
                <a:srgbClr val="005452"/>
              </a:solidFill>
              <a:latin typeface="Titillium Web SemiBold"/>
              <a:ea typeface="Titillium Web SemiBold"/>
              <a:cs typeface="Titillium Web SemiBold"/>
              <a:sym typeface="Titillium Web SemiBold"/>
            </a:endParaRPr>
          </a:p>
        </p:txBody>
      </p:sp>
      <p:sp>
        <p:nvSpPr>
          <p:cNvPr id="236" name="Google Shape;236;p30"/>
          <p:cNvSpPr txBox="1"/>
          <p:nvPr/>
        </p:nvSpPr>
        <p:spPr>
          <a:xfrm>
            <a:off x="611128" y="740436"/>
            <a:ext cx="7774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005452"/>
                </a:solidFill>
                <a:latin typeface="Titillium Web SemiBold"/>
                <a:ea typeface="Titillium Web SemiBold"/>
                <a:cs typeface="Titillium Web SemiBold"/>
                <a:sym typeface="Titillium Web SemiBold"/>
              </a:rPr>
              <a:t>What It Is &amp; Why It Matters</a:t>
            </a:r>
            <a:r>
              <a:rPr lang="en">
                <a:solidFill>
                  <a:srgbClr val="005452"/>
                </a:solidFill>
                <a:latin typeface="Titillium Web"/>
                <a:ea typeface="Titillium Web"/>
                <a:cs typeface="Titillium Web"/>
                <a:sym typeface="Titillium Web"/>
              </a:rPr>
              <a:t> </a:t>
            </a:r>
            <a:endParaRPr sz="1300">
              <a:solidFill>
                <a:srgbClr val="005452"/>
              </a:solidFill>
            </a:endParaRPr>
          </a:p>
        </p:txBody>
      </p:sp>
      <p:sp>
        <p:nvSpPr>
          <p:cNvPr id="237" name="Google Shape;237;p30"/>
          <p:cNvSpPr txBox="1"/>
          <p:nvPr/>
        </p:nvSpPr>
        <p:spPr>
          <a:xfrm>
            <a:off x="675475" y="1324125"/>
            <a:ext cx="7704000" cy="33114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Clr>
                <a:srgbClr val="005452"/>
              </a:buClr>
              <a:buSzPts val="1600"/>
              <a:buFont typeface="Titillium Web"/>
              <a:buChar char="➔"/>
            </a:pPr>
            <a:r>
              <a:rPr lang="en" sz="1600">
                <a:solidFill>
                  <a:srgbClr val="005452"/>
                </a:solidFill>
                <a:latin typeface="Titillium Web"/>
                <a:ea typeface="Titillium Web"/>
                <a:cs typeface="Titillium Web"/>
                <a:sym typeface="Titillium Web"/>
              </a:rPr>
              <a:t>Enables applications to communicate directly with their customer’s accounts.</a:t>
            </a:r>
            <a:endParaRPr sz="1600">
              <a:solidFill>
                <a:srgbClr val="005452"/>
              </a:solidFill>
              <a:latin typeface="Titillium Web"/>
              <a:ea typeface="Titillium Web"/>
              <a:cs typeface="Titillium Web"/>
              <a:sym typeface="Titillium Web"/>
            </a:endParaRPr>
          </a:p>
          <a:p>
            <a:pPr indent="-330200" lvl="0" marL="457200" rtl="0" algn="l">
              <a:lnSpc>
                <a:spcPct val="115000"/>
              </a:lnSpc>
              <a:spcBef>
                <a:spcPts val="1000"/>
              </a:spcBef>
              <a:spcAft>
                <a:spcPts val="0"/>
              </a:spcAft>
              <a:buClr>
                <a:srgbClr val="005452"/>
              </a:buClr>
              <a:buSzPts val="1600"/>
              <a:buFont typeface="Titillium Web"/>
              <a:buChar char="➔"/>
            </a:pPr>
            <a:r>
              <a:rPr lang="en" sz="1600">
                <a:solidFill>
                  <a:srgbClr val="005452"/>
                </a:solidFill>
                <a:latin typeface="Titillium Web"/>
                <a:ea typeface="Titillium Web"/>
                <a:cs typeface="Titillium Web"/>
                <a:sym typeface="Titillium Web"/>
              </a:rPr>
              <a:t>Sends payment instructions, not money (no need to be a financial service provider)</a:t>
            </a:r>
            <a:endParaRPr sz="1600">
              <a:solidFill>
                <a:srgbClr val="005452"/>
              </a:solidFill>
              <a:latin typeface="Titillium Web"/>
              <a:ea typeface="Titillium Web"/>
              <a:cs typeface="Titillium Web"/>
              <a:sym typeface="Titillium Web"/>
            </a:endParaRPr>
          </a:p>
          <a:p>
            <a:pPr indent="-330200" lvl="0" marL="457200" rtl="0" algn="l">
              <a:lnSpc>
                <a:spcPct val="115000"/>
              </a:lnSpc>
              <a:spcBef>
                <a:spcPts val="1000"/>
              </a:spcBef>
              <a:spcAft>
                <a:spcPts val="0"/>
              </a:spcAft>
              <a:buClr>
                <a:srgbClr val="005452"/>
              </a:buClr>
              <a:buSzPts val="1600"/>
              <a:buFont typeface="Titillium Web"/>
              <a:buChar char="➔"/>
            </a:pPr>
            <a:r>
              <a:rPr lang="en" sz="1600">
                <a:solidFill>
                  <a:srgbClr val="005452"/>
                </a:solidFill>
                <a:latin typeface="Titillium Web"/>
                <a:ea typeface="Titillium Web"/>
                <a:cs typeface="Titillium Web"/>
                <a:sym typeface="Titillium Web"/>
              </a:rPr>
              <a:t>Distributed, federated, global payment ecosystem</a:t>
            </a:r>
            <a:endParaRPr sz="1600">
              <a:solidFill>
                <a:srgbClr val="005452"/>
              </a:solidFill>
              <a:latin typeface="Titillium Web"/>
              <a:ea typeface="Titillium Web"/>
              <a:cs typeface="Titillium Web"/>
              <a:sym typeface="Titillium Web"/>
            </a:endParaRPr>
          </a:p>
          <a:p>
            <a:pPr indent="-330200" lvl="0" marL="457200" rtl="0" algn="l">
              <a:lnSpc>
                <a:spcPct val="115000"/>
              </a:lnSpc>
              <a:spcBef>
                <a:spcPts val="1000"/>
              </a:spcBef>
              <a:spcAft>
                <a:spcPts val="0"/>
              </a:spcAft>
              <a:buClr>
                <a:srgbClr val="005452"/>
              </a:buClr>
              <a:buSzPts val="1600"/>
              <a:buFont typeface="Titillium Web"/>
              <a:buChar char="➔"/>
            </a:pPr>
            <a:r>
              <a:rPr lang="en" sz="1600">
                <a:solidFill>
                  <a:srgbClr val="005452"/>
                </a:solidFill>
                <a:latin typeface="Titillium Web"/>
                <a:ea typeface="Titillium Web"/>
                <a:cs typeface="Titillium Web"/>
                <a:sym typeface="Titillium Web"/>
              </a:rPr>
              <a:t>No dependency on specific account types or settlement systems</a:t>
            </a:r>
            <a:endParaRPr sz="1600">
              <a:solidFill>
                <a:srgbClr val="005452"/>
              </a:solidFill>
              <a:latin typeface="Titillium Web"/>
              <a:ea typeface="Titillium Web"/>
              <a:cs typeface="Titillium Web"/>
              <a:sym typeface="Titillium Web"/>
            </a:endParaRPr>
          </a:p>
          <a:p>
            <a:pPr indent="-330200" lvl="0" marL="457200" rtl="0" algn="l">
              <a:lnSpc>
                <a:spcPct val="115000"/>
              </a:lnSpc>
              <a:spcBef>
                <a:spcPts val="1000"/>
              </a:spcBef>
              <a:spcAft>
                <a:spcPts val="0"/>
              </a:spcAft>
              <a:buClr>
                <a:srgbClr val="005452"/>
              </a:buClr>
              <a:buSzPts val="1600"/>
              <a:buFont typeface="Titillium Web"/>
              <a:buChar char="➔"/>
            </a:pPr>
            <a:r>
              <a:rPr lang="en" sz="1600">
                <a:solidFill>
                  <a:srgbClr val="005452"/>
                </a:solidFill>
                <a:latin typeface="Titillium Web"/>
                <a:ea typeface="Titillium Web"/>
                <a:cs typeface="Titillium Web"/>
                <a:sym typeface="Titillium Web"/>
              </a:rPr>
              <a:t>Developers can build payment functionality:</a:t>
            </a:r>
            <a:endParaRPr sz="1600">
              <a:solidFill>
                <a:srgbClr val="005452"/>
              </a:solidFill>
              <a:latin typeface="Titillium Web"/>
              <a:ea typeface="Titillium Web"/>
              <a:cs typeface="Titillium Web"/>
              <a:sym typeface="Titillium Web"/>
            </a:endParaRPr>
          </a:p>
          <a:p>
            <a:pPr indent="-330200" lvl="1" marL="914400" rtl="0" algn="l">
              <a:lnSpc>
                <a:spcPct val="115000"/>
              </a:lnSpc>
              <a:spcBef>
                <a:spcPts val="1000"/>
              </a:spcBef>
              <a:spcAft>
                <a:spcPts val="0"/>
              </a:spcAft>
              <a:buClr>
                <a:srgbClr val="005452"/>
              </a:buClr>
              <a:buSzPts val="1600"/>
              <a:buFont typeface="Titillium Web"/>
              <a:buChar char="◆"/>
            </a:pPr>
            <a:r>
              <a:rPr lang="en" sz="1600">
                <a:solidFill>
                  <a:srgbClr val="005452"/>
                </a:solidFill>
                <a:latin typeface="Titillium Web"/>
                <a:ea typeface="Titillium Web"/>
                <a:cs typeface="Titillium Web"/>
                <a:sym typeface="Titillium Web"/>
              </a:rPr>
              <a:t>Without third-party payment processors</a:t>
            </a:r>
            <a:endParaRPr sz="1600">
              <a:solidFill>
                <a:srgbClr val="005452"/>
              </a:solidFill>
              <a:latin typeface="Titillium Web"/>
              <a:ea typeface="Titillium Web"/>
              <a:cs typeface="Titillium Web"/>
              <a:sym typeface="Titillium Web"/>
            </a:endParaRPr>
          </a:p>
          <a:p>
            <a:pPr indent="-330200" lvl="1" marL="914400" rtl="0" algn="l">
              <a:lnSpc>
                <a:spcPct val="115000"/>
              </a:lnSpc>
              <a:spcBef>
                <a:spcPts val="1000"/>
              </a:spcBef>
              <a:spcAft>
                <a:spcPts val="0"/>
              </a:spcAft>
              <a:buClr>
                <a:srgbClr val="005452"/>
              </a:buClr>
              <a:buSzPts val="1600"/>
              <a:buFont typeface="Titillium Web"/>
              <a:buChar char="◆"/>
            </a:pPr>
            <a:r>
              <a:rPr lang="en" sz="1600">
                <a:solidFill>
                  <a:srgbClr val="005452"/>
                </a:solidFill>
                <a:latin typeface="Titillium Web"/>
                <a:ea typeface="Titillium Web"/>
                <a:cs typeface="Titillium Web"/>
                <a:sym typeface="Titillium Web"/>
              </a:rPr>
              <a:t>Without custom integrations</a:t>
            </a:r>
            <a:endParaRPr sz="1600">
              <a:solidFill>
                <a:srgbClr val="005452"/>
              </a:solidFill>
              <a:latin typeface="Titillium Web"/>
              <a:ea typeface="Titillium Web"/>
              <a:cs typeface="Titillium Web"/>
              <a:sym typeface="Titillium Web"/>
            </a:endParaRPr>
          </a:p>
          <a:p>
            <a:pPr indent="-330200" lvl="1" marL="914400" rtl="0" algn="l">
              <a:lnSpc>
                <a:spcPct val="115000"/>
              </a:lnSpc>
              <a:spcBef>
                <a:spcPts val="1000"/>
              </a:spcBef>
              <a:spcAft>
                <a:spcPts val="1000"/>
              </a:spcAft>
              <a:buClr>
                <a:srgbClr val="005452"/>
              </a:buClr>
              <a:buSzPts val="1600"/>
              <a:buFont typeface="Titillium Web"/>
              <a:buChar char="◆"/>
            </a:pPr>
            <a:r>
              <a:rPr lang="en" sz="1600">
                <a:solidFill>
                  <a:srgbClr val="005452"/>
                </a:solidFill>
                <a:latin typeface="Titillium Web"/>
                <a:ea typeface="Titillium Web"/>
                <a:cs typeface="Titillium Web"/>
                <a:sym typeface="Titillium Web"/>
              </a:rPr>
              <a:t>In any programming language</a:t>
            </a:r>
            <a:endParaRPr sz="1600">
              <a:solidFill>
                <a:srgbClr val="005452"/>
              </a:solidFill>
              <a:latin typeface="Titillium Web"/>
              <a:ea typeface="Titillium Web"/>
              <a:cs typeface="Titillium Web"/>
              <a:sym typeface="Titillium Web"/>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cxnSp>
        <p:nvCxnSpPr>
          <p:cNvPr id="242" name="Google Shape;242;p31"/>
          <p:cNvCxnSpPr/>
          <p:nvPr/>
        </p:nvCxnSpPr>
        <p:spPr>
          <a:xfrm>
            <a:off x="675471" y="1151900"/>
            <a:ext cx="7774200" cy="0"/>
          </a:xfrm>
          <a:prstGeom prst="straightConnector1">
            <a:avLst/>
          </a:prstGeom>
          <a:noFill/>
          <a:ln cap="flat" cmpd="sng" w="9525">
            <a:solidFill>
              <a:srgbClr val="005452"/>
            </a:solidFill>
            <a:prstDash val="solid"/>
            <a:round/>
            <a:headEnd len="med" w="med" type="none"/>
            <a:tailEnd len="med" w="med" type="triangle"/>
          </a:ln>
        </p:spPr>
      </p:cxnSp>
      <p:sp>
        <p:nvSpPr>
          <p:cNvPr id="243" name="Google Shape;243;p31"/>
          <p:cNvSpPr txBox="1"/>
          <p:nvPr/>
        </p:nvSpPr>
        <p:spPr>
          <a:xfrm>
            <a:off x="572200" y="299975"/>
            <a:ext cx="7704000" cy="572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3000">
                <a:solidFill>
                  <a:srgbClr val="005452"/>
                </a:solidFill>
                <a:latin typeface="Titillium Web SemiBold"/>
                <a:ea typeface="Titillium Web SemiBold"/>
                <a:cs typeface="Titillium Web SemiBold"/>
                <a:sym typeface="Titillium Web SemiBold"/>
              </a:rPr>
              <a:t>Open Payments (OP)</a:t>
            </a:r>
            <a:endParaRPr sz="3000">
              <a:solidFill>
                <a:srgbClr val="005452"/>
              </a:solidFill>
              <a:latin typeface="Titillium Web SemiBold"/>
              <a:ea typeface="Titillium Web SemiBold"/>
              <a:cs typeface="Titillium Web SemiBold"/>
              <a:sym typeface="Titillium Web SemiBold"/>
            </a:endParaRPr>
          </a:p>
        </p:txBody>
      </p:sp>
      <p:sp>
        <p:nvSpPr>
          <p:cNvPr id="244" name="Google Shape;244;p31"/>
          <p:cNvSpPr txBox="1"/>
          <p:nvPr/>
        </p:nvSpPr>
        <p:spPr>
          <a:xfrm>
            <a:off x="611128" y="740436"/>
            <a:ext cx="7774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005452"/>
                </a:solidFill>
                <a:latin typeface="Titillium Web SemiBold"/>
                <a:ea typeface="Titillium Web SemiBold"/>
                <a:cs typeface="Titillium Web SemiBold"/>
                <a:sym typeface="Titillium Web SemiBold"/>
              </a:rPr>
              <a:t>What It Is &amp; Why It Matters</a:t>
            </a:r>
            <a:r>
              <a:rPr lang="en">
                <a:solidFill>
                  <a:srgbClr val="005452"/>
                </a:solidFill>
                <a:latin typeface="Titillium Web"/>
                <a:ea typeface="Titillium Web"/>
                <a:cs typeface="Titillium Web"/>
                <a:sym typeface="Titillium Web"/>
              </a:rPr>
              <a:t> </a:t>
            </a:r>
            <a:endParaRPr sz="1300">
              <a:solidFill>
                <a:srgbClr val="005452"/>
              </a:solidFill>
            </a:endParaRPr>
          </a:p>
        </p:txBody>
      </p:sp>
      <p:sp>
        <p:nvSpPr>
          <p:cNvPr id="245" name="Google Shape;245;p31"/>
          <p:cNvSpPr txBox="1"/>
          <p:nvPr/>
        </p:nvSpPr>
        <p:spPr>
          <a:xfrm>
            <a:off x="675475" y="1324125"/>
            <a:ext cx="7704000" cy="30882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rgbClr val="005452"/>
              </a:buClr>
              <a:buSzPts val="2000"/>
              <a:buFont typeface="Titillium Web"/>
              <a:buChar char="➔"/>
            </a:pPr>
            <a:r>
              <a:rPr lang="en" sz="2000">
                <a:solidFill>
                  <a:srgbClr val="005452"/>
                </a:solidFill>
                <a:latin typeface="Titillium Web"/>
                <a:ea typeface="Titillium Web"/>
                <a:cs typeface="Titillium Web"/>
                <a:sym typeface="Titillium Web"/>
              </a:rPr>
              <a:t>Direct and secure communication with accounts</a:t>
            </a:r>
            <a:endParaRPr sz="2000">
              <a:solidFill>
                <a:srgbClr val="005452"/>
              </a:solidFill>
              <a:latin typeface="Titillium Web"/>
              <a:ea typeface="Titillium Web"/>
              <a:cs typeface="Titillium Web"/>
              <a:sym typeface="Titillium Web"/>
            </a:endParaRPr>
          </a:p>
          <a:p>
            <a:pPr indent="-355600" lvl="0" marL="457200" rtl="0" algn="l">
              <a:lnSpc>
                <a:spcPct val="115000"/>
              </a:lnSpc>
              <a:spcBef>
                <a:spcPts val="1000"/>
              </a:spcBef>
              <a:spcAft>
                <a:spcPts val="0"/>
              </a:spcAft>
              <a:buClr>
                <a:srgbClr val="005452"/>
              </a:buClr>
              <a:buSzPts val="2000"/>
              <a:buFont typeface="Titillium Web"/>
              <a:buChar char="➔"/>
            </a:pPr>
            <a:r>
              <a:rPr lang="en" sz="2000">
                <a:solidFill>
                  <a:srgbClr val="005452"/>
                </a:solidFill>
                <a:latin typeface="Titillium Web"/>
                <a:ea typeface="Titillium Web"/>
                <a:cs typeface="Titillium Web"/>
                <a:sym typeface="Titillium Web"/>
              </a:rPr>
              <a:t>For any account type</a:t>
            </a:r>
            <a:endParaRPr sz="2000">
              <a:solidFill>
                <a:srgbClr val="005452"/>
              </a:solidFill>
              <a:latin typeface="Titillium Web"/>
              <a:ea typeface="Titillium Web"/>
              <a:cs typeface="Titillium Web"/>
              <a:sym typeface="Titillium Web"/>
            </a:endParaRPr>
          </a:p>
          <a:p>
            <a:pPr indent="-355600" lvl="0" marL="457200" rtl="0" algn="l">
              <a:lnSpc>
                <a:spcPct val="115000"/>
              </a:lnSpc>
              <a:spcBef>
                <a:spcPts val="1000"/>
              </a:spcBef>
              <a:spcAft>
                <a:spcPts val="0"/>
              </a:spcAft>
              <a:buClr>
                <a:srgbClr val="005452"/>
              </a:buClr>
              <a:buSzPts val="2000"/>
              <a:buFont typeface="Titillium Web"/>
              <a:buChar char="➔"/>
            </a:pPr>
            <a:r>
              <a:rPr lang="en" sz="2000">
                <a:solidFill>
                  <a:srgbClr val="005452"/>
                </a:solidFill>
                <a:latin typeface="Titillium Web"/>
                <a:ea typeface="Titillium Web"/>
                <a:cs typeface="Titillium Web"/>
                <a:sym typeface="Titillium Web"/>
              </a:rPr>
              <a:t>No sensitive information is shared or stored</a:t>
            </a:r>
            <a:endParaRPr sz="2000">
              <a:solidFill>
                <a:srgbClr val="005452"/>
              </a:solidFill>
              <a:latin typeface="Titillium Web"/>
              <a:ea typeface="Titillium Web"/>
              <a:cs typeface="Titillium Web"/>
              <a:sym typeface="Titillium Web"/>
            </a:endParaRPr>
          </a:p>
          <a:p>
            <a:pPr indent="-355600" lvl="0" marL="457200" rtl="0" algn="l">
              <a:lnSpc>
                <a:spcPct val="115000"/>
              </a:lnSpc>
              <a:spcBef>
                <a:spcPts val="1000"/>
              </a:spcBef>
              <a:spcAft>
                <a:spcPts val="0"/>
              </a:spcAft>
              <a:buClr>
                <a:srgbClr val="005452"/>
              </a:buClr>
              <a:buSzPts val="2000"/>
              <a:buFont typeface="Titillium Web"/>
              <a:buChar char="➔"/>
            </a:pPr>
            <a:r>
              <a:rPr lang="en" sz="2000">
                <a:solidFill>
                  <a:srgbClr val="005452"/>
                </a:solidFill>
                <a:latin typeface="Titillium Web"/>
                <a:ea typeface="Titillium Web"/>
                <a:cs typeface="Titillium Web"/>
                <a:sym typeface="Titillium Web"/>
              </a:rPr>
              <a:t>User’s remain in control</a:t>
            </a:r>
            <a:endParaRPr sz="2000">
              <a:solidFill>
                <a:srgbClr val="005452"/>
              </a:solidFill>
              <a:latin typeface="Titillium Web"/>
              <a:ea typeface="Titillium Web"/>
              <a:cs typeface="Titillium Web"/>
              <a:sym typeface="Titillium Web"/>
            </a:endParaRPr>
          </a:p>
          <a:p>
            <a:pPr indent="-355600" lvl="0" marL="457200" rtl="0" algn="l">
              <a:lnSpc>
                <a:spcPct val="115000"/>
              </a:lnSpc>
              <a:spcBef>
                <a:spcPts val="1000"/>
              </a:spcBef>
              <a:spcAft>
                <a:spcPts val="1000"/>
              </a:spcAft>
              <a:buClr>
                <a:srgbClr val="005452"/>
              </a:buClr>
              <a:buSzPts val="2000"/>
              <a:buFont typeface="Titillium Web"/>
              <a:buChar char="➔"/>
            </a:pPr>
            <a:r>
              <a:rPr lang="en" sz="2000">
                <a:solidFill>
                  <a:srgbClr val="005452"/>
                </a:solidFill>
                <a:latin typeface="Titillium Web"/>
                <a:ea typeface="Titillium Web"/>
                <a:cs typeface="Titillium Web"/>
                <a:sym typeface="Titillium Web"/>
              </a:rPr>
              <a:t>RESTful API</a:t>
            </a:r>
            <a:endParaRPr sz="2000">
              <a:solidFill>
                <a:srgbClr val="005452"/>
              </a:solidFill>
              <a:latin typeface="Titillium Web"/>
              <a:ea typeface="Titillium Web"/>
              <a:cs typeface="Titillium Web"/>
              <a:sym typeface="Titillium Web"/>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cxnSp>
        <p:nvCxnSpPr>
          <p:cNvPr id="250" name="Google Shape;250;p32"/>
          <p:cNvCxnSpPr/>
          <p:nvPr/>
        </p:nvCxnSpPr>
        <p:spPr>
          <a:xfrm>
            <a:off x="675471" y="1151900"/>
            <a:ext cx="7774200" cy="0"/>
          </a:xfrm>
          <a:prstGeom prst="straightConnector1">
            <a:avLst/>
          </a:prstGeom>
          <a:noFill/>
          <a:ln cap="flat" cmpd="sng" w="9525">
            <a:solidFill>
              <a:srgbClr val="005452"/>
            </a:solidFill>
            <a:prstDash val="solid"/>
            <a:round/>
            <a:headEnd len="med" w="med" type="none"/>
            <a:tailEnd len="med" w="med" type="triangle"/>
          </a:ln>
        </p:spPr>
      </p:cxnSp>
      <p:sp>
        <p:nvSpPr>
          <p:cNvPr id="251" name="Google Shape;251;p32"/>
          <p:cNvSpPr txBox="1"/>
          <p:nvPr/>
        </p:nvSpPr>
        <p:spPr>
          <a:xfrm>
            <a:off x="572200" y="299975"/>
            <a:ext cx="7704000" cy="572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3000">
                <a:solidFill>
                  <a:srgbClr val="005452"/>
                </a:solidFill>
                <a:latin typeface="Titillium Web SemiBold"/>
                <a:ea typeface="Titillium Web SemiBold"/>
                <a:cs typeface="Titillium Web SemiBold"/>
                <a:sym typeface="Titillium Web SemiBold"/>
              </a:rPr>
              <a:t>Open Payments (OP)</a:t>
            </a:r>
            <a:endParaRPr sz="3000">
              <a:solidFill>
                <a:srgbClr val="005452"/>
              </a:solidFill>
              <a:latin typeface="Titillium Web SemiBold"/>
              <a:ea typeface="Titillium Web SemiBold"/>
              <a:cs typeface="Titillium Web SemiBold"/>
              <a:sym typeface="Titillium Web SemiBold"/>
            </a:endParaRPr>
          </a:p>
        </p:txBody>
      </p:sp>
      <p:sp>
        <p:nvSpPr>
          <p:cNvPr id="252" name="Google Shape;252;p32"/>
          <p:cNvSpPr txBox="1"/>
          <p:nvPr/>
        </p:nvSpPr>
        <p:spPr>
          <a:xfrm>
            <a:off x="611128" y="740436"/>
            <a:ext cx="7774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005452"/>
                </a:solidFill>
                <a:latin typeface="Titillium Web SemiBold"/>
                <a:ea typeface="Titillium Web SemiBold"/>
                <a:cs typeface="Titillium Web SemiBold"/>
                <a:sym typeface="Titillium Web SemiBold"/>
              </a:rPr>
              <a:t>Terminology</a:t>
            </a:r>
            <a:endParaRPr sz="1300">
              <a:solidFill>
                <a:srgbClr val="005452"/>
              </a:solidFill>
            </a:endParaRPr>
          </a:p>
        </p:txBody>
      </p:sp>
      <p:sp>
        <p:nvSpPr>
          <p:cNvPr id="253" name="Google Shape;253;p32"/>
          <p:cNvSpPr txBox="1"/>
          <p:nvPr/>
        </p:nvSpPr>
        <p:spPr>
          <a:xfrm>
            <a:off x="675475" y="1324125"/>
            <a:ext cx="7704000" cy="30882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rgbClr val="005452"/>
              </a:buClr>
              <a:buSzPts val="2000"/>
              <a:buFont typeface="Titillium Web"/>
              <a:buChar char="➔"/>
            </a:pPr>
            <a:r>
              <a:rPr lang="en" sz="2000">
                <a:solidFill>
                  <a:srgbClr val="005452"/>
                </a:solidFill>
                <a:latin typeface="Titillium Web"/>
                <a:ea typeface="Titillium Web"/>
                <a:cs typeface="Titillium Web"/>
                <a:sym typeface="Titillium Web"/>
              </a:rPr>
              <a:t>Account Servicing Entity (ASE)</a:t>
            </a:r>
            <a:endParaRPr sz="2000">
              <a:solidFill>
                <a:srgbClr val="005452"/>
              </a:solidFill>
              <a:latin typeface="Titillium Web"/>
              <a:ea typeface="Titillium Web"/>
              <a:cs typeface="Titillium Web"/>
              <a:sym typeface="Titillium Web"/>
            </a:endParaRPr>
          </a:p>
          <a:p>
            <a:pPr indent="-355600" lvl="1" marL="914400" rtl="0" algn="l">
              <a:lnSpc>
                <a:spcPct val="115000"/>
              </a:lnSpc>
              <a:spcBef>
                <a:spcPts val="1000"/>
              </a:spcBef>
              <a:spcAft>
                <a:spcPts val="0"/>
              </a:spcAft>
              <a:buClr>
                <a:srgbClr val="005452"/>
              </a:buClr>
              <a:buSzPts val="2000"/>
              <a:buFont typeface="Titillium Web"/>
              <a:buChar char="◆"/>
            </a:pPr>
            <a:r>
              <a:rPr lang="en" sz="2000">
                <a:solidFill>
                  <a:srgbClr val="005452"/>
                </a:solidFill>
                <a:latin typeface="Titillium Web"/>
                <a:ea typeface="Titillium Web"/>
                <a:cs typeface="Titillium Web"/>
                <a:sym typeface="Titillium Web"/>
              </a:rPr>
              <a:t>Bank, mobile money provider, digital wallet provider etc.</a:t>
            </a:r>
            <a:endParaRPr sz="2000">
              <a:solidFill>
                <a:srgbClr val="005452"/>
              </a:solidFill>
              <a:latin typeface="Titillium Web"/>
              <a:ea typeface="Titillium Web"/>
              <a:cs typeface="Titillium Web"/>
              <a:sym typeface="Titillium Web"/>
            </a:endParaRPr>
          </a:p>
          <a:p>
            <a:pPr indent="-355600" lvl="1" marL="914400" rtl="0" algn="l">
              <a:lnSpc>
                <a:spcPct val="115000"/>
              </a:lnSpc>
              <a:spcBef>
                <a:spcPts val="1000"/>
              </a:spcBef>
              <a:spcAft>
                <a:spcPts val="0"/>
              </a:spcAft>
              <a:buClr>
                <a:srgbClr val="005452"/>
              </a:buClr>
              <a:buSzPts val="2000"/>
              <a:buFont typeface="Titillium Web"/>
              <a:buChar char="◆"/>
            </a:pPr>
            <a:r>
              <a:rPr lang="en" sz="2000">
                <a:solidFill>
                  <a:srgbClr val="005452"/>
                </a:solidFill>
                <a:latin typeface="Titillium Web"/>
                <a:ea typeface="Titillium Web"/>
                <a:cs typeface="Titillium Web"/>
                <a:sym typeface="Titillium Web"/>
              </a:rPr>
              <a:t>Are regulated entities within the countries they operate.</a:t>
            </a:r>
            <a:endParaRPr sz="2000">
              <a:solidFill>
                <a:srgbClr val="005452"/>
              </a:solidFill>
              <a:latin typeface="Titillium Web"/>
              <a:ea typeface="Titillium Web"/>
              <a:cs typeface="Titillium Web"/>
              <a:sym typeface="Titillium Web"/>
            </a:endParaRPr>
          </a:p>
          <a:p>
            <a:pPr indent="-355600" lvl="1" marL="914400" rtl="0" algn="l">
              <a:lnSpc>
                <a:spcPct val="115000"/>
              </a:lnSpc>
              <a:spcBef>
                <a:spcPts val="1000"/>
              </a:spcBef>
              <a:spcAft>
                <a:spcPts val="1000"/>
              </a:spcAft>
              <a:buClr>
                <a:srgbClr val="005452"/>
              </a:buClr>
              <a:buSzPts val="2000"/>
              <a:buFont typeface="Titillium Web"/>
              <a:buChar char="◆"/>
            </a:pPr>
            <a:r>
              <a:rPr lang="en" sz="2000">
                <a:solidFill>
                  <a:srgbClr val="005452"/>
                </a:solidFill>
                <a:latin typeface="Titillium Web"/>
                <a:ea typeface="Titillium Web"/>
                <a:cs typeface="Titillium Web"/>
                <a:sym typeface="Titillium Web"/>
              </a:rPr>
              <a:t>They manage their customer’s financial accounts</a:t>
            </a:r>
            <a:endParaRPr sz="2000">
              <a:solidFill>
                <a:srgbClr val="005452"/>
              </a:solidFill>
              <a:latin typeface="Titillium Web"/>
              <a:ea typeface="Titillium Web"/>
              <a:cs typeface="Titillium Web"/>
              <a:sym typeface="Titillium Web"/>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cxnSp>
        <p:nvCxnSpPr>
          <p:cNvPr id="258" name="Google Shape;258;p33"/>
          <p:cNvCxnSpPr/>
          <p:nvPr/>
        </p:nvCxnSpPr>
        <p:spPr>
          <a:xfrm>
            <a:off x="675471" y="1151900"/>
            <a:ext cx="7774200" cy="0"/>
          </a:xfrm>
          <a:prstGeom prst="straightConnector1">
            <a:avLst/>
          </a:prstGeom>
          <a:noFill/>
          <a:ln cap="flat" cmpd="sng" w="9525">
            <a:solidFill>
              <a:srgbClr val="005452"/>
            </a:solidFill>
            <a:prstDash val="solid"/>
            <a:round/>
            <a:headEnd len="med" w="med" type="none"/>
            <a:tailEnd len="med" w="med" type="triangle"/>
          </a:ln>
        </p:spPr>
      </p:cxnSp>
      <p:sp>
        <p:nvSpPr>
          <p:cNvPr id="259" name="Google Shape;259;p33"/>
          <p:cNvSpPr txBox="1"/>
          <p:nvPr/>
        </p:nvSpPr>
        <p:spPr>
          <a:xfrm>
            <a:off x="572200" y="299975"/>
            <a:ext cx="7704000" cy="572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3000">
                <a:solidFill>
                  <a:srgbClr val="005452"/>
                </a:solidFill>
                <a:latin typeface="Titillium Web SemiBold"/>
                <a:ea typeface="Titillium Web SemiBold"/>
                <a:cs typeface="Titillium Web SemiBold"/>
                <a:sym typeface="Titillium Web SemiBold"/>
              </a:rPr>
              <a:t>Open Payments (OP)</a:t>
            </a:r>
            <a:endParaRPr sz="3000">
              <a:solidFill>
                <a:srgbClr val="005452"/>
              </a:solidFill>
              <a:latin typeface="Titillium Web SemiBold"/>
              <a:ea typeface="Titillium Web SemiBold"/>
              <a:cs typeface="Titillium Web SemiBold"/>
              <a:sym typeface="Titillium Web SemiBold"/>
            </a:endParaRPr>
          </a:p>
        </p:txBody>
      </p:sp>
      <p:sp>
        <p:nvSpPr>
          <p:cNvPr id="260" name="Google Shape;260;p33"/>
          <p:cNvSpPr txBox="1"/>
          <p:nvPr/>
        </p:nvSpPr>
        <p:spPr>
          <a:xfrm>
            <a:off x="611128" y="740436"/>
            <a:ext cx="7774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005452"/>
                </a:solidFill>
                <a:latin typeface="Titillium Web SemiBold"/>
                <a:ea typeface="Titillium Web SemiBold"/>
                <a:cs typeface="Titillium Web SemiBold"/>
                <a:sym typeface="Titillium Web SemiBold"/>
              </a:rPr>
              <a:t>Summary</a:t>
            </a:r>
            <a:endParaRPr sz="1300">
              <a:solidFill>
                <a:srgbClr val="005452"/>
              </a:solidFill>
            </a:endParaRPr>
          </a:p>
        </p:txBody>
      </p:sp>
      <p:sp>
        <p:nvSpPr>
          <p:cNvPr id="261" name="Google Shape;261;p33"/>
          <p:cNvSpPr txBox="1"/>
          <p:nvPr/>
        </p:nvSpPr>
        <p:spPr>
          <a:xfrm>
            <a:off x="675475" y="1324125"/>
            <a:ext cx="7704000" cy="3472800"/>
          </a:xfrm>
          <a:prstGeom prst="rect">
            <a:avLst/>
          </a:prstGeom>
          <a:noFill/>
          <a:ln>
            <a:noFill/>
          </a:ln>
        </p:spPr>
        <p:txBody>
          <a:bodyPr anchorCtr="0" anchor="t" bIns="91425" lIns="91425" spcFirstLastPara="1" rIns="91425" wrap="square" tIns="91425">
            <a:spAutoFit/>
          </a:bodyPr>
          <a:lstStyle/>
          <a:p>
            <a:pPr indent="-349250" lvl="0" marL="457200" rtl="0" algn="l">
              <a:lnSpc>
                <a:spcPct val="115000"/>
              </a:lnSpc>
              <a:spcBef>
                <a:spcPts val="0"/>
              </a:spcBef>
              <a:spcAft>
                <a:spcPts val="0"/>
              </a:spcAft>
              <a:buClr>
                <a:srgbClr val="005452"/>
              </a:buClr>
              <a:buSzPts val="1900"/>
              <a:buFont typeface="Titillium Web"/>
              <a:buChar char="➔"/>
            </a:pPr>
            <a:r>
              <a:rPr lang="en" sz="1900">
                <a:solidFill>
                  <a:srgbClr val="005452"/>
                </a:solidFill>
                <a:latin typeface="Titillium Web"/>
                <a:ea typeface="Titillium Web"/>
                <a:cs typeface="Titillium Web"/>
                <a:sym typeface="Titillium Web"/>
              </a:rPr>
              <a:t>OP enables direct payment integration between applications and user’s accounts</a:t>
            </a:r>
            <a:endParaRPr sz="1900">
              <a:solidFill>
                <a:srgbClr val="005452"/>
              </a:solidFill>
              <a:latin typeface="Titillium Web"/>
              <a:ea typeface="Titillium Web"/>
              <a:cs typeface="Titillium Web"/>
              <a:sym typeface="Titillium Web"/>
            </a:endParaRPr>
          </a:p>
          <a:p>
            <a:pPr indent="-349250" lvl="0" marL="457200" rtl="0" algn="l">
              <a:lnSpc>
                <a:spcPct val="115000"/>
              </a:lnSpc>
              <a:spcBef>
                <a:spcPts val="1000"/>
              </a:spcBef>
              <a:spcAft>
                <a:spcPts val="0"/>
              </a:spcAft>
              <a:buClr>
                <a:srgbClr val="005452"/>
              </a:buClr>
              <a:buSzPts val="1900"/>
              <a:buFont typeface="Titillium Web"/>
              <a:buChar char="➔"/>
            </a:pPr>
            <a:r>
              <a:rPr lang="en" sz="1900">
                <a:solidFill>
                  <a:srgbClr val="005452"/>
                </a:solidFill>
                <a:latin typeface="Titillium Web"/>
                <a:ea typeface="Titillium Web"/>
                <a:cs typeface="Titillium Web"/>
                <a:sym typeface="Titillium Web"/>
              </a:rPr>
              <a:t>It is an API standard</a:t>
            </a:r>
            <a:endParaRPr sz="1900">
              <a:solidFill>
                <a:srgbClr val="005452"/>
              </a:solidFill>
              <a:latin typeface="Titillium Web"/>
              <a:ea typeface="Titillium Web"/>
              <a:cs typeface="Titillium Web"/>
              <a:sym typeface="Titillium Web"/>
            </a:endParaRPr>
          </a:p>
          <a:p>
            <a:pPr indent="-349250" lvl="0" marL="457200" rtl="0" algn="l">
              <a:lnSpc>
                <a:spcPct val="115000"/>
              </a:lnSpc>
              <a:spcBef>
                <a:spcPts val="1000"/>
              </a:spcBef>
              <a:spcAft>
                <a:spcPts val="0"/>
              </a:spcAft>
              <a:buClr>
                <a:srgbClr val="005452"/>
              </a:buClr>
              <a:buSzPts val="1900"/>
              <a:buFont typeface="Titillium Web"/>
              <a:buChar char="➔"/>
            </a:pPr>
            <a:r>
              <a:rPr lang="en" sz="1900">
                <a:solidFill>
                  <a:srgbClr val="005452"/>
                </a:solidFill>
                <a:latin typeface="Titillium Web"/>
                <a:ea typeface="Titillium Web"/>
                <a:cs typeface="Titillium Web"/>
                <a:sym typeface="Titillium Web"/>
              </a:rPr>
              <a:t>RESTful API</a:t>
            </a:r>
            <a:endParaRPr sz="1900">
              <a:solidFill>
                <a:srgbClr val="005452"/>
              </a:solidFill>
              <a:latin typeface="Titillium Web"/>
              <a:ea typeface="Titillium Web"/>
              <a:cs typeface="Titillium Web"/>
              <a:sym typeface="Titillium Web"/>
            </a:endParaRPr>
          </a:p>
          <a:p>
            <a:pPr indent="-349250" lvl="0" marL="457200" rtl="0" algn="l">
              <a:lnSpc>
                <a:spcPct val="115000"/>
              </a:lnSpc>
              <a:spcBef>
                <a:spcPts val="1000"/>
              </a:spcBef>
              <a:spcAft>
                <a:spcPts val="0"/>
              </a:spcAft>
              <a:buClr>
                <a:srgbClr val="005452"/>
              </a:buClr>
              <a:buSzPts val="1900"/>
              <a:buFont typeface="Titillium Web"/>
              <a:buChar char="➔"/>
            </a:pPr>
            <a:r>
              <a:rPr lang="en" sz="1900">
                <a:solidFill>
                  <a:srgbClr val="005452"/>
                </a:solidFill>
                <a:latin typeface="Titillium Web"/>
                <a:ea typeface="Titillium Web"/>
                <a:cs typeface="Titillium Web"/>
                <a:sym typeface="Titillium Web"/>
              </a:rPr>
              <a:t>It requires:</a:t>
            </a:r>
            <a:endParaRPr sz="1900">
              <a:solidFill>
                <a:srgbClr val="005452"/>
              </a:solidFill>
              <a:latin typeface="Titillium Web"/>
              <a:ea typeface="Titillium Web"/>
              <a:cs typeface="Titillium Web"/>
              <a:sym typeface="Titillium Web"/>
            </a:endParaRPr>
          </a:p>
          <a:p>
            <a:pPr indent="-349250" lvl="1" marL="914400" rtl="0" algn="l">
              <a:lnSpc>
                <a:spcPct val="115000"/>
              </a:lnSpc>
              <a:spcBef>
                <a:spcPts val="1000"/>
              </a:spcBef>
              <a:spcAft>
                <a:spcPts val="0"/>
              </a:spcAft>
              <a:buClr>
                <a:srgbClr val="005452"/>
              </a:buClr>
              <a:buSzPts val="1900"/>
              <a:buFont typeface="Titillium Web"/>
              <a:buChar char="◆"/>
            </a:pPr>
            <a:r>
              <a:rPr lang="en" sz="1900">
                <a:solidFill>
                  <a:srgbClr val="005452"/>
                </a:solidFill>
                <a:latin typeface="Titillium Web"/>
                <a:ea typeface="Titillium Web"/>
                <a:cs typeface="Titillium Web"/>
                <a:sym typeface="Titillium Web"/>
              </a:rPr>
              <a:t>Account servicing entities (ASEs) to create Open Payments-enabled accounts</a:t>
            </a:r>
            <a:endParaRPr sz="1900">
              <a:solidFill>
                <a:srgbClr val="005452"/>
              </a:solidFill>
              <a:latin typeface="Titillium Web"/>
              <a:ea typeface="Titillium Web"/>
              <a:cs typeface="Titillium Web"/>
              <a:sym typeface="Titillium Web"/>
            </a:endParaRPr>
          </a:p>
          <a:p>
            <a:pPr indent="-349250" lvl="1" marL="914400" rtl="0" algn="l">
              <a:lnSpc>
                <a:spcPct val="115000"/>
              </a:lnSpc>
              <a:spcBef>
                <a:spcPts val="1000"/>
              </a:spcBef>
              <a:spcAft>
                <a:spcPts val="1000"/>
              </a:spcAft>
              <a:buClr>
                <a:srgbClr val="005452"/>
              </a:buClr>
              <a:buSzPts val="1900"/>
              <a:buFont typeface="Titillium Web"/>
              <a:buChar char="◆"/>
            </a:pPr>
            <a:r>
              <a:rPr lang="en" sz="1900">
                <a:solidFill>
                  <a:srgbClr val="005452"/>
                </a:solidFill>
                <a:latin typeface="Titillium Web"/>
                <a:ea typeface="Titillium Web"/>
                <a:cs typeface="Titillium Web"/>
                <a:sym typeface="Titillium Web"/>
              </a:rPr>
              <a:t>A common payment rail between the ASEs</a:t>
            </a:r>
            <a:endParaRPr sz="1900">
              <a:solidFill>
                <a:srgbClr val="005452"/>
              </a:solidFill>
              <a:latin typeface="Titillium Web"/>
              <a:ea typeface="Titillium Web"/>
              <a:cs typeface="Titillium Web"/>
              <a:sym typeface="Titillium Web"/>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34"/>
          <p:cNvSpPr txBox="1"/>
          <p:nvPr/>
        </p:nvSpPr>
        <p:spPr>
          <a:xfrm>
            <a:off x="4572000" y="1324125"/>
            <a:ext cx="3807600" cy="3088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700">
                <a:solidFill>
                  <a:srgbClr val="005452"/>
                </a:solidFill>
                <a:latin typeface="Titillium Web"/>
                <a:ea typeface="Titillium Web"/>
                <a:cs typeface="Titillium Web"/>
                <a:sym typeface="Titillium Web"/>
              </a:rPr>
              <a:t>ASEs implement the OP standard</a:t>
            </a:r>
            <a:endParaRPr sz="1700">
              <a:solidFill>
                <a:srgbClr val="005452"/>
              </a:solidFill>
              <a:latin typeface="Titillium Web"/>
              <a:ea typeface="Titillium Web"/>
              <a:cs typeface="Titillium Web"/>
              <a:sym typeface="Titillium Web"/>
            </a:endParaRPr>
          </a:p>
          <a:p>
            <a:pPr indent="-336550" lvl="0" marL="457200" rtl="0" algn="l">
              <a:lnSpc>
                <a:spcPct val="115000"/>
              </a:lnSpc>
              <a:spcBef>
                <a:spcPts val="1000"/>
              </a:spcBef>
              <a:spcAft>
                <a:spcPts val="0"/>
              </a:spcAft>
              <a:buClr>
                <a:srgbClr val="005452"/>
              </a:buClr>
              <a:buSzPts val="1700"/>
              <a:buFont typeface="Titillium Web"/>
              <a:buChar char="➔"/>
            </a:pPr>
            <a:r>
              <a:rPr lang="en" sz="1700">
                <a:solidFill>
                  <a:srgbClr val="005452"/>
                </a:solidFill>
                <a:latin typeface="Titillium Web"/>
                <a:ea typeface="Titillium Web"/>
                <a:cs typeface="Titillium Web"/>
                <a:sym typeface="Titillium Web"/>
              </a:rPr>
              <a:t>Write the code to implement the functionality behind the API requests.</a:t>
            </a:r>
            <a:endParaRPr sz="1700">
              <a:solidFill>
                <a:srgbClr val="005452"/>
              </a:solidFill>
              <a:latin typeface="Titillium Web"/>
              <a:ea typeface="Titillium Web"/>
              <a:cs typeface="Titillium Web"/>
              <a:sym typeface="Titillium Web"/>
            </a:endParaRPr>
          </a:p>
          <a:p>
            <a:pPr indent="-336550" lvl="0" marL="457200" rtl="0" algn="l">
              <a:lnSpc>
                <a:spcPct val="115000"/>
              </a:lnSpc>
              <a:spcBef>
                <a:spcPts val="1000"/>
              </a:spcBef>
              <a:spcAft>
                <a:spcPts val="1000"/>
              </a:spcAft>
              <a:buClr>
                <a:srgbClr val="005452"/>
              </a:buClr>
              <a:buSzPts val="1700"/>
              <a:buFont typeface="Titillium Web"/>
              <a:buChar char="➔"/>
            </a:pPr>
            <a:r>
              <a:rPr lang="en" sz="1700">
                <a:solidFill>
                  <a:srgbClr val="005452"/>
                </a:solidFill>
                <a:latin typeface="Titillium Web"/>
                <a:ea typeface="Titillium Web"/>
                <a:cs typeface="Titillium Web"/>
                <a:sym typeface="Titillium Web"/>
              </a:rPr>
              <a:t>E.g. When a request is received to make a quote, gather all necessary information, calculate any fees, determine validity period, add a new entry to the database, etc.</a:t>
            </a:r>
            <a:endParaRPr sz="1700">
              <a:solidFill>
                <a:srgbClr val="005452"/>
              </a:solidFill>
              <a:latin typeface="Titillium Web"/>
              <a:ea typeface="Titillium Web"/>
              <a:cs typeface="Titillium Web"/>
              <a:sym typeface="Titillium Web"/>
            </a:endParaRPr>
          </a:p>
        </p:txBody>
      </p:sp>
      <p:cxnSp>
        <p:nvCxnSpPr>
          <p:cNvPr id="267" name="Google Shape;267;p34"/>
          <p:cNvCxnSpPr/>
          <p:nvPr/>
        </p:nvCxnSpPr>
        <p:spPr>
          <a:xfrm>
            <a:off x="675471" y="1151900"/>
            <a:ext cx="7774200" cy="0"/>
          </a:xfrm>
          <a:prstGeom prst="straightConnector1">
            <a:avLst/>
          </a:prstGeom>
          <a:noFill/>
          <a:ln cap="flat" cmpd="sng" w="9525">
            <a:solidFill>
              <a:srgbClr val="005452"/>
            </a:solidFill>
            <a:prstDash val="solid"/>
            <a:round/>
            <a:headEnd len="med" w="med" type="none"/>
            <a:tailEnd len="med" w="med" type="triangle"/>
          </a:ln>
        </p:spPr>
      </p:cxnSp>
      <p:sp>
        <p:nvSpPr>
          <p:cNvPr id="268" name="Google Shape;268;p34"/>
          <p:cNvSpPr txBox="1"/>
          <p:nvPr/>
        </p:nvSpPr>
        <p:spPr>
          <a:xfrm>
            <a:off x="572200" y="478675"/>
            <a:ext cx="7704000" cy="572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3000">
                <a:solidFill>
                  <a:srgbClr val="005452"/>
                </a:solidFill>
                <a:latin typeface="Titillium Web SemiBold"/>
                <a:ea typeface="Titillium Web SemiBold"/>
                <a:cs typeface="Titillium Web SemiBold"/>
                <a:sym typeface="Titillium Web SemiBold"/>
              </a:rPr>
              <a:t>Who uses Open Payments (OP)?</a:t>
            </a:r>
            <a:endParaRPr sz="3000">
              <a:solidFill>
                <a:srgbClr val="005452"/>
              </a:solidFill>
              <a:latin typeface="Titillium Web SemiBold"/>
              <a:ea typeface="Titillium Web SemiBold"/>
              <a:cs typeface="Titillium Web SemiBold"/>
              <a:sym typeface="Titillium Web SemiBold"/>
            </a:endParaRPr>
          </a:p>
        </p:txBody>
      </p:sp>
      <p:sp>
        <p:nvSpPr>
          <p:cNvPr id="269" name="Google Shape;269;p34"/>
          <p:cNvSpPr txBox="1"/>
          <p:nvPr/>
        </p:nvSpPr>
        <p:spPr>
          <a:xfrm>
            <a:off x="675475" y="1324125"/>
            <a:ext cx="3896400" cy="2335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700">
                <a:solidFill>
                  <a:srgbClr val="005452"/>
                </a:solidFill>
                <a:latin typeface="Titillium Web"/>
                <a:ea typeface="Titillium Web"/>
                <a:cs typeface="Titillium Web"/>
                <a:sym typeface="Titillium Web"/>
              </a:rPr>
              <a:t>Third party applications call the OP APIs</a:t>
            </a:r>
            <a:endParaRPr sz="1700">
              <a:solidFill>
                <a:srgbClr val="005452"/>
              </a:solidFill>
              <a:latin typeface="Titillium Web"/>
              <a:ea typeface="Titillium Web"/>
              <a:cs typeface="Titillium Web"/>
              <a:sym typeface="Titillium Web"/>
            </a:endParaRPr>
          </a:p>
          <a:p>
            <a:pPr indent="-336550" lvl="0" marL="457200" rtl="0" algn="l">
              <a:lnSpc>
                <a:spcPct val="115000"/>
              </a:lnSpc>
              <a:spcBef>
                <a:spcPts val="1000"/>
              </a:spcBef>
              <a:spcAft>
                <a:spcPts val="0"/>
              </a:spcAft>
              <a:buClr>
                <a:srgbClr val="005452"/>
              </a:buClr>
              <a:buSzPts val="1700"/>
              <a:buFont typeface="Titillium Web"/>
              <a:buChar char="➔"/>
            </a:pPr>
            <a:r>
              <a:rPr lang="en" sz="1700">
                <a:solidFill>
                  <a:srgbClr val="005452"/>
                </a:solidFill>
                <a:latin typeface="Titillium Web"/>
                <a:ea typeface="Titillium Web"/>
                <a:cs typeface="Titillium Web"/>
                <a:sym typeface="Titillium Web"/>
              </a:rPr>
              <a:t>Use OP to interact with customer accounts.</a:t>
            </a:r>
            <a:endParaRPr sz="1700">
              <a:solidFill>
                <a:srgbClr val="005452"/>
              </a:solidFill>
              <a:latin typeface="Titillium Web"/>
              <a:ea typeface="Titillium Web"/>
              <a:cs typeface="Titillium Web"/>
              <a:sym typeface="Titillium Web"/>
            </a:endParaRPr>
          </a:p>
          <a:p>
            <a:pPr indent="-336550" lvl="0" marL="457200" rtl="0" algn="l">
              <a:lnSpc>
                <a:spcPct val="115000"/>
              </a:lnSpc>
              <a:spcBef>
                <a:spcPts val="1000"/>
              </a:spcBef>
              <a:spcAft>
                <a:spcPts val="0"/>
              </a:spcAft>
              <a:buClr>
                <a:srgbClr val="005452"/>
              </a:buClr>
              <a:buSzPts val="1700"/>
              <a:buFont typeface="Titillium Web"/>
              <a:buChar char="➔"/>
            </a:pPr>
            <a:r>
              <a:rPr lang="en" sz="1700">
                <a:solidFill>
                  <a:srgbClr val="005452"/>
                </a:solidFill>
                <a:latin typeface="Titillium Web"/>
                <a:ea typeface="Titillium Web"/>
                <a:cs typeface="Titillium Web"/>
                <a:sym typeface="Titillium Web"/>
              </a:rPr>
              <a:t>Connect to any ASE using OP without custom integrations.</a:t>
            </a:r>
            <a:endParaRPr sz="1700">
              <a:solidFill>
                <a:srgbClr val="005452"/>
              </a:solidFill>
              <a:latin typeface="Titillium Web"/>
              <a:ea typeface="Titillium Web"/>
              <a:cs typeface="Titillium Web"/>
              <a:sym typeface="Titillium Web"/>
            </a:endParaRPr>
          </a:p>
          <a:p>
            <a:pPr indent="-336550" lvl="0" marL="457200" rtl="0" algn="l">
              <a:lnSpc>
                <a:spcPct val="115000"/>
              </a:lnSpc>
              <a:spcBef>
                <a:spcPts val="1000"/>
              </a:spcBef>
              <a:spcAft>
                <a:spcPts val="1000"/>
              </a:spcAft>
              <a:buClr>
                <a:srgbClr val="005452"/>
              </a:buClr>
              <a:buSzPts val="1700"/>
              <a:buFont typeface="Titillium Web"/>
              <a:buChar char="➔"/>
            </a:pPr>
            <a:r>
              <a:rPr lang="en" sz="1700">
                <a:solidFill>
                  <a:srgbClr val="005452"/>
                </a:solidFill>
                <a:latin typeface="Titillium Web"/>
                <a:ea typeface="Titillium Web"/>
                <a:cs typeface="Titillium Web"/>
                <a:sym typeface="Titillium Web"/>
              </a:rPr>
              <a:t>E.g. Ecommerce store</a:t>
            </a:r>
            <a:endParaRPr sz="1700">
              <a:solidFill>
                <a:srgbClr val="005452"/>
              </a:solidFill>
              <a:latin typeface="Titillium Web"/>
              <a:ea typeface="Titillium Web"/>
              <a:cs typeface="Titillium Web"/>
              <a:sym typeface="Titillium Web"/>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cxnSp>
        <p:nvCxnSpPr>
          <p:cNvPr id="274" name="Google Shape;274;p35"/>
          <p:cNvCxnSpPr/>
          <p:nvPr/>
        </p:nvCxnSpPr>
        <p:spPr>
          <a:xfrm>
            <a:off x="675471" y="1151900"/>
            <a:ext cx="7774200" cy="0"/>
          </a:xfrm>
          <a:prstGeom prst="straightConnector1">
            <a:avLst/>
          </a:prstGeom>
          <a:noFill/>
          <a:ln cap="flat" cmpd="sng" w="9525">
            <a:solidFill>
              <a:srgbClr val="005452"/>
            </a:solidFill>
            <a:prstDash val="solid"/>
            <a:round/>
            <a:headEnd len="med" w="med" type="none"/>
            <a:tailEnd len="med" w="med" type="triangle"/>
          </a:ln>
        </p:spPr>
      </p:cxnSp>
      <p:sp>
        <p:nvSpPr>
          <p:cNvPr id="275" name="Google Shape;275;p35"/>
          <p:cNvSpPr txBox="1"/>
          <p:nvPr/>
        </p:nvSpPr>
        <p:spPr>
          <a:xfrm>
            <a:off x="572200" y="478675"/>
            <a:ext cx="7704000" cy="572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3000">
                <a:solidFill>
                  <a:srgbClr val="005452"/>
                </a:solidFill>
                <a:latin typeface="Titillium Web SemiBold"/>
                <a:ea typeface="Titillium Web SemiBold"/>
                <a:cs typeface="Titillium Web SemiBold"/>
                <a:sym typeface="Titillium Web SemiBold"/>
              </a:rPr>
              <a:t>Hackathon prerequisites</a:t>
            </a:r>
            <a:endParaRPr sz="3000">
              <a:solidFill>
                <a:srgbClr val="005452"/>
              </a:solidFill>
              <a:latin typeface="Titillium Web SemiBold"/>
              <a:ea typeface="Titillium Web SemiBold"/>
              <a:cs typeface="Titillium Web SemiBold"/>
              <a:sym typeface="Titillium Web SemiBold"/>
            </a:endParaRPr>
          </a:p>
        </p:txBody>
      </p:sp>
      <p:sp>
        <p:nvSpPr>
          <p:cNvPr id="276" name="Google Shape;276;p35"/>
          <p:cNvSpPr txBox="1"/>
          <p:nvPr/>
        </p:nvSpPr>
        <p:spPr>
          <a:xfrm>
            <a:off x="675475" y="1324125"/>
            <a:ext cx="7704000" cy="35238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0"/>
              </a:spcBef>
              <a:spcAft>
                <a:spcPts val="0"/>
              </a:spcAft>
              <a:buClr>
                <a:srgbClr val="005452"/>
              </a:buClr>
              <a:buSzPts val="1800"/>
              <a:buFont typeface="Titillium Web"/>
              <a:buChar char="➔"/>
            </a:pPr>
            <a:r>
              <a:rPr lang="en" sz="1800">
                <a:solidFill>
                  <a:srgbClr val="005452"/>
                </a:solidFill>
                <a:latin typeface="Titillium Web"/>
                <a:ea typeface="Titillium Web"/>
                <a:cs typeface="Titillium Web"/>
                <a:sym typeface="Titillium Web"/>
              </a:rPr>
              <a:t>Sign-up for the test wallet at: </a:t>
            </a:r>
            <a:r>
              <a:rPr lang="en" sz="1800" u="sng">
                <a:solidFill>
                  <a:schemeClr val="hlink"/>
                </a:solidFill>
                <a:latin typeface="Titillium Web"/>
                <a:ea typeface="Titillium Web"/>
                <a:cs typeface="Titillium Web"/>
                <a:sym typeface="Titillium Web"/>
                <a:hlinkClick r:id="rId3"/>
              </a:rPr>
              <a:t>https://wallet.interledger-test.dev/</a:t>
            </a:r>
            <a:r>
              <a:rPr lang="en" sz="1800">
                <a:solidFill>
                  <a:srgbClr val="005452"/>
                </a:solidFill>
                <a:latin typeface="Titillium Web"/>
                <a:ea typeface="Titillium Web"/>
                <a:cs typeface="Titillium Web"/>
                <a:sym typeface="Titillium Web"/>
              </a:rPr>
              <a:t> </a:t>
            </a:r>
            <a:endParaRPr sz="1800">
              <a:solidFill>
                <a:srgbClr val="005452"/>
              </a:solidFill>
              <a:latin typeface="Titillium Web"/>
              <a:ea typeface="Titillium Web"/>
              <a:cs typeface="Titillium Web"/>
              <a:sym typeface="Titillium Web"/>
            </a:endParaRPr>
          </a:p>
          <a:p>
            <a:pPr indent="-342900" lvl="1" marL="914400" rtl="0" algn="l">
              <a:lnSpc>
                <a:spcPct val="115000"/>
              </a:lnSpc>
              <a:spcBef>
                <a:spcPts val="1000"/>
              </a:spcBef>
              <a:spcAft>
                <a:spcPts val="0"/>
              </a:spcAft>
              <a:buClr>
                <a:srgbClr val="005452"/>
              </a:buClr>
              <a:buSzPts val="1800"/>
              <a:buFont typeface="Titillium Web"/>
              <a:buChar char="◆"/>
            </a:pPr>
            <a:r>
              <a:rPr lang="en" sz="1800">
                <a:solidFill>
                  <a:srgbClr val="005452"/>
                </a:solidFill>
                <a:latin typeface="Titillium Web"/>
                <a:ea typeface="Titillium Web"/>
                <a:cs typeface="Titillium Web"/>
                <a:sym typeface="Titillium Web"/>
              </a:rPr>
              <a:t>There is a mock KYC process where you can input fake data for all the fields except email and phone number</a:t>
            </a:r>
            <a:endParaRPr sz="1800">
              <a:solidFill>
                <a:srgbClr val="005452"/>
              </a:solidFill>
              <a:latin typeface="Titillium Web"/>
              <a:ea typeface="Titillium Web"/>
              <a:cs typeface="Titillium Web"/>
              <a:sym typeface="Titillium Web"/>
            </a:endParaRPr>
          </a:p>
          <a:p>
            <a:pPr indent="-342900" lvl="1" marL="914400" rtl="0" algn="l">
              <a:lnSpc>
                <a:spcPct val="115000"/>
              </a:lnSpc>
              <a:spcBef>
                <a:spcPts val="1000"/>
              </a:spcBef>
              <a:spcAft>
                <a:spcPts val="0"/>
              </a:spcAft>
              <a:buClr>
                <a:srgbClr val="005452"/>
              </a:buClr>
              <a:buSzPts val="1800"/>
              <a:buFont typeface="Titillium Web"/>
              <a:buChar char="◆"/>
            </a:pPr>
            <a:r>
              <a:rPr lang="en" sz="1800">
                <a:solidFill>
                  <a:srgbClr val="005452"/>
                </a:solidFill>
                <a:latin typeface="Titillium Web"/>
                <a:ea typeface="Titillium Web"/>
                <a:cs typeface="Titillium Web"/>
                <a:sym typeface="Titillium Web"/>
              </a:rPr>
              <a:t>The liveliness check is also real</a:t>
            </a:r>
            <a:endParaRPr sz="1800">
              <a:solidFill>
                <a:srgbClr val="005452"/>
              </a:solidFill>
              <a:latin typeface="Titillium Web"/>
              <a:ea typeface="Titillium Web"/>
              <a:cs typeface="Titillium Web"/>
              <a:sym typeface="Titillium Web"/>
            </a:endParaRPr>
          </a:p>
          <a:p>
            <a:pPr indent="-342900" lvl="1" marL="914400" rtl="0" algn="l">
              <a:lnSpc>
                <a:spcPct val="115000"/>
              </a:lnSpc>
              <a:spcBef>
                <a:spcPts val="1000"/>
              </a:spcBef>
              <a:spcAft>
                <a:spcPts val="0"/>
              </a:spcAft>
              <a:buClr>
                <a:srgbClr val="005452"/>
              </a:buClr>
              <a:buSzPts val="1800"/>
              <a:buFont typeface="Titillium Web"/>
              <a:buChar char="◆"/>
            </a:pPr>
            <a:r>
              <a:rPr lang="en" sz="1800">
                <a:solidFill>
                  <a:srgbClr val="005452"/>
                </a:solidFill>
                <a:latin typeface="Titillium Web"/>
                <a:ea typeface="Titillium Web"/>
                <a:cs typeface="Titillium Web"/>
                <a:sym typeface="Titillium Web"/>
              </a:rPr>
              <a:t>If after the KYC process, there is no auto-redirect to the wallet home screen, please reload the page; otherwise, it means a manual approval has to be done</a:t>
            </a:r>
            <a:endParaRPr sz="1800">
              <a:solidFill>
                <a:srgbClr val="005452"/>
              </a:solidFill>
              <a:latin typeface="Titillium Web"/>
              <a:ea typeface="Titillium Web"/>
              <a:cs typeface="Titillium Web"/>
              <a:sym typeface="Titillium Web"/>
            </a:endParaRPr>
          </a:p>
          <a:p>
            <a:pPr indent="-342900" lvl="1" marL="914400" rtl="0" algn="l">
              <a:lnSpc>
                <a:spcPct val="115000"/>
              </a:lnSpc>
              <a:spcBef>
                <a:spcPts val="1000"/>
              </a:spcBef>
              <a:spcAft>
                <a:spcPts val="1000"/>
              </a:spcAft>
              <a:buClr>
                <a:srgbClr val="005452"/>
              </a:buClr>
              <a:buSzPts val="1800"/>
              <a:buFont typeface="Titillium Web"/>
              <a:buChar char="◆"/>
            </a:pPr>
            <a:r>
              <a:rPr lang="en" sz="1800">
                <a:solidFill>
                  <a:srgbClr val="005452"/>
                </a:solidFill>
                <a:latin typeface="Titillium Web"/>
                <a:ea typeface="Titillium Web"/>
                <a:cs typeface="Titillium Web"/>
                <a:sym typeface="Titillium Web"/>
              </a:rPr>
              <a:t>You can do a mock deposit but up to $5000 only, otherwise, it will also trigger a manual approval</a:t>
            </a:r>
            <a:endParaRPr sz="1800">
              <a:solidFill>
                <a:srgbClr val="005452"/>
              </a:solidFill>
              <a:latin typeface="Titillium Web"/>
              <a:ea typeface="Titillium Web"/>
              <a:cs typeface="Titillium Web"/>
              <a:sym typeface="Titillium Web"/>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cxnSp>
        <p:nvCxnSpPr>
          <p:cNvPr id="281" name="Google Shape;281;p36"/>
          <p:cNvCxnSpPr/>
          <p:nvPr/>
        </p:nvCxnSpPr>
        <p:spPr>
          <a:xfrm>
            <a:off x="675471" y="1151900"/>
            <a:ext cx="7774200" cy="0"/>
          </a:xfrm>
          <a:prstGeom prst="straightConnector1">
            <a:avLst/>
          </a:prstGeom>
          <a:noFill/>
          <a:ln cap="flat" cmpd="sng" w="9525">
            <a:solidFill>
              <a:srgbClr val="005452"/>
            </a:solidFill>
            <a:prstDash val="solid"/>
            <a:round/>
            <a:headEnd len="med" w="med" type="none"/>
            <a:tailEnd len="med" w="med" type="triangle"/>
          </a:ln>
        </p:spPr>
      </p:cxnSp>
      <p:sp>
        <p:nvSpPr>
          <p:cNvPr id="282" name="Google Shape;282;p36"/>
          <p:cNvSpPr txBox="1"/>
          <p:nvPr/>
        </p:nvSpPr>
        <p:spPr>
          <a:xfrm>
            <a:off x="572200" y="478675"/>
            <a:ext cx="7704000" cy="572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3000">
                <a:solidFill>
                  <a:srgbClr val="005452"/>
                </a:solidFill>
                <a:latin typeface="Titillium Web SemiBold"/>
                <a:ea typeface="Titillium Web SemiBold"/>
                <a:cs typeface="Titillium Web SemiBold"/>
                <a:sym typeface="Titillium Web SemiBold"/>
              </a:rPr>
              <a:t>Hackathon prerequisites</a:t>
            </a:r>
            <a:endParaRPr sz="3000">
              <a:solidFill>
                <a:srgbClr val="005452"/>
              </a:solidFill>
              <a:latin typeface="Titillium Web SemiBold"/>
              <a:ea typeface="Titillium Web SemiBold"/>
              <a:cs typeface="Titillium Web SemiBold"/>
              <a:sym typeface="Titillium Web SemiBold"/>
            </a:endParaRPr>
          </a:p>
        </p:txBody>
      </p:sp>
      <p:sp>
        <p:nvSpPr>
          <p:cNvPr id="283" name="Google Shape;283;p36"/>
          <p:cNvSpPr txBox="1"/>
          <p:nvPr/>
        </p:nvSpPr>
        <p:spPr>
          <a:xfrm>
            <a:off x="675475" y="1324125"/>
            <a:ext cx="7704000" cy="3552600"/>
          </a:xfrm>
          <a:prstGeom prst="rect">
            <a:avLst/>
          </a:prstGeom>
          <a:noFill/>
          <a:ln>
            <a:noFill/>
          </a:ln>
        </p:spPr>
        <p:txBody>
          <a:bodyPr anchorCtr="0" anchor="t" bIns="91425" lIns="91425" spcFirstLastPara="1" rIns="91425" wrap="square" tIns="91425">
            <a:spAutoFit/>
          </a:bodyPr>
          <a:lstStyle/>
          <a:p>
            <a:pPr indent="-349250" lvl="0" marL="457200" rtl="0" algn="l">
              <a:lnSpc>
                <a:spcPct val="115000"/>
              </a:lnSpc>
              <a:spcBef>
                <a:spcPts val="0"/>
              </a:spcBef>
              <a:spcAft>
                <a:spcPts val="0"/>
              </a:spcAft>
              <a:buClr>
                <a:srgbClr val="005452"/>
              </a:buClr>
              <a:buSzPts val="1900"/>
              <a:buFont typeface="Titillium Web"/>
              <a:buChar char="➔"/>
            </a:pPr>
            <a:r>
              <a:rPr lang="en" sz="1900">
                <a:solidFill>
                  <a:srgbClr val="005452"/>
                </a:solidFill>
                <a:latin typeface="Titillium Web"/>
                <a:ea typeface="Titillium Web"/>
                <a:cs typeface="Titillium Web"/>
                <a:sym typeface="Titillium Web"/>
              </a:rPr>
              <a:t>Our Open Payments SDK is only in Typescript at the moment: </a:t>
            </a:r>
            <a:r>
              <a:rPr lang="en" sz="1900" u="sng">
                <a:solidFill>
                  <a:schemeClr val="hlink"/>
                </a:solidFill>
                <a:latin typeface="Titillium Web"/>
                <a:ea typeface="Titillium Web"/>
                <a:cs typeface="Titillium Web"/>
                <a:sym typeface="Titillium Web"/>
                <a:hlinkClick r:id="rId3"/>
              </a:rPr>
              <a:t>https://github.com/interledger/open-payments/tree/main/packages/open-payments</a:t>
            </a:r>
            <a:endParaRPr sz="1900">
              <a:solidFill>
                <a:srgbClr val="005452"/>
              </a:solidFill>
              <a:latin typeface="Titillium Web"/>
              <a:ea typeface="Titillium Web"/>
              <a:cs typeface="Titillium Web"/>
              <a:sym typeface="Titillium Web"/>
            </a:endParaRPr>
          </a:p>
          <a:p>
            <a:pPr indent="-349250" lvl="1" marL="914400" rtl="0" algn="l">
              <a:lnSpc>
                <a:spcPct val="115000"/>
              </a:lnSpc>
              <a:spcBef>
                <a:spcPts val="1000"/>
              </a:spcBef>
              <a:spcAft>
                <a:spcPts val="0"/>
              </a:spcAft>
              <a:buClr>
                <a:srgbClr val="005452"/>
              </a:buClr>
              <a:buSzPts val="1900"/>
              <a:buFont typeface="Titillium Web"/>
              <a:buChar char="◆"/>
            </a:pPr>
            <a:r>
              <a:rPr lang="en" sz="1900">
                <a:solidFill>
                  <a:srgbClr val="005452"/>
                </a:solidFill>
                <a:latin typeface="Titillium Web"/>
                <a:ea typeface="Titillium Web"/>
                <a:cs typeface="Titillium Web"/>
                <a:sym typeface="Titillium Web"/>
              </a:rPr>
              <a:t>If you plan to do another language, you will have to roll your own digital signatures implementation, you are free to give it a shot, but we think it’s a lot of work</a:t>
            </a:r>
            <a:endParaRPr sz="1900">
              <a:solidFill>
                <a:srgbClr val="005452"/>
              </a:solidFill>
              <a:latin typeface="Titillium Web"/>
              <a:ea typeface="Titillium Web"/>
              <a:cs typeface="Titillium Web"/>
              <a:sym typeface="Titillium Web"/>
            </a:endParaRPr>
          </a:p>
          <a:p>
            <a:pPr indent="-349250" lvl="0" marL="457200" rtl="0" algn="l">
              <a:lnSpc>
                <a:spcPct val="115000"/>
              </a:lnSpc>
              <a:spcBef>
                <a:spcPts val="1000"/>
              </a:spcBef>
              <a:spcAft>
                <a:spcPts val="0"/>
              </a:spcAft>
              <a:buClr>
                <a:srgbClr val="005452"/>
              </a:buClr>
              <a:buSzPts val="1900"/>
              <a:buFont typeface="Titillium Web"/>
              <a:buChar char="➔"/>
            </a:pPr>
            <a:r>
              <a:rPr lang="en" sz="1900">
                <a:solidFill>
                  <a:srgbClr val="005452"/>
                </a:solidFill>
                <a:latin typeface="Titillium Web"/>
                <a:ea typeface="Titillium Web"/>
                <a:cs typeface="Titillium Web"/>
                <a:sym typeface="Titillium Web"/>
              </a:rPr>
              <a:t>Refer to </a:t>
            </a:r>
            <a:r>
              <a:rPr lang="en" sz="1900" u="sng">
                <a:solidFill>
                  <a:schemeClr val="hlink"/>
                </a:solidFill>
                <a:latin typeface="Titillium Web"/>
                <a:ea typeface="Titillium Web"/>
                <a:cs typeface="Titillium Web"/>
                <a:sym typeface="Titillium Web"/>
                <a:hlinkClick r:id="rId4"/>
              </a:rPr>
              <a:t>https://github.com/interledger/open-payments-example</a:t>
            </a:r>
            <a:r>
              <a:rPr lang="en" sz="1900">
                <a:solidFill>
                  <a:srgbClr val="005452"/>
                </a:solidFill>
                <a:latin typeface="Titillium Web"/>
                <a:ea typeface="Titillium Web"/>
                <a:cs typeface="Titillium Web"/>
                <a:sym typeface="Titillium Web"/>
              </a:rPr>
              <a:t> for an example script of how the Open Payments API works</a:t>
            </a:r>
            <a:endParaRPr sz="1900">
              <a:solidFill>
                <a:srgbClr val="005452"/>
              </a:solidFill>
              <a:latin typeface="Titillium Web"/>
              <a:ea typeface="Titillium Web"/>
              <a:cs typeface="Titillium Web"/>
              <a:sym typeface="Titillium Web"/>
            </a:endParaRPr>
          </a:p>
          <a:p>
            <a:pPr indent="-349250" lvl="0" marL="457200" rtl="0" algn="l">
              <a:lnSpc>
                <a:spcPct val="115000"/>
              </a:lnSpc>
              <a:spcBef>
                <a:spcPts val="1000"/>
              </a:spcBef>
              <a:spcAft>
                <a:spcPts val="1000"/>
              </a:spcAft>
              <a:buClr>
                <a:srgbClr val="005452"/>
              </a:buClr>
              <a:buSzPts val="1900"/>
              <a:buFont typeface="Titillium Web"/>
              <a:buChar char="➔"/>
            </a:pPr>
            <a:r>
              <a:rPr lang="en" sz="1900">
                <a:solidFill>
                  <a:srgbClr val="005452"/>
                </a:solidFill>
                <a:latin typeface="Titillium Web"/>
                <a:ea typeface="Titillium Web"/>
                <a:cs typeface="Titillium Web"/>
                <a:sym typeface="Titillium Web"/>
              </a:rPr>
              <a:t>Documentation available at: </a:t>
            </a:r>
            <a:r>
              <a:rPr lang="en" sz="1900" u="sng">
                <a:solidFill>
                  <a:schemeClr val="hlink"/>
                </a:solidFill>
                <a:latin typeface="Titillium Web"/>
                <a:ea typeface="Titillium Web"/>
                <a:cs typeface="Titillium Web"/>
                <a:sym typeface="Titillium Web"/>
                <a:hlinkClick r:id="rId5"/>
              </a:rPr>
              <a:t>https://openpayments.dev/</a:t>
            </a:r>
            <a:r>
              <a:rPr lang="en" sz="1900">
                <a:solidFill>
                  <a:srgbClr val="005452"/>
                </a:solidFill>
                <a:latin typeface="Titillium Web"/>
                <a:ea typeface="Titillium Web"/>
                <a:cs typeface="Titillium Web"/>
                <a:sym typeface="Titillium Web"/>
              </a:rPr>
              <a:t> </a:t>
            </a:r>
            <a:endParaRPr sz="1900">
              <a:solidFill>
                <a:srgbClr val="005452"/>
              </a:solidFill>
              <a:latin typeface="Titillium Web"/>
              <a:ea typeface="Titillium Web"/>
              <a:cs typeface="Titillium Web"/>
              <a:sym typeface="Titillium Web"/>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37"/>
          <p:cNvSpPr/>
          <p:nvPr/>
        </p:nvSpPr>
        <p:spPr>
          <a:xfrm>
            <a:off x="0" y="0"/>
            <a:ext cx="4034700" cy="5143500"/>
          </a:xfrm>
          <a:prstGeom prst="rect">
            <a:avLst/>
          </a:prstGeom>
          <a:solidFill>
            <a:srgbClr val="00848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37"/>
          <p:cNvSpPr txBox="1"/>
          <p:nvPr/>
        </p:nvSpPr>
        <p:spPr>
          <a:xfrm>
            <a:off x="4429600" y="3219375"/>
            <a:ext cx="4495500" cy="1759500"/>
          </a:xfrm>
          <a:prstGeom prst="rect">
            <a:avLst/>
          </a:prstGeom>
          <a:noFill/>
          <a:ln>
            <a:noFill/>
          </a:ln>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Clr>
                <a:schemeClr val="dk1"/>
              </a:buClr>
              <a:buSzPts val="1600"/>
              <a:buFont typeface="Titillium Web"/>
              <a:buChar char="●"/>
            </a:pPr>
            <a:r>
              <a:rPr lang="en" sz="1600">
                <a:solidFill>
                  <a:schemeClr val="dk1"/>
                </a:solidFill>
                <a:latin typeface="Titillium Web"/>
                <a:ea typeface="Titillium Web"/>
                <a:cs typeface="Titillium Web"/>
                <a:sym typeface="Titillium Web"/>
              </a:rPr>
              <a:t>Customer</a:t>
            </a:r>
            <a:r>
              <a:rPr lang="en" sz="1600">
                <a:solidFill>
                  <a:schemeClr val="dk1"/>
                </a:solidFill>
                <a:latin typeface="Titillium Web"/>
                <a:ea typeface="Titillium Web"/>
                <a:cs typeface="Titillium Web"/>
                <a:sym typeface="Titillium Web"/>
              </a:rPr>
              <a:t>: end-users</a:t>
            </a:r>
            <a:endParaRPr sz="1600">
              <a:solidFill>
                <a:schemeClr val="dk1"/>
              </a:solidFill>
              <a:latin typeface="Titillium Web"/>
              <a:ea typeface="Titillium Web"/>
              <a:cs typeface="Titillium Web"/>
              <a:sym typeface="Titillium Web"/>
            </a:endParaRPr>
          </a:p>
          <a:p>
            <a:pPr indent="-330200" lvl="0" marL="457200" rtl="0" algn="l">
              <a:lnSpc>
                <a:spcPct val="115000"/>
              </a:lnSpc>
              <a:spcBef>
                <a:spcPts val="1000"/>
              </a:spcBef>
              <a:spcAft>
                <a:spcPts val="0"/>
              </a:spcAft>
              <a:buClr>
                <a:schemeClr val="dk1"/>
              </a:buClr>
              <a:buSzPts val="1600"/>
              <a:buFont typeface="Titillium Web"/>
              <a:buChar char="●"/>
            </a:pPr>
            <a:r>
              <a:rPr lang="en" sz="1600">
                <a:solidFill>
                  <a:schemeClr val="dk1"/>
                </a:solidFill>
                <a:latin typeface="Titillium Web"/>
                <a:ea typeface="Titillium Web"/>
                <a:cs typeface="Titillium Web"/>
                <a:sym typeface="Titillium Web"/>
              </a:rPr>
              <a:t>Client: app that processes payments by making OP API requests</a:t>
            </a:r>
            <a:endParaRPr sz="1600">
              <a:solidFill>
                <a:schemeClr val="dk1"/>
              </a:solidFill>
              <a:latin typeface="Titillium Web"/>
              <a:ea typeface="Titillium Web"/>
              <a:cs typeface="Titillium Web"/>
              <a:sym typeface="Titillium Web"/>
            </a:endParaRPr>
          </a:p>
          <a:p>
            <a:pPr indent="-330200" lvl="0" marL="457200" rtl="0" algn="l">
              <a:lnSpc>
                <a:spcPct val="115000"/>
              </a:lnSpc>
              <a:spcBef>
                <a:spcPts val="1000"/>
              </a:spcBef>
              <a:spcAft>
                <a:spcPts val="1000"/>
              </a:spcAft>
              <a:buClr>
                <a:schemeClr val="dk1"/>
              </a:buClr>
              <a:buSzPts val="1600"/>
              <a:buFont typeface="Titillium Web"/>
              <a:buChar char="●"/>
            </a:pPr>
            <a:r>
              <a:rPr lang="en" sz="1600">
                <a:solidFill>
                  <a:schemeClr val="dk1"/>
                </a:solidFill>
                <a:latin typeface="Titillium Web"/>
                <a:ea typeface="Titillium Web"/>
                <a:cs typeface="Titillium Web"/>
                <a:sym typeface="Titillium Web"/>
              </a:rPr>
              <a:t>ASE: entity that </a:t>
            </a:r>
            <a:r>
              <a:rPr lang="en" sz="1600">
                <a:solidFill>
                  <a:schemeClr val="dk1"/>
                </a:solidFill>
                <a:latin typeface="Titillium Web"/>
                <a:ea typeface="Titillium Web"/>
                <a:cs typeface="Titillium Web"/>
                <a:sym typeface="Titillium Web"/>
              </a:rPr>
              <a:t>manages customers’ accounts and implements the OP standard.</a:t>
            </a:r>
            <a:endParaRPr sz="1800">
              <a:solidFill>
                <a:schemeClr val="dk1"/>
              </a:solidFill>
              <a:latin typeface="Titillium Web"/>
              <a:ea typeface="Titillium Web"/>
              <a:cs typeface="Titillium Web"/>
              <a:sym typeface="Titillium Web"/>
            </a:endParaRPr>
          </a:p>
        </p:txBody>
      </p:sp>
      <p:sp>
        <p:nvSpPr>
          <p:cNvPr id="290" name="Google Shape;290;p37"/>
          <p:cNvSpPr txBox="1"/>
          <p:nvPr/>
        </p:nvSpPr>
        <p:spPr>
          <a:xfrm>
            <a:off x="5938225" y="220075"/>
            <a:ext cx="15978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solidFill>
                  <a:srgbClr val="000000"/>
                </a:solidFill>
                <a:latin typeface="Titillium Web Light"/>
                <a:ea typeface="Titillium Web Light"/>
                <a:cs typeface="Titillium Web Light"/>
                <a:sym typeface="Titillium Web Light"/>
              </a:rPr>
              <a:t>Online Marketplace</a:t>
            </a:r>
            <a:endParaRPr sz="1000">
              <a:solidFill>
                <a:srgbClr val="000000"/>
              </a:solidFill>
              <a:latin typeface="Titillium Web Light"/>
              <a:ea typeface="Titillium Web Light"/>
              <a:cs typeface="Titillium Web Light"/>
              <a:sym typeface="Titillium Web Light"/>
            </a:endParaRPr>
          </a:p>
        </p:txBody>
      </p:sp>
      <p:sp>
        <p:nvSpPr>
          <p:cNvPr id="291" name="Google Shape;291;p37"/>
          <p:cNvSpPr txBox="1"/>
          <p:nvPr/>
        </p:nvSpPr>
        <p:spPr>
          <a:xfrm>
            <a:off x="5013963" y="2376175"/>
            <a:ext cx="15978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solidFill>
                  <a:srgbClr val="000000"/>
                </a:solidFill>
                <a:latin typeface="Titillium Web Light"/>
                <a:ea typeface="Titillium Web Light"/>
                <a:cs typeface="Titillium Web Light"/>
                <a:sym typeface="Titillium Web Light"/>
              </a:rPr>
              <a:t>Customer</a:t>
            </a:r>
            <a:endParaRPr sz="1000">
              <a:solidFill>
                <a:srgbClr val="000000"/>
              </a:solidFill>
              <a:latin typeface="Titillium Web Light"/>
              <a:ea typeface="Titillium Web Light"/>
              <a:cs typeface="Titillium Web Light"/>
              <a:sym typeface="Titillium Web Light"/>
            </a:endParaRPr>
          </a:p>
        </p:txBody>
      </p:sp>
      <p:sp>
        <p:nvSpPr>
          <p:cNvPr id="292" name="Google Shape;292;p37"/>
          <p:cNvSpPr txBox="1"/>
          <p:nvPr/>
        </p:nvSpPr>
        <p:spPr>
          <a:xfrm>
            <a:off x="6742913" y="2376175"/>
            <a:ext cx="15978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latin typeface="Titillium Web Light"/>
                <a:ea typeface="Titillium Web Light"/>
                <a:cs typeface="Titillium Web Light"/>
                <a:sym typeface="Titillium Web Light"/>
              </a:rPr>
              <a:t>Customer</a:t>
            </a:r>
            <a:endParaRPr sz="1000">
              <a:solidFill>
                <a:srgbClr val="000000"/>
              </a:solidFill>
              <a:latin typeface="Titillium Web Light"/>
              <a:ea typeface="Titillium Web Light"/>
              <a:cs typeface="Titillium Web Light"/>
              <a:sym typeface="Titillium Web Light"/>
            </a:endParaRPr>
          </a:p>
        </p:txBody>
      </p:sp>
      <p:pic>
        <p:nvPicPr>
          <p:cNvPr id="293" name="Google Shape;293;p37"/>
          <p:cNvPicPr preferRelativeResize="0"/>
          <p:nvPr/>
        </p:nvPicPr>
        <p:blipFill>
          <a:blip r:embed="rId3">
            <a:alphaModFix/>
          </a:blip>
          <a:stretch>
            <a:fillRect/>
          </a:stretch>
        </p:blipFill>
        <p:spPr>
          <a:xfrm>
            <a:off x="7267500" y="1873225"/>
            <a:ext cx="548640" cy="548640"/>
          </a:xfrm>
          <a:prstGeom prst="rect">
            <a:avLst/>
          </a:prstGeom>
          <a:noFill/>
          <a:ln>
            <a:noFill/>
          </a:ln>
        </p:spPr>
      </p:pic>
      <p:pic>
        <p:nvPicPr>
          <p:cNvPr id="294" name="Google Shape;294;p37"/>
          <p:cNvPicPr preferRelativeResize="0"/>
          <p:nvPr/>
        </p:nvPicPr>
        <p:blipFill>
          <a:blip r:embed="rId4">
            <a:alphaModFix/>
          </a:blip>
          <a:stretch>
            <a:fillRect/>
          </a:stretch>
        </p:blipFill>
        <p:spPr>
          <a:xfrm>
            <a:off x="5538550" y="1873225"/>
            <a:ext cx="548640" cy="548640"/>
          </a:xfrm>
          <a:prstGeom prst="rect">
            <a:avLst/>
          </a:prstGeom>
          <a:noFill/>
          <a:ln>
            <a:noFill/>
          </a:ln>
        </p:spPr>
      </p:pic>
      <p:pic>
        <p:nvPicPr>
          <p:cNvPr id="295" name="Google Shape;295;p37"/>
          <p:cNvPicPr preferRelativeResize="0"/>
          <p:nvPr/>
        </p:nvPicPr>
        <p:blipFill>
          <a:blip r:embed="rId5">
            <a:alphaModFix/>
          </a:blip>
          <a:stretch>
            <a:fillRect/>
          </a:stretch>
        </p:blipFill>
        <p:spPr>
          <a:xfrm>
            <a:off x="7308654" y="2714875"/>
            <a:ext cx="466344" cy="443409"/>
          </a:xfrm>
          <a:prstGeom prst="rect">
            <a:avLst/>
          </a:prstGeom>
          <a:noFill/>
          <a:ln>
            <a:noFill/>
          </a:ln>
        </p:spPr>
      </p:pic>
      <p:grpSp>
        <p:nvGrpSpPr>
          <p:cNvPr id="296" name="Google Shape;296;p37"/>
          <p:cNvGrpSpPr/>
          <p:nvPr/>
        </p:nvGrpSpPr>
        <p:grpSpPr>
          <a:xfrm>
            <a:off x="6442325" y="558775"/>
            <a:ext cx="589605" cy="475488"/>
            <a:chOff x="2816875" y="255775"/>
            <a:chExt cx="589605" cy="475488"/>
          </a:xfrm>
        </p:grpSpPr>
        <p:pic>
          <p:nvPicPr>
            <p:cNvPr id="297" name="Google Shape;297;p37"/>
            <p:cNvPicPr preferRelativeResize="0"/>
            <p:nvPr/>
          </p:nvPicPr>
          <p:blipFill>
            <a:blip r:embed="rId6">
              <a:alphaModFix/>
            </a:blip>
            <a:stretch>
              <a:fillRect/>
            </a:stretch>
          </p:blipFill>
          <p:spPr>
            <a:xfrm>
              <a:off x="2816875" y="255775"/>
              <a:ext cx="589605" cy="475488"/>
            </a:xfrm>
            <a:prstGeom prst="rect">
              <a:avLst/>
            </a:prstGeom>
            <a:noFill/>
            <a:ln>
              <a:noFill/>
            </a:ln>
          </p:spPr>
        </p:pic>
        <p:pic>
          <p:nvPicPr>
            <p:cNvPr id="298" name="Google Shape;298;p37"/>
            <p:cNvPicPr preferRelativeResize="0"/>
            <p:nvPr/>
          </p:nvPicPr>
          <p:blipFill>
            <a:blip r:embed="rId7">
              <a:alphaModFix/>
            </a:blip>
            <a:stretch>
              <a:fillRect/>
            </a:stretch>
          </p:blipFill>
          <p:spPr>
            <a:xfrm>
              <a:off x="2927406" y="306440"/>
              <a:ext cx="297968" cy="246888"/>
            </a:xfrm>
            <a:prstGeom prst="rect">
              <a:avLst/>
            </a:prstGeom>
            <a:noFill/>
            <a:ln>
              <a:noFill/>
            </a:ln>
          </p:spPr>
        </p:pic>
      </p:grpSp>
      <p:pic>
        <p:nvPicPr>
          <p:cNvPr id="299" name="Google Shape;299;p37"/>
          <p:cNvPicPr preferRelativeResize="0"/>
          <p:nvPr/>
        </p:nvPicPr>
        <p:blipFill>
          <a:blip r:embed="rId8">
            <a:alphaModFix/>
          </a:blip>
          <a:stretch>
            <a:fillRect/>
          </a:stretch>
        </p:blipFill>
        <p:spPr>
          <a:xfrm rot="8099994">
            <a:off x="6867950" y="862494"/>
            <a:ext cx="259950" cy="132061"/>
          </a:xfrm>
          <a:prstGeom prst="rect">
            <a:avLst/>
          </a:prstGeom>
          <a:noFill/>
          <a:ln>
            <a:noFill/>
          </a:ln>
        </p:spPr>
      </p:pic>
      <p:sp>
        <p:nvSpPr>
          <p:cNvPr id="300" name="Google Shape;300;p37"/>
          <p:cNvSpPr txBox="1"/>
          <p:nvPr/>
        </p:nvSpPr>
        <p:spPr>
          <a:xfrm>
            <a:off x="5141925" y="2767225"/>
            <a:ext cx="6546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latin typeface="Titillium Web Light"/>
                <a:ea typeface="Titillium Web Light"/>
                <a:cs typeface="Titillium Web Light"/>
                <a:sym typeface="Titillium Web Light"/>
              </a:rPr>
              <a:t>ASE</a:t>
            </a:r>
            <a:endParaRPr sz="1000">
              <a:solidFill>
                <a:srgbClr val="000000"/>
              </a:solidFill>
              <a:latin typeface="Titillium Web Light"/>
              <a:ea typeface="Titillium Web Light"/>
              <a:cs typeface="Titillium Web Light"/>
              <a:sym typeface="Titillium Web Light"/>
            </a:endParaRPr>
          </a:p>
        </p:txBody>
      </p:sp>
      <p:sp>
        <p:nvSpPr>
          <p:cNvPr id="301" name="Google Shape;301;p37"/>
          <p:cNvSpPr txBox="1"/>
          <p:nvPr/>
        </p:nvSpPr>
        <p:spPr>
          <a:xfrm>
            <a:off x="7645592" y="2767225"/>
            <a:ext cx="6546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latin typeface="Titillium Web Light"/>
                <a:ea typeface="Titillium Web Light"/>
                <a:cs typeface="Titillium Web Light"/>
                <a:sym typeface="Titillium Web Light"/>
              </a:rPr>
              <a:t>ASE</a:t>
            </a:r>
            <a:endParaRPr sz="1000">
              <a:solidFill>
                <a:srgbClr val="000000"/>
              </a:solidFill>
              <a:latin typeface="Titillium Web Light"/>
              <a:ea typeface="Titillium Web Light"/>
              <a:cs typeface="Titillium Web Light"/>
              <a:sym typeface="Titillium Web Light"/>
            </a:endParaRPr>
          </a:p>
        </p:txBody>
      </p:sp>
      <p:pic>
        <p:nvPicPr>
          <p:cNvPr id="302" name="Google Shape;302;p37"/>
          <p:cNvPicPr preferRelativeResize="0"/>
          <p:nvPr/>
        </p:nvPicPr>
        <p:blipFill>
          <a:blip r:embed="rId9">
            <a:alphaModFix/>
          </a:blip>
          <a:stretch>
            <a:fillRect/>
          </a:stretch>
        </p:blipFill>
        <p:spPr>
          <a:xfrm>
            <a:off x="5719838" y="2850238"/>
            <a:ext cx="186075" cy="172675"/>
          </a:xfrm>
          <a:prstGeom prst="rect">
            <a:avLst/>
          </a:prstGeom>
          <a:noFill/>
          <a:ln>
            <a:noFill/>
          </a:ln>
        </p:spPr>
      </p:pic>
      <p:pic>
        <p:nvPicPr>
          <p:cNvPr id="303" name="Google Shape;303;p37"/>
          <p:cNvPicPr preferRelativeResize="0"/>
          <p:nvPr/>
        </p:nvPicPr>
        <p:blipFill>
          <a:blip r:embed="rId10">
            <a:alphaModFix/>
          </a:blip>
          <a:stretch>
            <a:fillRect/>
          </a:stretch>
        </p:blipFill>
        <p:spPr>
          <a:xfrm>
            <a:off x="5682914" y="2717038"/>
            <a:ext cx="259950" cy="439109"/>
          </a:xfrm>
          <a:prstGeom prst="rect">
            <a:avLst/>
          </a:prstGeom>
          <a:noFill/>
          <a:ln>
            <a:noFill/>
          </a:ln>
        </p:spPr>
      </p:pic>
      <p:sp>
        <p:nvSpPr>
          <p:cNvPr id="304" name="Google Shape;304;p37"/>
          <p:cNvSpPr txBox="1"/>
          <p:nvPr/>
        </p:nvSpPr>
        <p:spPr>
          <a:xfrm>
            <a:off x="572200" y="299975"/>
            <a:ext cx="3260100" cy="572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3000">
                <a:solidFill>
                  <a:schemeClr val="lt1"/>
                </a:solidFill>
                <a:latin typeface="Titillium Web SemiBold"/>
                <a:ea typeface="Titillium Web SemiBold"/>
                <a:cs typeface="Titillium Web SemiBold"/>
                <a:sym typeface="Titillium Web SemiBold"/>
              </a:rPr>
              <a:t>Open Payments</a:t>
            </a:r>
            <a:endParaRPr sz="3000">
              <a:solidFill>
                <a:schemeClr val="lt1"/>
              </a:solidFill>
              <a:latin typeface="Titillium Web SemiBold"/>
              <a:ea typeface="Titillium Web SemiBold"/>
              <a:cs typeface="Titillium Web SemiBold"/>
              <a:sym typeface="Titillium Web SemiBold"/>
            </a:endParaRPr>
          </a:p>
        </p:txBody>
      </p:sp>
      <p:sp>
        <p:nvSpPr>
          <p:cNvPr id="305" name="Google Shape;305;p37"/>
          <p:cNvSpPr txBox="1"/>
          <p:nvPr/>
        </p:nvSpPr>
        <p:spPr>
          <a:xfrm>
            <a:off x="611127" y="740425"/>
            <a:ext cx="3221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Titillium Web SemiBold"/>
                <a:ea typeface="Titillium Web SemiBold"/>
                <a:cs typeface="Titillium Web SemiBold"/>
                <a:sym typeface="Titillium Web SemiBold"/>
              </a:rPr>
              <a:t>Third-Party Access to Accounts</a:t>
            </a:r>
            <a:endParaRPr>
              <a:solidFill>
                <a:schemeClr val="lt1"/>
              </a:solidFill>
              <a:latin typeface="Titillium Web SemiBold"/>
              <a:ea typeface="Titillium Web SemiBold"/>
              <a:cs typeface="Titillium Web SemiBold"/>
              <a:sym typeface="Titillium Web SemiBold"/>
            </a:endParaRPr>
          </a:p>
        </p:txBody>
      </p:sp>
      <p:cxnSp>
        <p:nvCxnSpPr>
          <p:cNvPr id="306" name="Google Shape;306;p37"/>
          <p:cNvCxnSpPr/>
          <p:nvPr/>
        </p:nvCxnSpPr>
        <p:spPr>
          <a:xfrm>
            <a:off x="675471" y="1151900"/>
            <a:ext cx="2513700" cy="0"/>
          </a:xfrm>
          <a:prstGeom prst="straightConnector1">
            <a:avLst/>
          </a:prstGeom>
          <a:noFill/>
          <a:ln cap="flat" cmpd="sng" w="9525">
            <a:solidFill>
              <a:schemeClr val="lt1"/>
            </a:solidFill>
            <a:prstDash val="solid"/>
            <a:round/>
            <a:headEnd len="med" w="med" type="none"/>
            <a:tailEnd len="med" w="med" type="triangle"/>
          </a:ln>
        </p:spPr>
      </p:cxnSp>
      <p:sp>
        <p:nvSpPr>
          <p:cNvPr id="307" name="Google Shape;307;p37"/>
          <p:cNvSpPr txBox="1"/>
          <p:nvPr/>
        </p:nvSpPr>
        <p:spPr>
          <a:xfrm>
            <a:off x="675475" y="1324125"/>
            <a:ext cx="3051900" cy="34662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Clr>
                <a:schemeClr val="lt2"/>
              </a:buClr>
              <a:buSzPts val="1600"/>
              <a:buFont typeface="Titillium Web"/>
              <a:buChar char="➔"/>
            </a:pPr>
            <a:r>
              <a:rPr lang="en" sz="1600">
                <a:solidFill>
                  <a:schemeClr val="lt2"/>
                </a:solidFill>
                <a:latin typeface="Titillium Web"/>
                <a:ea typeface="Titillium Web"/>
                <a:cs typeface="Titillium Web"/>
                <a:sym typeface="Titillium Web"/>
              </a:rPr>
              <a:t>Grant Request Incoming Payment</a:t>
            </a:r>
            <a:endParaRPr sz="1600">
              <a:solidFill>
                <a:schemeClr val="lt2"/>
              </a:solidFill>
              <a:latin typeface="Titillium Web"/>
              <a:ea typeface="Titillium Web"/>
              <a:cs typeface="Titillium Web"/>
              <a:sym typeface="Titillium Web"/>
            </a:endParaRPr>
          </a:p>
          <a:p>
            <a:pPr indent="-330200" lvl="0" marL="457200" rtl="0" algn="l">
              <a:lnSpc>
                <a:spcPct val="115000"/>
              </a:lnSpc>
              <a:spcBef>
                <a:spcPts val="1000"/>
              </a:spcBef>
              <a:spcAft>
                <a:spcPts val="0"/>
              </a:spcAft>
              <a:buClr>
                <a:schemeClr val="lt2"/>
              </a:buClr>
              <a:buSzPts val="1600"/>
              <a:buFont typeface="Titillium Web"/>
              <a:buChar char="➔"/>
            </a:pPr>
            <a:r>
              <a:rPr lang="en" sz="1600">
                <a:solidFill>
                  <a:schemeClr val="lt2"/>
                </a:solidFill>
                <a:latin typeface="Titillium Web"/>
                <a:ea typeface="Titillium Web"/>
                <a:cs typeface="Titillium Web"/>
                <a:sym typeface="Titillium Web"/>
              </a:rPr>
              <a:t>Create Incoming Payment</a:t>
            </a:r>
            <a:endParaRPr sz="1600">
              <a:solidFill>
                <a:schemeClr val="lt2"/>
              </a:solidFill>
              <a:latin typeface="Titillium Web"/>
              <a:ea typeface="Titillium Web"/>
              <a:cs typeface="Titillium Web"/>
              <a:sym typeface="Titillium Web"/>
            </a:endParaRPr>
          </a:p>
          <a:p>
            <a:pPr indent="-330200" lvl="0" marL="457200" rtl="0" algn="l">
              <a:lnSpc>
                <a:spcPct val="115000"/>
              </a:lnSpc>
              <a:spcBef>
                <a:spcPts val="1000"/>
              </a:spcBef>
              <a:spcAft>
                <a:spcPts val="0"/>
              </a:spcAft>
              <a:buClr>
                <a:schemeClr val="lt2"/>
              </a:buClr>
              <a:buSzPts val="1600"/>
              <a:buFont typeface="Titillium Web"/>
              <a:buChar char="➔"/>
            </a:pPr>
            <a:r>
              <a:rPr lang="en" sz="1600">
                <a:solidFill>
                  <a:schemeClr val="lt2"/>
                </a:solidFill>
                <a:latin typeface="Titillium Web"/>
                <a:ea typeface="Titillium Web"/>
                <a:cs typeface="Titillium Web"/>
                <a:sym typeface="Titillium Web"/>
              </a:rPr>
              <a:t>Grant Request Quote</a:t>
            </a:r>
            <a:endParaRPr sz="1600">
              <a:solidFill>
                <a:schemeClr val="lt2"/>
              </a:solidFill>
              <a:latin typeface="Titillium Web"/>
              <a:ea typeface="Titillium Web"/>
              <a:cs typeface="Titillium Web"/>
              <a:sym typeface="Titillium Web"/>
            </a:endParaRPr>
          </a:p>
          <a:p>
            <a:pPr indent="-330200" lvl="0" marL="457200" rtl="0" algn="l">
              <a:lnSpc>
                <a:spcPct val="115000"/>
              </a:lnSpc>
              <a:spcBef>
                <a:spcPts val="1000"/>
              </a:spcBef>
              <a:spcAft>
                <a:spcPts val="0"/>
              </a:spcAft>
              <a:buClr>
                <a:schemeClr val="lt2"/>
              </a:buClr>
              <a:buSzPts val="1600"/>
              <a:buFont typeface="Titillium Web"/>
              <a:buChar char="➔"/>
            </a:pPr>
            <a:r>
              <a:rPr lang="en" sz="1600">
                <a:solidFill>
                  <a:schemeClr val="lt2"/>
                </a:solidFill>
                <a:latin typeface="Titillium Web"/>
                <a:ea typeface="Titillium Web"/>
                <a:cs typeface="Titillium Web"/>
                <a:sym typeface="Titillium Web"/>
              </a:rPr>
              <a:t>Create Quote</a:t>
            </a:r>
            <a:endParaRPr sz="1600">
              <a:solidFill>
                <a:schemeClr val="lt2"/>
              </a:solidFill>
              <a:latin typeface="Titillium Web"/>
              <a:ea typeface="Titillium Web"/>
              <a:cs typeface="Titillium Web"/>
              <a:sym typeface="Titillium Web"/>
            </a:endParaRPr>
          </a:p>
          <a:p>
            <a:pPr indent="-330200" lvl="0" marL="457200" rtl="0" algn="l">
              <a:lnSpc>
                <a:spcPct val="115000"/>
              </a:lnSpc>
              <a:spcBef>
                <a:spcPts val="1000"/>
              </a:spcBef>
              <a:spcAft>
                <a:spcPts val="0"/>
              </a:spcAft>
              <a:buClr>
                <a:schemeClr val="lt2"/>
              </a:buClr>
              <a:buSzPts val="1600"/>
              <a:buFont typeface="Titillium Web"/>
              <a:buChar char="➔"/>
            </a:pPr>
            <a:r>
              <a:rPr lang="en" sz="1600">
                <a:solidFill>
                  <a:schemeClr val="lt2"/>
                </a:solidFill>
                <a:latin typeface="Titillium Web"/>
                <a:ea typeface="Titillium Web"/>
                <a:cs typeface="Titillium Web"/>
                <a:sym typeface="Titillium Web"/>
              </a:rPr>
              <a:t>Grant Request Outgoing Payment</a:t>
            </a:r>
            <a:endParaRPr sz="1600">
              <a:solidFill>
                <a:schemeClr val="lt2"/>
              </a:solidFill>
              <a:latin typeface="Titillium Web"/>
              <a:ea typeface="Titillium Web"/>
              <a:cs typeface="Titillium Web"/>
              <a:sym typeface="Titillium Web"/>
            </a:endParaRPr>
          </a:p>
          <a:p>
            <a:pPr indent="-330200" lvl="0" marL="457200" rtl="0" algn="l">
              <a:lnSpc>
                <a:spcPct val="115000"/>
              </a:lnSpc>
              <a:spcBef>
                <a:spcPts val="1000"/>
              </a:spcBef>
              <a:spcAft>
                <a:spcPts val="0"/>
              </a:spcAft>
              <a:buClr>
                <a:schemeClr val="lt2"/>
              </a:buClr>
              <a:buSzPts val="1600"/>
              <a:buFont typeface="Titillium Web"/>
              <a:buChar char="➔"/>
            </a:pPr>
            <a:r>
              <a:rPr lang="en" sz="1600">
                <a:solidFill>
                  <a:schemeClr val="lt2"/>
                </a:solidFill>
                <a:latin typeface="Titillium Web"/>
                <a:ea typeface="Titillium Web"/>
                <a:cs typeface="Titillium Web"/>
                <a:sym typeface="Titillium Web"/>
              </a:rPr>
              <a:t>Continuation Request</a:t>
            </a:r>
            <a:endParaRPr sz="1600">
              <a:solidFill>
                <a:schemeClr val="lt2"/>
              </a:solidFill>
              <a:latin typeface="Titillium Web"/>
              <a:ea typeface="Titillium Web"/>
              <a:cs typeface="Titillium Web"/>
              <a:sym typeface="Titillium Web"/>
            </a:endParaRPr>
          </a:p>
          <a:p>
            <a:pPr indent="-330200" lvl="0" marL="457200" rtl="0" algn="l">
              <a:lnSpc>
                <a:spcPct val="115000"/>
              </a:lnSpc>
              <a:spcBef>
                <a:spcPts val="1000"/>
              </a:spcBef>
              <a:spcAft>
                <a:spcPts val="1000"/>
              </a:spcAft>
              <a:buClr>
                <a:schemeClr val="lt2"/>
              </a:buClr>
              <a:buSzPts val="1600"/>
              <a:buFont typeface="Titillium Web"/>
              <a:buChar char="➔"/>
            </a:pPr>
            <a:r>
              <a:rPr lang="en" sz="1600">
                <a:solidFill>
                  <a:schemeClr val="lt2"/>
                </a:solidFill>
                <a:latin typeface="Titillium Web"/>
                <a:ea typeface="Titillium Web"/>
                <a:cs typeface="Titillium Web"/>
                <a:sym typeface="Titillium Web"/>
              </a:rPr>
              <a:t>Create Outgoing Payment</a:t>
            </a:r>
            <a:endParaRPr sz="1600">
              <a:solidFill>
                <a:schemeClr val="lt2"/>
              </a:solidFill>
              <a:latin typeface="Titillium Web"/>
              <a:ea typeface="Titillium Web"/>
              <a:cs typeface="Titillium Web"/>
              <a:sym typeface="Titillium Web"/>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38"/>
          <p:cNvSpPr/>
          <p:nvPr/>
        </p:nvSpPr>
        <p:spPr>
          <a:xfrm>
            <a:off x="0" y="0"/>
            <a:ext cx="4034700" cy="5143500"/>
          </a:xfrm>
          <a:prstGeom prst="rect">
            <a:avLst/>
          </a:prstGeom>
          <a:solidFill>
            <a:srgbClr val="00848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38"/>
          <p:cNvSpPr txBox="1"/>
          <p:nvPr/>
        </p:nvSpPr>
        <p:spPr>
          <a:xfrm>
            <a:off x="4429600" y="3219375"/>
            <a:ext cx="4495500" cy="1759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600">
                <a:solidFill>
                  <a:schemeClr val="dk1"/>
                </a:solidFill>
                <a:latin typeface="Titillium Web"/>
                <a:ea typeface="Titillium Web"/>
                <a:cs typeface="Titillium Web"/>
                <a:sym typeface="Titillium Web"/>
              </a:rPr>
              <a:t>Who’s who:</a:t>
            </a:r>
            <a:endParaRPr sz="1600">
              <a:solidFill>
                <a:schemeClr val="dk1"/>
              </a:solidFill>
              <a:latin typeface="Titillium Web"/>
              <a:ea typeface="Titillium Web"/>
              <a:cs typeface="Titillium Web"/>
              <a:sym typeface="Titillium Web"/>
            </a:endParaRPr>
          </a:p>
          <a:p>
            <a:pPr indent="-330200" lvl="0" marL="457200" rtl="0" algn="l">
              <a:lnSpc>
                <a:spcPct val="115000"/>
              </a:lnSpc>
              <a:spcBef>
                <a:spcPts val="1000"/>
              </a:spcBef>
              <a:spcAft>
                <a:spcPts val="0"/>
              </a:spcAft>
              <a:buClr>
                <a:schemeClr val="dk1"/>
              </a:buClr>
              <a:buSzPts val="1600"/>
              <a:buFont typeface="Titillium Web"/>
              <a:buChar char="●"/>
            </a:pPr>
            <a:r>
              <a:rPr lang="en" sz="1600">
                <a:solidFill>
                  <a:schemeClr val="dk1"/>
                </a:solidFill>
                <a:latin typeface="Titillium Web"/>
                <a:ea typeface="Titillium Web"/>
                <a:cs typeface="Titillium Web"/>
                <a:sym typeface="Titillium Web"/>
              </a:rPr>
              <a:t>Customers are Alice and Bob (Marley)</a:t>
            </a:r>
            <a:endParaRPr sz="1600">
              <a:solidFill>
                <a:schemeClr val="dk1"/>
              </a:solidFill>
              <a:latin typeface="Titillium Web"/>
              <a:ea typeface="Titillium Web"/>
              <a:cs typeface="Titillium Web"/>
              <a:sym typeface="Titillium Web"/>
            </a:endParaRPr>
          </a:p>
          <a:p>
            <a:pPr indent="-330200" lvl="0" marL="457200" rtl="0" algn="l">
              <a:lnSpc>
                <a:spcPct val="115000"/>
              </a:lnSpc>
              <a:spcBef>
                <a:spcPts val="1000"/>
              </a:spcBef>
              <a:spcAft>
                <a:spcPts val="0"/>
              </a:spcAft>
              <a:buClr>
                <a:schemeClr val="dk1"/>
              </a:buClr>
              <a:buSzPts val="1600"/>
              <a:buFont typeface="Titillium Web"/>
              <a:buChar char="●"/>
            </a:pPr>
            <a:r>
              <a:rPr lang="en" sz="1600">
                <a:solidFill>
                  <a:schemeClr val="dk1"/>
                </a:solidFill>
                <a:latin typeface="Titillium Web"/>
                <a:ea typeface="Titillium Web"/>
                <a:cs typeface="Titillium Web"/>
                <a:sym typeface="Titillium Web"/>
              </a:rPr>
              <a:t>Client is MusicPlace</a:t>
            </a:r>
            <a:endParaRPr sz="1600">
              <a:solidFill>
                <a:schemeClr val="dk1"/>
              </a:solidFill>
              <a:latin typeface="Titillium Web"/>
              <a:ea typeface="Titillium Web"/>
              <a:cs typeface="Titillium Web"/>
              <a:sym typeface="Titillium Web"/>
            </a:endParaRPr>
          </a:p>
          <a:p>
            <a:pPr indent="-330200" lvl="0" marL="457200" rtl="0" algn="l">
              <a:lnSpc>
                <a:spcPct val="115000"/>
              </a:lnSpc>
              <a:spcBef>
                <a:spcPts val="1000"/>
              </a:spcBef>
              <a:spcAft>
                <a:spcPts val="1000"/>
              </a:spcAft>
              <a:buClr>
                <a:schemeClr val="dk1"/>
              </a:buClr>
              <a:buSzPts val="1600"/>
              <a:buFont typeface="Titillium Web"/>
              <a:buChar char="●"/>
            </a:pPr>
            <a:r>
              <a:rPr lang="en" sz="1600">
                <a:solidFill>
                  <a:schemeClr val="dk1"/>
                </a:solidFill>
                <a:latin typeface="Titillium Web"/>
                <a:ea typeface="Titillium Web"/>
                <a:cs typeface="Titillium Web"/>
                <a:sym typeface="Titillium Web"/>
              </a:rPr>
              <a:t>ASEs are a digital wallet and a bank</a:t>
            </a:r>
            <a:endParaRPr sz="1600">
              <a:solidFill>
                <a:schemeClr val="dk1"/>
              </a:solidFill>
              <a:latin typeface="Titillium Web"/>
              <a:ea typeface="Titillium Web"/>
              <a:cs typeface="Titillium Web"/>
              <a:sym typeface="Titillium Web"/>
            </a:endParaRPr>
          </a:p>
        </p:txBody>
      </p:sp>
      <p:sp>
        <p:nvSpPr>
          <p:cNvPr id="314" name="Google Shape;314;p38"/>
          <p:cNvSpPr txBox="1"/>
          <p:nvPr/>
        </p:nvSpPr>
        <p:spPr>
          <a:xfrm>
            <a:off x="5938225" y="220075"/>
            <a:ext cx="15978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latin typeface="Titillium Web Light"/>
                <a:ea typeface="Titillium Web Light"/>
                <a:cs typeface="Titillium Web Light"/>
                <a:sym typeface="Titillium Web Light"/>
              </a:rPr>
              <a:t>MusicPlace</a:t>
            </a:r>
            <a:endParaRPr sz="1000">
              <a:solidFill>
                <a:srgbClr val="000000"/>
              </a:solidFill>
              <a:latin typeface="Titillium Web Light"/>
              <a:ea typeface="Titillium Web Light"/>
              <a:cs typeface="Titillium Web Light"/>
              <a:sym typeface="Titillium Web Light"/>
            </a:endParaRPr>
          </a:p>
        </p:txBody>
      </p:sp>
      <p:sp>
        <p:nvSpPr>
          <p:cNvPr id="315" name="Google Shape;315;p38"/>
          <p:cNvSpPr txBox="1"/>
          <p:nvPr/>
        </p:nvSpPr>
        <p:spPr>
          <a:xfrm>
            <a:off x="5013963" y="2376175"/>
            <a:ext cx="15978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latin typeface="Titillium Web Light"/>
                <a:ea typeface="Titillium Web Light"/>
                <a:cs typeface="Titillium Web Light"/>
                <a:sym typeface="Titillium Web Light"/>
              </a:rPr>
              <a:t>Alice</a:t>
            </a:r>
            <a:endParaRPr sz="1000">
              <a:solidFill>
                <a:srgbClr val="000000"/>
              </a:solidFill>
              <a:latin typeface="Titillium Web Light"/>
              <a:ea typeface="Titillium Web Light"/>
              <a:cs typeface="Titillium Web Light"/>
              <a:sym typeface="Titillium Web Light"/>
            </a:endParaRPr>
          </a:p>
        </p:txBody>
      </p:sp>
      <p:sp>
        <p:nvSpPr>
          <p:cNvPr id="316" name="Google Shape;316;p38"/>
          <p:cNvSpPr txBox="1"/>
          <p:nvPr/>
        </p:nvSpPr>
        <p:spPr>
          <a:xfrm>
            <a:off x="6742913" y="2376175"/>
            <a:ext cx="15978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latin typeface="Titillium Web Light"/>
                <a:ea typeface="Titillium Web Light"/>
                <a:cs typeface="Titillium Web Light"/>
                <a:sym typeface="Titillium Web Light"/>
              </a:rPr>
              <a:t>Bob</a:t>
            </a:r>
            <a:endParaRPr sz="1000">
              <a:solidFill>
                <a:srgbClr val="000000"/>
              </a:solidFill>
              <a:latin typeface="Titillium Web Light"/>
              <a:ea typeface="Titillium Web Light"/>
              <a:cs typeface="Titillium Web Light"/>
              <a:sym typeface="Titillium Web Light"/>
            </a:endParaRPr>
          </a:p>
        </p:txBody>
      </p:sp>
      <p:pic>
        <p:nvPicPr>
          <p:cNvPr id="317" name="Google Shape;317;p38"/>
          <p:cNvPicPr preferRelativeResize="0"/>
          <p:nvPr/>
        </p:nvPicPr>
        <p:blipFill>
          <a:blip r:embed="rId3">
            <a:alphaModFix/>
          </a:blip>
          <a:stretch>
            <a:fillRect/>
          </a:stretch>
        </p:blipFill>
        <p:spPr>
          <a:xfrm>
            <a:off x="7267500" y="1873225"/>
            <a:ext cx="548640" cy="548640"/>
          </a:xfrm>
          <a:prstGeom prst="rect">
            <a:avLst/>
          </a:prstGeom>
          <a:noFill/>
          <a:ln>
            <a:noFill/>
          </a:ln>
        </p:spPr>
      </p:pic>
      <p:pic>
        <p:nvPicPr>
          <p:cNvPr id="318" name="Google Shape;318;p38"/>
          <p:cNvPicPr preferRelativeResize="0"/>
          <p:nvPr/>
        </p:nvPicPr>
        <p:blipFill>
          <a:blip r:embed="rId4">
            <a:alphaModFix/>
          </a:blip>
          <a:stretch>
            <a:fillRect/>
          </a:stretch>
        </p:blipFill>
        <p:spPr>
          <a:xfrm>
            <a:off x="5538550" y="1873225"/>
            <a:ext cx="548640" cy="548640"/>
          </a:xfrm>
          <a:prstGeom prst="rect">
            <a:avLst/>
          </a:prstGeom>
          <a:noFill/>
          <a:ln>
            <a:noFill/>
          </a:ln>
        </p:spPr>
      </p:pic>
      <p:pic>
        <p:nvPicPr>
          <p:cNvPr id="319" name="Google Shape;319;p38"/>
          <p:cNvPicPr preferRelativeResize="0"/>
          <p:nvPr/>
        </p:nvPicPr>
        <p:blipFill>
          <a:blip r:embed="rId5">
            <a:alphaModFix/>
          </a:blip>
          <a:stretch>
            <a:fillRect/>
          </a:stretch>
        </p:blipFill>
        <p:spPr>
          <a:xfrm>
            <a:off x="7308654" y="2714875"/>
            <a:ext cx="466344" cy="443409"/>
          </a:xfrm>
          <a:prstGeom prst="rect">
            <a:avLst/>
          </a:prstGeom>
          <a:noFill/>
          <a:ln>
            <a:noFill/>
          </a:ln>
        </p:spPr>
      </p:pic>
      <p:grpSp>
        <p:nvGrpSpPr>
          <p:cNvPr id="320" name="Google Shape;320;p38"/>
          <p:cNvGrpSpPr/>
          <p:nvPr/>
        </p:nvGrpSpPr>
        <p:grpSpPr>
          <a:xfrm>
            <a:off x="6442325" y="558775"/>
            <a:ext cx="589605" cy="475488"/>
            <a:chOff x="2816875" y="255775"/>
            <a:chExt cx="589605" cy="475488"/>
          </a:xfrm>
        </p:grpSpPr>
        <p:pic>
          <p:nvPicPr>
            <p:cNvPr id="321" name="Google Shape;321;p38"/>
            <p:cNvPicPr preferRelativeResize="0"/>
            <p:nvPr/>
          </p:nvPicPr>
          <p:blipFill>
            <a:blip r:embed="rId6">
              <a:alphaModFix/>
            </a:blip>
            <a:stretch>
              <a:fillRect/>
            </a:stretch>
          </p:blipFill>
          <p:spPr>
            <a:xfrm>
              <a:off x="2816875" y="255775"/>
              <a:ext cx="589605" cy="475488"/>
            </a:xfrm>
            <a:prstGeom prst="rect">
              <a:avLst/>
            </a:prstGeom>
            <a:noFill/>
            <a:ln>
              <a:noFill/>
            </a:ln>
          </p:spPr>
        </p:pic>
        <p:pic>
          <p:nvPicPr>
            <p:cNvPr id="322" name="Google Shape;322;p38"/>
            <p:cNvPicPr preferRelativeResize="0"/>
            <p:nvPr/>
          </p:nvPicPr>
          <p:blipFill>
            <a:blip r:embed="rId7">
              <a:alphaModFix/>
            </a:blip>
            <a:stretch>
              <a:fillRect/>
            </a:stretch>
          </p:blipFill>
          <p:spPr>
            <a:xfrm>
              <a:off x="2927406" y="306440"/>
              <a:ext cx="297968" cy="246888"/>
            </a:xfrm>
            <a:prstGeom prst="rect">
              <a:avLst/>
            </a:prstGeom>
            <a:noFill/>
            <a:ln>
              <a:noFill/>
            </a:ln>
          </p:spPr>
        </p:pic>
      </p:grpSp>
      <p:pic>
        <p:nvPicPr>
          <p:cNvPr id="323" name="Google Shape;323;p38"/>
          <p:cNvPicPr preferRelativeResize="0"/>
          <p:nvPr/>
        </p:nvPicPr>
        <p:blipFill>
          <a:blip r:embed="rId8">
            <a:alphaModFix/>
          </a:blip>
          <a:stretch>
            <a:fillRect/>
          </a:stretch>
        </p:blipFill>
        <p:spPr>
          <a:xfrm rot="8099994">
            <a:off x="6867950" y="862494"/>
            <a:ext cx="259950" cy="132061"/>
          </a:xfrm>
          <a:prstGeom prst="rect">
            <a:avLst/>
          </a:prstGeom>
          <a:noFill/>
          <a:ln>
            <a:noFill/>
          </a:ln>
        </p:spPr>
      </p:pic>
      <p:pic>
        <p:nvPicPr>
          <p:cNvPr id="324" name="Google Shape;324;p38"/>
          <p:cNvPicPr preferRelativeResize="0"/>
          <p:nvPr/>
        </p:nvPicPr>
        <p:blipFill>
          <a:blip r:embed="rId9">
            <a:alphaModFix/>
          </a:blip>
          <a:stretch>
            <a:fillRect/>
          </a:stretch>
        </p:blipFill>
        <p:spPr>
          <a:xfrm>
            <a:off x="5719838" y="2850238"/>
            <a:ext cx="186075" cy="172675"/>
          </a:xfrm>
          <a:prstGeom prst="rect">
            <a:avLst/>
          </a:prstGeom>
          <a:noFill/>
          <a:ln>
            <a:noFill/>
          </a:ln>
        </p:spPr>
      </p:pic>
      <p:pic>
        <p:nvPicPr>
          <p:cNvPr id="325" name="Google Shape;325;p38"/>
          <p:cNvPicPr preferRelativeResize="0"/>
          <p:nvPr/>
        </p:nvPicPr>
        <p:blipFill>
          <a:blip r:embed="rId10">
            <a:alphaModFix/>
          </a:blip>
          <a:stretch>
            <a:fillRect/>
          </a:stretch>
        </p:blipFill>
        <p:spPr>
          <a:xfrm>
            <a:off x="5682914" y="2717038"/>
            <a:ext cx="259950" cy="439109"/>
          </a:xfrm>
          <a:prstGeom prst="rect">
            <a:avLst/>
          </a:prstGeom>
          <a:noFill/>
          <a:ln>
            <a:noFill/>
          </a:ln>
        </p:spPr>
      </p:pic>
      <p:sp>
        <p:nvSpPr>
          <p:cNvPr id="326" name="Google Shape;326;p38"/>
          <p:cNvSpPr txBox="1"/>
          <p:nvPr/>
        </p:nvSpPr>
        <p:spPr>
          <a:xfrm>
            <a:off x="572200" y="299975"/>
            <a:ext cx="3260100" cy="572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3000">
                <a:solidFill>
                  <a:schemeClr val="lt1"/>
                </a:solidFill>
                <a:latin typeface="Titillium Web SemiBold"/>
                <a:ea typeface="Titillium Web SemiBold"/>
                <a:cs typeface="Titillium Web SemiBold"/>
                <a:sym typeface="Titillium Web SemiBold"/>
              </a:rPr>
              <a:t>Open Payments</a:t>
            </a:r>
            <a:endParaRPr sz="3000">
              <a:solidFill>
                <a:schemeClr val="lt1"/>
              </a:solidFill>
              <a:latin typeface="Titillium Web SemiBold"/>
              <a:ea typeface="Titillium Web SemiBold"/>
              <a:cs typeface="Titillium Web SemiBold"/>
              <a:sym typeface="Titillium Web SemiBold"/>
            </a:endParaRPr>
          </a:p>
        </p:txBody>
      </p:sp>
      <p:sp>
        <p:nvSpPr>
          <p:cNvPr id="327" name="Google Shape;327;p38"/>
          <p:cNvSpPr txBox="1"/>
          <p:nvPr/>
        </p:nvSpPr>
        <p:spPr>
          <a:xfrm>
            <a:off x="611127" y="740425"/>
            <a:ext cx="3221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Titillium Web SemiBold"/>
                <a:ea typeface="Titillium Web SemiBold"/>
                <a:cs typeface="Titillium Web SemiBold"/>
                <a:sym typeface="Titillium Web SemiBold"/>
              </a:rPr>
              <a:t>Third-Party Access to Accounts</a:t>
            </a:r>
            <a:endParaRPr>
              <a:solidFill>
                <a:schemeClr val="lt1"/>
              </a:solidFill>
              <a:latin typeface="Titillium Web SemiBold"/>
              <a:ea typeface="Titillium Web SemiBold"/>
              <a:cs typeface="Titillium Web SemiBold"/>
              <a:sym typeface="Titillium Web SemiBold"/>
            </a:endParaRPr>
          </a:p>
        </p:txBody>
      </p:sp>
      <p:cxnSp>
        <p:nvCxnSpPr>
          <p:cNvPr id="328" name="Google Shape;328;p38"/>
          <p:cNvCxnSpPr/>
          <p:nvPr/>
        </p:nvCxnSpPr>
        <p:spPr>
          <a:xfrm>
            <a:off x="675471" y="1151900"/>
            <a:ext cx="2513700" cy="0"/>
          </a:xfrm>
          <a:prstGeom prst="straightConnector1">
            <a:avLst/>
          </a:prstGeom>
          <a:noFill/>
          <a:ln cap="flat" cmpd="sng" w="9525">
            <a:solidFill>
              <a:schemeClr val="lt1"/>
            </a:solidFill>
            <a:prstDash val="solid"/>
            <a:round/>
            <a:headEnd len="med" w="med" type="none"/>
            <a:tailEnd len="med" w="med" type="triangle"/>
          </a:ln>
        </p:spPr>
      </p:cxnSp>
      <p:sp>
        <p:nvSpPr>
          <p:cNvPr id="329" name="Google Shape;329;p38"/>
          <p:cNvSpPr txBox="1"/>
          <p:nvPr/>
        </p:nvSpPr>
        <p:spPr>
          <a:xfrm>
            <a:off x="675475" y="1324125"/>
            <a:ext cx="3051900" cy="34662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Clr>
                <a:schemeClr val="lt2"/>
              </a:buClr>
              <a:buSzPts val="1600"/>
              <a:buFont typeface="Titillium Web"/>
              <a:buChar char="➔"/>
            </a:pPr>
            <a:r>
              <a:rPr lang="en" sz="1600">
                <a:solidFill>
                  <a:schemeClr val="lt2"/>
                </a:solidFill>
                <a:latin typeface="Titillium Web"/>
                <a:ea typeface="Titillium Web"/>
                <a:cs typeface="Titillium Web"/>
                <a:sym typeface="Titillium Web"/>
              </a:rPr>
              <a:t>Grant Request Incoming Payment</a:t>
            </a:r>
            <a:endParaRPr sz="1600">
              <a:solidFill>
                <a:schemeClr val="lt2"/>
              </a:solidFill>
              <a:latin typeface="Titillium Web"/>
              <a:ea typeface="Titillium Web"/>
              <a:cs typeface="Titillium Web"/>
              <a:sym typeface="Titillium Web"/>
            </a:endParaRPr>
          </a:p>
          <a:p>
            <a:pPr indent="-330200" lvl="0" marL="457200" rtl="0" algn="l">
              <a:lnSpc>
                <a:spcPct val="115000"/>
              </a:lnSpc>
              <a:spcBef>
                <a:spcPts val="1000"/>
              </a:spcBef>
              <a:spcAft>
                <a:spcPts val="0"/>
              </a:spcAft>
              <a:buClr>
                <a:schemeClr val="lt2"/>
              </a:buClr>
              <a:buSzPts val="1600"/>
              <a:buFont typeface="Titillium Web"/>
              <a:buChar char="➔"/>
            </a:pPr>
            <a:r>
              <a:rPr lang="en" sz="1600">
                <a:solidFill>
                  <a:schemeClr val="lt2"/>
                </a:solidFill>
                <a:latin typeface="Titillium Web"/>
                <a:ea typeface="Titillium Web"/>
                <a:cs typeface="Titillium Web"/>
                <a:sym typeface="Titillium Web"/>
              </a:rPr>
              <a:t>Create Incoming Payment</a:t>
            </a:r>
            <a:endParaRPr sz="1600">
              <a:solidFill>
                <a:schemeClr val="lt2"/>
              </a:solidFill>
              <a:latin typeface="Titillium Web"/>
              <a:ea typeface="Titillium Web"/>
              <a:cs typeface="Titillium Web"/>
              <a:sym typeface="Titillium Web"/>
            </a:endParaRPr>
          </a:p>
          <a:p>
            <a:pPr indent="-330200" lvl="0" marL="457200" rtl="0" algn="l">
              <a:lnSpc>
                <a:spcPct val="115000"/>
              </a:lnSpc>
              <a:spcBef>
                <a:spcPts val="1000"/>
              </a:spcBef>
              <a:spcAft>
                <a:spcPts val="0"/>
              </a:spcAft>
              <a:buClr>
                <a:schemeClr val="lt2"/>
              </a:buClr>
              <a:buSzPts val="1600"/>
              <a:buFont typeface="Titillium Web"/>
              <a:buChar char="➔"/>
            </a:pPr>
            <a:r>
              <a:rPr lang="en" sz="1600">
                <a:solidFill>
                  <a:schemeClr val="lt2"/>
                </a:solidFill>
                <a:latin typeface="Titillium Web"/>
                <a:ea typeface="Titillium Web"/>
                <a:cs typeface="Titillium Web"/>
                <a:sym typeface="Titillium Web"/>
              </a:rPr>
              <a:t>Grant Request Quote</a:t>
            </a:r>
            <a:endParaRPr sz="1600">
              <a:solidFill>
                <a:schemeClr val="lt2"/>
              </a:solidFill>
              <a:latin typeface="Titillium Web"/>
              <a:ea typeface="Titillium Web"/>
              <a:cs typeface="Titillium Web"/>
              <a:sym typeface="Titillium Web"/>
            </a:endParaRPr>
          </a:p>
          <a:p>
            <a:pPr indent="-330200" lvl="0" marL="457200" rtl="0" algn="l">
              <a:lnSpc>
                <a:spcPct val="115000"/>
              </a:lnSpc>
              <a:spcBef>
                <a:spcPts val="1000"/>
              </a:spcBef>
              <a:spcAft>
                <a:spcPts val="0"/>
              </a:spcAft>
              <a:buClr>
                <a:schemeClr val="lt2"/>
              </a:buClr>
              <a:buSzPts val="1600"/>
              <a:buFont typeface="Titillium Web"/>
              <a:buChar char="➔"/>
            </a:pPr>
            <a:r>
              <a:rPr lang="en" sz="1600">
                <a:solidFill>
                  <a:schemeClr val="lt2"/>
                </a:solidFill>
                <a:latin typeface="Titillium Web"/>
                <a:ea typeface="Titillium Web"/>
                <a:cs typeface="Titillium Web"/>
                <a:sym typeface="Titillium Web"/>
              </a:rPr>
              <a:t>Create Quote</a:t>
            </a:r>
            <a:endParaRPr sz="1600">
              <a:solidFill>
                <a:schemeClr val="lt2"/>
              </a:solidFill>
              <a:latin typeface="Titillium Web"/>
              <a:ea typeface="Titillium Web"/>
              <a:cs typeface="Titillium Web"/>
              <a:sym typeface="Titillium Web"/>
            </a:endParaRPr>
          </a:p>
          <a:p>
            <a:pPr indent="-330200" lvl="0" marL="457200" rtl="0" algn="l">
              <a:lnSpc>
                <a:spcPct val="115000"/>
              </a:lnSpc>
              <a:spcBef>
                <a:spcPts val="1000"/>
              </a:spcBef>
              <a:spcAft>
                <a:spcPts val="0"/>
              </a:spcAft>
              <a:buClr>
                <a:schemeClr val="lt2"/>
              </a:buClr>
              <a:buSzPts val="1600"/>
              <a:buFont typeface="Titillium Web"/>
              <a:buChar char="➔"/>
            </a:pPr>
            <a:r>
              <a:rPr lang="en" sz="1600">
                <a:solidFill>
                  <a:schemeClr val="lt2"/>
                </a:solidFill>
                <a:latin typeface="Titillium Web"/>
                <a:ea typeface="Titillium Web"/>
                <a:cs typeface="Titillium Web"/>
                <a:sym typeface="Titillium Web"/>
              </a:rPr>
              <a:t>Grant Request Outgoing Payment</a:t>
            </a:r>
            <a:endParaRPr sz="1600">
              <a:solidFill>
                <a:schemeClr val="lt2"/>
              </a:solidFill>
              <a:latin typeface="Titillium Web"/>
              <a:ea typeface="Titillium Web"/>
              <a:cs typeface="Titillium Web"/>
              <a:sym typeface="Titillium Web"/>
            </a:endParaRPr>
          </a:p>
          <a:p>
            <a:pPr indent="-330200" lvl="0" marL="457200" rtl="0" algn="l">
              <a:lnSpc>
                <a:spcPct val="115000"/>
              </a:lnSpc>
              <a:spcBef>
                <a:spcPts val="1000"/>
              </a:spcBef>
              <a:spcAft>
                <a:spcPts val="0"/>
              </a:spcAft>
              <a:buClr>
                <a:schemeClr val="lt2"/>
              </a:buClr>
              <a:buSzPts val="1600"/>
              <a:buFont typeface="Titillium Web"/>
              <a:buChar char="➔"/>
            </a:pPr>
            <a:r>
              <a:rPr lang="en" sz="1600">
                <a:solidFill>
                  <a:schemeClr val="lt2"/>
                </a:solidFill>
                <a:latin typeface="Titillium Web"/>
                <a:ea typeface="Titillium Web"/>
                <a:cs typeface="Titillium Web"/>
                <a:sym typeface="Titillium Web"/>
              </a:rPr>
              <a:t>Continuation Request</a:t>
            </a:r>
            <a:endParaRPr sz="1600">
              <a:solidFill>
                <a:schemeClr val="lt2"/>
              </a:solidFill>
              <a:latin typeface="Titillium Web"/>
              <a:ea typeface="Titillium Web"/>
              <a:cs typeface="Titillium Web"/>
              <a:sym typeface="Titillium Web"/>
            </a:endParaRPr>
          </a:p>
          <a:p>
            <a:pPr indent="-330200" lvl="0" marL="457200" rtl="0" algn="l">
              <a:lnSpc>
                <a:spcPct val="115000"/>
              </a:lnSpc>
              <a:spcBef>
                <a:spcPts val="1000"/>
              </a:spcBef>
              <a:spcAft>
                <a:spcPts val="1000"/>
              </a:spcAft>
              <a:buClr>
                <a:schemeClr val="lt2"/>
              </a:buClr>
              <a:buSzPts val="1600"/>
              <a:buFont typeface="Titillium Web"/>
              <a:buChar char="➔"/>
            </a:pPr>
            <a:r>
              <a:rPr lang="en" sz="1600">
                <a:solidFill>
                  <a:schemeClr val="lt2"/>
                </a:solidFill>
                <a:latin typeface="Titillium Web"/>
                <a:ea typeface="Titillium Web"/>
                <a:cs typeface="Titillium Web"/>
                <a:sym typeface="Titillium Web"/>
              </a:rPr>
              <a:t>Create Outgoing Payment</a:t>
            </a:r>
            <a:endParaRPr sz="1600">
              <a:solidFill>
                <a:schemeClr val="lt2"/>
              </a:solidFill>
              <a:latin typeface="Titillium Web"/>
              <a:ea typeface="Titillium Web"/>
              <a:cs typeface="Titillium Web"/>
              <a:sym typeface="Titillium Web"/>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39"/>
          <p:cNvSpPr/>
          <p:nvPr/>
        </p:nvSpPr>
        <p:spPr>
          <a:xfrm>
            <a:off x="0" y="0"/>
            <a:ext cx="4034700" cy="5143500"/>
          </a:xfrm>
          <a:prstGeom prst="rect">
            <a:avLst/>
          </a:prstGeom>
          <a:solidFill>
            <a:srgbClr val="00848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39"/>
          <p:cNvSpPr txBox="1"/>
          <p:nvPr/>
        </p:nvSpPr>
        <p:spPr>
          <a:xfrm>
            <a:off x="4429600" y="3219375"/>
            <a:ext cx="4495500" cy="175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1"/>
                </a:solidFill>
                <a:latin typeface="Titillium Web"/>
                <a:ea typeface="Titillium Web"/>
                <a:cs typeface="Titillium Web"/>
                <a:sym typeface="Titillium Web"/>
              </a:rPr>
              <a:t>Three participants:</a:t>
            </a:r>
            <a:endParaRPr sz="1600">
              <a:solidFill>
                <a:schemeClr val="dk1"/>
              </a:solidFill>
              <a:latin typeface="Titillium Web"/>
              <a:ea typeface="Titillium Web"/>
              <a:cs typeface="Titillium Web"/>
              <a:sym typeface="Titillium Web"/>
            </a:endParaRPr>
          </a:p>
          <a:p>
            <a:pPr indent="-330200" lvl="0" marL="457200" rtl="0" algn="l">
              <a:lnSpc>
                <a:spcPct val="115000"/>
              </a:lnSpc>
              <a:spcBef>
                <a:spcPts val="1000"/>
              </a:spcBef>
              <a:spcAft>
                <a:spcPts val="0"/>
              </a:spcAft>
              <a:buClr>
                <a:schemeClr val="dk1"/>
              </a:buClr>
              <a:buSzPts val="1600"/>
              <a:buFont typeface="Titillium Web"/>
              <a:buChar char="●"/>
            </a:pPr>
            <a:r>
              <a:rPr lang="en" sz="1600">
                <a:solidFill>
                  <a:schemeClr val="dk1"/>
                </a:solidFill>
                <a:latin typeface="Titillium Web"/>
                <a:ea typeface="Titillium Web"/>
                <a:cs typeface="Titillium Web"/>
                <a:sym typeface="Titillium Web"/>
              </a:rPr>
              <a:t>Bob adds song to MusicPlace</a:t>
            </a:r>
            <a:endParaRPr sz="1600">
              <a:solidFill>
                <a:schemeClr val="dk1"/>
              </a:solidFill>
              <a:latin typeface="Titillium Web"/>
              <a:ea typeface="Titillium Web"/>
              <a:cs typeface="Titillium Web"/>
              <a:sym typeface="Titillium Web"/>
            </a:endParaRPr>
          </a:p>
          <a:p>
            <a:pPr indent="-330200" lvl="0" marL="457200" rtl="0" algn="l">
              <a:lnSpc>
                <a:spcPct val="115000"/>
              </a:lnSpc>
              <a:spcBef>
                <a:spcPts val="1000"/>
              </a:spcBef>
              <a:spcAft>
                <a:spcPts val="1000"/>
              </a:spcAft>
              <a:buClr>
                <a:schemeClr val="dk1"/>
              </a:buClr>
              <a:buSzPts val="1600"/>
              <a:buFont typeface="Titillium Web"/>
              <a:buChar char="●"/>
            </a:pPr>
            <a:r>
              <a:rPr lang="en" sz="1600">
                <a:solidFill>
                  <a:schemeClr val="dk1"/>
                </a:solidFill>
                <a:latin typeface="Titillium Web"/>
                <a:ea typeface="Titillium Web"/>
                <a:cs typeface="Titillium Web"/>
                <a:sym typeface="Titillium Web"/>
              </a:rPr>
              <a:t>Provides his wallet address to be paid when someone downloads the song</a:t>
            </a:r>
            <a:endParaRPr sz="1600">
              <a:solidFill>
                <a:schemeClr val="dk1"/>
              </a:solidFill>
              <a:latin typeface="Titillium Web"/>
              <a:ea typeface="Titillium Web"/>
              <a:cs typeface="Titillium Web"/>
              <a:sym typeface="Titillium Web"/>
            </a:endParaRPr>
          </a:p>
        </p:txBody>
      </p:sp>
      <p:sp>
        <p:nvSpPr>
          <p:cNvPr id="336" name="Google Shape;336;p39"/>
          <p:cNvSpPr txBox="1"/>
          <p:nvPr/>
        </p:nvSpPr>
        <p:spPr>
          <a:xfrm>
            <a:off x="5938225" y="220075"/>
            <a:ext cx="15978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latin typeface="Titillium Web Light"/>
                <a:ea typeface="Titillium Web Light"/>
                <a:cs typeface="Titillium Web Light"/>
                <a:sym typeface="Titillium Web Light"/>
              </a:rPr>
              <a:t>MusicPlace</a:t>
            </a:r>
            <a:endParaRPr sz="1000">
              <a:solidFill>
                <a:srgbClr val="000000"/>
              </a:solidFill>
              <a:latin typeface="Titillium Web Light"/>
              <a:ea typeface="Titillium Web Light"/>
              <a:cs typeface="Titillium Web Light"/>
              <a:sym typeface="Titillium Web Light"/>
            </a:endParaRPr>
          </a:p>
        </p:txBody>
      </p:sp>
      <p:sp>
        <p:nvSpPr>
          <p:cNvPr id="337" name="Google Shape;337;p39"/>
          <p:cNvSpPr txBox="1"/>
          <p:nvPr/>
        </p:nvSpPr>
        <p:spPr>
          <a:xfrm>
            <a:off x="5013963" y="2376175"/>
            <a:ext cx="15978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latin typeface="Titillium Web Light"/>
                <a:ea typeface="Titillium Web Light"/>
                <a:cs typeface="Titillium Web Light"/>
                <a:sym typeface="Titillium Web Light"/>
              </a:rPr>
              <a:t>Alice</a:t>
            </a:r>
            <a:endParaRPr sz="1000">
              <a:solidFill>
                <a:srgbClr val="000000"/>
              </a:solidFill>
              <a:latin typeface="Titillium Web Light"/>
              <a:ea typeface="Titillium Web Light"/>
              <a:cs typeface="Titillium Web Light"/>
              <a:sym typeface="Titillium Web Light"/>
            </a:endParaRPr>
          </a:p>
        </p:txBody>
      </p:sp>
      <p:sp>
        <p:nvSpPr>
          <p:cNvPr id="338" name="Google Shape;338;p39"/>
          <p:cNvSpPr txBox="1"/>
          <p:nvPr/>
        </p:nvSpPr>
        <p:spPr>
          <a:xfrm>
            <a:off x="6742913" y="2376175"/>
            <a:ext cx="15978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latin typeface="Titillium Web Light"/>
                <a:ea typeface="Titillium Web Light"/>
                <a:cs typeface="Titillium Web Light"/>
                <a:sym typeface="Titillium Web Light"/>
              </a:rPr>
              <a:t>Bob</a:t>
            </a:r>
            <a:endParaRPr sz="1000">
              <a:solidFill>
                <a:srgbClr val="000000"/>
              </a:solidFill>
              <a:latin typeface="Titillium Web Light"/>
              <a:ea typeface="Titillium Web Light"/>
              <a:cs typeface="Titillium Web Light"/>
              <a:sym typeface="Titillium Web Light"/>
            </a:endParaRPr>
          </a:p>
        </p:txBody>
      </p:sp>
      <p:pic>
        <p:nvPicPr>
          <p:cNvPr id="339" name="Google Shape;339;p39"/>
          <p:cNvPicPr preferRelativeResize="0"/>
          <p:nvPr/>
        </p:nvPicPr>
        <p:blipFill>
          <a:blip r:embed="rId3">
            <a:alphaModFix/>
          </a:blip>
          <a:stretch>
            <a:fillRect/>
          </a:stretch>
        </p:blipFill>
        <p:spPr>
          <a:xfrm>
            <a:off x="7267500" y="1873225"/>
            <a:ext cx="548640" cy="548640"/>
          </a:xfrm>
          <a:prstGeom prst="rect">
            <a:avLst/>
          </a:prstGeom>
          <a:noFill/>
          <a:ln>
            <a:noFill/>
          </a:ln>
        </p:spPr>
      </p:pic>
      <p:pic>
        <p:nvPicPr>
          <p:cNvPr id="340" name="Google Shape;340;p39"/>
          <p:cNvPicPr preferRelativeResize="0"/>
          <p:nvPr/>
        </p:nvPicPr>
        <p:blipFill>
          <a:blip r:embed="rId4">
            <a:alphaModFix/>
          </a:blip>
          <a:stretch>
            <a:fillRect/>
          </a:stretch>
        </p:blipFill>
        <p:spPr>
          <a:xfrm>
            <a:off x="5538550" y="1873225"/>
            <a:ext cx="548640" cy="548640"/>
          </a:xfrm>
          <a:prstGeom prst="rect">
            <a:avLst/>
          </a:prstGeom>
          <a:noFill/>
          <a:ln>
            <a:noFill/>
          </a:ln>
        </p:spPr>
      </p:pic>
      <p:pic>
        <p:nvPicPr>
          <p:cNvPr id="341" name="Google Shape;341;p39"/>
          <p:cNvPicPr preferRelativeResize="0"/>
          <p:nvPr/>
        </p:nvPicPr>
        <p:blipFill>
          <a:blip r:embed="rId5">
            <a:alphaModFix/>
          </a:blip>
          <a:stretch>
            <a:fillRect/>
          </a:stretch>
        </p:blipFill>
        <p:spPr>
          <a:xfrm>
            <a:off x="7308654" y="2714875"/>
            <a:ext cx="466344" cy="443409"/>
          </a:xfrm>
          <a:prstGeom prst="rect">
            <a:avLst/>
          </a:prstGeom>
          <a:noFill/>
          <a:ln>
            <a:noFill/>
          </a:ln>
        </p:spPr>
      </p:pic>
      <p:grpSp>
        <p:nvGrpSpPr>
          <p:cNvPr id="342" name="Google Shape;342;p39"/>
          <p:cNvGrpSpPr/>
          <p:nvPr/>
        </p:nvGrpSpPr>
        <p:grpSpPr>
          <a:xfrm>
            <a:off x="6442325" y="558775"/>
            <a:ext cx="589605" cy="475488"/>
            <a:chOff x="2816875" y="255775"/>
            <a:chExt cx="589605" cy="475488"/>
          </a:xfrm>
        </p:grpSpPr>
        <p:pic>
          <p:nvPicPr>
            <p:cNvPr id="343" name="Google Shape;343;p39"/>
            <p:cNvPicPr preferRelativeResize="0"/>
            <p:nvPr/>
          </p:nvPicPr>
          <p:blipFill>
            <a:blip r:embed="rId6">
              <a:alphaModFix/>
            </a:blip>
            <a:stretch>
              <a:fillRect/>
            </a:stretch>
          </p:blipFill>
          <p:spPr>
            <a:xfrm>
              <a:off x="2816875" y="255775"/>
              <a:ext cx="589605" cy="475488"/>
            </a:xfrm>
            <a:prstGeom prst="rect">
              <a:avLst/>
            </a:prstGeom>
            <a:noFill/>
            <a:ln>
              <a:noFill/>
            </a:ln>
          </p:spPr>
        </p:pic>
        <p:pic>
          <p:nvPicPr>
            <p:cNvPr id="344" name="Google Shape;344;p39"/>
            <p:cNvPicPr preferRelativeResize="0"/>
            <p:nvPr/>
          </p:nvPicPr>
          <p:blipFill>
            <a:blip r:embed="rId7">
              <a:alphaModFix/>
            </a:blip>
            <a:stretch>
              <a:fillRect/>
            </a:stretch>
          </p:blipFill>
          <p:spPr>
            <a:xfrm>
              <a:off x="2927406" y="306440"/>
              <a:ext cx="297968" cy="246888"/>
            </a:xfrm>
            <a:prstGeom prst="rect">
              <a:avLst/>
            </a:prstGeom>
            <a:noFill/>
            <a:ln>
              <a:noFill/>
            </a:ln>
          </p:spPr>
        </p:pic>
      </p:grpSp>
      <p:pic>
        <p:nvPicPr>
          <p:cNvPr id="345" name="Google Shape;345;p39"/>
          <p:cNvPicPr preferRelativeResize="0"/>
          <p:nvPr/>
        </p:nvPicPr>
        <p:blipFill>
          <a:blip r:embed="rId8">
            <a:alphaModFix/>
          </a:blip>
          <a:stretch>
            <a:fillRect/>
          </a:stretch>
        </p:blipFill>
        <p:spPr>
          <a:xfrm rot="8099994">
            <a:off x="6867950" y="862494"/>
            <a:ext cx="259950" cy="132061"/>
          </a:xfrm>
          <a:prstGeom prst="rect">
            <a:avLst/>
          </a:prstGeom>
          <a:noFill/>
          <a:ln>
            <a:noFill/>
          </a:ln>
        </p:spPr>
      </p:pic>
      <p:pic>
        <p:nvPicPr>
          <p:cNvPr id="346" name="Google Shape;346;p39"/>
          <p:cNvPicPr preferRelativeResize="0"/>
          <p:nvPr/>
        </p:nvPicPr>
        <p:blipFill>
          <a:blip r:embed="rId9">
            <a:alphaModFix/>
          </a:blip>
          <a:stretch>
            <a:fillRect/>
          </a:stretch>
        </p:blipFill>
        <p:spPr>
          <a:xfrm>
            <a:off x="5719838" y="2850238"/>
            <a:ext cx="186075" cy="172675"/>
          </a:xfrm>
          <a:prstGeom prst="rect">
            <a:avLst/>
          </a:prstGeom>
          <a:noFill/>
          <a:ln>
            <a:noFill/>
          </a:ln>
        </p:spPr>
      </p:pic>
      <p:pic>
        <p:nvPicPr>
          <p:cNvPr id="347" name="Google Shape;347;p39"/>
          <p:cNvPicPr preferRelativeResize="0"/>
          <p:nvPr/>
        </p:nvPicPr>
        <p:blipFill>
          <a:blip r:embed="rId10">
            <a:alphaModFix/>
          </a:blip>
          <a:stretch>
            <a:fillRect/>
          </a:stretch>
        </p:blipFill>
        <p:spPr>
          <a:xfrm>
            <a:off x="5682914" y="2717038"/>
            <a:ext cx="259950" cy="439109"/>
          </a:xfrm>
          <a:prstGeom prst="rect">
            <a:avLst/>
          </a:prstGeom>
          <a:noFill/>
          <a:ln>
            <a:noFill/>
          </a:ln>
        </p:spPr>
      </p:pic>
      <p:sp>
        <p:nvSpPr>
          <p:cNvPr id="348" name="Google Shape;348;p39"/>
          <p:cNvSpPr txBox="1"/>
          <p:nvPr/>
        </p:nvSpPr>
        <p:spPr>
          <a:xfrm>
            <a:off x="572200" y="299975"/>
            <a:ext cx="3260100" cy="572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3000">
                <a:solidFill>
                  <a:schemeClr val="lt1"/>
                </a:solidFill>
                <a:latin typeface="Titillium Web SemiBold"/>
                <a:ea typeface="Titillium Web SemiBold"/>
                <a:cs typeface="Titillium Web SemiBold"/>
                <a:sym typeface="Titillium Web SemiBold"/>
              </a:rPr>
              <a:t>Open Payments</a:t>
            </a:r>
            <a:endParaRPr sz="3000">
              <a:solidFill>
                <a:schemeClr val="lt1"/>
              </a:solidFill>
              <a:latin typeface="Titillium Web SemiBold"/>
              <a:ea typeface="Titillium Web SemiBold"/>
              <a:cs typeface="Titillium Web SemiBold"/>
              <a:sym typeface="Titillium Web SemiBold"/>
            </a:endParaRPr>
          </a:p>
        </p:txBody>
      </p:sp>
      <p:sp>
        <p:nvSpPr>
          <p:cNvPr id="349" name="Google Shape;349;p39"/>
          <p:cNvSpPr txBox="1"/>
          <p:nvPr/>
        </p:nvSpPr>
        <p:spPr>
          <a:xfrm>
            <a:off x="611127" y="740425"/>
            <a:ext cx="3221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Titillium Web SemiBold"/>
                <a:ea typeface="Titillium Web SemiBold"/>
                <a:cs typeface="Titillium Web SemiBold"/>
                <a:sym typeface="Titillium Web SemiBold"/>
              </a:rPr>
              <a:t>Third-Party Access to Accounts</a:t>
            </a:r>
            <a:endParaRPr>
              <a:solidFill>
                <a:schemeClr val="lt1"/>
              </a:solidFill>
              <a:latin typeface="Titillium Web SemiBold"/>
              <a:ea typeface="Titillium Web SemiBold"/>
              <a:cs typeface="Titillium Web SemiBold"/>
              <a:sym typeface="Titillium Web SemiBold"/>
            </a:endParaRPr>
          </a:p>
        </p:txBody>
      </p:sp>
      <p:cxnSp>
        <p:nvCxnSpPr>
          <p:cNvPr id="350" name="Google Shape;350;p39"/>
          <p:cNvCxnSpPr/>
          <p:nvPr/>
        </p:nvCxnSpPr>
        <p:spPr>
          <a:xfrm>
            <a:off x="675471" y="1151900"/>
            <a:ext cx="2513700" cy="0"/>
          </a:xfrm>
          <a:prstGeom prst="straightConnector1">
            <a:avLst/>
          </a:prstGeom>
          <a:noFill/>
          <a:ln cap="flat" cmpd="sng" w="9525">
            <a:solidFill>
              <a:schemeClr val="lt1"/>
            </a:solidFill>
            <a:prstDash val="solid"/>
            <a:round/>
            <a:headEnd len="med" w="med" type="none"/>
            <a:tailEnd len="med" w="med" type="triangle"/>
          </a:ln>
        </p:spPr>
      </p:cxnSp>
      <p:sp>
        <p:nvSpPr>
          <p:cNvPr id="351" name="Google Shape;351;p39"/>
          <p:cNvSpPr txBox="1"/>
          <p:nvPr/>
        </p:nvSpPr>
        <p:spPr>
          <a:xfrm>
            <a:off x="675475" y="1324125"/>
            <a:ext cx="3051900" cy="34662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Clr>
                <a:schemeClr val="lt2"/>
              </a:buClr>
              <a:buSzPts val="1600"/>
              <a:buFont typeface="Titillium Web"/>
              <a:buChar char="➔"/>
            </a:pPr>
            <a:r>
              <a:rPr lang="en" sz="1600">
                <a:solidFill>
                  <a:schemeClr val="lt2"/>
                </a:solidFill>
                <a:latin typeface="Titillium Web"/>
                <a:ea typeface="Titillium Web"/>
                <a:cs typeface="Titillium Web"/>
                <a:sym typeface="Titillium Web"/>
              </a:rPr>
              <a:t>Grant Request Incoming Payment</a:t>
            </a:r>
            <a:endParaRPr sz="1600">
              <a:solidFill>
                <a:schemeClr val="lt2"/>
              </a:solidFill>
              <a:latin typeface="Titillium Web"/>
              <a:ea typeface="Titillium Web"/>
              <a:cs typeface="Titillium Web"/>
              <a:sym typeface="Titillium Web"/>
            </a:endParaRPr>
          </a:p>
          <a:p>
            <a:pPr indent="-330200" lvl="0" marL="457200" rtl="0" algn="l">
              <a:lnSpc>
                <a:spcPct val="115000"/>
              </a:lnSpc>
              <a:spcBef>
                <a:spcPts val="1000"/>
              </a:spcBef>
              <a:spcAft>
                <a:spcPts val="0"/>
              </a:spcAft>
              <a:buClr>
                <a:schemeClr val="lt2"/>
              </a:buClr>
              <a:buSzPts val="1600"/>
              <a:buFont typeface="Titillium Web"/>
              <a:buChar char="➔"/>
            </a:pPr>
            <a:r>
              <a:rPr lang="en" sz="1600">
                <a:solidFill>
                  <a:schemeClr val="lt2"/>
                </a:solidFill>
                <a:latin typeface="Titillium Web"/>
                <a:ea typeface="Titillium Web"/>
                <a:cs typeface="Titillium Web"/>
                <a:sym typeface="Titillium Web"/>
              </a:rPr>
              <a:t>Create Incoming Payment</a:t>
            </a:r>
            <a:endParaRPr sz="1600">
              <a:solidFill>
                <a:schemeClr val="lt2"/>
              </a:solidFill>
              <a:latin typeface="Titillium Web"/>
              <a:ea typeface="Titillium Web"/>
              <a:cs typeface="Titillium Web"/>
              <a:sym typeface="Titillium Web"/>
            </a:endParaRPr>
          </a:p>
          <a:p>
            <a:pPr indent="-330200" lvl="0" marL="457200" rtl="0" algn="l">
              <a:lnSpc>
                <a:spcPct val="115000"/>
              </a:lnSpc>
              <a:spcBef>
                <a:spcPts val="1000"/>
              </a:spcBef>
              <a:spcAft>
                <a:spcPts val="0"/>
              </a:spcAft>
              <a:buClr>
                <a:schemeClr val="lt2"/>
              </a:buClr>
              <a:buSzPts val="1600"/>
              <a:buFont typeface="Titillium Web"/>
              <a:buChar char="➔"/>
            </a:pPr>
            <a:r>
              <a:rPr lang="en" sz="1600">
                <a:solidFill>
                  <a:schemeClr val="lt2"/>
                </a:solidFill>
                <a:latin typeface="Titillium Web"/>
                <a:ea typeface="Titillium Web"/>
                <a:cs typeface="Titillium Web"/>
                <a:sym typeface="Titillium Web"/>
              </a:rPr>
              <a:t>Grant Request Quote</a:t>
            </a:r>
            <a:endParaRPr sz="1600">
              <a:solidFill>
                <a:schemeClr val="lt2"/>
              </a:solidFill>
              <a:latin typeface="Titillium Web"/>
              <a:ea typeface="Titillium Web"/>
              <a:cs typeface="Titillium Web"/>
              <a:sym typeface="Titillium Web"/>
            </a:endParaRPr>
          </a:p>
          <a:p>
            <a:pPr indent="-330200" lvl="0" marL="457200" rtl="0" algn="l">
              <a:lnSpc>
                <a:spcPct val="115000"/>
              </a:lnSpc>
              <a:spcBef>
                <a:spcPts val="1000"/>
              </a:spcBef>
              <a:spcAft>
                <a:spcPts val="0"/>
              </a:spcAft>
              <a:buClr>
                <a:schemeClr val="lt2"/>
              </a:buClr>
              <a:buSzPts val="1600"/>
              <a:buFont typeface="Titillium Web"/>
              <a:buChar char="➔"/>
            </a:pPr>
            <a:r>
              <a:rPr lang="en" sz="1600">
                <a:solidFill>
                  <a:schemeClr val="lt2"/>
                </a:solidFill>
                <a:latin typeface="Titillium Web"/>
                <a:ea typeface="Titillium Web"/>
                <a:cs typeface="Titillium Web"/>
                <a:sym typeface="Titillium Web"/>
              </a:rPr>
              <a:t>Create Quote</a:t>
            </a:r>
            <a:endParaRPr sz="1600">
              <a:solidFill>
                <a:schemeClr val="lt2"/>
              </a:solidFill>
              <a:latin typeface="Titillium Web"/>
              <a:ea typeface="Titillium Web"/>
              <a:cs typeface="Titillium Web"/>
              <a:sym typeface="Titillium Web"/>
            </a:endParaRPr>
          </a:p>
          <a:p>
            <a:pPr indent="-330200" lvl="0" marL="457200" rtl="0" algn="l">
              <a:lnSpc>
                <a:spcPct val="115000"/>
              </a:lnSpc>
              <a:spcBef>
                <a:spcPts val="1000"/>
              </a:spcBef>
              <a:spcAft>
                <a:spcPts val="0"/>
              </a:spcAft>
              <a:buClr>
                <a:schemeClr val="lt2"/>
              </a:buClr>
              <a:buSzPts val="1600"/>
              <a:buFont typeface="Titillium Web"/>
              <a:buChar char="➔"/>
            </a:pPr>
            <a:r>
              <a:rPr lang="en" sz="1600">
                <a:solidFill>
                  <a:schemeClr val="lt2"/>
                </a:solidFill>
                <a:latin typeface="Titillium Web"/>
                <a:ea typeface="Titillium Web"/>
                <a:cs typeface="Titillium Web"/>
                <a:sym typeface="Titillium Web"/>
              </a:rPr>
              <a:t>Grant Request Outgoing Payment</a:t>
            </a:r>
            <a:endParaRPr sz="1600">
              <a:solidFill>
                <a:schemeClr val="lt2"/>
              </a:solidFill>
              <a:latin typeface="Titillium Web"/>
              <a:ea typeface="Titillium Web"/>
              <a:cs typeface="Titillium Web"/>
              <a:sym typeface="Titillium Web"/>
            </a:endParaRPr>
          </a:p>
          <a:p>
            <a:pPr indent="-330200" lvl="0" marL="457200" rtl="0" algn="l">
              <a:lnSpc>
                <a:spcPct val="115000"/>
              </a:lnSpc>
              <a:spcBef>
                <a:spcPts val="1000"/>
              </a:spcBef>
              <a:spcAft>
                <a:spcPts val="0"/>
              </a:spcAft>
              <a:buClr>
                <a:schemeClr val="lt2"/>
              </a:buClr>
              <a:buSzPts val="1600"/>
              <a:buFont typeface="Titillium Web"/>
              <a:buChar char="➔"/>
            </a:pPr>
            <a:r>
              <a:rPr lang="en" sz="1600">
                <a:solidFill>
                  <a:schemeClr val="lt2"/>
                </a:solidFill>
                <a:latin typeface="Titillium Web"/>
                <a:ea typeface="Titillium Web"/>
                <a:cs typeface="Titillium Web"/>
                <a:sym typeface="Titillium Web"/>
              </a:rPr>
              <a:t>Continuation Request</a:t>
            </a:r>
            <a:endParaRPr sz="1600">
              <a:solidFill>
                <a:schemeClr val="lt2"/>
              </a:solidFill>
              <a:latin typeface="Titillium Web"/>
              <a:ea typeface="Titillium Web"/>
              <a:cs typeface="Titillium Web"/>
              <a:sym typeface="Titillium Web"/>
            </a:endParaRPr>
          </a:p>
          <a:p>
            <a:pPr indent="-330200" lvl="0" marL="457200" rtl="0" algn="l">
              <a:lnSpc>
                <a:spcPct val="115000"/>
              </a:lnSpc>
              <a:spcBef>
                <a:spcPts val="1000"/>
              </a:spcBef>
              <a:spcAft>
                <a:spcPts val="1000"/>
              </a:spcAft>
              <a:buClr>
                <a:schemeClr val="lt2"/>
              </a:buClr>
              <a:buSzPts val="1600"/>
              <a:buFont typeface="Titillium Web"/>
              <a:buChar char="➔"/>
            </a:pPr>
            <a:r>
              <a:rPr lang="en" sz="1600">
                <a:solidFill>
                  <a:schemeClr val="lt2"/>
                </a:solidFill>
                <a:latin typeface="Titillium Web"/>
                <a:ea typeface="Titillium Web"/>
                <a:cs typeface="Titillium Web"/>
                <a:sym typeface="Titillium Web"/>
              </a:rPr>
              <a:t>Create Outgoing Payment</a:t>
            </a:r>
            <a:endParaRPr sz="1600">
              <a:solidFill>
                <a:schemeClr val="lt2"/>
              </a:solidFill>
              <a:latin typeface="Titillium Web"/>
              <a:ea typeface="Titillium Web"/>
              <a:cs typeface="Titillium Web"/>
              <a:sym typeface="Titillium Web"/>
            </a:endParaRPr>
          </a:p>
        </p:txBody>
      </p:sp>
      <p:cxnSp>
        <p:nvCxnSpPr>
          <p:cNvPr id="352" name="Google Shape;352;p39"/>
          <p:cNvCxnSpPr/>
          <p:nvPr/>
        </p:nvCxnSpPr>
        <p:spPr>
          <a:xfrm flipH="1" rot="5400000">
            <a:off x="6896808" y="1110049"/>
            <a:ext cx="975900" cy="408900"/>
          </a:xfrm>
          <a:prstGeom prst="curvedConnector3">
            <a:avLst>
              <a:gd fmla="val 92620" name="adj1"/>
            </a:avLst>
          </a:prstGeom>
          <a:noFill/>
          <a:ln cap="flat" cmpd="sng" w="9525">
            <a:solidFill>
              <a:srgbClr val="000000"/>
            </a:solidFill>
            <a:prstDash val="solid"/>
            <a:round/>
            <a:headEnd len="med" w="med" type="none"/>
            <a:tailEnd len="med" w="med" type="stealth"/>
          </a:ln>
        </p:spPr>
      </p:cxnSp>
      <p:sp>
        <p:nvSpPr>
          <p:cNvPr id="353" name="Google Shape;353;p39"/>
          <p:cNvSpPr txBox="1"/>
          <p:nvPr/>
        </p:nvSpPr>
        <p:spPr>
          <a:xfrm>
            <a:off x="7625083" y="1238125"/>
            <a:ext cx="1380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rgbClr val="000000"/>
                </a:solidFill>
                <a:latin typeface="Titillium Web Light"/>
                <a:ea typeface="Titillium Web Light"/>
                <a:cs typeface="Titillium Web Light"/>
                <a:sym typeface="Titillium Web Light"/>
              </a:rPr>
              <a:t>https://bank.com/bob</a:t>
            </a:r>
            <a:endParaRPr sz="1000">
              <a:solidFill>
                <a:srgbClr val="000000"/>
              </a:solidFill>
              <a:latin typeface="Titillium Web Light"/>
              <a:ea typeface="Titillium Web Light"/>
              <a:cs typeface="Titillium Web Light"/>
              <a:sym typeface="Titillium Web Light"/>
            </a:endParaRPr>
          </a:p>
        </p:txBody>
      </p:sp>
      <p:pic>
        <p:nvPicPr>
          <p:cNvPr id="354" name="Google Shape;354;p39"/>
          <p:cNvPicPr preferRelativeResize="0"/>
          <p:nvPr/>
        </p:nvPicPr>
        <p:blipFill>
          <a:blip r:embed="rId11">
            <a:alphaModFix/>
          </a:blip>
          <a:stretch>
            <a:fillRect/>
          </a:stretch>
        </p:blipFill>
        <p:spPr>
          <a:xfrm>
            <a:off x="8130611" y="1028096"/>
            <a:ext cx="259950" cy="264897"/>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2"/>
          <p:cNvSpPr txBox="1"/>
          <p:nvPr/>
        </p:nvSpPr>
        <p:spPr>
          <a:xfrm>
            <a:off x="572200" y="478675"/>
            <a:ext cx="7704000" cy="572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3000">
                <a:solidFill>
                  <a:srgbClr val="005452"/>
                </a:solidFill>
                <a:latin typeface="Titillium Web SemiBold"/>
                <a:ea typeface="Titillium Web SemiBold"/>
                <a:cs typeface="Titillium Web SemiBold"/>
                <a:sym typeface="Titillium Web SemiBold"/>
              </a:rPr>
              <a:t>Link to these slides</a:t>
            </a:r>
            <a:endParaRPr sz="3000">
              <a:solidFill>
                <a:srgbClr val="005452"/>
              </a:solidFill>
              <a:latin typeface="Titillium Web SemiBold"/>
              <a:ea typeface="Titillium Web SemiBold"/>
              <a:cs typeface="Titillium Web SemiBold"/>
              <a:sym typeface="Titillium Web SemiBold"/>
            </a:endParaRPr>
          </a:p>
        </p:txBody>
      </p:sp>
      <p:cxnSp>
        <p:nvCxnSpPr>
          <p:cNvPr id="103" name="Google Shape;103;p22"/>
          <p:cNvCxnSpPr/>
          <p:nvPr/>
        </p:nvCxnSpPr>
        <p:spPr>
          <a:xfrm>
            <a:off x="675471" y="1151900"/>
            <a:ext cx="7774200" cy="0"/>
          </a:xfrm>
          <a:prstGeom prst="straightConnector1">
            <a:avLst/>
          </a:prstGeom>
          <a:noFill/>
          <a:ln cap="flat" cmpd="sng" w="9525">
            <a:solidFill>
              <a:srgbClr val="005452"/>
            </a:solidFill>
            <a:prstDash val="solid"/>
            <a:round/>
            <a:headEnd len="med" w="med" type="none"/>
            <a:tailEnd len="med" w="med" type="triangle"/>
          </a:ln>
        </p:spPr>
      </p:cxnSp>
      <p:pic>
        <p:nvPicPr>
          <p:cNvPr id="104" name="Google Shape;104;p22"/>
          <p:cNvPicPr preferRelativeResize="0"/>
          <p:nvPr/>
        </p:nvPicPr>
        <p:blipFill>
          <a:blip r:embed="rId3">
            <a:alphaModFix/>
          </a:blip>
          <a:stretch>
            <a:fillRect/>
          </a:stretch>
        </p:blipFill>
        <p:spPr>
          <a:xfrm>
            <a:off x="2934923" y="1428475"/>
            <a:ext cx="3274151" cy="3274176"/>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cxnSp>
        <p:nvCxnSpPr>
          <p:cNvPr id="359" name="Google Shape;359;p40"/>
          <p:cNvCxnSpPr/>
          <p:nvPr/>
        </p:nvCxnSpPr>
        <p:spPr>
          <a:xfrm>
            <a:off x="675471" y="1151900"/>
            <a:ext cx="7774200" cy="0"/>
          </a:xfrm>
          <a:prstGeom prst="straightConnector1">
            <a:avLst/>
          </a:prstGeom>
          <a:noFill/>
          <a:ln cap="flat" cmpd="sng" w="9525">
            <a:solidFill>
              <a:srgbClr val="005452"/>
            </a:solidFill>
            <a:prstDash val="solid"/>
            <a:round/>
            <a:headEnd len="med" w="med" type="none"/>
            <a:tailEnd len="med" w="med" type="triangle"/>
          </a:ln>
        </p:spPr>
      </p:cxnSp>
      <p:sp>
        <p:nvSpPr>
          <p:cNvPr id="360" name="Google Shape;360;p40"/>
          <p:cNvSpPr txBox="1"/>
          <p:nvPr/>
        </p:nvSpPr>
        <p:spPr>
          <a:xfrm>
            <a:off x="572200" y="478675"/>
            <a:ext cx="7704000" cy="572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3000">
                <a:solidFill>
                  <a:srgbClr val="005452"/>
                </a:solidFill>
                <a:latin typeface="Titillium Web SemiBold"/>
                <a:ea typeface="Titillium Web SemiBold"/>
                <a:cs typeface="Titillium Web SemiBold"/>
                <a:sym typeface="Titillium Web SemiBold"/>
              </a:rPr>
              <a:t>Interlude: Wallet Address</a:t>
            </a:r>
            <a:endParaRPr sz="3000">
              <a:solidFill>
                <a:srgbClr val="005452"/>
              </a:solidFill>
              <a:latin typeface="Titillium Web SemiBold"/>
              <a:ea typeface="Titillium Web SemiBold"/>
              <a:cs typeface="Titillium Web SemiBold"/>
              <a:sym typeface="Titillium Web SemiBold"/>
            </a:endParaRPr>
          </a:p>
        </p:txBody>
      </p:sp>
      <p:sp>
        <p:nvSpPr>
          <p:cNvPr id="361" name="Google Shape;361;p40"/>
          <p:cNvSpPr txBox="1"/>
          <p:nvPr/>
        </p:nvSpPr>
        <p:spPr>
          <a:xfrm>
            <a:off x="675475" y="1324125"/>
            <a:ext cx="7704000" cy="33381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Clr>
                <a:srgbClr val="005452"/>
              </a:buClr>
              <a:buSzPts val="1600"/>
              <a:buFont typeface="Titillium Web"/>
              <a:buChar char="➔"/>
            </a:pPr>
            <a:r>
              <a:rPr lang="en" sz="1600">
                <a:solidFill>
                  <a:srgbClr val="005452"/>
                </a:solidFill>
                <a:latin typeface="Titillium Web"/>
                <a:ea typeface="Titillium Web"/>
                <a:cs typeface="Titillium Web"/>
                <a:sym typeface="Titillium Web"/>
              </a:rPr>
              <a:t>Every OP-enabled account is identified by one or more URLs called wallet addresses</a:t>
            </a:r>
            <a:endParaRPr sz="1600">
              <a:solidFill>
                <a:srgbClr val="005452"/>
              </a:solidFill>
              <a:latin typeface="Titillium Web"/>
              <a:ea typeface="Titillium Web"/>
              <a:cs typeface="Titillium Web"/>
              <a:sym typeface="Titillium Web"/>
            </a:endParaRPr>
          </a:p>
          <a:p>
            <a:pPr indent="-330200" lvl="0" marL="457200" rtl="0" algn="l">
              <a:lnSpc>
                <a:spcPct val="115000"/>
              </a:lnSpc>
              <a:spcBef>
                <a:spcPts val="1000"/>
              </a:spcBef>
              <a:spcAft>
                <a:spcPts val="0"/>
              </a:spcAft>
              <a:buClr>
                <a:srgbClr val="005452"/>
              </a:buClr>
              <a:buSzPts val="1600"/>
              <a:buFont typeface="Titillium Web"/>
              <a:buChar char="➔"/>
            </a:pPr>
            <a:r>
              <a:rPr lang="en" sz="1600">
                <a:solidFill>
                  <a:srgbClr val="005452"/>
                </a:solidFill>
                <a:latin typeface="Titillium Web"/>
                <a:ea typeface="Titillium Web"/>
                <a:cs typeface="Titillium Web"/>
                <a:sym typeface="Titillium Web"/>
              </a:rPr>
              <a:t>A wallet address is an alias for the underlying financial account.</a:t>
            </a:r>
            <a:endParaRPr sz="1600">
              <a:solidFill>
                <a:srgbClr val="005452"/>
              </a:solidFill>
              <a:latin typeface="Titillium Web"/>
              <a:ea typeface="Titillium Web"/>
              <a:cs typeface="Titillium Web"/>
              <a:sym typeface="Titillium Web"/>
            </a:endParaRPr>
          </a:p>
          <a:p>
            <a:pPr indent="-330200" lvl="0" marL="457200" rtl="0" algn="l">
              <a:lnSpc>
                <a:spcPct val="115000"/>
              </a:lnSpc>
              <a:spcBef>
                <a:spcPts val="1000"/>
              </a:spcBef>
              <a:spcAft>
                <a:spcPts val="0"/>
              </a:spcAft>
              <a:buClr>
                <a:srgbClr val="005452"/>
              </a:buClr>
              <a:buSzPts val="1600"/>
              <a:buFont typeface="Titillium Web"/>
              <a:buChar char="➔"/>
            </a:pPr>
            <a:r>
              <a:rPr lang="en" sz="1600">
                <a:solidFill>
                  <a:srgbClr val="005452"/>
                </a:solidFill>
                <a:latin typeface="Titillium Web"/>
                <a:ea typeface="Titillium Web"/>
                <a:cs typeface="Titillium Web"/>
                <a:sym typeface="Titillium Web"/>
              </a:rPr>
              <a:t>A wallet address is a clear and memorable, publicly shareable account identifier</a:t>
            </a:r>
            <a:endParaRPr sz="1600">
              <a:solidFill>
                <a:srgbClr val="005452"/>
              </a:solidFill>
              <a:latin typeface="Titillium Web"/>
              <a:ea typeface="Titillium Web"/>
              <a:cs typeface="Titillium Web"/>
              <a:sym typeface="Titillium Web"/>
            </a:endParaRPr>
          </a:p>
          <a:p>
            <a:pPr indent="-330200" lvl="0" marL="457200" rtl="0" algn="l">
              <a:lnSpc>
                <a:spcPct val="115000"/>
              </a:lnSpc>
              <a:spcBef>
                <a:spcPts val="1000"/>
              </a:spcBef>
              <a:spcAft>
                <a:spcPts val="0"/>
              </a:spcAft>
              <a:buClr>
                <a:srgbClr val="005452"/>
              </a:buClr>
              <a:buSzPts val="1600"/>
              <a:buFont typeface="Titillium Web"/>
              <a:buChar char="➔"/>
            </a:pPr>
            <a:r>
              <a:rPr lang="en" sz="1600">
                <a:solidFill>
                  <a:srgbClr val="005452"/>
                </a:solidFill>
                <a:latin typeface="Titillium Web"/>
                <a:ea typeface="Titillium Web"/>
                <a:cs typeface="Titillium Web"/>
                <a:sym typeface="Titillium Web"/>
              </a:rPr>
              <a:t>It is also a service endpoint that provide the entry point for the API.</a:t>
            </a:r>
            <a:endParaRPr sz="1600">
              <a:solidFill>
                <a:srgbClr val="005452"/>
              </a:solidFill>
              <a:latin typeface="Titillium Web"/>
              <a:ea typeface="Titillium Web"/>
              <a:cs typeface="Titillium Web"/>
              <a:sym typeface="Titillium Web"/>
            </a:endParaRPr>
          </a:p>
          <a:p>
            <a:pPr indent="-330200" lvl="0" marL="457200" rtl="0" algn="l">
              <a:lnSpc>
                <a:spcPct val="115000"/>
              </a:lnSpc>
              <a:spcBef>
                <a:spcPts val="1000"/>
              </a:spcBef>
              <a:spcAft>
                <a:spcPts val="0"/>
              </a:spcAft>
              <a:buClr>
                <a:srgbClr val="005452"/>
              </a:buClr>
              <a:buSzPts val="1600"/>
              <a:buFont typeface="Titillium Web"/>
              <a:buChar char="➔"/>
            </a:pPr>
            <a:r>
              <a:rPr lang="en" sz="1600">
                <a:solidFill>
                  <a:srgbClr val="005452"/>
                </a:solidFill>
                <a:latin typeface="Titillium Web"/>
                <a:ea typeface="Titillium Web"/>
                <a:cs typeface="Titillium Web"/>
                <a:sym typeface="Titillium Web"/>
              </a:rPr>
              <a:t>Using URLs as payment instruments solves two of the biggest issues with existing payments UX: discoverability and interaction.</a:t>
            </a:r>
            <a:endParaRPr sz="1600">
              <a:solidFill>
                <a:srgbClr val="005452"/>
              </a:solidFill>
              <a:latin typeface="Titillium Web"/>
              <a:ea typeface="Titillium Web"/>
              <a:cs typeface="Titillium Web"/>
              <a:sym typeface="Titillium Web"/>
            </a:endParaRPr>
          </a:p>
          <a:p>
            <a:pPr indent="-330200" lvl="0" marL="457200" rtl="0" algn="l">
              <a:lnSpc>
                <a:spcPct val="115000"/>
              </a:lnSpc>
              <a:spcBef>
                <a:spcPts val="1000"/>
              </a:spcBef>
              <a:spcAft>
                <a:spcPts val="1000"/>
              </a:spcAft>
              <a:buClr>
                <a:srgbClr val="005452"/>
              </a:buClr>
              <a:buSzPts val="1600"/>
              <a:buFont typeface="Titillium Web"/>
              <a:buChar char="➔"/>
            </a:pPr>
            <a:r>
              <a:rPr lang="en" sz="1600">
                <a:solidFill>
                  <a:srgbClr val="005452"/>
                </a:solidFill>
                <a:latin typeface="Titillium Web"/>
                <a:ea typeface="Titillium Web"/>
                <a:cs typeface="Titillium Web"/>
                <a:sym typeface="Titillium Web"/>
              </a:rPr>
              <a:t>The sender and recipient must both have a wallet address to transact using Open Payments.</a:t>
            </a:r>
            <a:endParaRPr sz="1600">
              <a:solidFill>
                <a:srgbClr val="005452"/>
              </a:solidFill>
              <a:latin typeface="Titillium Web"/>
              <a:ea typeface="Titillium Web"/>
              <a:cs typeface="Titillium Web"/>
              <a:sym typeface="Titillium Web"/>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41"/>
          <p:cNvSpPr txBox="1"/>
          <p:nvPr/>
        </p:nvSpPr>
        <p:spPr>
          <a:xfrm>
            <a:off x="5936194" y="220081"/>
            <a:ext cx="15978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latin typeface="Titillium Web Light"/>
                <a:ea typeface="Titillium Web Light"/>
                <a:cs typeface="Titillium Web Light"/>
                <a:sym typeface="Titillium Web Light"/>
              </a:rPr>
              <a:t>MusicPlace</a:t>
            </a:r>
            <a:endParaRPr sz="1000">
              <a:solidFill>
                <a:srgbClr val="000000"/>
              </a:solidFill>
              <a:latin typeface="Titillium Web Light"/>
              <a:ea typeface="Titillium Web Light"/>
              <a:cs typeface="Titillium Web Light"/>
              <a:sym typeface="Titillium Web Light"/>
            </a:endParaRPr>
          </a:p>
        </p:txBody>
      </p:sp>
      <p:pic>
        <p:nvPicPr>
          <p:cNvPr id="367" name="Google Shape;367;p41"/>
          <p:cNvPicPr preferRelativeResize="0"/>
          <p:nvPr/>
        </p:nvPicPr>
        <p:blipFill>
          <a:blip r:embed="rId3">
            <a:alphaModFix/>
          </a:blip>
          <a:stretch>
            <a:fillRect/>
          </a:stretch>
        </p:blipFill>
        <p:spPr>
          <a:xfrm rot="8099994">
            <a:off x="6865918" y="862499"/>
            <a:ext cx="259950" cy="132061"/>
          </a:xfrm>
          <a:prstGeom prst="rect">
            <a:avLst/>
          </a:prstGeom>
          <a:noFill/>
          <a:ln>
            <a:noFill/>
          </a:ln>
        </p:spPr>
      </p:pic>
      <p:cxnSp>
        <p:nvCxnSpPr>
          <p:cNvPr id="368" name="Google Shape;368;p41"/>
          <p:cNvCxnSpPr/>
          <p:nvPr/>
        </p:nvCxnSpPr>
        <p:spPr>
          <a:xfrm rot="-5400000">
            <a:off x="5518369" y="1062731"/>
            <a:ext cx="975900" cy="408900"/>
          </a:xfrm>
          <a:prstGeom prst="curvedConnector3">
            <a:avLst>
              <a:gd fmla="val 92620" name="adj1"/>
            </a:avLst>
          </a:prstGeom>
          <a:noFill/>
          <a:ln cap="flat" cmpd="sng" w="9525">
            <a:solidFill>
              <a:srgbClr val="000000"/>
            </a:solidFill>
            <a:prstDash val="solid"/>
            <a:round/>
            <a:headEnd len="med" w="med" type="none"/>
            <a:tailEnd len="med" w="med" type="stealth"/>
          </a:ln>
        </p:spPr>
      </p:cxnSp>
      <p:grpSp>
        <p:nvGrpSpPr>
          <p:cNvPr id="369" name="Google Shape;369;p41"/>
          <p:cNvGrpSpPr/>
          <p:nvPr/>
        </p:nvGrpSpPr>
        <p:grpSpPr>
          <a:xfrm>
            <a:off x="6440294" y="558781"/>
            <a:ext cx="589605" cy="475488"/>
            <a:chOff x="2816875" y="255775"/>
            <a:chExt cx="589605" cy="475488"/>
          </a:xfrm>
        </p:grpSpPr>
        <p:pic>
          <p:nvPicPr>
            <p:cNvPr id="370" name="Google Shape;370;p41"/>
            <p:cNvPicPr preferRelativeResize="0"/>
            <p:nvPr/>
          </p:nvPicPr>
          <p:blipFill>
            <a:blip r:embed="rId4">
              <a:alphaModFix/>
            </a:blip>
            <a:stretch>
              <a:fillRect/>
            </a:stretch>
          </p:blipFill>
          <p:spPr>
            <a:xfrm>
              <a:off x="2816875" y="255775"/>
              <a:ext cx="589605" cy="475488"/>
            </a:xfrm>
            <a:prstGeom prst="rect">
              <a:avLst/>
            </a:prstGeom>
            <a:noFill/>
            <a:ln>
              <a:noFill/>
            </a:ln>
          </p:spPr>
        </p:pic>
        <p:pic>
          <p:nvPicPr>
            <p:cNvPr id="371" name="Google Shape;371;p41"/>
            <p:cNvPicPr preferRelativeResize="0"/>
            <p:nvPr/>
          </p:nvPicPr>
          <p:blipFill>
            <a:blip r:embed="rId5">
              <a:alphaModFix/>
            </a:blip>
            <a:stretch>
              <a:fillRect/>
            </a:stretch>
          </p:blipFill>
          <p:spPr>
            <a:xfrm>
              <a:off x="2927406" y="306440"/>
              <a:ext cx="297968" cy="246888"/>
            </a:xfrm>
            <a:prstGeom prst="rect">
              <a:avLst/>
            </a:prstGeom>
            <a:noFill/>
            <a:ln>
              <a:noFill/>
            </a:ln>
          </p:spPr>
        </p:pic>
      </p:grpSp>
      <p:sp>
        <p:nvSpPr>
          <p:cNvPr id="372" name="Google Shape;372;p41"/>
          <p:cNvSpPr txBox="1"/>
          <p:nvPr/>
        </p:nvSpPr>
        <p:spPr>
          <a:xfrm>
            <a:off x="4427944" y="1190806"/>
            <a:ext cx="18294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rgbClr val="000000"/>
                </a:solidFill>
                <a:latin typeface="Titillium Web Light"/>
                <a:ea typeface="Titillium Web Light"/>
                <a:cs typeface="Titillium Web Light"/>
                <a:sym typeface="Titillium Web Light"/>
              </a:rPr>
              <a:t>https://bank.com/alice</a:t>
            </a:r>
            <a:endParaRPr sz="1000">
              <a:solidFill>
                <a:srgbClr val="000000"/>
              </a:solidFill>
              <a:latin typeface="Titillium Web Light"/>
              <a:ea typeface="Titillium Web Light"/>
              <a:cs typeface="Titillium Web Light"/>
              <a:sym typeface="Titillium Web Light"/>
            </a:endParaRPr>
          </a:p>
        </p:txBody>
      </p:sp>
      <p:sp>
        <p:nvSpPr>
          <p:cNvPr id="373" name="Google Shape;373;p41"/>
          <p:cNvSpPr/>
          <p:nvPr/>
        </p:nvSpPr>
        <p:spPr>
          <a:xfrm>
            <a:off x="6773524" y="609740"/>
            <a:ext cx="122700" cy="122700"/>
          </a:xfrm>
          <a:prstGeom prst="ellipse">
            <a:avLst/>
          </a:prstGeom>
          <a:solidFill>
            <a:srgbClr val="FF7F0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100"/>
              <a:t> </a:t>
            </a:r>
            <a:endParaRPr sz="1100"/>
          </a:p>
        </p:txBody>
      </p:sp>
      <p:sp>
        <p:nvSpPr>
          <p:cNvPr id="374" name="Google Shape;374;p41"/>
          <p:cNvSpPr txBox="1"/>
          <p:nvPr/>
        </p:nvSpPr>
        <p:spPr>
          <a:xfrm>
            <a:off x="6719925" y="530270"/>
            <a:ext cx="171300" cy="15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600">
                <a:solidFill>
                  <a:srgbClr val="FFFFFF"/>
                </a:solidFill>
              </a:rPr>
              <a:t>1</a:t>
            </a:r>
            <a:endParaRPr b="1" sz="600">
              <a:solidFill>
                <a:srgbClr val="FFFFFF"/>
              </a:solidFill>
            </a:endParaRPr>
          </a:p>
        </p:txBody>
      </p:sp>
      <p:sp>
        <p:nvSpPr>
          <p:cNvPr id="375" name="Google Shape;375;p41"/>
          <p:cNvSpPr/>
          <p:nvPr/>
        </p:nvSpPr>
        <p:spPr>
          <a:xfrm>
            <a:off x="0" y="0"/>
            <a:ext cx="4034700" cy="5143500"/>
          </a:xfrm>
          <a:prstGeom prst="rect">
            <a:avLst/>
          </a:prstGeom>
          <a:solidFill>
            <a:srgbClr val="00848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41"/>
          <p:cNvSpPr txBox="1"/>
          <p:nvPr/>
        </p:nvSpPr>
        <p:spPr>
          <a:xfrm>
            <a:off x="4429600" y="3219375"/>
            <a:ext cx="4495500" cy="1759500"/>
          </a:xfrm>
          <a:prstGeom prst="rect">
            <a:avLst/>
          </a:prstGeom>
          <a:noFill/>
          <a:ln>
            <a:noFill/>
          </a:ln>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Clr>
                <a:schemeClr val="dk1"/>
              </a:buClr>
              <a:buSzPts val="1600"/>
              <a:buFont typeface="Titillium Web"/>
              <a:buChar char="●"/>
            </a:pPr>
            <a:r>
              <a:rPr lang="en" sz="1600">
                <a:solidFill>
                  <a:schemeClr val="dk1"/>
                </a:solidFill>
                <a:latin typeface="Titillium Web"/>
                <a:ea typeface="Titillium Web"/>
                <a:cs typeface="Titillium Web"/>
                <a:sym typeface="Titillium Web"/>
              </a:rPr>
              <a:t>Alice adds Bob’s song to her cart</a:t>
            </a:r>
            <a:endParaRPr sz="1600">
              <a:solidFill>
                <a:schemeClr val="dk1"/>
              </a:solidFill>
              <a:latin typeface="Titillium Web"/>
              <a:ea typeface="Titillium Web"/>
              <a:cs typeface="Titillium Web"/>
              <a:sym typeface="Titillium Web"/>
            </a:endParaRPr>
          </a:p>
          <a:p>
            <a:pPr indent="-330200" lvl="0" marL="457200" rtl="0" algn="l">
              <a:lnSpc>
                <a:spcPct val="115000"/>
              </a:lnSpc>
              <a:spcBef>
                <a:spcPts val="1000"/>
              </a:spcBef>
              <a:spcAft>
                <a:spcPts val="1000"/>
              </a:spcAft>
              <a:buClr>
                <a:schemeClr val="dk1"/>
              </a:buClr>
              <a:buSzPts val="1600"/>
              <a:buFont typeface="Titillium Web"/>
              <a:buChar char="●"/>
            </a:pPr>
            <a:r>
              <a:rPr lang="en" sz="1600">
                <a:solidFill>
                  <a:schemeClr val="dk1"/>
                </a:solidFill>
                <a:latin typeface="Titillium Web"/>
                <a:ea typeface="Titillium Web"/>
                <a:cs typeface="Titillium Web"/>
                <a:sym typeface="Titillium Web"/>
              </a:rPr>
              <a:t>Provides her wallet address to pay for the song using Open Payments</a:t>
            </a:r>
            <a:endParaRPr sz="1600">
              <a:solidFill>
                <a:schemeClr val="dk1"/>
              </a:solidFill>
              <a:latin typeface="Titillium Web"/>
              <a:ea typeface="Titillium Web"/>
              <a:cs typeface="Titillium Web"/>
              <a:sym typeface="Titillium Web"/>
            </a:endParaRPr>
          </a:p>
        </p:txBody>
      </p:sp>
      <p:sp>
        <p:nvSpPr>
          <p:cNvPr id="377" name="Google Shape;377;p41"/>
          <p:cNvSpPr txBox="1"/>
          <p:nvPr/>
        </p:nvSpPr>
        <p:spPr>
          <a:xfrm>
            <a:off x="5013963" y="2376175"/>
            <a:ext cx="15978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latin typeface="Titillium Web Light"/>
                <a:ea typeface="Titillium Web Light"/>
                <a:cs typeface="Titillium Web Light"/>
                <a:sym typeface="Titillium Web Light"/>
              </a:rPr>
              <a:t>Alice</a:t>
            </a:r>
            <a:endParaRPr sz="1000">
              <a:solidFill>
                <a:srgbClr val="000000"/>
              </a:solidFill>
              <a:latin typeface="Titillium Web Light"/>
              <a:ea typeface="Titillium Web Light"/>
              <a:cs typeface="Titillium Web Light"/>
              <a:sym typeface="Titillium Web Light"/>
            </a:endParaRPr>
          </a:p>
        </p:txBody>
      </p:sp>
      <p:sp>
        <p:nvSpPr>
          <p:cNvPr id="378" name="Google Shape;378;p41"/>
          <p:cNvSpPr txBox="1"/>
          <p:nvPr/>
        </p:nvSpPr>
        <p:spPr>
          <a:xfrm>
            <a:off x="6742913" y="2376175"/>
            <a:ext cx="15978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latin typeface="Titillium Web Light"/>
                <a:ea typeface="Titillium Web Light"/>
                <a:cs typeface="Titillium Web Light"/>
                <a:sym typeface="Titillium Web Light"/>
              </a:rPr>
              <a:t>Bob</a:t>
            </a:r>
            <a:endParaRPr sz="1000">
              <a:solidFill>
                <a:srgbClr val="000000"/>
              </a:solidFill>
              <a:latin typeface="Titillium Web Light"/>
              <a:ea typeface="Titillium Web Light"/>
              <a:cs typeface="Titillium Web Light"/>
              <a:sym typeface="Titillium Web Light"/>
            </a:endParaRPr>
          </a:p>
        </p:txBody>
      </p:sp>
      <p:pic>
        <p:nvPicPr>
          <p:cNvPr id="379" name="Google Shape;379;p41"/>
          <p:cNvPicPr preferRelativeResize="0"/>
          <p:nvPr/>
        </p:nvPicPr>
        <p:blipFill>
          <a:blip r:embed="rId6">
            <a:alphaModFix/>
          </a:blip>
          <a:stretch>
            <a:fillRect/>
          </a:stretch>
        </p:blipFill>
        <p:spPr>
          <a:xfrm>
            <a:off x="7267500" y="1873225"/>
            <a:ext cx="548640" cy="548640"/>
          </a:xfrm>
          <a:prstGeom prst="rect">
            <a:avLst/>
          </a:prstGeom>
          <a:noFill/>
          <a:ln>
            <a:noFill/>
          </a:ln>
        </p:spPr>
      </p:pic>
      <p:pic>
        <p:nvPicPr>
          <p:cNvPr id="380" name="Google Shape;380;p41"/>
          <p:cNvPicPr preferRelativeResize="0"/>
          <p:nvPr/>
        </p:nvPicPr>
        <p:blipFill>
          <a:blip r:embed="rId7">
            <a:alphaModFix/>
          </a:blip>
          <a:stretch>
            <a:fillRect/>
          </a:stretch>
        </p:blipFill>
        <p:spPr>
          <a:xfrm>
            <a:off x="5538550" y="1873225"/>
            <a:ext cx="548640" cy="548640"/>
          </a:xfrm>
          <a:prstGeom prst="rect">
            <a:avLst/>
          </a:prstGeom>
          <a:noFill/>
          <a:ln>
            <a:noFill/>
          </a:ln>
        </p:spPr>
      </p:pic>
      <p:pic>
        <p:nvPicPr>
          <p:cNvPr id="381" name="Google Shape;381;p41"/>
          <p:cNvPicPr preferRelativeResize="0"/>
          <p:nvPr/>
        </p:nvPicPr>
        <p:blipFill>
          <a:blip r:embed="rId8">
            <a:alphaModFix/>
          </a:blip>
          <a:stretch>
            <a:fillRect/>
          </a:stretch>
        </p:blipFill>
        <p:spPr>
          <a:xfrm>
            <a:off x="7308654" y="2714875"/>
            <a:ext cx="466344" cy="443409"/>
          </a:xfrm>
          <a:prstGeom prst="rect">
            <a:avLst/>
          </a:prstGeom>
          <a:noFill/>
          <a:ln>
            <a:noFill/>
          </a:ln>
        </p:spPr>
      </p:pic>
      <p:pic>
        <p:nvPicPr>
          <p:cNvPr id="382" name="Google Shape;382;p41"/>
          <p:cNvPicPr preferRelativeResize="0"/>
          <p:nvPr/>
        </p:nvPicPr>
        <p:blipFill>
          <a:blip r:embed="rId3">
            <a:alphaModFix/>
          </a:blip>
          <a:stretch>
            <a:fillRect/>
          </a:stretch>
        </p:blipFill>
        <p:spPr>
          <a:xfrm rot="8099994">
            <a:off x="6867950" y="862494"/>
            <a:ext cx="259950" cy="132061"/>
          </a:xfrm>
          <a:prstGeom prst="rect">
            <a:avLst/>
          </a:prstGeom>
          <a:noFill/>
          <a:ln>
            <a:noFill/>
          </a:ln>
        </p:spPr>
      </p:pic>
      <p:pic>
        <p:nvPicPr>
          <p:cNvPr id="383" name="Google Shape;383;p41"/>
          <p:cNvPicPr preferRelativeResize="0"/>
          <p:nvPr/>
        </p:nvPicPr>
        <p:blipFill>
          <a:blip r:embed="rId9">
            <a:alphaModFix/>
          </a:blip>
          <a:stretch>
            <a:fillRect/>
          </a:stretch>
        </p:blipFill>
        <p:spPr>
          <a:xfrm>
            <a:off x="5719838" y="2850238"/>
            <a:ext cx="186075" cy="172675"/>
          </a:xfrm>
          <a:prstGeom prst="rect">
            <a:avLst/>
          </a:prstGeom>
          <a:noFill/>
          <a:ln>
            <a:noFill/>
          </a:ln>
        </p:spPr>
      </p:pic>
      <p:pic>
        <p:nvPicPr>
          <p:cNvPr id="384" name="Google Shape;384;p41"/>
          <p:cNvPicPr preferRelativeResize="0"/>
          <p:nvPr/>
        </p:nvPicPr>
        <p:blipFill>
          <a:blip r:embed="rId10">
            <a:alphaModFix/>
          </a:blip>
          <a:stretch>
            <a:fillRect/>
          </a:stretch>
        </p:blipFill>
        <p:spPr>
          <a:xfrm>
            <a:off x="5682914" y="2717038"/>
            <a:ext cx="259950" cy="439109"/>
          </a:xfrm>
          <a:prstGeom prst="rect">
            <a:avLst/>
          </a:prstGeom>
          <a:noFill/>
          <a:ln>
            <a:noFill/>
          </a:ln>
        </p:spPr>
      </p:pic>
      <p:sp>
        <p:nvSpPr>
          <p:cNvPr id="385" name="Google Shape;385;p41"/>
          <p:cNvSpPr txBox="1"/>
          <p:nvPr/>
        </p:nvSpPr>
        <p:spPr>
          <a:xfrm>
            <a:off x="572200" y="299975"/>
            <a:ext cx="3260100" cy="572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3000">
                <a:solidFill>
                  <a:schemeClr val="lt1"/>
                </a:solidFill>
                <a:latin typeface="Titillium Web SemiBold"/>
                <a:ea typeface="Titillium Web SemiBold"/>
                <a:cs typeface="Titillium Web SemiBold"/>
                <a:sym typeface="Titillium Web SemiBold"/>
              </a:rPr>
              <a:t>Open Payments</a:t>
            </a:r>
            <a:endParaRPr sz="3000">
              <a:solidFill>
                <a:schemeClr val="lt1"/>
              </a:solidFill>
              <a:latin typeface="Titillium Web SemiBold"/>
              <a:ea typeface="Titillium Web SemiBold"/>
              <a:cs typeface="Titillium Web SemiBold"/>
              <a:sym typeface="Titillium Web SemiBold"/>
            </a:endParaRPr>
          </a:p>
        </p:txBody>
      </p:sp>
      <p:sp>
        <p:nvSpPr>
          <p:cNvPr id="386" name="Google Shape;386;p41"/>
          <p:cNvSpPr txBox="1"/>
          <p:nvPr/>
        </p:nvSpPr>
        <p:spPr>
          <a:xfrm>
            <a:off x="611127" y="740425"/>
            <a:ext cx="3221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Titillium Web SemiBold"/>
                <a:ea typeface="Titillium Web SemiBold"/>
                <a:cs typeface="Titillium Web SemiBold"/>
                <a:sym typeface="Titillium Web SemiBold"/>
              </a:rPr>
              <a:t>Third-Party Access to Accounts</a:t>
            </a:r>
            <a:endParaRPr>
              <a:solidFill>
                <a:schemeClr val="lt1"/>
              </a:solidFill>
              <a:latin typeface="Titillium Web SemiBold"/>
              <a:ea typeface="Titillium Web SemiBold"/>
              <a:cs typeface="Titillium Web SemiBold"/>
              <a:sym typeface="Titillium Web SemiBold"/>
            </a:endParaRPr>
          </a:p>
        </p:txBody>
      </p:sp>
      <p:cxnSp>
        <p:nvCxnSpPr>
          <p:cNvPr id="387" name="Google Shape;387;p41"/>
          <p:cNvCxnSpPr/>
          <p:nvPr/>
        </p:nvCxnSpPr>
        <p:spPr>
          <a:xfrm>
            <a:off x="675471" y="1151900"/>
            <a:ext cx="2513700" cy="0"/>
          </a:xfrm>
          <a:prstGeom prst="straightConnector1">
            <a:avLst/>
          </a:prstGeom>
          <a:noFill/>
          <a:ln cap="flat" cmpd="sng" w="9525">
            <a:solidFill>
              <a:schemeClr val="lt1"/>
            </a:solidFill>
            <a:prstDash val="solid"/>
            <a:round/>
            <a:headEnd len="med" w="med" type="none"/>
            <a:tailEnd len="med" w="med" type="triangle"/>
          </a:ln>
        </p:spPr>
      </p:cxnSp>
      <p:sp>
        <p:nvSpPr>
          <p:cNvPr id="388" name="Google Shape;388;p41"/>
          <p:cNvSpPr txBox="1"/>
          <p:nvPr/>
        </p:nvSpPr>
        <p:spPr>
          <a:xfrm>
            <a:off x="675475" y="1324125"/>
            <a:ext cx="3051900" cy="34662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Clr>
                <a:schemeClr val="lt2"/>
              </a:buClr>
              <a:buSzPts val="1600"/>
              <a:buFont typeface="Titillium Web"/>
              <a:buChar char="➔"/>
            </a:pPr>
            <a:r>
              <a:rPr lang="en" sz="1600">
                <a:solidFill>
                  <a:schemeClr val="lt2"/>
                </a:solidFill>
                <a:latin typeface="Titillium Web"/>
                <a:ea typeface="Titillium Web"/>
                <a:cs typeface="Titillium Web"/>
                <a:sym typeface="Titillium Web"/>
              </a:rPr>
              <a:t>Grant Request Incoming Payment</a:t>
            </a:r>
            <a:endParaRPr sz="1600">
              <a:solidFill>
                <a:schemeClr val="lt2"/>
              </a:solidFill>
              <a:latin typeface="Titillium Web"/>
              <a:ea typeface="Titillium Web"/>
              <a:cs typeface="Titillium Web"/>
              <a:sym typeface="Titillium Web"/>
            </a:endParaRPr>
          </a:p>
          <a:p>
            <a:pPr indent="-330200" lvl="0" marL="457200" rtl="0" algn="l">
              <a:lnSpc>
                <a:spcPct val="115000"/>
              </a:lnSpc>
              <a:spcBef>
                <a:spcPts val="1000"/>
              </a:spcBef>
              <a:spcAft>
                <a:spcPts val="0"/>
              </a:spcAft>
              <a:buClr>
                <a:schemeClr val="lt2"/>
              </a:buClr>
              <a:buSzPts val="1600"/>
              <a:buFont typeface="Titillium Web"/>
              <a:buChar char="➔"/>
            </a:pPr>
            <a:r>
              <a:rPr lang="en" sz="1600">
                <a:solidFill>
                  <a:schemeClr val="lt2"/>
                </a:solidFill>
                <a:latin typeface="Titillium Web"/>
                <a:ea typeface="Titillium Web"/>
                <a:cs typeface="Titillium Web"/>
                <a:sym typeface="Titillium Web"/>
              </a:rPr>
              <a:t>Create Incoming Payment</a:t>
            </a:r>
            <a:endParaRPr sz="1600">
              <a:solidFill>
                <a:schemeClr val="lt2"/>
              </a:solidFill>
              <a:latin typeface="Titillium Web"/>
              <a:ea typeface="Titillium Web"/>
              <a:cs typeface="Titillium Web"/>
              <a:sym typeface="Titillium Web"/>
            </a:endParaRPr>
          </a:p>
          <a:p>
            <a:pPr indent="-330200" lvl="0" marL="457200" rtl="0" algn="l">
              <a:lnSpc>
                <a:spcPct val="115000"/>
              </a:lnSpc>
              <a:spcBef>
                <a:spcPts val="1000"/>
              </a:spcBef>
              <a:spcAft>
                <a:spcPts val="0"/>
              </a:spcAft>
              <a:buClr>
                <a:schemeClr val="lt2"/>
              </a:buClr>
              <a:buSzPts val="1600"/>
              <a:buFont typeface="Titillium Web"/>
              <a:buChar char="➔"/>
            </a:pPr>
            <a:r>
              <a:rPr lang="en" sz="1600">
                <a:solidFill>
                  <a:schemeClr val="lt2"/>
                </a:solidFill>
                <a:latin typeface="Titillium Web"/>
                <a:ea typeface="Titillium Web"/>
                <a:cs typeface="Titillium Web"/>
                <a:sym typeface="Titillium Web"/>
              </a:rPr>
              <a:t>Grant Request Quote</a:t>
            </a:r>
            <a:endParaRPr sz="1600">
              <a:solidFill>
                <a:schemeClr val="lt2"/>
              </a:solidFill>
              <a:latin typeface="Titillium Web"/>
              <a:ea typeface="Titillium Web"/>
              <a:cs typeface="Titillium Web"/>
              <a:sym typeface="Titillium Web"/>
            </a:endParaRPr>
          </a:p>
          <a:p>
            <a:pPr indent="-330200" lvl="0" marL="457200" rtl="0" algn="l">
              <a:lnSpc>
                <a:spcPct val="115000"/>
              </a:lnSpc>
              <a:spcBef>
                <a:spcPts val="1000"/>
              </a:spcBef>
              <a:spcAft>
                <a:spcPts val="0"/>
              </a:spcAft>
              <a:buClr>
                <a:schemeClr val="lt2"/>
              </a:buClr>
              <a:buSzPts val="1600"/>
              <a:buFont typeface="Titillium Web"/>
              <a:buChar char="➔"/>
            </a:pPr>
            <a:r>
              <a:rPr lang="en" sz="1600">
                <a:solidFill>
                  <a:schemeClr val="lt2"/>
                </a:solidFill>
                <a:latin typeface="Titillium Web"/>
                <a:ea typeface="Titillium Web"/>
                <a:cs typeface="Titillium Web"/>
                <a:sym typeface="Titillium Web"/>
              </a:rPr>
              <a:t>Create Quote</a:t>
            </a:r>
            <a:endParaRPr sz="1600">
              <a:solidFill>
                <a:schemeClr val="lt2"/>
              </a:solidFill>
              <a:latin typeface="Titillium Web"/>
              <a:ea typeface="Titillium Web"/>
              <a:cs typeface="Titillium Web"/>
              <a:sym typeface="Titillium Web"/>
            </a:endParaRPr>
          </a:p>
          <a:p>
            <a:pPr indent="-330200" lvl="0" marL="457200" rtl="0" algn="l">
              <a:lnSpc>
                <a:spcPct val="115000"/>
              </a:lnSpc>
              <a:spcBef>
                <a:spcPts val="1000"/>
              </a:spcBef>
              <a:spcAft>
                <a:spcPts val="0"/>
              </a:spcAft>
              <a:buClr>
                <a:schemeClr val="lt2"/>
              </a:buClr>
              <a:buSzPts val="1600"/>
              <a:buFont typeface="Titillium Web"/>
              <a:buChar char="➔"/>
            </a:pPr>
            <a:r>
              <a:rPr lang="en" sz="1600">
                <a:solidFill>
                  <a:schemeClr val="lt2"/>
                </a:solidFill>
                <a:latin typeface="Titillium Web"/>
                <a:ea typeface="Titillium Web"/>
                <a:cs typeface="Titillium Web"/>
                <a:sym typeface="Titillium Web"/>
              </a:rPr>
              <a:t>Grant Request Outgoing Payment</a:t>
            </a:r>
            <a:endParaRPr sz="1600">
              <a:solidFill>
                <a:schemeClr val="lt2"/>
              </a:solidFill>
              <a:latin typeface="Titillium Web"/>
              <a:ea typeface="Titillium Web"/>
              <a:cs typeface="Titillium Web"/>
              <a:sym typeface="Titillium Web"/>
            </a:endParaRPr>
          </a:p>
          <a:p>
            <a:pPr indent="-330200" lvl="0" marL="457200" rtl="0" algn="l">
              <a:lnSpc>
                <a:spcPct val="115000"/>
              </a:lnSpc>
              <a:spcBef>
                <a:spcPts val="1000"/>
              </a:spcBef>
              <a:spcAft>
                <a:spcPts val="0"/>
              </a:spcAft>
              <a:buClr>
                <a:schemeClr val="lt2"/>
              </a:buClr>
              <a:buSzPts val="1600"/>
              <a:buFont typeface="Titillium Web"/>
              <a:buChar char="➔"/>
            </a:pPr>
            <a:r>
              <a:rPr lang="en" sz="1600">
                <a:solidFill>
                  <a:schemeClr val="lt2"/>
                </a:solidFill>
                <a:latin typeface="Titillium Web"/>
                <a:ea typeface="Titillium Web"/>
                <a:cs typeface="Titillium Web"/>
                <a:sym typeface="Titillium Web"/>
              </a:rPr>
              <a:t>Continuation Request</a:t>
            </a:r>
            <a:endParaRPr sz="1600">
              <a:solidFill>
                <a:schemeClr val="lt2"/>
              </a:solidFill>
              <a:latin typeface="Titillium Web"/>
              <a:ea typeface="Titillium Web"/>
              <a:cs typeface="Titillium Web"/>
              <a:sym typeface="Titillium Web"/>
            </a:endParaRPr>
          </a:p>
          <a:p>
            <a:pPr indent="-330200" lvl="0" marL="457200" rtl="0" algn="l">
              <a:lnSpc>
                <a:spcPct val="115000"/>
              </a:lnSpc>
              <a:spcBef>
                <a:spcPts val="1000"/>
              </a:spcBef>
              <a:spcAft>
                <a:spcPts val="1000"/>
              </a:spcAft>
              <a:buClr>
                <a:schemeClr val="lt2"/>
              </a:buClr>
              <a:buSzPts val="1600"/>
              <a:buFont typeface="Titillium Web"/>
              <a:buChar char="➔"/>
            </a:pPr>
            <a:r>
              <a:rPr lang="en" sz="1600">
                <a:solidFill>
                  <a:schemeClr val="lt2"/>
                </a:solidFill>
                <a:latin typeface="Titillium Web"/>
                <a:ea typeface="Titillium Web"/>
                <a:cs typeface="Titillium Web"/>
                <a:sym typeface="Titillium Web"/>
              </a:rPr>
              <a:t>Create Outgoing Payment</a:t>
            </a:r>
            <a:endParaRPr sz="1600">
              <a:solidFill>
                <a:schemeClr val="lt2"/>
              </a:solidFill>
              <a:latin typeface="Titillium Web"/>
              <a:ea typeface="Titillium Web"/>
              <a:cs typeface="Titillium Web"/>
              <a:sym typeface="Titillium Web"/>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42"/>
          <p:cNvSpPr txBox="1"/>
          <p:nvPr/>
        </p:nvSpPr>
        <p:spPr>
          <a:xfrm>
            <a:off x="5936194" y="220081"/>
            <a:ext cx="15978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latin typeface="Titillium Web Light"/>
                <a:ea typeface="Titillium Web Light"/>
                <a:cs typeface="Titillium Web Light"/>
                <a:sym typeface="Titillium Web Light"/>
              </a:rPr>
              <a:t>MusicPlace</a:t>
            </a:r>
            <a:endParaRPr sz="1000">
              <a:solidFill>
                <a:srgbClr val="000000"/>
              </a:solidFill>
              <a:latin typeface="Titillium Web Light"/>
              <a:ea typeface="Titillium Web Light"/>
              <a:cs typeface="Titillium Web Light"/>
              <a:sym typeface="Titillium Web Light"/>
            </a:endParaRPr>
          </a:p>
        </p:txBody>
      </p:sp>
      <p:pic>
        <p:nvPicPr>
          <p:cNvPr id="394" name="Google Shape;394;p42"/>
          <p:cNvPicPr preferRelativeResize="0"/>
          <p:nvPr/>
        </p:nvPicPr>
        <p:blipFill>
          <a:blip r:embed="rId3">
            <a:alphaModFix/>
          </a:blip>
          <a:stretch>
            <a:fillRect/>
          </a:stretch>
        </p:blipFill>
        <p:spPr>
          <a:xfrm rot="8099994">
            <a:off x="6865918" y="862499"/>
            <a:ext cx="259950" cy="132061"/>
          </a:xfrm>
          <a:prstGeom prst="rect">
            <a:avLst/>
          </a:prstGeom>
          <a:noFill/>
          <a:ln>
            <a:noFill/>
          </a:ln>
        </p:spPr>
      </p:pic>
      <p:grpSp>
        <p:nvGrpSpPr>
          <p:cNvPr id="395" name="Google Shape;395;p42"/>
          <p:cNvGrpSpPr/>
          <p:nvPr/>
        </p:nvGrpSpPr>
        <p:grpSpPr>
          <a:xfrm>
            <a:off x="6440294" y="558781"/>
            <a:ext cx="589605" cy="475488"/>
            <a:chOff x="2816875" y="255775"/>
            <a:chExt cx="589605" cy="475488"/>
          </a:xfrm>
        </p:grpSpPr>
        <p:pic>
          <p:nvPicPr>
            <p:cNvPr id="396" name="Google Shape;396;p42"/>
            <p:cNvPicPr preferRelativeResize="0"/>
            <p:nvPr/>
          </p:nvPicPr>
          <p:blipFill>
            <a:blip r:embed="rId4">
              <a:alphaModFix/>
            </a:blip>
            <a:stretch>
              <a:fillRect/>
            </a:stretch>
          </p:blipFill>
          <p:spPr>
            <a:xfrm>
              <a:off x="2816875" y="255775"/>
              <a:ext cx="589605" cy="475488"/>
            </a:xfrm>
            <a:prstGeom prst="rect">
              <a:avLst/>
            </a:prstGeom>
            <a:noFill/>
            <a:ln>
              <a:noFill/>
            </a:ln>
          </p:spPr>
        </p:pic>
        <p:pic>
          <p:nvPicPr>
            <p:cNvPr id="397" name="Google Shape;397;p42"/>
            <p:cNvPicPr preferRelativeResize="0"/>
            <p:nvPr/>
          </p:nvPicPr>
          <p:blipFill>
            <a:blip r:embed="rId5">
              <a:alphaModFix/>
            </a:blip>
            <a:stretch>
              <a:fillRect/>
            </a:stretch>
          </p:blipFill>
          <p:spPr>
            <a:xfrm>
              <a:off x="2927406" y="306440"/>
              <a:ext cx="297968" cy="246888"/>
            </a:xfrm>
            <a:prstGeom prst="rect">
              <a:avLst/>
            </a:prstGeom>
            <a:noFill/>
            <a:ln>
              <a:noFill/>
            </a:ln>
          </p:spPr>
        </p:pic>
      </p:grpSp>
      <p:sp>
        <p:nvSpPr>
          <p:cNvPr id="398" name="Google Shape;398;p42"/>
          <p:cNvSpPr/>
          <p:nvPr/>
        </p:nvSpPr>
        <p:spPr>
          <a:xfrm>
            <a:off x="6773524" y="609740"/>
            <a:ext cx="122700" cy="122700"/>
          </a:xfrm>
          <a:prstGeom prst="ellipse">
            <a:avLst/>
          </a:prstGeom>
          <a:solidFill>
            <a:srgbClr val="FF7F0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100"/>
              <a:t> </a:t>
            </a:r>
            <a:endParaRPr sz="1100"/>
          </a:p>
        </p:txBody>
      </p:sp>
      <p:sp>
        <p:nvSpPr>
          <p:cNvPr id="399" name="Google Shape;399;p42"/>
          <p:cNvSpPr txBox="1"/>
          <p:nvPr/>
        </p:nvSpPr>
        <p:spPr>
          <a:xfrm>
            <a:off x="6719925" y="530270"/>
            <a:ext cx="171300" cy="15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600">
                <a:solidFill>
                  <a:srgbClr val="FFFFFF"/>
                </a:solidFill>
              </a:rPr>
              <a:t>1</a:t>
            </a:r>
            <a:endParaRPr b="1" sz="600">
              <a:solidFill>
                <a:srgbClr val="FFFFFF"/>
              </a:solidFill>
            </a:endParaRPr>
          </a:p>
        </p:txBody>
      </p:sp>
      <p:sp>
        <p:nvSpPr>
          <p:cNvPr id="400" name="Google Shape;400;p42"/>
          <p:cNvSpPr/>
          <p:nvPr/>
        </p:nvSpPr>
        <p:spPr>
          <a:xfrm>
            <a:off x="0" y="0"/>
            <a:ext cx="4034700" cy="5143500"/>
          </a:xfrm>
          <a:prstGeom prst="rect">
            <a:avLst/>
          </a:prstGeom>
          <a:solidFill>
            <a:srgbClr val="00848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42"/>
          <p:cNvSpPr txBox="1"/>
          <p:nvPr/>
        </p:nvSpPr>
        <p:spPr>
          <a:xfrm>
            <a:off x="4429600" y="3219375"/>
            <a:ext cx="4495500" cy="1759500"/>
          </a:xfrm>
          <a:prstGeom prst="rect">
            <a:avLst/>
          </a:prstGeom>
          <a:noFill/>
          <a:ln>
            <a:noFill/>
          </a:ln>
        </p:spPr>
        <p:txBody>
          <a:bodyPr anchorCtr="0" anchor="t" bIns="91425" lIns="91425" spcFirstLastPara="1" rIns="91425" wrap="square" tIns="91425">
            <a:noAutofit/>
          </a:bodyPr>
          <a:lstStyle/>
          <a:p>
            <a:pPr indent="-330200" lvl="0" marL="457200" rtl="0" algn="l">
              <a:lnSpc>
                <a:spcPct val="115000"/>
              </a:lnSpc>
              <a:spcBef>
                <a:spcPts val="0"/>
              </a:spcBef>
              <a:spcAft>
                <a:spcPts val="1000"/>
              </a:spcAft>
              <a:buClr>
                <a:schemeClr val="dk1"/>
              </a:buClr>
              <a:buSzPts val="1600"/>
              <a:buFont typeface="Titillium Web"/>
              <a:buChar char="●"/>
            </a:pPr>
            <a:r>
              <a:rPr lang="en" sz="1600">
                <a:solidFill>
                  <a:schemeClr val="dk1"/>
                </a:solidFill>
                <a:latin typeface="Titillium Web"/>
                <a:ea typeface="Titillium Web"/>
                <a:cs typeface="Titillium Web"/>
                <a:sym typeface="Titillium Web"/>
              </a:rPr>
              <a:t>MusicPlace requests a </a:t>
            </a:r>
            <a:r>
              <a:rPr b="1" lang="en" sz="1600">
                <a:solidFill>
                  <a:schemeClr val="dk1"/>
                </a:solidFill>
                <a:latin typeface="Titillium Web"/>
                <a:ea typeface="Titillium Web"/>
                <a:cs typeface="Titillium Web"/>
                <a:sym typeface="Titillium Web"/>
              </a:rPr>
              <a:t>Grant</a:t>
            </a:r>
            <a:r>
              <a:rPr lang="en" sz="1600">
                <a:solidFill>
                  <a:schemeClr val="dk1"/>
                </a:solidFill>
                <a:latin typeface="Titillium Web"/>
                <a:ea typeface="Titillium Web"/>
                <a:cs typeface="Titillium Web"/>
                <a:sym typeface="Titillium Web"/>
              </a:rPr>
              <a:t> to create an </a:t>
            </a:r>
            <a:r>
              <a:rPr b="1" lang="en" sz="1600">
                <a:solidFill>
                  <a:schemeClr val="dk1"/>
                </a:solidFill>
                <a:latin typeface="Titillium Web"/>
                <a:ea typeface="Titillium Web"/>
                <a:cs typeface="Titillium Web"/>
                <a:sym typeface="Titillium Web"/>
              </a:rPr>
              <a:t>Incoming Payment</a:t>
            </a:r>
            <a:r>
              <a:rPr lang="en" sz="1600">
                <a:solidFill>
                  <a:schemeClr val="dk1"/>
                </a:solidFill>
                <a:latin typeface="Titillium Web"/>
                <a:ea typeface="Titillium Web"/>
                <a:cs typeface="Titillium Web"/>
                <a:sym typeface="Titillium Web"/>
              </a:rPr>
              <a:t> on </a:t>
            </a:r>
            <a:r>
              <a:rPr b="1" lang="en" sz="1600">
                <a:solidFill>
                  <a:schemeClr val="dk1"/>
                </a:solidFill>
                <a:latin typeface="Titillium Web"/>
                <a:ea typeface="Titillium Web"/>
                <a:cs typeface="Titillium Web"/>
                <a:sym typeface="Titillium Web"/>
              </a:rPr>
              <a:t>Bob’s account</a:t>
            </a:r>
            <a:r>
              <a:rPr lang="en" sz="1600">
                <a:solidFill>
                  <a:schemeClr val="dk1"/>
                </a:solidFill>
                <a:latin typeface="Titillium Web"/>
                <a:ea typeface="Titillium Web"/>
                <a:cs typeface="Titillium Web"/>
                <a:sym typeface="Titillium Web"/>
              </a:rPr>
              <a:t> at his bank</a:t>
            </a:r>
            <a:endParaRPr sz="1600">
              <a:solidFill>
                <a:schemeClr val="dk1"/>
              </a:solidFill>
              <a:latin typeface="Titillium Web"/>
              <a:ea typeface="Titillium Web"/>
              <a:cs typeface="Titillium Web"/>
              <a:sym typeface="Titillium Web"/>
            </a:endParaRPr>
          </a:p>
        </p:txBody>
      </p:sp>
      <p:sp>
        <p:nvSpPr>
          <p:cNvPr id="402" name="Google Shape;402;p42"/>
          <p:cNvSpPr txBox="1"/>
          <p:nvPr/>
        </p:nvSpPr>
        <p:spPr>
          <a:xfrm>
            <a:off x="5013963" y="2376175"/>
            <a:ext cx="15978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latin typeface="Titillium Web Light"/>
                <a:ea typeface="Titillium Web Light"/>
                <a:cs typeface="Titillium Web Light"/>
                <a:sym typeface="Titillium Web Light"/>
              </a:rPr>
              <a:t>Alice</a:t>
            </a:r>
            <a:endParaRPr sz="1000">
              <a:solidFill>
                <a:srgbClr val="000000"/>
              </a:solidFill>
              <a:latin typeface="Titillium Web Light"/>
              <a:ea typeface="Titillium Web Light"/>
              <a:cs typeface="Titillium Web Light"/>
              <a:sym typeface="Titillium Web Light"/>
            </a:endParaRPr>
          </a:p>
        </p:txBody>
      </p:sp>
      <p:sp>
        <p:nvSpPr>
          <p:cNvPr id="403" name="Google Shape;403;p42"/>
          <p:cNvSpPr txBox="1"/>
          <p:nvPr/>
        </p:nvSpPr>
        <p:spPr>
          <a:xfrm>
            <a:off x="6742913" y="2376175"/>
            <a:ext cx="15978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latin typeface="Titillium Web Light"/>
                <a:ea typeface="Titillium Web Light"/>
                <a:cs typeface="Titillium Web Light"/>
                <a:sym typeface="Titillium Web Light"/>
              </a:rPr>
              <a:t>Bob</a:t>
            </a:r>
            <a:endParaRPr sz="1000">
              <a:solidFill>
                <a:srgbClr val="000000"/>
              </a:solidFill>
              <a:latin typeface="Titillium Web Light"/>
              <a:ea typeface="Titillium Web Light"/>
              <a:cs typeface="Titillium Web Light"/>
              <a:sym typeface="Titillium Web Light"/>
            </a:endParaRPr>
          </a:p>
        </p:txBody>
      </p:sp>
      <p:pic>
        <p:nvPicPr>
          <p:cNvPr id="404" name="Google Shape;404;p42"/>
          <p:cNvPicPr preferRelativeResize="0"/>
          <p:nvPr/>
        </p:nvPicPr>
        <p:blipFill>
          <a:blip r:embed="rId6">
            <a:alphaModFix/>
          </a:blip>
          <a:stretch>
            <a:fillRect/>
          </a:stretch>
        </p:blipFill>
        <p:spPr>
          <a:xfrm>
            <a:off x="7267500" y="1873225"/>
            <a:ext cx="548640" cy="548640"/>
          </a:xfrm>
          <a:prstGeom prst="rect">
            <a:avLst/>
          </a:prstGeom>
          <a:noFill/>
          <a:ln>
            <a:noFill/>
          </a:ln>
        </p:spPr>
      </p:pic>
      <p:pic>
        <p:nvPicPr>
          <p:cNvPr id="405" name="Google Shape;405;p42"/>
          <p:cNvPicPr preferRelativeResize="0"/>
          <p:nvPr/>
        </p:nvPicPr>
        <p:blipFill>
          <a:blip r:embed="rId7">
            <a:alphaModFix/>
          </a:blip>
          <a:stretch>
            <a:fillRect/>
          </a:stretch>
        </p:blipFill>
        <p:spPr>
          <a:xfrm>
            <a:off x="5538550" y="1873225"/>
            <a:ext cx="548640" cy="548640"/>
          </a:xfrm>
          <a:prstGeom prst="rect">
            <a:avLst/>
          </a:prstGeom>
          <a:noFill/>
          <a:ln>
            <a:noFill/>
          </a:ln>
        </p:spPr>
      </p:pic>
      <p:pic>
        <p:nvPicPr>
          <p:cNvPr id="406" name="Google Shape;406;p42"/>
          <p:cNvPicPr preferRelativeResize="0"/>
          <p:nvPr/>
        </p:nvPicPr>
        <p:blipFill>
          <a:blip r:embed="rId8">
            <a:alphaModFix/>
          </a:blip>
          <a:stretch>
            <a:fillRect/>
          </a:stretch>
        </p:blipFill>
        <p:spPr>
          <a:xfrm>
            <a:off x="7308654" y="2714875"/>
            <a:ext cx="466344" cy="443409"/>
          </a:xfrm>
          <a:prstGeom prst="rect">
            <a:avLst/>
          </a:prstGeom>
          <a:noFill/>
          <a:ln>
            <a:noFill/>
          </a:ln>
        </p:spPr>
      </p:pic>
      <p:pic>
        <p:nvPicPr>
          <p:cNvPr id="407" name="Google Shape;407;p42"/>
          <p:cNvPicPr preferRelativeResize="0"/>
          <p:nvPr/>
        </p:nvPicPr>
        <p:blipFill>
          <a:blip r:embed="rId3">
            <a:alphaModFix/>
          </a:blip>
          <a:stretch>
            <a:fillRect/>
          </a:stretch>
        </p:blipFill>
        <p:spPr>
          <a:xfrm rot="8099994">
            <a:off x="6867950" y="862494"/>
            <a:ext cx="259950" cy="132061"/>
          </a:xfrm>
          <a:prstGeom prst="rect">
            <a:avLst/>
          </a:prstGeom>
          <a:noFill/>
          <a:ln>
            <a:noFill/>
          </a:ln>
        </p:spPr>
      </p:pic>
      <p:pic>
        <p:nvPicPr>
          <p:cNvPr id="408" name="Google Shape;408;p42"/>
          <p:cNvPicPr preferRelativeResize="0"/>
          <p:nvPr/>
        </p:nvPicPr>
        <p:blipFill>
          <a:blip r:embed="rId9">
            <a:alphaModFix/>
          </a:blip>
          <a:stretch>
            <a:fillRect/>
          </a:stretch>
        </p:blipFill>
        <p:spPr>
          <a:xfrm>
            <a:off x="5719838" y="2850238"/>
            <a:ext cx="186075" cy="172675"/>
          </a:xfrm>
          <a:prstGeom prst="rect">
            <a:avLst/>
          </a:prstGeom>
          <a:noFill/>
          <a:ln>
            <a:noFill/>
          </a:ln>
        </p:spPr>
      </p:pic>
      <p:pic>
        <p:nvPicPr>
          <p:cNvPr id="409" name="Google Shape;409;p42"/>
          <p:cNvPicPr preferRelativeResize="0"/>
          <p:nvPr/>
        </p:nvPicPr>
        <p:blipFill>
          <a:blip r:embed="rId10">
            <a:alphaModFix/>
          </a:blip>
          <a:stretch>
            <a:fillRect/>
          </a:stretch>
        </p:blipFill>
        <p:spPr>
          <a:xfrm>
            <a:off x="5682914" y="2717038"/>
            <a:ext cx="259950" cy="439109"/>
          </a:xfrm>
          <a:prstGeom prst="rect">
            <a:avLst/>
          </a:prstGeom>
          <a:noFill/>
          <a:ln>
            <a:noFill/>
          </a:ln>
        </p:spPr>
      </p:pic>
      <p:sp>
        <p:nvSpPr>
          <p:cNvPr id="410" name="Google Shape;410;p42"/>
          <p:cNvSpPr txBox="1"/>
          <p:nvPr/>
        </p:nvSpPr>
        <p:spPr>
          <a:xfrm>
            <a:off x="572200" y="299975"/>
            <a:ext cx="3260100" cy="572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3000">
                <a:solidFill>
                  <a:schemeClr val="lt1"/>
                </a:solidFill>
                <a:latin typeface="Titillium Web SemiBold"/>
                <a:ea typeface="Titillium Web SemiBold"/>
                <a:cs typeface="Titillium Web SemiBold"/>
                <a:sym typeface="Titillium Web SemiBold"/>
              </a:rPr>
              <a:t>Open Payments</a:t>
            </a:r>
            <a:endParaRPr sz="3000">
              <a:solidFill>
                <a:schemeClr val="lt1"/>
              </a:solidFill>
              <a:latin typeface="Titillium Web SemiBold"/>
              <a:ea typeface="Titillium Web SemiBold"/>
              <a:cs typeface="Titillium Web SemiBold"/>
              <a:sym typeface="Titillium Web SemiBold"/>
            </a:endParaRPr>
          </a:p>
        </p:txBody>
      </p:sp>
      <p:sp>
        <p:nvSpPr>
          <p:cNvPr id="411" name="Google Shape;411;p42"/>
          <p:cNvSpPr txBox="1"/>
          <p:nvPr/>
        </p:nvSpPr>
        <p:spPr>
          <a:xfrm>
            <a:off x="611127" y="740425"/>
            <a:ext cx="3221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Titillium Web SemiBold"/>
                <a:ea typeface="Titillium Web SemiBold"/>
                <a:cs typeface="Titillium Web SemiBold"/>
                <a:sym typeface="Titillium Web SemiBold"/>
              </a:rPr>
              <a:t>Third-Party Access to Accounts</a:t>
            </a:r>
            <a:endParaRPr>
              <a:solidFill>
                <a:schemeClr val="lt1"/>
              </a:solidFill>
              <a:latin typeface="Titillium Web SemiBold"/>
              <a:ea typeface="Titillium Web SemiBold"/>
              <a:cs typeface="Titillium Web SemiBold"/>
              <a:sym typeface="Titillium Web SemiBold"/>
            </a:endParaRPr>
          </a:p>
        </p:txBody>
      </p:sp>
      <p:cxnSp>
        <p:nvCxnSpPr>
          <p:cNvPr id="412" name="Google Shape;412;p42"/>
          <p:cNvCxnSpPr/>
          <p:nvPr/>
        </p:nvCxnSpPr>
        <p:spPr>
          <a:xfrm>
            <a:off x="675471" y="1151900"/>
            <a:ext cx="2513700" cy="0"/>
          </a:xfrm>
          <a:prstGeom prst="straightConnector1">
            <a:avLst/>
          </a:prstGeom>
          <a:noFill/>
          <a:ln cap="flat" cmpd="sng" w="9525">
            <a:solidFill>
              <a:schemeClr val="lt1"/>
            </a:solidFill>
            <a:prstDash val="solid"/>
            <a:round/>
            <a:headEnd len="med" w="med" type="none"/>
            <a:tailEnd len="med" w="med" type="triangle"/>
          </a:ln>
        </p:spPr>
      </p:cxnSp>
      <p:sp>
        <p:nvSpPr>
          <p:cNvPr id="413" name="Google Shape;413;p42"/>
          <p:cNvSpPr txBox="1"/>
          <p:nvPr/>
        </p:nvSpPr>
        <p:spPr>
          <a:xfrm>
            <a:off x="675475" y="1324125"/>
            <a:ext cx="3051900" cy="34662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Clr>
                <a:schemeClr val="lt2"/>
              </a:buClr>
              <a:buSzPts val="1600"/>
              <a:buFont typeface="Titillium Web"/>
              <a:buChar char="➔"/>
            </a:pPr>
            <a:r>
              <a:rPr b="1" lang="en" sz="1600">
                <a:solidFill>
                  <a:schemeClr val="lt2"/>
                </a:solidFill>
                <a:latin typeface="Titillium Web"/>
                <a:ea typeface="Titillium Web"/>
                <a:cs typeface="Titillium Web"/>
                <a:sym typeface="Titillium Web"/>
              </a:rPr>
              <a:t>Grant Request Incoming Payment</a:t>
            </a:r>
            <a:endParaRPr b="1" sz="1600">
              <a:solidFill>
                <a:schemeClr val="lt2"/>
              </a:solidFill>
              <a:latin typeface="Titillium Web"/>
              <a:ea typeface="Titillium Web"/>
              <a:cs typeface="Titillium Web"/>
              <a:sym typeface="Titillium Web"/>
            </a:endParaRPr>
          </a:p>
          <a:p>
            <a:pPr indent="-330200" lvl="0" marL="457200" rtl="0" algn="l">
              <a:lnSpc>
                <a:spcPct val="115000"/>
              </a:lnSpc>
              <a:spcBef>
                <a:spcPts val="1000"/>
              </a:spcBef>
              <a:spcAft>
                <a:spcPts val="0"/>
              </a:spcAft>
              <a:buClr>
                <a:schemeClr val="lt2"/>
              </a:buClr>
              <a:buSzPts val="1600"/>
              <a:buFont typeface="Titillium Web"/>
              <a:buChar char="➔"/>
            </a:pPr>
            <a:r>
              <a:rPr lang="en" sz="1600">
                <a:solidFill>
                  <a:schemeClr val="lt2"/>
                </a:solidFill>
                <a:latin typeface="Titillium Web"/>
                <a:ea typeface="Titillium Web"/>
                <a:cs typeface="Titillium Web"/>
                <a:sym typeface="Titillium Web"/>
              </a:rPr>
              <a:t>Create Incoming Payment</a:t>
            </a:r>
            <a:endParaRPr sz="1600">
              <a:solidFill>
                <a:schemeClr val="lt2"/>
              </a:solidFill>
              <a:latin typeface="Titillium Web"/>
              <a:ea typeface="Titillium Web"/>
              <a:cs typeface="Titillium Web"/>
              <a:sym typeface="Titillium Web"/>
            </a:endParaRPr>
          </a:p>
          <a:p>
            <a:pPr indent="-330200" lvl="0" marL="457200" rtl="0" algn="l">
              <a:lnSpc>
                <a:spcPct val="115000"/>
              </a:lnSpc>
              <a:spcBef>
                <a:spcPts val="1000"/>
              </a:spcBef>
              <a:spcAft>
                <a:spcPts val="0"/>
              </a:spcAft>
              <a:buClr>
                <a:schemeClr val="lt2"/>
              </a:buClr>
              <a:buSzPts val="1600"/>
              <a:buFont typeface="Titillium Web"/>
              <a:buChar char="➔"/>
            </a:pPr>
            <a:r>
              <a:rPr lang="en" sz="1600">
                <a:solidFill>
                  <a:schemeClr val="lt2"/>
                </a:solidFill>
                <a:latin typeface="Titillium Web"/>
                <a:ea typeface="Titillium Web"/>
                <a:cs typeface="Titillium Web"/>
                <a:sym typeface="Titillium Web"/>
              </a:rPr>
              <a:t>Grant Request Quote</a:t>
            </a:r>
            <a:endParaRPr sz="1600">
              <a:solidFill>
                <a:schemeClr val="lt2"/>
              </a:solidFill>
              <a:latin typeface="Titillium Web"/>
              <a:ea typeface="Titillium Web"/>
              <a:cs typeface="Titillium Web"/>
              <a:sym typeface="Titillium Web"/>
            </a:endParaRPr>
          </a:p>
          <a:p>
            <a:pPr indent="-330200" lvl="0" marL="457200" rtl="0" algn="l">
              <a:lnSpc>
                <a:spcPct val="115000"/>
              </a:lnSpc>
              <a:spcBef>
                <a:spcPts val="1000"/>
              </a:spcBef>
              <a:spcAft>
                <a:spcPts val="0"/>
              </a:spcAft>
              <a:buClr>
                <a:schemeClr val="lt2"/>
              </a:buClr>
              <a:buSzPts val="1600"/>
              <a:buFont typeface="Titillium Web"/>
              <a:buChar char="➔"/>
            </a:pPr>
            <a:r>
              <a:rPr lang="en" sz="1600">
                <a:solidFill>
                  <a:schemeClr val="lt2"/>
                </a:solidFill>
                <a:latin typeface="Titillium Web"/>
                <a:ea typeface="Titillium Web"/>
                <a:cs typeface="Titillium Web"/>
                <a:sym typeface="Titillium Web"/>
              </a:rPr>
              <a:t>Create Quote</a:t>
            </a:r>
            <a:endParaRPr sz="1600">
              <a:solidFill>
                <a:schemeClr val="lt2"/>
              </a:solidFill>
              <a:latin typeface="Titillium Web"/>
              <a:ea typeface="Titillium Web"/>
              <a:cs typeface="Titillium Web"/>
              <a:sym typeface="Titillium Web"/>
            </a:endParaRPr>
          </a:p>
          <a:p>
            <a:pPr indent="-330200" lvl="0" marL="457200" rtl="0" algn="l">
              <a:lnSpc>
                <a:spcPct val="115000"/>
              </a:lnSpc>
              <a:spcBef>
                <a:spcPts val="1000"/>
              </a:spcBef>
              <a:spcAft>
                <a:spcPts val="0"/>
              </a:spcAft>
              <a:buClr>
                <a:schemeClr val="lt2"/>
              </a:buClr>
              <a:buSzPts val="1600"/>
              <a:buFont typeface="Titillium Web"/>
              <a:buChar char="➔"/>
            </a:pPr>
            <a:r>
              <a:rPr lang="en" sz="1600">
                <a:solidFill>
                  <a:schemeClr val="lt2"/>
                </a:solidFill>
                <a:latin typeface="Titillium Web"/>
                <a:ea typeface="Titillium Web"/>
                <a:cs typeface="Titillium Web"/>
                <a:sym typeface="Titillium Web"/>
              </a:rPr>
              <a:t>Grant Request Outgoing Payment</a:t>
            </a:r>
            <a:endParaRPr sz="1600">
              <a:solidFill>
                <a:schemeClr val="lt2"/>
              </a:solidFill>
              <a:latin typeface="Titillium Web"/>
              <a:ea typeface="Titillium Web"/>
              <a:cs typeface="Titillium Web"/>
              <a:sym typeface="Titillium Web"/>
            </a:endParaRPr>
          </a:p>
          <a:p>
            <a:pPr indent="-330200" lvl="0" marL="457200" rtl="0" algn="l">
              <a:lnSpc>
                <a:spcPct val="115000"/>
              </a:lnSpc>
              <a:spcBef>
                <a:spcPts val="1000"/>
              </a:spcBef>
              <a:spcAft>
                <a:spcPts val="0"/>
              </a:spcAft>
              <a:buClr>
                <a:schemeClr val="lt2"/>
              </a:buClr>
              <a:buSzPts val="1600"/>
              <a:buFont typeface="Titillium Web"/>
              <a:buChar char="➔"/>
            </a:pPr>
            <a:r>
              <a:rPr lang="en" sz="1600">
                <a:solidFill>
                  <a:schemeClr val="lt2"/>
                </a:solidFill>
                <a:latin typeface="Titillium Web"/>
                <a:ea typeface="Titillium Web"/>
                <a:cs typeface="Titillium Web"/>
                <a:sym typeface="Titillium Web"/>
              </a:rPr>
              <a:t>Continuation Request</a:t>
            </a:r>
            <a:endParaRPr sz="1600">
              <a:solidFill>
                <a:schemeClr val="lt2"/>
              </a:solidFill>
              <a:latin typeface="Titillium Web"/>
              <a:ea typeface="Titillium Web"/>
              <a:cs typeface="Titillium Web"/>
              <a:sym typeface="Titillium Web"/>
            </a:endParaRPr>
          </a:p>
          <a:p>
            <a:pPr indent="-330200" lvl="0" marL="457200" rtl="0" algn="l">
              <a:lnSpc>
                <a:spcPct val="115000"/>
              </a:lnSpc>
              <a:spcBef>
                <a:spcPts val="1000"/>
              </a:spcBef>
              <a:spcAft>
                <a:spcPts val="1000"/>
              </a:spcAft>
              <a:buClr>
                <a:schemeClr val="lt2"/>
              </a:buClr>
              <a:buSzPts val="1600"/>
              <a:buFont typeface="Titillium Web"/>
              <a:buChar char="➔"/>
            </a:pPr>
            <a:r>
              <a:rPr lang="en" sz="1600">
                <a:solidFill>
                  <a:schemeClr val="lt2"/>
                </a:solidFill>
                <a:latin typeface="Titillium Web"/>
                <a:ea typeface="Titillium Web"/>
                <a:cs typeface="Titillium Web"/>
                <a:sym typeface="Titillium Web"/>
              </a:rPr>
              <a:t>Create Outgoing Payment</a:t>
            </a:r>
            <a:endParaRPr sz="1600">
              <a:solidFill>
                <a:schemeClr val="lt2"/>
              </a:solidFill>
              <a:latin typeface="Titillium Web"/>
              <a:ea typeface="Titillium Web"/>
              <a:cs typeface="Titillium Web"/>
              <a:sym typeface="Titillium Web"/>
            </a:endParaRPr>
          </a:p>
        </p:txBody>
      </p:sp>
      <p:pic>
        <p:nvPicPr>
          <p:cNvPr id="414" name="Google Shape;414;p42"/>
          <p:cNvPicPr preferRelativeResize="0"/>
          <p:nvPr/>
        </p:nvPicPr>
        <p:blipFill>
          <a:blip r:embed="rId11">
            <a:alphaModFix/>
          </a:blip>
          <a:stretch>
            <a:fillRect/>
          </a:stretch>
        </p:blipFill>
        <p:spPr>
          <a:xfrm>
            <a:off x="6826200" y="1265641"/>
            <a:ext cx="569900" cy="563276"/>
          </a:xfrm>
          <a:prstGeom prst="rect">
            <a:avLst/>
          </a:prstGeom>
          <a:noFill/>
          <a:ln>
            <a:noFill/>
          </a:ln>
        </p:spPr>
      </p:pic>
      <p:sp>
        <p:nvSpPr>
          <p:cNvPr id="415" name="Google Shape;415;p42"/>
          <p:cNvSpPr txBox="1"/>
          <p:nvPr/>
        </p:nvSpPr>
        <p:spPr>
          <a:xfrm>
            <a:off x="6819128" y="1228799"/>
            <a:ext cx="5451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800">
                <a:solidFill>
                  <a:srgbClr val="000000"/>
                </a:solidFill>
                <a:latin typeface="Titillium Web Light"/>
                <a:ea typeface="Titillium Web Light"/>
                <a:cs typeface="Titillium Web Light"/>
                <a:sym typeface="Titillium Web Light"/>
              </a:rPr>
              <a:t>Grant request</a:t>
            </a:r>
            <a:endParaRPr sz="800">
              <a:solidFill>
                <a:srgbClr val="000000"/>
              </a:solidFill>
              <a:latin typeface="Titillium Web Light"/>
              <a:ea typeface="Titillium Web Light"/>
              <a:cs typeface="Titillium Web Light"/>
              <a:sym typeface="Titillium Web Light"/>
            </a:endParaRPr>
          </a:p>
        </p:txBody>
      </p:sp>
      <p:sp>
        <p:nvSpPr>
          <p:cNvPr id="416" name="Google Shape;416;p42"/>
          <p:cNvSpPr/>
          <p:nvPr/>
        </p:nvSpPr>
        <p:spPr>
          <a:xfrm>
            <a:off x="6765002" y="1182290"/>
            <a:ext cx="467350" cy="1804900"/>
          </a:xfrm>
          <a:custGeom>
            <a:rect b="b" l="l" r="r" t="t"/>
            <a:pathLst>
              <a:path extrusionOk="0" h="72196" w="18694">
                <a:moveTo>
                  <a:pt x="104" y="0"/>
                </a:moveTo>
                <a:cubicBezTo>
                  <a:pt x="419" y="9761"/>
                  <a:pt x="-1105" y="46534"/>
                  <a:pt x="1993" y="58567"/>
                </a:cubicBezTo>
                <a:cubicBezTo>
                  <a:pt x="5091" y="70600"/>
                  <a:pt x="15911" y="69925"/>
                  <a:pt x="18694" y="72196"/>
                </a:cubicBezTo>
              </a:path>
            </a:pathLst>
          </a:custGeom>
          <a:noFill/>
          <a:ln cap="flat" cmpd="sng" w="9525">
            <a:solidFill>
              <a:srgbClr val="000000"/>
            </a:solidFill>
            <a:prstDash val="solid"/>
            <a:round/>
            <a:headEnd len="med" w="med" type="none"/>
            <a:tailEnd len="med" w="med" type="stealth"/>
          </a:ln>
        </p:spPr>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cxnSp>
        <p:nvCxnSpPr>
          <p:cNvPr id="421" name="Google Shape;421;p43"/>
          <p:cNvCxnSpPr/>
          <p:nvPr/>
        </p:nvCxnSpPr>
        <p:spPr>
          <a:xfrm>
            <a:off x="675471" y="1151900"/>
            <a:ext cx="7774200" cy="0"/>
          </a:xfrm>
          <a:prstGeom prst="straightConnector1">
            <a:avLst/>
          </a:prstGeom>
          <a:noFill/>
          <a:ln cap="flat" cmpd="sng" w="9525">
            <a:solidFill>
              <a:srgbClr val="005452"/>
            </a:solidFill>
            <a:prstDash val="solid"/>
            <a:round/>
            <a:headEnd len="med" w="med" type="none"/>
            <a:tailEnd len="med" w="med" type="triangle"/>
          </a:ln>
        </p:spPr>
      </p:cxnSp>
      <p:sp>
        <p:nvSpPr>
          <p:cNvPr id="422" name="Google Shape;422;p43"/>
          <p:cNvSpPr txBox="1"/>
          <p:nvPr/>
        </p:nvSpPr>
        <p:spPr>
          <a:xfrm>
            <a:off x="675475" y="1324125"/>
            <a:ext cx="7704000" cy="33648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Clr>
                <a:srgbClr val="005452"/>
              </a:buClr>
              <a:buSzPts val="1600"/>
              <a:buFont typeface="Titillium Web"/>
              <a:buChar char="➔"/>
            </a:pPr>
            <a:r>
              <a:rPr lang="en" sz="1600">
                <a:solidFill>
                  <a:srgbClr val="005452"/>
                </a:solidFill>
                <a:latin typeface="Titillium Web"/>
                <a:ea typeface="Titillium Web"/>
                <a:cs typeface="Titillium Web"/>
                <a:sym typeface="Titillium Web"/>
              </a:rPr>
              <a:t>Clients must receive grants before issuing payment instructions.</a:t>
            </a:r>
            <a:endParaRPr sz="1600">
              <a:solidFill>
                <a:srgbClr val="005452"/>
              </a:solidFill>
              <a:latin typeface="Titillium Web"/>
              <a:ea typeface="Titillium Web"/>
              <a:cs typeface="Titillium Web"/>
              <a:sym typeface="Titillium Web"/>
            </a:endParaRPr>
          </a:p>
          <a:p>
            <a:pPr indent="-330200" lvl="0" marL="457200" rtl="0" algn="l">
              <a:lnSpc>
                <a:spcPct val="115000"/>
              </a:lnSpc>
              <a:spcBef>
                <a:spcPts val="1000"/>
              </a:spcBef>
              <a:spcAft>
                <a:spcPts val="0"/>
              </a:spcAft>
              <a:buClr>
                <a:srgbClr val="005452"/>
              </a:buClr>
              <a:buSzPts val="1600"/>
              <a:buFont typeface="Titillium Web"/>
              <a:buChar char="➔"/>
            </a:pPr>
            <a:r>
              <a:rPr lang="en" sz="1600">
                <a:solidFill>
                  <a:srgbClr val="005452"/>
                </a:solidFill>
                <a:latin typeface="Titillium Web"/>
                <a:ea typeface="Titillium Web"/>
                <a:cs typeface="Titillium Web"/>
                <a:sym typeface="Titillium Web"/>
              </a:rPr>
              <a:t>Grants give clients the authorization, via access tokens, to perform operations. </a:t>
            </a:r>
            <a:endParaRPr sz="1600">
              <a:solidFill>
                <a:srgbClr val="005452"/>
              </a:solidFill>
              <a:latin typeface="Titillium Web"/>
              <a:ea typeface="Titillium Web"/>
              <a:cs typeface="Titillium Web"/>
              <a:sym typeface="Titillium Web"/>
            </a:endParaRPr>
          </a:p>
          <a:p>
            <a:pPr indent="-330200" lvl="0" marL="457200" rtl="0" algn="l">
              <a:lnSpc>
                <a:spcPct val="115000"/>
              </a:lnSpc>
              <a:spcBef>
                <a:spcPts val="1000"/>
              </a:spcBef>
              <a:spcAft>
                <a:spcPts val="0"/>
              </a:spcAft>
              <a:buClr>
                <a:srgbClr val="005452"/>
              </a:buClr>
              <a:buSzPts val="1600"/>
              <a:buFont typeface="Titillium Web"/>
              <a:buChar char="➔"/>
            </a:pPr>
            <a:r>
              <a:rPr lang="en" sz="1600">
                <a:solidFill>
                  <a:srgbClr val="005452"/>
                </a:solidFill>
                <a:latin typeface="Titillium Web"/>
                <a:ea typeface="Titillium Web"/>
                <a:cs typeface="Titillium Web"/>
                <a:sym typeface="Titillium Web"/>
              </a:rPr>
              <a:t>All requests require signatures, which protect the integrity of the requests. Signatures are generated according to the HTTP Signatures specification.</a:t>
            </a:r>
            <a:endParaRPr sz="1600">
              <a:solidFill>
                <a:srgbClr val="005452"/>
              </a:solidFill>
              <a:latin typeface="Titillium Web"/>
              <a:ea typeface="Titillium Web"/>
              <a:cs typeface="Titillium Web"/>
              <a:sym typeface="Titillium Web"/>
            </a:endParaRPr>
          </a:p>
          <a:p>
            <a:pPr indent="-330200" lvl="0" marL="457200" rtl="0" algn="l">
              <a:lnSpc>
                <a:spcPct val="115000"/>
              </a:lnSpc>
              <a:spcBef>
                <a:spcPts val="1000"/>
              </a:spcBef>
              <a:spcAft>
                <a:spcPts val="1000"/>
              </a:spcAft>
              <a:buClr>
                <a:srgbClr val="005452"/>
              </a:buClr>
              <a:buSzPts val="1600"/>
              <a:buFont typeface="Titillium Web"/>
              <a:buChar char="➔"/>
            </a:pPr>
            <a:r>
              <a:rPr lang="en" sz="1600">
                <a:solidFill>
                  <a:srgbClr val="005452"/>
                </a:solidFill>
                <a:latin typeface="Titillium Web"/>
                <a:ea typeface="Titillium Web"/>
                <a:cs typeface="Titillium Web"/>
                <a:sym typeface="Titillium Web"/>
              </a:rPr>
              <a:t>Grant Negotiation and Authorization Protocol (GNAP) makes it possible to give account holders specific and fine-grained control over the permissions they grant, including control over the amounts of transactions with time-based and velocity-based limits. This enables third-party payment initiation and delegated authorization without compromising the security of the underlying financial accounts and payment instruments.</a:t>
            </a:r>
            <a:endParaRPr sz="1600">
              <a:solidFill>
                <a:srgbClr val="005452"/>
              </a:solidFill>
              <a:latin typeface="Titillium Web"/>
              <a:ea typeface="Titillium Web"/>
              <a:cs typeface="Titillium Web"/>
              <a:sym typeface="Titillium Web"/>
            </a:endParaRPr>
          </a:p>
        </p:txBody>
      </p:sp>
      <p:sp>
        <p:nvSpPr>
          <p:cNvPr id="423" name="Google Shape;423;p43"/>
          <p:cNvSpPr txBox="1"/>
          <p:nvPr/>
        </p:nvSpPr>
        <p:spPr>
          <a:xfrm>
            <a:off x="572200" y="478675"/>
            <a:ext cx="7704000" cy="572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3000">
                <a:solidFill>
                  <a:srgbClr val="005452"/>
                </a:solidFill>
                <a:latin typeface="Titillium Web SemiBold"/>
                <a:ea typeface="Titillium Web SemiBold"/>
                <a:cs typeface="Titillium Web SemiBold"/>
                <a:sym typeface="Titillium Web SemiBold"/>
              </a:rPr>
              <a:t>Interlude: Grants</a:t>
            </a:r>
            <a:endParaRPr sz="3000">
              <a:solidFill>
                <a:srgbClr val="005452"/>
              </a:solidFill>
              <a:latin typeface="Titillium Web SemiBold"/>
              <a:ea typeface="Titillium Web SemiBold"/>
              <a:cs typeface="Titillium Web SemiBold"/>
              <a:sym typeface="Titillium Web SemiBo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cxnSp>
        <p:nvCxnSpPr>
          <p:cNvPr id="428" name="Google Shape;428;p44"/>
          <p:cNvCxnSpPr/>
          <p:nvPr/>
        </p:nvCxnSpPr>
        <p:spPr>
          <a:xfrm>
            <a:off x="675471" y="1151900"/>
            <a:ext cx="7774200" cy="0"/>
          </a:xfrm>
          <a:prstGeom prst="straightConnector1">
            <a:avLst/>
          </a:prstGeom>
          <a:noFill/>
          <a:ln cap="flat" cmpd="sng" w="9525">
            <a:solidFill>
              <a:srgbClr val="005452"/>
            </a:solidFill>
            <a:prstDash val="solid"/>
            <a:round/>
            <a:headEnd len="med" w="med" type="none"/>
            <a:tailEnd len="med" w="med" type="triangle"/>
          </a:ln>
        </p:spPr>
      </p:cxnSp>
      <p:sp>
        <p:nvSpPr>
          <p:cNvPr id="429" name="Google Shape;429;p44"/>
          <p:cNvSpPr txBox="1"/>
          <p:nvPr/>
        </p:nvSpPr>
        <p:spPr>
          <a:xfrm>
            <a:off x="6047175" y="1327800"/>
            <a:ext cx="15978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latin typeface="Titillium Web Light"/>
                <a:ea typeface="Titillium Web Light"/>
                <a:cs typeface="Titillium Web Light"/>
                <a:sym typeface="Titillium Web Light"/>
              </a:rPr>
              <a:t>MusicPlace / Client</a:t>
            </a:r>
            <a:endParaRPr sz="1000">
              <a:solidFill>
                <a:srgbClr val="000000"/>
              </a:solidFill>
              <a:latin typeface="Titillium Web Light"/>
              <a:ea typeface="Titillium Web Light"/>
              <a:cs typeface="Titillium Web Light"/>
              <a:sym typeface="Titillium Web Light"/>
            </a:endParaRPr>
          </a:p>
        </p:txBody>
      </p:sp>
      <p:sp>
        <p:nvSpPr>
          <p:cNvPr id="430" name="Google Shape;430;p44"/>
          <p:cNvSpPr txBox="1"/>
          <p:nvPr/>
        </p:nvSpPr>
        <p:spPr>
          <a:xfrm>
            <a:off x="5122913" y="3483900"/>
            <a:ext cx="15978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latin typeface="Titillium Web Light"/>
                <a:ea typeface="Titillium Web Light"/>
                <a:cs typeface="Titillium Web Light"/>
                <a:sym typeface="Titillium Web Light"/>
              </a:rPr>
              <a:t>Alice / Sender</a:t>
            </a:r>
            <a:endParaRPr sz="1000">
              <a:solidFill>
                <a:srgbClr val="000000"/>
              </a:solidFill>
              <a:latin typeface="Titillium Web Light"/>
              <a:ea typeface="Titillium Web Light"/>
              <a:cs typeface="Titillium Web Light"/>
              <a:sym typeface="Titillium Web Light"/>
            </a:endParaRPr>
          </a:p>
        </p:txBody>
      </p:sp>
      <p:sp>
        <p:nvSpPr>
          <p:cNvPr id="431" name="Google Shape;431;p44"/>
          <p:cNvSpPr txBox="1"/>
          <p:nvPr/>
        </p:nvSpPr>
        <p:spPr>
          <a:xfrm>
            <a:off x="6851863" y="3483900"/>
            <a:ext cx="15978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latin typeface="Titillium Web Light"/>
                <a:ea typeface="Titillium Web Light"/>
                <a:cs typeface="Titillium Web Light"/>
                <a:sym typeface="Titillium Web Light"/>
              </a:rPr>
              <a:t>Bob / Recipient</a:t>
            </a:r>
            <a:endParaRPr sz="1000">
              <a:solidFill>
                <a:srgbClr val="000000"/>
              </a:solidFill>
              <a:latin typeface="Titillium Web Light"/>
              <a:ea typeface="Titillium Web Light"/>
              <a:cs typeface="Titillium Web Light"/>
              <a:sym typeface="Titillium Web Light"/>
            </a:endParaRPr>
          </a:p>
        </p:txBody>
      </p:sp>
      <p:pic>
        <p:nvPicPr>
          <p:cNvPr id="432" name="Google Shape;432;p44"/>
          <p:cNvPicPr preferRelativeResize="0"/>
          <p:nvPr/>
        </p:nvPicPr>
        <p:blipFill>
          <a:blip r:embed="rId3">
            <a:alphaModFix/>
          </a:blip>
          <a:stretch>
            <a:fillRect/>
          </a:stretch>
        </p:blipFill>
        <p:spPr>
          <a:xfrm>
            <a:off x="7376450" y="2980950"/>
            <a:ext cx="548640" cy="548640"/>
          </a:xfrm>
          <a:prstGeom prst="rect">
            <a:avLst/>
          </a:prstGeom>
          <a:noFill/>
          <a:ln>
            <a:noFill/>
          </a:ln>
        </p:spPr>
      </p:pic>
      <p:pic>
        <p:nvPicPr>
          <p:cNvPr id="433" name="Google Shape;433;p44"/>
          <p:cNvPicPr preferRelativeResize="0"/>
          <p:nvPr/>
        </p:nvPicPr>
        <p:blipFill>
          <a:blip r:embed="rId4">
            <a:alphaModFix/>
          </a:blip>
          <a:stretch>
            <a:fillRect/>
          </a:stretch>
        </p:blipFill>
        <p:spPr>
          <a:xfrm>
            <a:off x="5647500" y="2980950"/>
            <a:ext cx="548640" cy="548640"/>
          </a:xfrm>
          <a:prstGeom prst="rect">
            <a:avLst/>
          </a:prstGeom>
          <a:noFill/>
          <a:ln>
            <a:noFill/>
          </a:ln>
        </p:spPr>
      </p:pic>
      <p:pic>
        <p:nvPicPr>
          <p:cNvPr id="434" name="Google Shape;434;p44"/>
          <p:cNvPicPr preferRelativeResize="0"/>
          <p:nvPr/>
        </p:nvPicPr>
        <p:blipFill>
          <a:blip r:embed="rId5">
            <a:alphaModFix/>
          </a:blip>
          <a:stretch>
            <a:fillRect/>
          </a:stretch>
        </p:blipFill>
        <p:spPr>
          <a:xfrm>
            <a:off x="7417604" y="3822600"/>
            <a:ext cx="466344" cy="443409"/>
          </a:xfrm>
          <a:prstGeom prst="rect">
            <a:avLst/>
          </a:prstGeom>
          <a:noFill/>
          <a:ln>
            <a:noFill/>
          </a:ln>
        </p:spPr>
      </p:pic>
      <p:grpSp>
        <p:nvGrpSpPr>
          <p:cNvPr id="435" name="Google Shape;435;p44"/>
          <p:cNvGrpSpPr/>
          <p:nvPr/>
        </p:nvGrpSpPr>
        <p:grpSpPr>
          <a:xfrm>
            <a:off x="6551275" y="1666500"/>
            <a:ext cx="589605" cy="475488"/>
            <a:chOff x="2816875" y="255775"/>
            <a:chExt cx="589605" cy="475488"/>
          </a:xfrm>
        </p:grpSpPr>
        <p:pic>
          <p:nvPicPr>
            <p:cNvPr id="436" name="Google Shape;436;p44"/>
            <p:cNvPicPr preferRelativeResize="0"/>
            <p:nvPr/>
          </p:nvPicPr>
          <p:blipFill>
            <a:blip r:embed="rId6">
              <a:alphaModFix/>
            </a:blip>
            <a:stretch>
              <a:fillRect/>
            </a:stretch>
          </p:blipFill>
          <p:spPr>
            <a:xfrm>
              <a:off x="2816875" y="255775"/>
              <a:ext cx="589605" cy="475488"/>
            </a:xfrm>
            <a:prstGeom prst="rect">
              <a:avLst/>
            </a:prstGeom>
            <a:noFill/>
            <a:ln>
              <a:noFill/>
            </a:ln>
          </p:spPr>
        </p:pic>
        <p:pic>
          <p:nvPicPr>
            <p:cNvPr id="437" name="Google Shape;437;p44"/>
            <p:cNvPicPr preferRelativeResize="0"/>
            <p:nvPr/>
          </p:nvPicPr>
          <p:blipFill>
            <a:blip r:embed="rId7">
              <a:alphaModFix/>
            </a:blip>
            <a:stretch>
              <a:fillRect/>
            </a:stretch>
          </p:blipFill>
          <p:spPr>
            <a:xfrm>
              <a:off x="2927406" y="306440"/>
              <a:ext cx="297968" cy="246888"/>
            </a:xfrm>
            <a:prstGeom prst="rect">
              <a:avLst/>
            </a:prstGeom>
            <a:noFill/>
            <a:ln>
              <a:noFill/>
            </a:ln>
          </p:spPr>
        </p:pic>
      </p:grpSp>
      <p:pic>
        <p:nvPicPr>
          <p:cNvPr id="438" name="Google Shape;438;p44"/>
          <p:cNvPicPr preferRelativeResize="0"/>
          <p:nvPr/>
        </p:nvPicPr>
        <p:blipFill>
          <a:blip r:embed="rId8">
            <a:alphaModFix/>
          </a:blip>
          <a:stretch>
            <a:fillRect/>
          </a:stretch>
        </p:blipFill>
        <p:spPr>
          <a:xfrm rot="8099994">
            <a:off x="6976900" y="1970219"/>
            <a:ext cx="259950" cy="132061"/>
          </a:xfrm>
          <a:prstGeom prst="rect">
            <a:avLst/>
          </a:prstGeom>
          <a:noFill/>
          <a:ln>
            <a:noFill/>
          </a:ln>
        </p:spPr>
      </p:pic>
      <p:pic>
        <p:nvPicPr>
          <p:cNvPr id="439" name="Google Shape;439;p44"/>
          <p:cNvPicPr preferRelativeResize="0"/>
          <p:nvPr/>
        </p:nvPicPr>
        <p:blipFill>
          <a:blip r:embed="rId9">
            <a:alphaModFix/>
          </a:blip>
          <a:stretch>
            <a:fillRect/>
          </a:stretch>
        </p:blipFill>
        <p:spPr>
          <a:xfrm>
            <a:off x="5828788" y="3957963"/>
            <a:ext cx="186075" cy="172675"/>
          </a:xfrm>
          <a:prstGeom prst="rect">
            <a:avLst/>
          </a:prstGeom>
          <a:noFill/>
          <a:ln>
            <a:noFill/>
          </a:ln>
        </p:spPr>
      </p:pic>
      <p:pic>
        <p:nvPicPr>
          <p:cNvPr id="440" name="Google Shape;440;p44"/>
          <p:cNvPicPr preferRelativeResize="0"/>
          <p:nvPr/>
        </p:nvPicPr>
        <p:blipFill>
          <a:blip r:embed="rId10">
            <a:alphaModFix/>
          </a:blip>
          <a:stretch>
            <a:fillRect/>
          </a:stretch>
        </p:blipFill>
        <p:spPr>
          <a:xfrm>
            <a:off x="5791864" y="3824763"/>
            <a:ext cx="259950" cy="439109"/>
          </a:xfrm>
          <a:prstGeom prst="rect">
            <a:avLst/>
          </a:prstGeom>
          <a:noFill/>
          <a:ln>
            <a:noFill/>
          </a:ln>
        </p:spPr>
      </p:pic>
      <p:pic>
        <p:nvPicPr>
          <p:cNvPr id="441" name="Google Shape;441;p44"/>
          <p:cNvPicPr preferRelativeResize="0"/>
          <p:nvPr/>
        </p:nvPicPr>
        <p:blipFill>
          <a:blip r:embed="rId11">
            <a:alphaModFix/>
          </a:blip>
          <a:stretch>
            <a:fillRect/>
          </a:stretch>
        </p:blipFill>
        <p:spPr>
          <a:xfrm>
            <a:off x="6244747" y="2356441"/>
            <a:ext cx="569900" cy="563276"/>
          </a:xfrm>
          <a:prstGeom prst="rect">
            <a:avLst/>
          </a:prstGeom>
          <a:noFill/>
          <a:ln>
            <a:noFill/>
          </a:ln>
        </p:spPr>
      </p:pic>
      <p:sp>
        <p:nvSpPr>
          <p:cNvPr id="442" name="Google Shape;442;p44"/>
          <p:cNvSpPr txBox="1"/>
          <p:nvPr/>
        </p:nvSpPr>
        <p:spPr>
          <a:xfrm>
            <a:off x="6237675" y="2395799"/>
            <a:ext cx="545100" cy="307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800">
                <a:latin typeface="Titillium Web Light"/>
                <a:ea typeface="Titillium Web Light"/>
                <a:cs typeface="Titillium Web Light"/>
                <a:sym typeface="Titillium Web Light"/>
              </a:rPr>
              <a:t>Quote</a:t>
            </a:r>
            <a:endParaRPr sz="900">
              <a:solidFill>
                <a:srgbClr val="000000"/>
              </a:solidFill>
              <a:latin typeface="Titillium Web Light"/>
              <a:ea typeface="Titillium Web Light"/>
              <a:cs typeface="Titillium Web Light"/>
              <a:sym typeface="Titillium Web Light"/>
            </a:endParaRPr>
          </a:p>
        </p:txBody>
      </p:sp>
      <p:sp>
        <p:nvSpPr>
          <p:cNvPr id="443" name="Google Shape;443;p44"/>
          <p:cNvSpPr/>
          <p:nvPr/>
        </p:nvSpPr>
        <p:spPr>
          <a:xfrm flipH="1">
            <a:off x="6384524" y="2273090"/>
            <a:ext cx="467350" cy="1804900"/>
          </a:xfrm>
          <a:custGeom>
            <a:rect b="b" l="l" r="r" t="t"/>
            <a:pathLst>
              <a:path extrusionOk="0" h="72196" w="18694">
                <a:moveTo>
                  <a:pt x="104" y="0"/>
                </a:moveTo>
                <a:cubicBezTo>
                  <a:pt x="419" y="9761"/>
                  <a:pt x="-1105" y="46534"/>
                  <a:pt x="1993" y="58567"/>
                </a:cubicBezTo>
                <a:cubicBezTo>
                  <a:pt x="5091" y="70600"/>
                  <a:pt x="15911" y="69925"/>
                  <a:pt x="18694" y="72196"/>
                </a:cubicBezTo>
              </a:path>
            </a:pathLst>
          </a:custGeom>
          <a:noFill/>
          <a:ln cap="flat" cmpd="sng" w="9525">
            <a:solidFill>
              <a:srgbClr val="000000"/>
            </a:solidFill>
            <a:prstDash val="solid"/>
            <a:round/>
            <a:headEnd len="med" w="med" type="none"/>
            <a:tailEnd len="med" w="med" type="stealth"/>
          </a:ln>
        </p:spPr>
      </p:sp>
      <p:sp>
        <p:nvSpPr>
          <p:cNvPr id="444" name="Google Shape;444;p44"/>
          <p:cNvSpPr txBox="1"/>
          <p:nvPr/>
        </p:nvSpPr>
        <p:spPr>
          <a:xfrm>
            <a:off x="5122913" y="4245900"/>
            <a:ext cx="15978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latin typeface="Titillium Web Light"/>
                <a:ea typeface="Titillium Web Light"/>
                <a:cs typeface="Titillium Web Light"/>
                <a:sym typeface="Titillium Web Light"/>
              </a:rPr>
              <a:t>Sender’s account</a:t>
            </a:r>
            <a:endParaRPr sz="1000">
              <a:solidFill>
                <a:srgbClr val="000000"/>
              </a:solidFill>
              <a:latin typeface="Titillium Web Light"/>
              <a:ea typeface="Titillium Web Light"/>
              <a:cs typeface="Titillium Web Light"/>
              <a:sym typeface="Titillium Web Light"/>
            </a:endParaRPr>
          </a:p>
        </p:txBody>
      </p:sp>
      <p:sp>
        <p:nvSpPr>
          <p:cNvPr id="445" name="Google Shape;445;p44"/>
          <p:cNvSpPr txBox="1"/>
          <p:nvPr/>
        </p:nvSpPr>
        <p:spPr>
          <a:xfrm>
            <a:off x="6851863" y="4245900"/>
            <a:ext cx="15978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latin typeface="Titillium Web Light"/>
                <a:ea typeface="Titillium Web Light"/>
                <a:cs typeface="Titillium Web Light"/>
                <a:sym typeface="Titillium Web Light"/>
              </a:rPr>
              <a:t>Recipient’s account</a:t>
            </a:r>
            <a:endParaRPr sz="1000">
              <a:solidFill>
                <a:srgbClr val="000000"/>
              </a:solidFill>
              <a:latin typeface="Titillium Web Light"/>
              <a:ea typeface="Titillium Web Light"/>
              <a:cs typeface="Titillium Web Light"/>
              <a:sym typeface="Titillium Web Light"/>
            </a:endParaRPr>
          </a:p>
        </p:txBody>
      </p:sp>
      <p:sp>
        <p:nvSpPr>
          <p:cNvPr id="446" name="Google Shape;446;p44"/>
          <p:cNvSpPr/>
          <p:nvPr/>
        </p:nvSpPr>
        <p:spPr>
          <a:xfrm>
            <a:off x="6901320" y="1718865"/>
            <a:ext cx="122700" cy="122700"/>
          </a:xfrm>
          <a:prstGeom prst="ellipse">
            <a:avLst/>
          </a:prstGeom>
          <a:solidFill>
            <a:srgbClr val="FF7F0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100"/>
              <a:t> </a:t>
            </a:r>
            <a:endParaRPr sz="1100"/>
          </a:p>
        </p:txBody>
      </p:sp>
      <p:sp>
        <p:nvSpPr>
          <p:cNvPr id="447" name="Google Shape;447;p44"/>
          <p:cNvSpPr txBox="1"/>
          <p:nvPr/>
        </p:nvSpPr>
        <p:spPr>
          <a:xfrm>
            <a:off x="6847722" y="1639396"/>
            <a:ext cx="171300" cy="15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600">
                <a:solidFill>
                  <a:srgbClr val="FFFFFF"/>
                </a:solidFill>
              </a:rPr>
              <a:t>1</a:t>
            </a:r>
            <a:endParaRPr b="1" sz="600">
              <a:solidFill>
                <a:srgbClr val="FFFFFF"/>
              </a:solidFill>
            </a:endParaRPr>
          </a:p>
        </p:txBody>
      </p:sp>
      <p:sp>
        <p:nvSpPr>
          <p:cNvPr id="448" name="Google Shape;448;p44"/>
          <p:cNvSpPr txBox="1"/>
          <p:nvPr/>
        </p:nvSpPr>
        <p:spPr>
          <a:xfrm>
            <a:off x="572200" y="478675"/>
            <a:ext cx="7704000" cy="572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3000">
                <a:solidFill>
                  <a:srgbClr val="005452"/>
                </a:solidFill>
                <a:latin typeface="Titillium Web SemiBold"/>
                <a:ea typeface="Titillium Web SemiBold"/>
                <a:cs typeface="Titillium Web SemiBold"/>
                <a:sym typeface="Titillium Web SemiBold"/>
              </a:rPr>
              <a:t>Interlude: Quote</a:t>
            </a:r>
            <a:endParaRPr sz="3000">
              <a:solidFill>
                <a:srgbClr val="005452"/>
              </a:solidFill>
              <a:latin typeface="Titillium Web SemiBold"/>
              <a:ea typeface="Titillium Web SemiBold"/>
              <a:cs typeface="Titillium Web SemiBold"/>
              <a:sym typeface="Titillium Web SemiBold"/>
            </a:endParaRPr>
          </a:p>
        </p:txBody>
      </p:sp>
      <p:sp>
        <p:nvSpPr>
          <p:cNvPr id="449" name="Google Shape;449;p44"/>
          <p:cNvSpPr txBox="1"/>
          <p:nvPr/>
        </p:nvSpPr>
        <p:spPr>
          <a:xfrm>
            <a:off x="675475" y="1324125"/>
            <a:ext cx="4586400" cy="3088200"/>
          </a:xfrm>
          <a:prstGeom prst="rect">
            <a:avLst/>
          </a:prstGeom>
          <a:noFill/>
          <a:ln>
            <a:noFill/>
          </a:ln>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Clr>
                <a:srgbClr val="005452"/>
              </a:buClr>
              <a:buSzPts val="1600"/>
              <a:buFont typeface="Titillium Web"/>
              <a:buChar char="➔"/>
            </a:pPr>
            <a:r>
              <a:rPr lang="en" sz="1600">
                <a:solidFill>
                  <a:srgbClr val="005452"/>
                </a:solidFill>
                <a:latin typeface="Titillium Web"/>
                <a:ea typeface="Titillium Web"/>
                <a:cs typeface="Titillium Web"/>
                <a:sym typeface="Titillium Web"/>
              </a:rPr>
              <a:t>After an incoming-payment is created on the recipient’s account, a quote must be created on the sender’s account.</a:t>
            </a:r>
            <a:endParaRPr sz="1600">
              <a:solidFill>
                <a:srgbClr val="005452"/>
              </a:solidFill>
              <a:latin typeface="Titillium Web"/>
              <a:ea typeface="Titillium Web"/>
              <a:cs typeface="Titillium Web"/>
              <a:sym typeface="Titillium Web"/>
            </a:endParaRPr>
          </a:p>
          <a:p>
            <a:pPr indent="-330200" lvl="0" marL="457200" rtl="0" algn="l">
              <a:lnSpc>
                <a:spcPct val="115000"/>
              </a:lnSpc>
              <a:spcBef>
                <a:spcPts val="1000"/>
              </a:spcBef>
              <a:spcAft>
                <a:spcPts val="0"/>
              </a:spcAft>
              <a:buClr>
                <a:srgbClr val="005452"/>
              </a:buClr>
              <a:buSzPts val="1600"/>
              <a:buFont typeface="Titillium Web"/>
              <a:buChar char="➔"/>
            </a:pPr>
            <a:r>
              <a:rPr lang="en" sz="1600">
                <a:solidFill>
                  <a:srgbClr val="005452"/>
                </a:solidFill>
                <a:latin typeface="Titillium Web"/>
                <a:ea typeface="Titillium Web"/>
                <a:cs typeface="Titillium Web"/>
                <a:sym typeface="Titillium Web"/>
              </a:rPr>
              <a:t>The purpose of a quote is to indicate how much the transaction will cost, including fees.</a:t>
            </a:r>
            <a:endParaRPr sz="1600">
              <a:solidFill>
                <a:srgbClr val="005452"/>
              </a:solidFill>
              <a:latin typeface="Titillium Web"/>
              <a:ea typeface="Titillium Web"/>
              <a:cs typeface="Titillium Web"/>
              <a:sym typeface="Titillium Web"/>
            </a:endParaRPr>
          </a:p>
          <a:p>
            <a:pPr indent="-330200" lvl="0" marL="457200" rtl="0" algn="l">
              <a:lnSpc>
                <a:spcPct val="115000"/>
              </a:lnSpc>
              <a:spcBef>
                <a:spcPts val="1000"/>
              </a:spcBef>
              <a:spcAft>
                <a:spcPts val="0"/>
              </a:spcAft>
              <a:buClr>
                <a:srgbClr val="005452"/>
              </a:buClr>
              <a:buSzPts val="1600"/>
              <a:buFont typeface="Titillium Web"/>
              <a:buChar char="➔"/>
            </a:pPr>
            <a:r>
              <a:rPr lang="en" sz="1600">
                <a:solidFill>
                  <a:srgbClr val="005452"/>
                </a:solidFill>
                <a:latin typeface="Titillium Web"/>
                <a:ea typeface="Titillium Web"/>
                <a:cs typeface="Titillium Web"/>
                <a:sym typeface="Titillium Web"/>
              </a:rPr>
              <a:t>The quote is a commitment from the sender’s ASE to deliver that amount to the recipient’s ASE. </a:t>
            </a:r>
            <a:endParaRPr sz="1600">
              <a:solidFill>
                <a:srgbClr val="005452"/>
              </a:solidFill>
              <a:latin typeface="Titillium Web"/>
              <a:ea typeface="Titillium Web"/>
              <a:cs typeface="Titillium Web"/>
              <a:sym typeface="Titillium Web"/>
            </a:endParaRPr>
          </a:p>
          <a:p>
            <a:pPr indent="-330200" lvl="0" marL="457200" rtl="0" algn="l">
              <a:lnSpc>
                <a:spcPct val="115000"/>
              </a:lnSpc>
              <a:spcBef>
                <a:spcPts val="1000"/>
              </a:spcBef>
              <a:spcAft>
                <a:spcPts val="1000"/>
              </a:spcAft>
              <a:buClr>
                <a:srgbClr val="005452"/>
              </a:buClr>
              <a:buSzPts val="1600"/>
              <a:buFont typeface="Titillium Web"/>
              <a:buChar char="➔"/>
            </a:pPr>
            <a:r>
              <a:rPr lang="en" sz="1600">
                <a:solidFill>
                  <a:srgbClr val="005452"/>
                </a:solidFill>
                <a:latin typeface="Titillium Web"/>
                <a:ea typeface="Titillium Web"/>
                <a:cs typeface="Titillium Web"/>
                <a:sym typeface="Titillium Web"/>
              </a:rPr>
              <a:t>A quote is only valid for a limited time.</a:t>
            </a:r>
            <a:endParaRPr sz="1600">
              <a:solidFill>
                <a:srgbClr val="005452"/>
              </a:solidFill>
              <a:latin typeface="Titillium Web"/>
              <a:ea typeface="Titillium Web"/>
              <a:cs typeface="Titillium Web"/>
              <a:sym typeface="Titillium Web"/>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3" name="Shape 453"/>
        <p:cNvGrpSpPr/>
        <p:nvPr/>
      </p:nvGrpSpPr>
      <p:grpSpPr>
        <a:xfrm>
          <a:off x="0" y="0"/>
          <a:ext cx="0" cy="0"/>
          <a:chOff x="0" y="0"/>
          <a:chExt cx="0" cy="0"/>
        </a:xfrm>
      </p:grpSpPr>
      <p:cxnSp>
        <p:nvCxnSpPr>
          <p:cNvPr id="454" name="Google Shape;454;p45"/>
          <p:cNvCxnSpPr/>
          <p:nvPr/>
        </p:nvCxnSpPr>
        <p:spPr>
          <a:xfrm>
            <a:off x="675471" y="1151900"/>
            <a:ext cx="7774200" cy="0"/>
          </a:xfrm>
          <a:prstGeom prst="straightConnector1">
            <a:avLst/>
          </a:prstGeom>
          <a:noFill/>
          <a:ln cap="flat" cmpd="sng" w="9525">
            <a:solidFill>
              <a:srgbClr val="005452"/>
            </a:solidFill>
            <a:prstDash val="solid"/>
            <a:round/>
            <a:headEnd len="med" w="med" type="none"/>
            <a:tailEnd len="med" w="med" type="triangle"/>
          </a:ln>
        </p:spPr>
      </p:cxnSp>
      <p:sp>
        <p:nvSpPr>
          <p:cNvPr id="455" name="Google Shape;455;p45"/>
          <p:cNvSpPr txBox="1"/>
          <p:nvPr/>
        </p:nvSpPr>
        <p:spPr>
          <a:xfrm>
            <a:off x="-1375391" y="6060500"/>
            <a:ext cx="15978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solidFill>
                  <a:srgbClr val="005452"/>
                </a:solidFill>
                <a:latin typeface="Titillium Web Light"/>
                <a:ea typeface="Titillium Web Light"/>
                <a:cs typeface="Titillium Web Light"/>
                <a:sym typeface="Titillium Web Light"/>
              </a:rPr>
              <a:t>Sender</a:t>
            </a:r>
            <a:r>
              <a:rPr lang="en" sz="1000">
                <a:solidFill>
                  <a:srgbClr val="005452"/>
                </a:solidFill>
                <a:latin typeface="Titillium Web Light"/>
                <a:ea typeface="Titillium Web Light"/>
                <a:cs typeface="Titillium Web Light"/>
                <a:sym typeface="Titillium Web Light"/>
              </a:rPr>
              <a:t>’s account</a:t>
            </a:r>
            <a:endParaRPr sz="1000">
              <a:solidFill>
                <a:srgbClr val="005452"/>
              </a:solidFill>
              <a:latin typeface="Titillium Web Light"/>
              <a:ea typeface="Titillium Web Light"/>
              <a:cs typeface="Titillium Web Light"/>
              <a:sym typeface="Titillium Web Light"/>
            </a:endParaRPr>
          </a:p>
        </p:txBody>
      </p:sp>
      <p:sp>
        <p:nvSpPr>
          <p:cNvPr id="456" name="Google Shape;456;p45"/>
          <p:cNvSpPr txBox="1"/>
          <p:nvPr/>
        </p:nvSpPr>
        <p:spPr>
          <a:xfrm>
            <a:off x="377209" y="6060500"/>
            <a:ext cx="15978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solidFill>
                  <a:srgbClr val="005452"/>
                </a:solidFill>
                <a:latin typeface="Titillium Web Light"/>
                <a:ea typeface="Titillium Web Light"/>
                <a:cs typeface="Titillium Web Light"/>
                <a:sym typeface="Titillium Web Light"/>
              </a:rPr>
              <a:t>Recipient</a:t>
            </a:r>
            <a:r>
              <a:rPr lang="en" sz="1000">
                <a:solidFill>
                  <a:srgbClr val="005452"/>
                </a:solidFill>
                <a:latin typeface="Titillium Web Light"/>
                <a:ea typeface="Titillium Web Light"/>
                <a:cs typeface="Titillium Web Light"/>
                <a:sym typeface="Titillium Web Light"/>
              </a:rPr>
              <a:t>’s account</a:t>
            </a:r>
            <a:endParaRPr sz="1000">
              <a:solidFill>
                <a:srgbClr val="005452"/>
              </a:solidFill>
              <a:latin typeface="Titillium Web Light"/>
              <a:ea typeface="Titillium Web Light"/>
              <a:cs typeface="Titillium Web Light"/>
              <a:sym typeface="Titillium Web Light"/>
            </a:endParaRPr>
          </a:p>
        </p:txBody>
      </p:sp>
      <p:sp>
        <p:nvSpPr>
          <p:cNvPr id="457" name="Google Shape;457;p45"/>
          <p:cNvSpPr txBox="1"/>
          <p:nvPr/>
        </p:nvSpPr>
        <p:spPr>
          <a:xfrm>
            <a:off x="6047175" y="1327800"/>
            <a:ext cx="15978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latin typeface="Titillium Web Light"/>
                <a:ea typeface="Titillium Web Light"/>
                <a:cs typeface="Titillium Web Light"/>
                <a:sym typeface="Titillium Web Light"/>
              </a:rPr>
              <a:t>MusicPlace / Client</a:t>
            </a:r>
            <a:endParaRPr sz="1000">
              <a:solidFill>
                <a:srgbClr val="000000"/>
              </a:solidFill>
              <a:latin typeface="Titillium Web Light"/>
              <a:ea typeface="Titillium Web Light"/>
              <a:cs typeface="Titillium Web Light"/>
              <a:sym typeface="Titillium Web Light"/>
            </a:endParaRPr>
          </a:p>
        </p:txBody>
      </p:sp>
      <p:sp>
        <p:nvSpPr>
          <p:cNvPr id="458" name="Google Shape;458;p45"/>
          <p:cNvSpPr txBox="1"/>
          <p:nvPr/>
        </p:nvSpPr>
        <p:spPr>
          <a:xfrm>
            <a:off x="5122913" y="3483900"/>
            <a:ext cx="15978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latin typeface="Titillium Web Light"/>
                <a:ea typeface="Titillium Web Light"/>
                <a:cs typeface="Titillium Web Light"/>
                <a:sym typeface="Titillium Web Light"/>
              </a:rPr>
              <a:t>Alice / Sender</a:t>
            </a:r>
            <a:endParaRPr sz="1000">
              <a:solidFill>
                <a:srgbClr val="000000"/>
              </a:solidFill>
              <a:latin typeface="Titillium Web Light"/>
              <a:ea typeface="Titillium Web Light"/>
              <a:cs typeface="Titillium Web Light"/>
              <a:sym typeface="Titillium Web Light"/>
            </a:endParaRPr>
          </a:p>
        </p:txBody>
      </p:sp>
      <p:sp>
        <p:nvSpPr>
          <p:cNvPr id="459" name="Google Shape;459;p45"/>
          <p:cNvSpPr txBox="1"/>
          <p:nvPr/>
        </p:nvSpPr>
        <p:spPr>
          <a:xfrm>
            <a:off x="6851863" y="3483900"/>
            <a:ext cx="15978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latin typeface="Titillium Web Light"/>
                <a:ea typeface="Titillium Web Light"/>
                <a:cs typeface="Titillium Web Light"/>
                <a:sym typeface="Titillium Web Light"/>
              </a:rPr>
              <a:t>Bob / Recipient</a:t>
            </a:r>
            <a:endParaRPr sz="1000">
              <a:solidFill>
                <a:srgbClr val="000000"/>
              </a:solidFill>
              <a:latin typeface="Titillium Web Light"/>
              <a:ea typeface="Titillium Web Light"/>
              <a:cs typeface="Titillium Web Light"/>
              <a:sym typeface="Titillium Web Light"/>
            </a:endParaRPr>
          </a:p>
        </p:txBody>
      </p:sp>
      <p:pic>
        <p:nvPicPr>
          <p:cNvPr id="460" name="Google Shape;460;p45"/>
          <p:cNvPicPr preferRelativeResize="0"/>
          <p:nvPr/>
        </p:nvPicPr>
        <p:blipFill>
          <a:blip r:embed="rId3">
            <a:alphaModFix/>
          </a:blip>
          <a:stretch>
            <a:fillRect/>
          </a:stretch>
        </p:blipFill>
        <p:spPr>
          <a:xfrm>
            <a:off x="7376450" y="2980950"/>
            <a:ext cx="548640" cy="548640"/>
          </a:xfrm>
          <a:prstGeom prst="rect">
            <a:avLst/>
          </a:prstGeom>
          <a:noFill/>
          <a:ln>
            <a:noFill/>
          </a:ln>
        </p:spPr>
      </p:pic>
      <p:pic>
        <p:nvPicPr>
          <p:cNvPr id="461" name="Google Shape;461;p45"/>
          <p:cNvPicPr preferRelativeResize="0"/>
          <p:nvPr/>
        </p:nvPicPr>
        <p:blipFill>
          <a:blip r:embed="rId4">
            <a:alphaModFix/>
          </a:blip>
          <a:stretch>
            <a:fillRect/>
          </a:stretch>
        </p:blipFill>
        <p:spPr>
          <a:xfrm>
            <a:off x="5647500" y="2980950"/>
            <a:ext cx="548640" cy="548640"/>
          </a:xfrm>
          <a:prstGeom prst="rect">
            <a:avLst/>
          </a:prstGeom>
          <a:noFill/>
          <a:ln>
            <a:noFill/>
          </a:ln>
        </p:spPr>
      </p:pic>
      <p:pic>
        <p:nvPicPr>
          <p:cNvPr id="462" name="Google Shape;462;p45"/>
          <p:cNvPicPr preferRelativeResize="0"/>
          <p:nvPr/>
        </p:nvPicPr>
        <p:blipFill>
          <a:blip r:embed="rId5">
            <a:alphaModFix/>
          </a:blip>
          <a:stretch>
            <a:fillRect/>
          </a:stretch>
        </p:blipFill>
        <p:spPr>
          <a:xfrm>
            <a:off x="7417604" y="3822600"/>
            <a:ext cx="466344" cy="443409"/>
          </a:xfrm>
          <a:prstGeom prst="rect">
            <a:avLst/>
          </a:prstGeom>
          <a:noFill/>
          <a:ln>
            <a:noFill/>
          </a:ln>
        </p:spPr>
      </p:pic>
      <p:grpSp>
        <p:nvGrpSpPr>
          <p:cNvPr id="463" name="Google Shape;463;p45"/>
          <p:cNvGrpSpPr/>
          <p:nvPr/>
        </p:nvGrpSpPr>
        <p:grpSpPr>
          <a:xfrm>
            <a:off x="6551275" y="1666500"/>
            <a:ext cx="589605" cy="475488"/>
            <a:chOff x="2816875" y="255775"/>
            <a:chExt cx="589605" cy="475488"/>
          </a:xfrm>
        </p:grpSpPr>
        <p:pic>
          <p:nvPicPr>
            <p:cNvPr id="464" name="Google Shape;464;p45"/>
            <p:cNvPicPr preferRelativeResize="0"/>
            <p:nvPr/>
          </p:nvPicPr>
          <p:blipFill>
            <a:blip r:embed="rId6">
              <a:alphaModFix/>
            </a:blip>
            <a:stretch>
              <a:fillRect/>
            </a:stretch>
          </p:blipFill>
          <p:spPr>
            <a:xfrm>
              <a:off x="2816875" y="255775"/>
              <a:ext cx="589605" cy="475488"/>
            </a:xfrm>
            <a:prstGeom prst="rect">
              <a:avLst/>
            </a:prstGeom>
            <a:noFill/>
            <a:ln>
              <a:noFill/>
            </a:ln>
          </p:spPr>
        </p:pic>
        <p:pic>
          <p:nvPicPr>
            <p:cNvPr id="465" name="Google Shape;465;p45"/>
            <p:cNvPicPr preferRelativeResize="0"/>
            <p:nvPr/>
          </p:nvPicPr>
          <p:blipFill>
            <a:blip r:embed="rId7">
              <a:alphaModFix/>
            </a:blip>
            <a:stretch>
              <a:fillRect/>
            </a:stretch>
          </p:blipFill>
          <p:spPr>
            <a:xfrm>
              <a:off x="2927406" y="306440"/>
              <a:ext cx="297968" cy="246888"/>
            </a:xfrm>
            <a:prstGeom prst="rect">
              <a:avLst/>
            </a:prstGeom>
            <a:noFill/>
            <a:ln>
              <a:noFill/>
            </a:ln>
          </p:spPr>
        </p:pic>
      </p:grpSp>
      <p:pic>
        <p:nvPicPr>
          <p:cNvPr id="466" name="Google Shape;466;p45"/>
          <p:cNvPicPr preferRelativeResize="0"/>
          <p:nvPr/>
        </p:nvPicPr>
        <p:blipFill>
          <a:blip r:embed="rId8">
            <a:alphaModFix/>
          </a:blip>
          <a:stretch>
            <a:fillRect/>
          </a:stretch>
        </p:blipFill>
        <p:spPr>
          <a:xfrm rot="8099994">
            <a:off x="6976900" y="1970219"/>
            <a:ext cx="259950" cy="132061"/>
          </a:xfrm>
          <a:prstGeom prst="rect">
            <a:avLst/>
          </a:prstGeom>
          <a:noFill/>
          <a:ln>
            <a:noFill/>
          </a:ln>
        </p:spPr>
      </p:pic>
      <p:pic>
        <p:nvPicPr>
          <p:cNvPr id="467" name="Google Shape;467;p45"/>
          <p:cNvPicPr preferRelativeResize="0"/>
          <p:nvPr/>
        </p:nvPicPr>
        <p:blipFill>
          <a:blip r:embed="rId9">
            <a:alphaModFix/>
          </a:blip>
          <a:stretch>
            <a:fillRect/>
          </a:stretch>
        </p:blipFill>
        <p:spPr>
          <a:xfrm>
            <a:off x="5828788" y="3957963"/>
            <a:ext cx="186075" cy="172675"/>
          </a:xfrm>
          <a:prstGeom prst="rect">
            <a:avLst/>
          </a:prstGeom>
          <a:noFill/>
          <a:ln>
            <a:noFill/>
          </a:ln>
        </p:spPr>
      </p:pic>
      <p:pic>
        <p:nvPicPr>
          <p:cNvPr id="468" name="Google Shape;468;p45"/>
          <p:cNvPicPr preferRelativeResize="0"/>
          <p:nvPr/>
        </p:nvPicPr>
        <p:blipFill>
          <a:blip r:embed="rId10">
            <a:alphaModFix/>
          </a:blip>
          <a:stretch>
            <a:fillRect/>
          </a:stretch>
        </p:blipFill>
        <p:spPr>
          <a:xfrm>
            <a:off x="5791864" y="3824763"/>
            <a:ext cx="259950" cy="439109"/>
          </a:xfrm>
          <a:prstGeom prst="rect">
            <a:avLst/>
          </a:prstGeom>
          <a:noFill/>
          <a:ln>
            <a:noFill/>
          </a:ln>
        </p:spPr>
      </p:pic>
      <p:pic>
        <p:nvPicPr>
          <p:cNvPr id="469" name="Google Shape;469;p45"/>
          <p:cNvPicPr preferRelativeResize="0"/>
          <p:nvPr/>
        </p:nvPicPr>
        <p:blipFill>
          <a:blip r:embed="rId11">
            <a:alphaModFix/>
          </a:blip>
          <a:stretch>
            <a:fillRect/>
          </a:stretch>
        </p:blipFill>
        <p:spPr>
          <a:xfrm>
            <a:off x="6928722" y="2356441"/>
            <a:ext cx="569900" cy="563276"/>
          </a:xfrm>
          <a:prstGeom prst="rect">
            <a:avLst/>
          </a:prstGeom>
          <a:noFill/>
          <a:ln>
            <a:noFill/>
          </a:ln>
        </p:spPr>
      </p:pic>
      <p:sp>
        <p:nvSpPr>
          <p:cNvPr id="470" name="Google Shape;470;p45"/>
          <p:cNvSpPr txBox="1"/>
          <p:nvPr/>
        </p:nvSpPr>
        <p:spPr>
          <a:xfrm>
            <a:off x="6921650" y="2319599"/>
            <a:ext cx="5451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700">
                <a:latin typeface="Titillium Web Light"/>
                <a:ea typeface="Titillium Web Light"/>
                <a:cs typeface="Titillium Web Light"/>
                <a:sym typeface="Titillium Web Light"/>
              </a:rPr>
              <a:t>Incoming Payment</a:t>
            </a:r>
            <a:endParaRPr sz="700">
              <a:solidFill>
                <a:srgbClr val="000000"/>
              </a:solidFill>
              <a:latin typeface="Titillium Web Light"/>
              <a:ea typeface="Titillium Web Light"/>
              <a:cs typeface="Titillium Web Light"/>
              <a:sym typeface="Titillium Web Light"/>
            </a:endParaRPr>
          </a:p>
        </p:txBody>
      </p:sp>
      <p:sp>
        <p:nvSpPr>
          <p:cNvPr id="471" name="Google Shape;471;p45"/>
          <p:cNvSpPr/>
          <p:nvPr/>
        </p:nvSpPr>
        <p:spPr>
          <a:xfrm>
            <a:off x="6867524" y="2273090"/>
            <a:ext cx="467350" cy="1804900"/>
          </a:xfrm>
          <a:custGeom>
            <a:rect b="b" l="l" r="r" t="t"/>
            <a:pathLst>
              <a:path extrusionOk="0" h="72196" w="18694">
                <a:moveTo>
                  <a:pt x="104" y="0"/>
                </a:moveTo>
                <a:cubicBezTo>
                  <a:pt x="419" y="9761"/>
                  <a:pt x="-1105" y="46534"/>
                  <a:pt x="1993" y="58567"/>
                </a:cubicBezTo>
                <a:cubicBezTo>
                  <a:pt x="5091" y="70600"/>
                  <a:pt x="15911" y="69925"/>
                  <a:pt x="18694" y="72196"/>
                </a:cubicBezTo>
              </a:path>
            </a:pathLst>
          </a:custGeom>
          <a:noFill/>
          <a:ln cap="flat" cmpd="sng" w="9525">
            <a:solidFill>
              <a:srgbClr val="000000"/>
            </a:solidFill>
            <a:prstDash val="solid"/>
            <a:round/>
            <a:headEnd len="med" w="med" type="none"/>
            <a:tailEnd len="med" w="med" type="stealth"/>
          </a:ln>
        </p:spPr>
      </p:sp>
      <p:sp>
        <p:nvSpPr>
          <p:cNvPr id="472" name="Google Shape;472;p45"/>
          <p:cNvSpPr txBox="1"/>
          <p:nvPr/>
        </p:nvSpPr>
        <p:spPr>
          <a:xfrm>
            <a:off x="5122913" y="4245900"/>
            <a:ext cx="15978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latin typeface="Titillium Web Light"/>
                <a:ea typeface="Titillium Web Light"/>
                <a:cs typeface="Titillium Web Light"/>
                <a:sym typeface="Titillium Web Light"/>
              </a:rPr>
              <a:t>Sender’s account</a:t>
            </a:r>
            <a:endParaRPr sz="1000">
              <a:solidFill>
                <a:srgbClr val="000000"/>
              </a:solidFill>
              <a:latin typeface="Titillium Web Light"/>
              <a:ea typeface="Titillium Web Light"/>
              <a:cs typeface="Titillium Web Light"/>
              <a:sym typeface="Titillium Web Light"/>
            </a:endParaRPr>
          </a:p>
        </p:txBody>
      </p:sp>
      <p:sp>
        <p:nvSpPr>
          <p:cNvPr id="473" name="Google Shape;473;p45"/>
          <p:cNvSpPr txBox="1"/>
          <p:nvPr/>
        </p:nvSpPr>
        <p:spPr>
          <a:xfrm>
            <a:off x="6851863" y="4245900"/>
            <a:ext cx="15978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latin typeface="Titillium Web Light"/>
                <a:ea typeface="Titillium Web Light"/>
                <a:cs typeface="Titillium Web Light"/>
                <a:sym typeface="Titillium Web Light"/>
              </a:rPr>
              <a:t>Recipient’s account</a:t>
            </a:r>
            <a:endParaRPr sz="1000">
              <a:solidFill>
                <a:srgbClr val="000000"/>
              </a:solidFill>
              <a:latin typeface="Titillium Web Light"/>
              <a:ea typeface="Titillium Web Light"/>
              <a:cs typeface="Titillium Web Light"/>
              <a:sym typeface="Titillium Web Light"/>
            </a:endParaRPr>
          </a:p>
        </p:txBody>
      </p:sp>
      <p:sp>
        <p:nvSpPr>
          <p:cNvPr id="474" name="Google Shape;474;p45"/>
          <p:cNvSpPr/>
          <p:nvPr/>
        </p:nvSpPr>
        <p:spPr>
          <a:xfrm>
            <a:off x="6901320" y="1718865"/>
            <a:ext cx="122700" cy="122700"/>
          </a:xfrm>
          <a:prstGeom prst="ellipse">
            <a:avLst/>
          </a:prstGeom>
          <a:solidFill>
            <a:srgbClr val="FF7F0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100"/>
              <a:t> </a:t>
            </a:r>
            <a:endParaRPr sz="1100"/>
          </a:p>
        </p:txBody>
      </p:sp>
      <p:sp>
        <p:nvSpPr>
          <p:cNvPr id="475" name="Google Shape;475;p45"/>
          <p:cNvSpPr txBox="1"/>
          <p:nvPr/>
        </p:nvSpPr>
        <p:spPr>
          <a:xfrm>
            <a:off x="6847722" y="1639396"/>
            <a:ext cx="171300" cy="15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600">
                <a:solidFill>
                  <a:srgbClr val="FFFFFF"/>
                </a:solidFill>
              </a:rPr>
              <a:t>1</a:t>
            </a:r>
            <a:endParaRPr b="1" sz="600">
              <a:solidFill>
                <a:srgbClr val="FFFFFF"/>
              </a:solidFill>
            </a:endParaRPr>
          </a:p>
        </p:txBody>
      </p:sp>
      <p:sp>
        <p:nvSpPr>
          <p:cNvPr id="476" name="Google Shape;476;p45"/>
          <p:cNvSpPr txBox="1"/>
          <p:nvPr/>
        </p:nvSpPr>
        <p:spPr>
          <a:xfrm>
            <a:off x="572200" y="478675"/>
            <a:ext cx="7704000" cy="572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3000">
                <a:solidFill>
                  <a:srgbClr val="005452"/>
                </a:solidFill>
                <a:latin typeface="Titillium Web SemiBold"/>
                <a:ea typeface="Titillium Web SemiBold"/>
                <a:cs typeface="Titillium Web SemiBold"/>
                <a:sym typeface="Titillium Web SemiBold"/>
              </a:rPr>
              <a:t>Interlude: Incoming Payment</a:t>
            </a:r>
            <a:endParaRPr sz="3000">
              <a:solidFill>
                <a:srgbClr val="005452"/>
              </a:solidFill>
              <a:latin typeface="Titillium Web SemiBold"/>
              <a:ea typeface="Titillium Web SemiBold"/>
              <a:cs typeface="Titillium Web SemiBold"/>
              <a:sym typeface="Titillium Web SemiBold"/>
            </a:endParaRPr>
          </a:p>
        </p:txBody>
      </p:sp>
      <p:sp>
        <p:nvSpPr>
          <p:cNvPr id="477" name="Google Shape;477;p45"/>
          <p:cNvSpPr txBox="1"/>
          <p:nvPr/>
        </p:nvSpPr>
        <p:spPr>
          <a:xfrm>
            <a:off x="675475" y="1324125"/>
            <a:ext cx="4586400" cy="30882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rgbClr val="005452"/>
              </a:buClr>
              <a:buSzPts val="2000"/>
              <a:buFont typeface="Titillium Web"/>
              <a:buChar char="➔"/>
            </a:pPr>
            <a:r>
              <a:rPr lang="en" sz="2000">
                <a:solidFill>
                  <a:srgbClr val="005452"/>
                </a:solidFill>
                <a:latin typeface="Titillium Web"/>
                <a:ea typeface="Titillium Web"/>
                <a:cs typeface="Titillium Web"/>
                <a:sym typeface="Titillium Web"/>
              </a:rPr>
              <a:t>The process begins by creating an incoming-payment on the recipient’s account.</a:t>
            </a:r>
            <a:endParaRPr sz="2000">
              <a:solidFill>
                <a:srgbClr val="005452"/>
              </a:solidFill>
              <a:latin typeface="Titillium Web"/>
              <a:ea typeface="Titillium Web"/>
              <a:cs typeface="Titillium Web"/>
              <a:sym typeface="Titillium Web"/>
            </a:endParaRPr>
          </a:p>
          <a:p>
            <a:pPr indent="-355600" lvl="0" marL="457200" rtl="0" algn="l">
              <a:lnSpc>
                <a:spcPct val="115000"/>
              </a:lnSpc>
              <a:spcBef>
                <a:spcPts val="1000"/>
              </a:spcBef>
              <a:spcAft>
                <a:spcPts val="1000"/>
              </a:spcAft>
              <a:buClr>
                <a:srgbClr val="005452"/>
              </a:buClr>
              <a:buSzPts val="2000"/>
              <a:buFont typeface="Titillium Web"/>
              <a:buChar char="➔"/>
            </a:pPr>
            <a:r>
              <a:rPr lang="en" sz="2000">
                <a:solidFill>
                  <a:srgbClr val="005452"/>
                </a:solidFill>
                <a:latin typeface="Titillium Web"/>
                <a:ea typeface="Titillium Web"/>
                <a:cs typeface="Titillium Web"/>
                <a:sym typeface="Titillium Web"/>
              </a:rPr>
              <a:t>When created, the recipient’s ASE returns unique payment details to the client that can be used to address payments to the account.</a:t>
            </a:r>
            <a:endParaRPr sz="2000">
              <a:solidFill>
                <a:srgbClr val="005452"/>
              </a:solidFill>
              <a:latin typeface="Titillium Web"/>
              <a:ea typeface="Titillium Web"/>
              <a:cs typeface="Titillium Web"/>
              <a:sym typeface="Titillium Web"/>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1" name="Shape 481"/>
        <p:cNvGrpSpPr/>
        <p:nvPr/>
      </p:nvGrpSpPr>
      <p:grpSpPr>
        <a:xfrm>
          <a:off x="0" y="0"/>
          <a:ext cx="0" cy="0"/>
          <a:chOff x="0" y="0"/>
          <a:chExt cx="0" cy="0"/>
        </a:xfrm>
      </p:grpSpPr>
      <p:sp>
        <p:nvSpPr>
          <p:cNvPr id="482" name="Google Shape;482;p46"/>
          <p:cNvSpPr txBox="1"/>
          <p:nvPr/>
        </p:nvSpPr>
        <p:spPr>
          <a:xfrm>
            <a:off x="5936194" y="220081"/>
            <a:ext cx="15978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latin typeface="Titillium Web Light"/>
                <a:ea typeface="Titillium Web Light"/>
                <a:cs typeface="Titillium Web Light"/>
                <a:sym typeface="Titillium Web Light"/>
              </a:rPr>
              <a:t>MusicPlace</a:t>
            </a:r>
            <a:endParaRPr sz="1000">
              <a:solidFill>
                <a:srgbClr val="000000"/>
              </a:solidFill>
              <a:latin typeface="Titillium Web Light"/>
              <a:ea typeface="Titillium Web Light"/>
              <a:cs typeface="Titillium Web Light"/>
              <a:sym typeface="Titillium Web Light"/>
            </a:endParaRPr>
          </a:p>
        </p:txBody>
      </p:sp>
      <p:pic>
        <p:nvPicPr>
          <p:cNvPr id="483" name="Google Shape;483;p46"/>
          <p:cNvPicPr preferRelativeResize="0"/>
          <p:nvPr/>
        </p:nvPicPr>
        <p:blipFill>
          <a:blip r:embed="rId3">
            <a:alphaModFix/>
          </a:blip>
          <a:stretch>
            <a:fillRect/>
          </a:stretch>
        </p:blipFill>
        <p:spPr>
          <a:xfrm rot="8099994">
            <a:off x="6865918" y="862499"/>
            <a:ext cx="259950" cy="132061"/>
          </a:xfrm>
          <a:prstGeom prst="rect">
            <a:avLst/>
          </a:prstGeom>
          <a:noFill/>
          <a:ln>
            <a:noFill/>
          </a:ln>
        </p:spPr>
      </p:pic>
      <p:grpSp>
        <p:nvGrpSpPr>
          <p:cNvPr id="484" name="Google Shape;484;p46"/>
          <p:cNvGrpSpPr/>
          <p:nvPr/>
        </p:nvGrpSpPr>
        <p:grpSpPr>
          <a:xfrm>
            <a:off x="6440294" y="558781"/>
            <a:ext cx="589605" cy="475488"/>
            <a:chOff x="2816875" y="255775"/>
            <a:chExt cx="589605" cy="475488"/>
          </a:xfrm>
        </p:grpSpPr>
        <p:pic>
          <p:nvPicPr>
            <p:cNvPr id="485" name="Google Shape;485;p46"/>
            <p:cNvPicPr preferRelativeResize="0"/>
            <p:nvPr/>
          </p:nvPicPr>
          <p:blipFill>
            <a:blip r:embed="rId4">
              <a:alphaModFix/>
            </a:blip>
            <a:stretch>
              <a:fillRect/>
            </a:stretch>
          </p:blipFill>
          <p:spPr>
            <a:xfrm>
              <a:off x="2816875" y="255775"/>
              <a:ext cx="589605" cy="475488"/>
            </a:xfrm>
            <a:prstGeom prst="rect">
              <a:avLst/>
            </a:prstGeom>
            <a:noFill/>
            <a:ln>
              <a:noFill/>
            </a:ln>
          </p:spPr>
        </p:pic>
        <p:pic>
          <p:nvPicPr>
            <p:cNvPr id="486" name="Google Shape;486;p46"/>
            <p:cNvPicPr preferRelativeResize="0"/>
            <p:nvPr/>
          </p:nvPicPr>
          <p:blipFill>
            <a:blip r:embed="rId5">
              <a:alphaModFix/>
            </a:blip>
            <a:stretch>
              <a:fillRect/>
            </a:stretch>
          </p:blipFill>
          <p:spPr>
            <a:xfrm>
              <a:off x="2927406" y="306440"/>
              <a:ext cx="297968" cy="246888"/>
            </a:xfrm>
            <a:prstGeom prst="rect">
              <a:avLst/>
            </a:prstGeom>
            <a:noFill/>
            <a:ln>
              <a:noFill/>
            </a:ln>
          </p:spPr>
        </p:pic>
      </p:grpSp>
      <p:sp>
        <p:nvSpPr>
          <p:cNvPr id="487" name="Google Shape;487;p46"/>
          <p:cNvSpPr/>
          <p:nvPr/>
        </p:nvSpPr>
        <p:spPr>
          <a:xfrm>
            <a:off x="6773524" y="609740"/>
            <a:ext cx="122700" cy="122700"/>
          </a:xfrm>
          <a:prstGeom prst="ellipse">
            <a:avLst/>
          </a:prstGeom>
          <a:solidFill>
            <a:srgbClr val="FF7F0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100"/>
              <a:t> </a:t>
            </a:r>
            <a:endParaRPr sz="1100"/>
          </a:p>
        </p:txBody>
      </p:sp>
      <p:sp>
        <p:nvSpPr>
          <p:cNvPr id="488" name="Google Shape;488;p46"/>
          <p:cNvSpPr txBox="1"/>
          <p:nvPr/>
        </p:nvSpPr>
        <p:spPr>
          <a:xfrm>
            <a:off x="6719925" y="530270"/>
            <a:ext cx="171300" cy="15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600">
                <a:solidFill>
                  <a:srgbClr val="FFFFFF"/>
                </a:solidFill>
              </a:rPr>
              <a:t>1</a:t>
            </a:r>
            <a:endParaRPr b="1" sz="600">
              <a:solidFill>
                <a:srgbClr val="FFFFFF"/>
              </a:solidFill>
            </a:endParaRPr>
          </a:p>
        </p:txBody>
      </p:sp>
      <p:sp>
        <p:nvSpPr>
          <p:cNvPr id="489" name="Google Shape;489;p46"/>
          <p:cNvSpPr/>
          <p:nvPr/>
        </p:nvSpPr>
        <p:spPr>
          <a:xfrm>
            <a:off x="0" y="0"/>
            <a:ext cx="4034700" cy="5143500"/>
          </a:xfrm>
          <a:prstGeom prst="rect">
            <a:avLst/>
          </a:prstGeom>
          <a:solidFill>
            <a:srgbClr val="00848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46"/>
          <p:cNvSpPr txBox="1"/>
          <p:nvPr/>
        </p:nvSpPr>
        <p:spPr>
          <a:xfrm>
            <a:off x="4429600" y="3219375"/>
            <a:ext cx="4495500" cy="1759500"/>
          </a:xfrm>
          <a:prstGeom prst="rect">
            <a:avLst/>
          </a:prstGeom>
          <a:noFill/>
          <a:ln>
            <a:noFill/>
          </a:ln>
        </p:spPr>
        <p:txBody>
          <a:bodyPr anchorCtr="0" anchor="t" bIns="91425" lIns="91425" spcFirstLastPara="1" rIns="91425" wrap="square" tIns="91425">
            <a:noAutofit/>
          </a:bodyPr>
          <a:lstStyle/>
          <a:p>
            <a:pPr indent="-330200" lvl="0" marL="457200" rtl="0" algn="l">
              <a:lnSpc>
                <a:spcPct val="115000"/>
              </a:lnSpc>
              <a:spcBef>
                <a:spcPts val="0"/>
              </a:spcBef>
              <a:spcAft>
                <a:spcPts val="1000"/>
              </a:spcAft>
              <a:buClr>
                <a:schemeClr val="dk1"/>
              </a:buClr>
              <a:buSzPts val="1600"/>
              <a:buFont typeface="Titillium Web"/>
              <a:buChar char="●"/>
            </a:pPr>
            <a:r>
              <a:rPr lang="en" sz="1600">
                <a:solidFill>
                  <a:schemeClr val="dk1"/>
                </a:solidFill>
                <a:latin typeface="Titillium Web"/>
                <a:ea typeface="Titillium Web"/>
                <a:cs typeface="Titillium Web"/>
                <a:sym typeface="Titillium Web"/>
              </a:rPr>
              <a:t>MusicPlace creates an </a:t>
            </a:r>
            <a:r>
              <a:rPr b="1" lang="en" sz="1600">
                <a:solidFill>
                  <a:schemeClr val="dk1"/>
                </a:solidFill>
                <a:latin typeface="Titillium Web"/>
                <a:ea typeface="Titillium Web"/>
                <a:cs typeface="Titillium Web"/>
                <a:sym typeface="Titillium Web"/>
              </a:rPr>
              <a:t>Incoming Payment</a:t>
            </a:r>
            <a:r>
              <a:rPr lang="en" sz="1600">
                <a:solidFill>
                  <a:schemeClr val="dk1"/>
                </a:solidFill>
                <a:latin typeface="Titillium Web"/>
                <a:ea typeface="Titillium Web"/>
                <a:cs typeface="Titillium Web"/>
                <a:sym typeface="Titillium Web"/>
              </a:rPr>
              <a:t> on </a:t>
            </a:r>
            <a:r>
              <a:rPr b="1" lang="en" sz="1600">
                <a:solidFill>
                  <a:schemeClr val="dk1"/>
                </a:solidFill>
                <a:latin typeface="Titillium Web"/>
                <a:ea typeface="Titillium Web"/>
                <a:cs typeface="Titillium Web"/>
                <a:sym typeface="Titillium Web"/>
              </a:rPr>
              <a:t>Bob’s account</a:t>
            </a:r>
            <a:r>
              <a:rPr lang="en" sz="1600">
                <a:solidFill>
                  <a:schemeClr val="dk1"/>
                </a:solidFill>
                <a:latin typeface="Titillium Web"/>
                <a:ea typeface="Titillium Web"/>
                <a:cs typeface="Titillium Web"/>
                <a:sym typeface="Titillium Web"/>
              </a:rPr>
              <a:t> at his bank</a:t>
            </a:r>
            <a:endParaRPr sz="1600">
              <a:solidFill>
                <a:schemeClr val="dk1"/>
              </a:solidFill>
              <a:latin typeface="Titillium Web"/>
              <a:ea typeface="Titillium Web"/>
              <a:cs typeface="Titillium Web"/>
              <a:sym typeface="Titillium Web"/>
            </a:endParaRPr>
          </a:p>
        </p:txBody>
      </p:sp>
      <p:sp>
        <p:nvSpPr>
          <p:cNvPr id="491" name="Google Shape;491;p46"/>
          <p:cNvSpPr txBox="1"/>
          <p:nvPr/>
        </p:nvSpPr>
        <p:spPr>
          <a:xfrm>
            <a:off x="5013963" y="2376175"/>
            <a:ext cx="15978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latin typeface="Titillium Web Light"/>
                <a:ea typeface="Titillium Web Light"/>
                <a:cs typeface="Titillium Web Light"/>
                <a:sym typeface="Titillium Web Light"/>
              </a:rPr>
              <a:t>Alice</a:t>
            </a:r>
            <a:endParaRPr sz="1000">
              <a:solidFill>
                <a:srgbClr val="000000"/>
              </a:solidFill>
              <a:latin typeface="Titillium Web Light"/>
              <a:ea typeface="Titillium Web Light"/>
              <a:cs typeface="Titillium Web Light"/>
              <a:sym typeface="Titillium Web Light"/>
            </a:endParaRPr>
          </a:p>
        </p:txBody>
      </p:sp>
      <p:sp>
        <p:nvSpPr>
          <p:cNvPr id="492" name="Google Shape;492;p46"/>
          <p:cNvSpPr txBox="1"/>
          <p:nvPr/>
        </p:nvSpPr>
        <p:spPr>
          <a:xfrm>
            <a:off x="6742913" y="2376175"/>
            <a:ext cx="15978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latin typeface="Titillium Web Light"/>
                <a:ea typeface="Titillium Web Light"/>
                <a:cs typeface="Titillium Web Light"/>
                <a:sym typeface="Titillium Web Light"/>
              </a:rPr>
              <a:t>Bob</a:t>
            </a:r>
            <a:endParaRPr sz="1000">
              <a:solidFill>
                <a:srgbClr val="000000"/>
              </a:solidFill>
              <a:latin typeface="Titillium Web Light"/>
              <a:ea typeface="Titillium Web Light"/>
              <a:cs typeface="Titillium Web Light"/>
              <a:sym typeface="Titillium Web Light"/>
            </a:endParaRPr>
          </a:p>
        </p:txBody>
      </p:sp>
      <p:pic>
        <p:nvPicPr>
          <p:cNvPr id="493" name="Google Shape;493;p46"/>
          <p:cNvPicPr preferRelativeResize="0"/>
          <p:nvPr/>
        </p:nvPicPr>
        <p:blipFill>
          <a:blip r:embed="rId6">
            <a:alphaModFix/>
          </a:blip>
          <a:stretch>
            <a:fillRect/>
          </a:stretch>
        </p:blipFill>
        <p:spPr>
          <a:xfrm>
            <a:off x="7267500" y="1873225"/>
            <a:ext cx="548640" cy="548640"/>
          </a:xfrm>
          <a:prstGeom prst="rect">
            <a:avLst/>
          </a:prstGeom>
          <a:noFill/>
          <a:ln>
            <a:noFill/>
          </a:ln>
        </p:spPr>
      </p:pic>
      <p:pic>
        <p:nvPicPr>
          <p:cNvPr id="494" name="Google Shape;494;p46"/>
          <p:cNvPicPr preferRelativeResize="0"/>
          <p:nvPr/>
        </p:nvPicPr>
        <p:blipFill>
          <a:blip r:embed="rId7">
            <a:alphaModFix/>
          </a:blip>
          <a:stretch>
            <a:fillRect/>
          </a:stretch>
        </p:blipFill>
        <p:spPr>
          <a:xfrm>
            <a:off x="5538550" y="1873225"/>
            <a:ext cx="548640" cy="548640"/>
          </a:xfrm>
          <a:prstGeom prst="rect">
            <a:avLst/>
          </a:prstGeom>
          <a:noFill/>
          <a:ln>
            <a:noFill/>
          </a:ln>
        </p:spPr>
      </p:pic>
      <p:pic>
        <p:nvPicPr>
          <p:cNvPr id="495" name="Google Shape;495;p46"/>
          <p:cNvPicPr preferRelativeResize="0"/>
          <p:nvPr/>
        </p:nvPicPr>
        <p:blipFill>
          <a:blip r:embed="rId8">
            <a:alphaModFix/>
          </a:blip>
          <a:stretch>
            <a:fillRect/>
          </a:stretch>
        </p:blipFill>
        <p:spPr>
          <a:xfrm>
            <a:off x="7308654" y="2714875"/>
            <a:ext cx="466344" cy="443409"/>
          </a:xfrm>
          <a:prstGeom prst="rect">
            <a:avLst/>
          </a:prstGeom>
          <a:noFill/>
          <a:ln>
            <a:noFill/>
          </a:ln>
        </p:spPr>
      </p:pic>
      <p:pic>
        <p:nvPicPr>
          <p:cNvPr id="496" name="Google Shape;496;p46"/>
          <p:cNvPicPr preferRelativeResize="0"/>
          <p:nvPr/>
        </p:nvPicPr>
        <p:blipFill>
          <a:blip r:embed="rId3">
            <a:alphaModFix/>
          </a:blip>
          <a:stretch>
            <a:fillRect/>
          </a:stretch>
        </p:blipFill>
        <p:spPr>
          <a:xfrm rot="8099994">
            <a:off x="6867950" y="862494"/>
            <a:ext cx="259950" cy="132061"/>
          </a:xfrm>
          <a:prstGeom prst="rect">
            <a:avLst/>
          </a:prstGeom>
          <a:noFill/>
          <a:ln>
            <a:noFill/>
          </a:ln>
        </p:spPr>
      </p:pic>
      <p:pic>
        <p:nvPicPr>
          <p:cNvPr id="497" name="Google Shape;497;p46"/>
          <p:cNvPicPr preferRelativeResize="0"/>
          <p:nvPr/>
        </p:nvPicPr>
        <p:blipFill>
          <a:blip r:embed="rId9">
            <a:alphaModFix/>
          </a:blip>
          <a:stretch>
            <a:fillRect/>
          </a:stretch>
        </p:blipFill>
        <p:spPr>
          <a:xfrm>
            <a:off x="5719838" y="2850238"/>
            <a:ext cx="186075" cy="172675"/>
          </a:xfrm>
          <a:prstGeom prst="rect">
            <a:avLst/>
          </a:prstGeom>
          <a:noFill/>
          <a:ln>
            <a:noFill/>
          </a:ln>
        </p:spPr>
      </p:pic>
      <p:pic>
        <p:nvPicPr>
          <p:cNvPr id="498" name="Google Shape;498;p46"/>
          <p:cNvPicPr preferRelativeResize="0"/>
          <p:nvPr/>
        </p:nvPicPr>
        <p:blipFill>
          <a:blip r:embed="rId10">
            <a:alphaModFix/>
          </a:blip>
          <a:stretch>
            <a:fillRect/>
          </a:stretch>
        </p:blipFill>
        <p:spPr>
          <a:xfrm>
            <a:off x="5682914" y="2717038"/>
            <a:ext cx="259950" cy="439109"/>
          </a:xfrm>
          <a:prstGeom prst="rect">
            <a:avLst/>
          </a:prstGeom>
          <a:noFill/>
          <a:ln>
            <a:noFill/>
          </a:ln>
        </p:spPr>
      </p:pic>
      <p:sp>
        <p:nvSpPr>
          <p:cNvPr id="499" name="Google Shape;499;p46"/>
          <p:cNvSpPr txBox="1"/>
          <p:nvPr/>
        </p:nvSpPr>
        <p:spPr>
          <a:xfrm>
            <a:off x="572200" y="299975"/>
            <a:ext cx="3260100" cy="572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3000">
                <a:solidFill>
                  <a:schemeClr val="lt1"/>
                </a:solidFill>
                <a:latin typeface="Titillium Web SemiBold"/>
                <a:ea typeface="Titillium Web SemiBold"/>
                <a:cs typeface="Titillium Web SemiBold"/>
                <a:sym typeface="Titillium Web SemiBold"/>
              </a:rPr>
              <a:t>Open Payments</a:t>
            </a:r>
            <a:endParaRPr sz="3000">
              <a:solidFill>
                <a:schemeClr val="lt1"/>
              </a:solidFill>
              <a:latin typeface="Titillium Web SemiBold"/>
              <a:ea typeface="Titillium Web SemiBold"/>
              <a:cs typeface="Titillium Web SemiBold"/>
              <a:sym typeface="Titillium Web SemiBold"/>
            </a:endParaRPr>
          </a:p>
        </p:txBody>
      </p:sp>
      <p:sp>
        <p:nvSpPr>
          <p:cNvPr id="500" name="Google Shape;500;p46"/>
          <p:cNvSpPr txBox="1"/>
          <p:nvPr/>
        </p:nvSpPr>
        <p:spPr>
          <a:xfrm>
            <a:off x="611127" y="740425"/>
            <a:ext cx="3221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Titillium Web SemiBold"/>
                <a:ea typeface="Titillium Web SemiBold"/>
                <a:cs typeface="Titillium Web SemiBold"/>
                <a:sym typeface="Titillium Web SemiBold"/>
              </a:rPr>
              <a:t>Third-Party Access to Accounts</a:t>
            </a:r>
            <a:endParaRPr>
              <a:solidFill>
                <a:schemeClr val="lt1"/>
              </a:solidFill>
              <a:latin typeface="Titillium Web SemiBold"/>
              <a:ea typeface="Titillium Web SemiBold"/>
              <a:cs typeface="Titillium Web SemiBold"/>
              <a:sym typeface="Titillium Web SemiBold"/>
            </a:endParaRPr>
          </a:p>
        </p:txBody>
      </p:sp>
      <p:cxnSp>
        <p:nvCxnSpPr>
          <p:cNvPr id="501" name="Google Shape;501;p46"/>
          <p:cNvCxnSpPr/>
          <p:nvPr/>
        </p:nvCxnSpPr>
        <p:spPr>
          <a:xfrm>
            <a:off x="675471" y="1151900"/>
            <a:ext cx="2513700" cy="0"/>
          </a:xfrm>
          <a:prstGeom prst="straightConnector1">
            <a:avLst/>
          </a:prstGeom>
          <a:noFill/>
          <a:ln cap="flat" cmpd="sng" w="9525">
            <a:solidFill>
              <a:schemeClr val="lt1"/>
            </a:solidFill>
            <a:prstDash val="solid"/>
            <a:round/>
            <a:headEnd len="med" w="med" type="none"/>
            <a:tailEnd len="med" w="med" type="triangle"/>
          </a:ln>
        </p:spPr>
      </p:cxnSp>
      <p:sp>
        <p:nvSpPr>
          <p:cNvPr id="502" name="Google Shape;502;p46"/>
          <p:cNvSpPr txBox="1"/>
          <p:nvPr/>
        </p:nvSpPr>
        <p:spPr>
          <a:xfrm>
            <a:off x="675475" y="1324125"/>
            <a:ext cx="3051900" cy="34662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Clr>
                <a:schemeClr val="lt2"/>
              </a:buClr>
              <a:buSzPts val="1600"/>
              <a:buFont typeface="Titillium Web"/>
              <a:buChar char="➔"/>
            </a:pPr>
            <a:r>
              <a:rPr lang="en" sz="1600">
                <a:solidFill>
                  <a:schemeClr val="lt2"/>
                </a:solidFill>
                <a:latin typeface="Titillium Web"/>
                <a:ea typeface="Titillium Web"/>
                <a:cs typeface="Titillium Web"/>
                <a:sym typeface="Titillium Web"/>
              </a:rPr>
              <a:t>Grant Request Incoming Payment</a:t>
            </a:r>
            <a:endParaRPr sz="1600">
              <a:solidFill>
                <a:schemeClr val="lt2"/>
              </a:solidFill>
              <a:latin typeface="Titillium Web"/>
              <a:ea typeface="Titillium Web"/>
              <a:cs typeface="Titillium Web"/>
              <a:sym typeface="Titillium Web"/>
            </a:endParaRPr>
          </a:p>
          <a:p>
            <a:pPr indent="-330200" lvl="0" marL="457200" rtl="0" algn="l">
              <a:lnSpc>
                <a:spcPct val="115000"/>
              </a:lnSpc>
              <a:spcBef>
                <a:spcPts val="1000"/>
              </a:spcBef>
              <a:spcAft>
                <a:spcPts val="0"/>
              </a:spcAft>
              <a:buClr>
                <a:schemeClr val="lt2"/>
              </a:buClr>
              <a:buSzPts val="1600"/>
              <a:buFont typeface="Titillium Web"/>
              <a:buChar char="➔"/>
            </a:pPr>
            <a:r>
              <a:rPr b="1" lang="en" sz="1600">
                <a:solidFill>
                  <a:schemeClr val="lt2"/>
                </a:solidFill>
                <a:latin typeface="Titillium Web"/>
                <a:ea typeface="Titillium Web"/>
                <a:cs typeface="Titillium Web"/>
                <a:sym typeface="Titillium Web"/>
              </a:rPr>
              <a:t>Create Incoming Payment</a:t>
            </a:r>
            <a:endParaRPr b="1" sz="1600">
              <a:solidFill>
                <a:schemeClr val="lt2"/>
              </a:solidFill>
              <a:latin typeface="Titillium Web"/>
              <a:ea typeface="Titillium Web"/>
              <a:cs typeface="Titillium Web"/>
              <a:sym typeface="Titillium Web"/>
            </a:endParaRPr>
          </a:p>
          <a:p>
            <a:pPr indent="-330200" lvl="0" marL="457200" rtl="0" algn="l">
              <a:lnSpc>
                <a:spcPct val="115000"/>
              </a:lnSpc>
              <a:spcBef>
                <a:spcPts val="1000"/>
              </a:spcBef>
              <a:spcAft>
                <a:spcPts val="0"/>
              </a:spcAft>
              <a:buClr>
                <a:schemeClr val="lt2"/>
              </a:buClr>
              <a:buSzPts val="1600"/>
              <a:buFont typeface="Titillium Web"/>
              <a:buChar char="➔"/>
            </a:pPr>
            <a:r>
              <a:rPr lang="en" sz="1600">
                <a:solidFill>
                  <a:schemeClr val="lt2"/>
                </a:solidFill>
                <a:latin typeface="Titillium Web"/>
                <a:ea typeface="Titillium Web"/>
                <a:cs typeface="Titillium Web"/>
                <a:sym typeface="Titillium Web"/>
              </a:rPr>
              <a:t>Grant Request Quote</a:t>
            </a:r>
            <a:endParaRPr sz="1600">
              <a:solidFill>
                <a:schemeClr val="lt2"/>
              </a:solidFill>
              <a:latin typeface="Titillium Web"/>
              <a:ea typeface="Titillium Web"/>
              <a:cs typeface="Titillium Web"/>
              <a:sym typeface="Titillium Web"/>
            </a:endParaRPr>
          </a:p>
          <a:p>
            <a:pPr indent="-330200" lvl="0" marL="457200" rtl="0" algn="l">
              <a:lnSpc>
                <a:spcPct val="115000"/>
              </a:lnSpc>
              <a:spcBef>
                <a:spcPts val="1000"/>
              </a:spcBef>
              <a:spcAft>
                <a:spcPts val="0"/>
              </a:spcAft>
              <a:buClr>
                <a:schemeClr val="lt2"/>
              </a:buClr>
              <a:buSzPts val="1600"/>
              <a:buFont typeface="Titillium Web"/>
              <a:buChar char="➔"/>
            </a:pPr>
            <a:r>
              <a:rPr lang="en" sz="1600">
                <a:solidFill>
                  <a:schemeClr val="lt2"/>
                </a:solidFill>
                <a:latin typeface="Titillium Web"/>
                <a:ea typeface="Titillium Web"/>
                <a:cs typeface="Titillium Web"/>
                <a:sym typeface="Titillium Web"/>
              </a:rPr>
              <a:t>Create Quote</a:t>
            </a:r>
            <a:endParaRPr sz="1600">
              <a:solidFill>
                <a:schemeClr val="lt2"/>
              </a:solidFill>
              <a:latin typeface="Titillium Web"/>
              <a:ea typeface="Titillium Web"/>
              <a:cs typeface="Titillium Web"/>
              <a:sym typeface="Titillium Web"/>
            </a:endParaRPr>
          </a:p>
          <a:p>
            <a:pPr indent="-330200" lvl="0" marL="457200" rtl="0" algn="l">
              <a:lnSpc>
                <a:spcPct val="115000"/>
              </a:lnSpc>
              <a:spcBef>
                <a:spcPts val="1000"/>
              </a:spcBef>
              <a:spcAft>
                <a:spcPts val="0"/>
              </a:spcAft>
              <a:buClr>
                <a:schemeClr val="lt2"/>
              </a:buClr>
              <a:buSzPts val="1600"/>
              <a:buFont typeface="Titillium Web"/>
              <a:buChar char="➔"/>
            </a:pPr>
            <a:r>
              <a:rPr lang="en" sz="1600">
                <a:solidFill>
                  <a:schemeClr val="lt2"/>
                </a:solidFill>
                <a:latin typeface="Titillium Web"/>
                <a:ea typeface="Titillium Web"/>
                <a:cs typeface="Titillium Web"/>
                <a:sym typeface="Titillium Web"/>
              </a:rPr>
              <a:t>Grant Request Outgoing Payment</a:t>
            </a:r>
            <a:endParaRPr sz="1600">
              <a:solidFill>
                <a:schemeClr val="lt2"/>
              </a:solidFill>
              <a:latin typeface="Titillium Web"/>
              <a:ea typeface="Titillium Web"/>
              <a:cs typeface="Titillium Web"/>
              <a:sym typeface="Titillium Web"/>
            </a:endParaRPr>
          </a:p>
          <a:p>
            <a:pPr indent="-330200" lvl="0" marL="457200" rtl="0" algn="l">
              <a:lnSpc>
                <a:spcPct val="115000"/>
              </a:lnSpc>
              <a:spcBef>
                <a:spcPts val="1000"/>
              </a:spcBef>
              <a:spcAft>
                <a:spcPts val="0"/>
              </a:spcAft>
              <a:buClr>
                <a:schemeClr val="lt2"/>
              </a:buClr>
              <a:buSzPts val="1600"/>
              <a:buFont typeface="Titillium Web"/>
              <a:buChar char="➔"/>
            </a:pPr>
            <a:r>
              <a:rPr lang="en" sz="1600">
                <a:solidFill>
                  <a:schemeClr val="lt2"/>
                </a:solidFill>
                <a:latin typeface="Titillium Web"/>
                <a:ea typeface="Titillium Web"/>
                <a:cs typeface="Titillium Web"/>
                <a:sym typeface="Titillium Web"/>
              </a:rPr>
              <a:t>Continuation Request</a:t>
            </a:r>
            <a:endParaRPr sz="1600">
              <a:solidFill>
                <a:schemeClr val="lt2"/>
              </a:solidFill>
              <a:latin typeface="Titillium Web"/>
              <a:ea typeface="Titillium Web"/>
              <a:cs typeface="Titillium Web"/>
              <a:sym typeface="Titillium Web"/>
            </a:endParaRPr>
          </a:p>
          <a:p>
            <a:pPr indent="-330200" lvl="0" marL="457200" rtl="0" algn="l">
              <a:lnSpc>
                <a:spcPct val="115000"/>
              </a:lnSpc>
              <a:spcBef>
                <a:spcPts val="1000"/>
              </a:spcBef>
              <a:spcAft>
                <a:spcPts val="1000"/>
              </a:spcAft>
              <a:buClr>
                <a:schemeClr val="lt2"/>
              </a:buClr>
              <a:buSzPts val="1600"/>
              <a:buFont typeface="Titillium Web"/>
              <a:buChar char="➔"/>
            </a:pPr>
            <a:r>
              <a:rPr lang="en" sz="1600">
                <a:solidFill>
                  <a:schemeClr val="lt2"/>
                </a:solidFill>
                <a:latin typeface="Titillium Web"/>
                <a:ea typeface="Titillium Web"/>
                <a:cs typeface="Titillium Web"/>
                <a:sym typeface="Titillium Web"/>
              </a:rPr>
              <a:t>Create Outgoing Payment</a:t>
            </a:r>
            <a:endParaRPr sz="1600">
              <a:solidFill>
                <a:schemeClr val="lt2"/>
              </a:solidFill>
              <a:latin typeface="Titillium Web"/>
              <a:ea typeface="Titillium Web"/>
              <a:cs typeface="Titillium Web"/>
              <a:sym typeface="Titillium Web"/>
            </a:endParaRPr>
          </a:p>
        </p:txBody>
      </p:sp>
      <p:pic>
        <p:nvPicPr>
          <p:cNvPr id="503" name="Google Shape;503;p46"/>
          <p:cNvPicPr preferRelativeResize="0"/>
          <p:nvPr/>
        </p:nvPicPr>
        <p:blipFill>
          <a:blip r:embed="rId11">
            <a:alphaModFix/>
          </a:blip>
          <a:stretch>
            <a:fillRect/>
          </a:stretch>
        </p:blipFill>
        <p:spPr>
          <a:xfrm>
            <a:off x="6826200" y="1265641"/>
            <a:ext cx="569900" cy="563276"/>
          </a:xfrm>
          <a:prstGeom prst="rect">
            <a:avLst/>
          </a:prstGeom>
          <a:noFill/>
          <a:ln>
            <a:noFill/>
          </a:ln>
        </p:spPr>
      </p:pic>
      <p:sp>
        <p:nvSpPr>
          <p:cNvPr id="504" name="Google Shape;504;p46"/>
          <p:cNvSpPr txBox="1"/>
          <p:nvPr/>
        </p:nvSpPr>
        <p:spPr>
          <a:xfrm>
            <a:off x="6819128" y="1228799"/>
            <a:ext cx="5451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700">
                <a:latin typeface="Titillium Web Light"/>
                <a:ea typeface="Titillium Web Light"/>
                <a:cs typeface="Titillium Web Light"/>
                <a:sym typeface="Titillium Web Light"/>
              </a:rPr>
              <a:t>Incoming Payment</a:t>
            </a:r>
            <a:endParaRPr sz="700">
              <a:solidFill>
                <a:srgbClr val="000000"/>
              </a:solidFill>
              <a:latin typeface="Titillium Web Light"/>
              <a:ea typeface="Titillium Web Light"/>
              <a:cs typeface="Titillium Web Light"/>
              <a:sym typeface="Titillium Web Light"/>
            </a:endParaRPr>
          </a:p>
        </p:txBody>
      </p:sp>
      <p:sp>
        <p:nvSpPr>
          <p:cNvPr id="505" name="Google Shape;505;p46"/>
          <p:cNvSpPr/>
          <p:nvPr/>
        </p:nvSpPr>
        <p:spPr>
          <a:xfrm>
            <a:off x="6765002" y="1182290"/>
            <a:ext cx="467350" cy="1804900"/>
          </a:xfrm>
          <a:custGeom>
            <a:rect b="b" l="l" r="r" t="t"/>
            <a:pathLst>
              <a:path extrusionOk="0" h="72196" w="18694">
                <a:moveTo>
                  <a:pt x="104" y="0"/>
                </a:moveTo>
                <a:cubicBezTo>
                  <a:pt x="419" y="9761"/>
                  <a:pt x="-1105" y="46534"/>
                  <a:pt x="1993" y="58567"/>
                </a:cubicBezTo>
                <a:cubicBezTo>
                  <a:pt x="5091" y="70600"/>
                  <a:pt x="15911" y="69925"/>
                  <a:pt x="18694" y="72196"/>
                </a:cubicBezTo>
              </a:path>
            </a:pathLst>
          </a:custGeom>
          <a:noFill/>
          <a:ln cap="flat" cmpd="sng" w="9525">
            <a:solidFill>
              <a:srgbClr val="000000"/>
            </a:solidFill>
            <a:prstDash val="solid"/>
            <a:round/>
            <a:headEnd len="med" w="med" type="none"/>
            <a:tailEnd len="med" w="med" type="stealth"/>
          </a:ln>
        </p:spPr>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9" name="Shape 509"/>
        <p:cNvGrpSpPr/>
        <p:nvPr/>
      </p:nvGrpSpPr>
      <p:grpSpPr>
        <a:xfrm>
          <a:off x="0" y="0"/>
          <a:ext cx="0" cy="0"/>
          <a:chOff x="0" y="0"/>
          <a:chExt cx="0" cy="0"/>
        </a:xfrm>
      </p:grpSpPr>
      <p:sp>
        <p:nvSpPr>
          <p:cNvPr id="510" name="Google Shape;510;p47"/>
          <p:cNvSpPr txBox="1"/>
          <p:nvPr/>
        </p:nvSpPr>
        <p:spPr>
          <a:xfrm>
            <a:off x="5936194" y="220081"/>
            <a:ext cx="15978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latin typeface="Titillium Web Light"/>
                <a:ea typeface="Titillium Web Light"/>
                <a:cs typeface="Titillium Web Light"/>
                <a:sym typeface="Titillium Web Light"/>
              </a:rPr>
              <a:t>MusicPlace</a:t>
            </a:r>
            <a:endParaRPr sz="1000">
              <a:solidFill>
                <a:srgbClr val="000000"/>
              </a:solidFill>
              <a:latin typeface="Titillium Web Light"/>
              <a:ea typeface="Titillium Web Light"/>
              <a:cs typeface="Titillium Web Light"/>
              <a:sym typeface="Titillium Web Light"/>
            </a:endParaRPr>
          </a:p>
        </p:txBody>
      </p:sp>
      <p:pic>
        <p:nvPicPr>
          <p:cNvPr id="511" name="Google Shape;511;p47"/>
          <p:cNvPicPr preferRelativeResize="0"/>
          <p:nvPr/>
        </p:nvPicPr>
        <p:blipFill>
          <a:blip r:embed="rId3">
            <a:alphaModFix/>
          </a:blip>
          <a:stretch>
            <a:fillRect/>
          </a:stretch>
        </p:blipFill>
        <p:spPr>
          <a:xfrm rot="8099994">
            <a:off x="6865918" y="862499"/>
            <a:ext cx="259950" cy="132061"/>
          </a:xfrm>
          <a:prstGeom prst="rect">
            <a:avLst/>
          </a:prstGeom>
          <a:noFill/>
          <a:ln>
            <a:noFill/>
          </a:ln>
        </p:spPr>
      </p:pic>
      <p:grpSp>
        <p:nvGrpSpPr>
          <p:cNvPr id="512" name="Google Shape;512;p47"/>
          <p:cNvGrpSpPr/>
          <p:nvPr/>
        </p:nvGrpSpPr>
        <p:grpSpPr>
          <a:xfrm>
            <a:off x="6440294" y="558781"/>
            <a:ext cx="589605" cy="475488"/>
            <a:chOff x="2816875" y="255775"/>
            <a:chExt cx="589605" cy="475488"/>
          </a:xfrm>
        </p:grpSpPr>
        <p:pic>
          <p:nvPicPr>
            <p:cNvPr id="513" name="Google Shape;513;p47"/>
            <p:cNvPicPr preferRelativeResize="0"/>
            <p:nvPr/>
          </p:nvPicPr>
          <p:blipFill>
            <a:blip r:embed="rId4">
              <a:alphaModFix/>
            </a:blip>
            <a:stretch>
              <a:fillRect/>
            </a:stretch>
          </p:blipFill>
          <p:spPr>
            <a:xfrm>
              <a:off x="2816875" y="255775"/>
              <a:ext cx="589605" cy="475488"/>
            </a:xfrm>
            <a:prstGeom prst="rect">
              <a:avLst/>
            </a:prstGeom>
            <a:noFill/>
            <a:ln>
              <a:noFill/>
            </a:ln>
          </p:spPr>
        </p:pic>
        <p:pic>
          <p:nvPicPr>
            <p:cNvPr id="514" name="Google Shape;514;p47"/>
            <p:cNvPicPr preferRelativeResize="0"/>
            <p:nvPr/>
          </p:nvPicPr>
          <p:blipFill>
            <a:blip r:embed="rId5">
              <a:alphaModFix/>
            </a:blip>
            <a:stretch>
              <a:fillRect/>
            </a:stretch>
          </p:blipFill>
          <p:spPr>
            <a:xfrm>
              <a:off x="2927406" y="306440"/>
              <a:ext cx="297968" cy="246888"/>
            </a:xfrm>
            <a:prstGeom prst="rect">
              <a:avLst/>
            </a:prstGeom>
            <a:noFill/>
            <a:ln>
              <a:noFill/>
            </a:ln>
          </p:spPr>
        </p:pic>
      </p:grpSp>
      <p:sp>
        <p:nvSpPr>
          <p:cNvPr id="515" name="Google Shape;515;p47"/>
          <p:cNvSpPr/>
          <p:nvPr/>
        </p:nvSpPr>
        <p:spPr>
          <a:xfrm>
            <a:off x="6773524" y="609740"/>
            <a:ext cx="122700" cy="122700"/>
          </a:xfrm>
          <a:prstGeom prst="ellipse">
            <a:avLst/>
          </a:prstGeom>
          <a:solidFill>
            <a:srgbClr val="FF7F0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100"/>
              <a:t> </a:t>
            </a:r>
            <a:endParaRPr sz="1100"/>
          </a:p>
        </p:txBody>
      </p:sp>
      <p:sp>
        <p:nvSpPr>
          <p:cNvPr id="516" name="Google Shape;516;p47"/>
          <p:cNvSpPr txBox="1"/>
          <p:nvPr/>
        </p:nvSpPr>
        <p:spPr>
          <a:xfrm>
            <a:off x="6719925" y="530270"/>
            <a:ext cx="171300" cy="15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600">
                <a:solidFill>
                  <a:srgbClr val="FFFFFF"/>
                </a:solidFill>
              </a:rPr>
              <a:t>1</a:t>
            </a:r>
            <a:endParaRPr b="1" sz="600">
              <a:solidFill>
                <a:srgbClr val="FFFFFF"/>
              </a:solidFill>
            </a:endParaRPr>
          </a:p>
        </p:txBody>
      </p:sp>
      <p:sp>
        <p:nvSpPr>
          <p:cNvPr id="517" name="Google Shape;517;p47"/>
          <p:cNvSpPr/>
          <p:nvPr/>
        </p:nvSpPr>
        <p:spPr>
          <a:xfrm>
            <a:off x="0" y="0"/>
            <a:ext cx="4034700" cy="5143500"/>
          </a:xfrm>
          <a:prstGeom prst="rect">
            <a:avLst/>
          </a:prstGeom>
          <a:solidFill>
            <a:srgbClr val="00848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47"/>
          <p:cNvSpPr txBox="1"/>
          <p:nvPr/>
        </p:nvSpPr>
        <p:spPr>
          <a:xfrm>
            <a:off x="4429600" y="3219375"/>
            <a:ext cx="4495500" cy="1759500"/>
          </a:xfrm>
          <a:prstGeom prst="rect">
            <a:avLst/>
          </a:prstGeom>
          <a:noFill/>
          <a:ln>
            <a:noFill/>
          </a:ln>
        </p:spPr>
        <p:txBody>
          <a:bodyPr anchorCtr="0" anchor="t" bIns="91425" lIns="91425" spcFirstLastPara="1" rIns="91425" wrap="square" tIns="91425">
            <a:noAutofit/>
          </a:bodyPr>
          <a:lstStyle/>
          <a:p>
            <a:pPr indent="-330200" lvl="0" marL="457200" rtl="0" algn="l">
              <a:lnSpc>
                <a:spcPct val="115000"/>
              </a:lnSpc>
              <a:spcBef>
                <a:spcPts val="0"/>
              </a:spcBef>
              <a:spcAft>
                <a:spcPts val="1000"/>
              </a:spcAft>
              <a:buClr>
                <a:schemeClr val="dk1"/>
              </a:buClr>
              <a:buSzPts val="1600"/>
              <a:buFont typeface="Titillium Web"/>
              <a:buChar char="●"/>
            </a:pPr>
            <a:r>
              <a:rPr lang="en" sz="1600">
                <a:solidFill>
                  <a:schemeClr val="dk1"/>
                </a:solidFill>
                <a:latin typeface="Titillium Web"/>
                <a:ea typeface="Titillium Web"/>
                <a:cs typeface="Titillium Web"/>
                <a:sym typeface="Titillium Web"/>
              </a:rPr>
              <a:t>MusicPlace requests a </a:t>
            </a:r>
            <a:r>
              <a:rPr b="1" lang="en" sz="1600">
                <a:solidFill>
                  <a:schemeClr val="dk1"/>
                </a:solidFill>
                <a:latin typeface="Titillium Web"/>
                <a:ea typeface="Titillium Web"/>
                <a:cs typeface="Titillium Web"/>
                <a:sym typeface="Titillium Web"/>
              </a:rPr>
              <a:t>Grant</a:t>
            </a:r>
            <a:r>
              <a:rPr lang="en" sz="1600">
                <a:solidFill>
                  <a:schemeClr val="dk1"/>
                </a:solidFill>
                <a:latin typeface="Titillium Web"/>
                <a:ea typeface="Titillium Web"/>
                <a:cs typeface="Titillium Web"/>
                <a:sym typeface="Titillium Web"/>
              </a:rPr>
              <a:t> to create a </a:t>
            </a:r>
            <a:r>
              <a:rPr b="1" lang="en" sz="1600">
                <a:solidFill>
                  <a:schemeClr val="dk1"/>
                </a:solidFill>
                <a:latin typeface="Titillium Web"/>
                <a:ea typeface="Titillium Web"/>
                <a:cs typeface="Titillium Web"/>
                <a:sym typeface="Titillium Web"/>
              </a:rPr>
              <a:t>Quote</a:t>
            </a:r>
            <a:r>
              <a:rPr lang="en" sz="1600">
                <a:solidFill>
                  <a:schemeClr val="dk1"/>
                </a:solidFill>
                <a:latin typeface="Titillium Web"/>
                <a:ea typeface="Titillium Web"/>
                <a:cs typeface="Titillium Web"/>
                <a:sym typeface="Titillium Web"/>
              </a:rPr>
              <a:t> for the payment on </a:t>
            </a:r>
            <a:r>
              <a:rPr b="1" lang="en" sz="1600">
                <a:solidFill>
                  <a:schemeClr val="dk1"/>
                </a:solidFill>
                <a:latin typeface="Titillium Web"/>
                <a:ea typeface="Titillium Web"/>
                <a:cs typeface="Titillium Web"/>
                <a:sym typeface="Titillium Web"/>
              </a:rPr>
              <a:t>Alice’s account</a:t>
            </a:r>
            <a:r>
              <a:rPr lang="en" sz="1600">
                <a:solidFill>
                  <a:schemeClr val="dk1"/>
                </a:solidFill>
                <a:latin typeface="Titillium Web"/>
                <a:ea typeface="Titillium Web"/>
                <a:cs typeface="Titillium Web"/>
                <a:sym typeface="Titillium Web"/>
              </a:rPr>
              <a:t> at her wallet provider</a:t>
            </a:r>
            <a:endParaRPr sz="1600">
              <a:solidFill>
                <a:schemeClr val="dk1"/>
              </a:solidFill>
              <a:latin typeface="Titillium Web"/>
              <a:ea typeface="Titillium Web"/>
              <a:cs typeface="Titillium Web"/>
              <a:sym typeface="Titillium Web"/>
            </a:endParaRPr>
          </a:p>
        </p:txBody>
      </p:sp>
      <p:sp>
        <p:nvSpPr>
          <p:cNvPr id="519" name="Google Shape;519;p47"/>
          <p:cNvSpPr txBox="1"/>
          <p:nvPr/>
        </p:nvSpPr>
        <p:spPr>
          <a:xfrm>
            <a:off x="5013963" y="2376175"/>
            <a:ext cx="15978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latin typeface="Titillium Web Light"/>
                <a:ea typeface="Titillium Web Light"/>
                <a:cs typeface="Titillium Web Light"/>
                <a:sym typeface="Titillium Web Light"/>
              </a:rPr>
              <a:t>Alice</a:t>
            </a:r>
            <a:endParaRPr sz="1000">
              <a:solidFill>
                <a:srgbClr val="000000"/>
              </a:solidFill>
              <a:latin typeface="Titillium Web Light"/>
              <a:ea typeface="Titillium Web Light"/>
              <a:cs typeface="Titillium Web Light"/>
              <a:sym typeface="Titillium Web Light"/>
            </a:endParaRPr>
          </a:p>
        </p:txBody>
      </p:sp>
      <p:sp>
        <p:nvSpPr>
          <p:cNvPr id="520" name="Google Shape;520;p47"/>
          <p:cNvSpPr txBox="1"/>
          <p:nvPr/>
        </p:nvSpPr>
        <p:spPr>
          <a:xfrm>
            <a:off x="6742913" y="2376175"/>
            <a:ext cx="15978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latin typeface="Titillium Web Light"/>
                <a:ea typeface="Titillium Web Light"/>
                <a:cs typeface="Titillium Web Light"/>
                <a:sym typeface="Titillium Web Light"/>
              </a:rPr>
              <a:t>Bob</a:t>
            </a:r>
            <a:endParaRPr sz="1000">
              <a:solidFill>
                <a:srgbClr val="000000"/>
              </a:solidFill>
              <a:latin typeface="Titillium Web Light"/>
              <a:ea typeface="Titillium Web Light"/>
              <a:cs typeface="Titillium Web Light"/>
              <a:sym typeface="Titillium Web Light"/>
            </a:endParaRPr>
          </a:p>
        </p:txBody>
      </p:sp>
      <p:pic>
        <p:nvPicPr>
          <p:cNvPr id="521" name="Google Shape;521;p47"/>
          <p:cNvPicPr preferRelativeResize="0"/>
          <p:nvPr/>
        </p:nvPicPr>
        <p:blipFill>
          <a:blip r:embed="rId6">
            <a:alphaModFix/>
          </a:blip>
          <a:stretch>
            <a:fillRect/>
          </a:stretch>
        </p:blipFill>
        <p:spPr>
          <a:xfrm>
            <a:off x="7267500" y="1873225"/>
            <a:ext cx="548640" cy="548640"/>
          </a:xfrm>
          <a:prstGeom prst="rect">
            <a:avLst/>
          </a:prstGeom>
          <a:noFill/>
          <a:ln>
            <a:noFill/>
          </a:ln>
        </p:spPr>
      </p:pic>
      <p:pic>
        <p:nvPicPr>
          <p:cNvPr id="522" name="Google Shape;522;p47"/>
          <p:cNvPicPr preferRelativeResize="0"/>
          <p:nvPr/>
        </p:nvPicPr>
        <p:blipFill>
          <a:blip r:embed="rId7">
            <a:alphaModFix/>
          </a:blip>
          <a:stretch>
            <a:fillRect/>
          </a:stretch>
        </p:blipFill>
        <p:spPr>
          <a:xfrm>
            <a:off x="5538550" y="1873225"/>
            <a:ext cx="548640" cy="548640"/>
          </a:xfrm>
          <a:prstGeom prst="rect">
            <a:avLst/>
          </a:prstGeom>
          <a:noFill/>
          <a:ln>
            <a:noFill/>
          </a:ln>
        </p:spPr>
      </p:pic>
      <p:pic>
        <p:nvPicPr>
          <p:cNvPr id="523" name="Google Shape;523;p47"/>
          <p:cNvPicPr preferRelativeResize="0"/>
          <p:nvPr/>
        </p:nvPicPr>
        <p:blipFill>
          <a:blip r:embed="rId8">
            <a:alphaModFix/>
          </a:blip>
          <a:stretch>
            <a:fillRect/>
          </a:stretch>
        </p:blipFill>
        <p:spPr>
          <a:xfrm>
            <a:off x="7308654" y="2714875"/>
            <a:ext cx="466344" cy="443409"/>
          </a:xfrm>
          <a:prstGeom prst="rect">
            <a:avLst/>
          </a:prstGeom>
          <a:noFill/>
          <a:ln>
            <a:noFill/>
          </a:ln>
        </p:spPr>
      </p:pic>
      <p:pic>
        <p:nvPicPr>
          <p:cNvPr id="524" name="Google Shape;524;p47"/>
          <p:cNvPicPr preferRelativeResize="0"/>
          <p:nvPr/>
        </p:nvPicPr>
        <p:blipFill>
          <a:blip r:embed="rId3">
            <a:alphaModFix/>
          </a:blip>
          <a:stretch>
            <a:fillRect/>
          </a:stretch>
        </p:blipFill>
        <p:spPr>
          <a:xfrm rot="8099994">
            <a:off x="6867950" y="862494"/>
            <a:ext cx="259950" cy="132061"/>
          </a:xfrm>
          <a:prstGeom prst="rect">
            <a:avLst/>
          </a:prstGeom>
          <a:noFill/>
          <a:ln>
            <a:noFill/>
          </a:ln>
        </p:spPr>
      </p:pic>
      <p:pic>
        <p:nvPicPr>
          <p:cNvPr id="525" name="Google Shape;525;p47"/>
          <p:cNvPicPr preferRelativeResize="0"/>
          <p:nvPr/>
        </p:nvPicPr>
        <p:blipFill>
          <a:blip r:embed="rId9">
            <a:alphaModFix/>
          </a:blip>
          <a:stretch>
            <a:fillRect/>
          </a:stretch>
        </p:blipFill>
        <p:spPr>
          <a:xfrm>
            <a:off x="5719838" y="2850238"/>
            <a:ext cx="186075" cy="172675"/>
          </a:xfrm>
          <a:prstGeom prst="rect">
            <a:avLst/>
          </a:prstGeom>
          <a:noFill/>
          <a:ln>
            <a:noFill/>
          </a:ln>
        </p:spPr>
      </p:pic>
      <p:pic>
        <p:nvPicPr>
          <p:cNvPr id="526" name="Google Shape;526;p47"/>
          <p:cNvPicPr preferRelativeResize="0"/>
          <p:nvPr/>
        </p:nvPicPr>
        <p:blipFill>
          <a:blip r:embed="rId10">
            <a:alphaModFix/>
          </a:blip>
          <a:stretch>
            <a:fillRect/>
          </a:stretch>
        </p:blipFill>
        <p:spPr>
          <a:xfrm>
            <a:off x="5682914" y="2717038"/>
            <a:ext cx="259950" cy="439109"/>
          </a:xfrm>
          <a:prstGeom prst="rect">
            <a:avLst/>
          </a:prstGeom>
          <a:noFill/>
          <a:ln>
            <a:noFill/>
          </a:ln>
        </p:spPr>
      </p:pic>
      <p:sp>
        <p:nvSpPr>
          <p:cNvPr id="527" name="Google Shape;527;p47"/>
          <p:cNvSpPr txBox="1"/>
          <p:nvPr/>
        </p:nvSpPr>
        <p:spPr>
          <a:xfrm>
            <a:off x="572200" y="299975"/>
            <a:ext cx="3260100" cy="572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3000">
                <a:solidFill>
                  <a:schemeClr val="lt1"/>
                </a:solidFill>
                <a:latin typeface="Titillium Web SemiBold"/>
                <a:ea typeface="Titillium Web SemiBold"/>
                <a:cs typeface="Titillium Web SemiBold"/>
                <a:sym typeface="Titillium Web SemiBold"/>
              </a:rPr>
              <a:t>Open Payments</a:t>
            </a:r>
            <a:endParaRPr sz="3000">
              <a:solidFill>
                <a:schemeClr val="lt1"/>
              </a:solidFill>
              <a:latin typeface="Titillium Web SemiBold"/>
              <a:ea typeface="Titillium Web SemiBold"/>
              <a:cs typeface="Titillium Web SemiBold"/>
              <a:sym typeface="Titillium Web SemiBold"/>
            </a:endParaRPr>
          </a:p>
        </p:txBody>
      </p:sp>
      <p:sp>
        <p:nvSpPr>
          <p:cNvPr id="528" name="Google Shape;528;p47"/>
          <p:cNvSpPr txBox="1"/>
          <p:nvPr/>
        </p:nvSpPr>
        <p:spPr>
          <a:xfrm>
            <a:off x="611127" y="740425"/>
            <a:ext cx="3221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Titillium Web SemiBold"/>
                <a:ea typeface="Titillium Web SemiBold"/>
                <a:cs typeface="Titillium Web SemiBold"/>
                <a:sym typeface="Titillium Web SemiBold"/>
              </a:rPr>
              <a:t>Third-Party Access to Accounts</a:t>
            </a:r>
            <a:endParaRPr>
              <a:solidFill>
                <a:schemeClr val="lt1"/>
              </a:solidFill>
              <a:latin typeface="Titillium Web SemiBold"/>
              <a:ea typeface="Titillium Web SemiBold"/>
              <a:cs typeface="Titillium Web SemiBold"/>
              <a:sym typeface="Titillium Web SemiBold"/>
            </a:endParaRPr>
          </a:p>
        </p:txBody>
      </p:sp>
      <p:cxnSp>
        <p:nvCxnSpPr>
          <p:cNvPr id="529" name="Google Shape;529;p47"/>
          <p:cNvCxnSpPr/>
          <p:nvPr/>
        </p:nvCxnSpPr>
        <p:spPr>
          <a:xfrm>
            <a:off x="675471" y="1151900"/>
            <a:ext cx="2513700" cy="0"/>
          </a:xfrm>
          <a:prstGeom prst="straightConnector1">
            <a:avLst/>
          </a:prstGeom>
          <a:noFill/>
          <a:ln cap="flat" cmpd="sng" w="9525">
            <a:solidFill>
              <a:schemeClr val="lt1"/>
            </a:solidFill>
            <a:prstDash val="solid"/>
            <a:round/>
            <a:headEnd len="med" w="med" type="none"/>
            <a:tailEnd len="med" w="med" type="triangle"/>
          </a:ln>
        </p:spPr>
      </p:cxnSp>
      <p:sp>
        <p:nvSpPr>
          <p:cNvPr id="530" name="Google Shape;530;p47"/>
          <p:cNvSpPr txBox="1"/>
          <p:nvPr/>
        </p:nvSpPr>
        <p:spPr>
          <a:xfrm>
            <a:off x="675475" y="1324125"/>
            <a:ext cx="3051900" cy="34662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Clr>
                <a:schemeClr val="lt2"/>
              </a:buClr>
              <a:buSzPts val="1600"/>
              <a:buFont typeface="Titillium Web"/>
              <a:buChar char="➔"/>
            </a:pPr>
            <a:r>
              <a:rPr lang="en" sz="1600">
                <a:solidFill>
                  <a:schemeClr val="lt2"/>
                </a:solidFill>
                <a:latin typeface="Titillium Web"/>
                <a:ea typeface="Titillium Web"/>
                <a:cs typeface="Titillium Web"/>
                <a:sym typeface="Titillium Web"/>
              </a:rPr>
              <a:t>Grant Request Incoming Payment</a:t>
            </a:r>
            <a:endParaRPr sz="1600">
              <a:solidFill>
                <a:schemeClr val="lt2"/>
              </a:solidFill>
              <a:latin typeface="Titillium Web"/>
              <a:ea typeface="Titillium Web"/>
              <a:cs typeface="Titillium Web"/>
              <a:sym typeface="Titillium Web"/>
            </a:endParaRPr>
          </a:p>
          <a:p>
            <a:pPr indent="-330200" lvl="0" marL="457200" rtl="0" algn="l">
              <a:lnSpc>
                <a:spcPct val="115000"/>
              </a:lnSpc>
              <a:spcBef>
                <a:spcPts val="1000"/>
              </a:spcBef>
              <a:spcAft>
                <a:spcPts val="0"/>
              </a:spcAft>
              <a:buClr>
                <a:schemeClr val="lt2"/>
              </a:buClr>
              <a:buSzPts val="1600"/>
              <a:buFont typeface="Titillium Web"/>
              <a:buChar char="➔"/>
            </a:pPr>
            <a:r>
              <a:rPr lang="en" sz="1600">
                <a:solidFill>
                  <a:schemeClr val="lt2"/>
                </a:solidFill>
                <a:latin typeface="Titillium Web"/>
                <a:ea typeface="Titillium Web"/>
                <a:cs typeface="Titillium Web"/>
                <a:sym typeface="Titillium Web"/>
              </a:rPr>
              <a:t>Create Incoming Payment</a:t>
            </a:r>
            <a:endParaRPr sz="1600">
              <a:solidFill>
                <a:schemeClr val="lt2"/>
              </a:solidFill>
              <a:latin typeface="Titillium Web"/>
              <a:ea typeface="Titillium Web"/>
              <a:cs typeface="Titillium Web"/>
              <a:sym typeface="Titillium Web"/>
            </a:endParaRPr>
          </a:p>
          <a:p>
            <a:pPr indent="-330200" lvl="0" marL="457200" rtl="0" algn="l">
              <a:lnSpc>
                <a:spcPct val="115000"/>
              </a:lnSpc>
              <a:spcBef>
                <a:spcPts val="1000"/>
              </a:spcBef>
              <a:spcAft>
                <a:spcPts val="0"/>
              </a:spcAft>
              <a:buClr>
                <a:schemeClr val="lt2"/>
              </a:buClr>
              <a:buSzPts val="1600"/>
              <a:buFont typeface="Titillium Web"/>
              <a:buChar char="➔"/>
            </a:pPr>
            <a:r>
              <a:rPr b="1" lang="en" sz="1600">
                <a:solidFill>
                  <a:schemeClr val="lt2"/>
                </a:solidFill>
                <a:latin typeface="Titillium Web"/>
                <a:ea typeface="Titillium Web"/>
                <a:cs typeface="Titillium Web"/>
                <a:sym typeface="Titillium Web"/>
              </a:rPr>
              <a:t>Grant Request Quote</a:t>
            </a:r>
            <a:endParaRPr b="1" sz="1600">
              <a:solidFill>
                <a:schemeClr val="lt2"/>
              </a:solidFill>
              <a:latin typeface="Titillium Web"/>
              <a:ea typeface="Titillium Web"/>
              <a:cs typeface="Titillium Web"/>
              <a:sym typeface="Titillium Web"/>
            </a:endParaRPr>
          </a:p>
          <a:p>
            <a:pPr indent="-330200" lvl="0" marL="457200" rtl="0" algn="l">
              <a:lnSpc>
                <a:spcPct val="115000"/>
              </a:lnSpc>
              <a:spcBef>
                <a:spcPts val="1000"/>
              </a:spcBef>
              <a:spcAft>
                <a:spcPts val="0"/>
              </a:spcAft>
              <a:buClr>
                <a:schemeClr val="lt2"/>
              </a:buClr>
              <a:buSzPts val="1600"/>
              <a:buFont typeface="Titillium Web"/>
              <a:buChar char="➔"/>
            </a:pPr>
            <a:r>
              <a:rPr lang="en" sz="1600">
                <a:solidFill>
                  <a:schemeClr val="lt2"/>
                </a:solidFill>
                <a:latin typeface="Titillium Web"/>
                <a:ea typeface="Titillium Web"/>
                <a:cs typeface="Titillium Web"/>
                <a:sym typeface="Titillium Web"/>
              </a:rPr>
              <a:t>Create Quote</a:t>
            </a:r>
            <a:endParaRPr sz="1600">
              <a:solidFill>
                <a:schemeClr val="lt2"/>
              </a:solidFill>
              <a:latin typeface="Titillium Web"/>
              <a:ea typeface="Titillium Web"/>
              <a:cs typeface="Titillium Web"/>
              <a:sym typeface="Titillium Web"/>
            </a:endParaRPr>
          </a:p>
          <a:p>
            <a:pPr indent="-330200" lvl="0" marL="457200" rtl="0" algn="l">
              <a:lnSpc>
                <a:spcPct val="115000"/>
              </a:lnSpc>
              <a:spcBef>
                <a:spcPts val="1000"/>
              </a:spcBef>
              <a:spcAft>
                <a:spcPts val="0"/>
              </a:spcAft>
              <a:buClr>
                <a:schemeClr val="lt2"/>
              </a:buClr>
              <a:buSzPts val="1600"/>
              <a:buFont typeface="Titillium Web"/>
              <a:buChar char="➔"/>
            </a:pPr>
            <a:r>
              <a:rPr lang="en" sz="1600">
                <a:solidFill>
                  <a:schemeClr val="lt2"/>
                </a:solidFill>
                <a:latin typeface="Titillium Web"/>
                <a:ea typeface="Titillium Web"/>
                <a:cs typeface="Titillium Web"/>
                <a:sym typeface="Titillium Web"/>
              </a:rPr>
              <a:t>Grant Request Outgoing Payment</a:t>
            </a:r>
            <a:endParaRPr sz="1600">
              <a:solidFill>
                <a:schemeClr val="lt2"/>
              </a:solidFill>
              <a:latin typeface="Titillium Web"/>
              <a:ea typeface="Titillium Web"/>
              <a:cs typeface="Titillium Web"/>
              <a:sym typeface="Titillium Web"/>
            </a:endParaRPr>
          </a:p>
          <a:p>
            <a:pPr indent="-330200" lvl="0" marL="457200" rtl="0" algn="l">
              <a:lnSpc>
                <a:spcPct val="115000"/>
              </a:lnSpc>
              <a:spcBef>
                <a:spcPts val="1000"/>
              </a:spcBef>
              <a:spcAft>
                <a:spcPts val="0"/>
              </a:spcAft>
              <a:buClr>
                <a:schemeClr val="lt2"/>
              </a:buClr>
              <a:buSzPts val="1600"/>
              <a:buFont typeface="Titillium Web"/>
              <a:buChar char="➔"/>
            </a:pPr>
            <a:r>
              <a:rPr lang="en" sz="1600">
                <a:solidFill>
                  <a:schemeClr val="lt2"/>
                </a:solidFill>
                <a:latin typeface="Titillium Web"/>
                <a:ea typeface="Titillium Web"/>
                <a:cs typeface="Titillium Web"/>
                <a:sym typeface="Titillium Web"/>
              </a:rPr>
              <a:t>Continuation Request</a:t>
            </a:r>
            <a:endParaRPr sz="1600">
              <a:solidFill>
                <a:schemeClr val="lt2"/>
              </a:solidFill>
              <a:latin typeface="Titillium Web"/>
              <a:ea typeface="Titillium Web"/>
              <a:cs typeface="Titillium Web"/>
              <a:sym typeface="Titillium Web"/>
            </a:endParaRPr>
          </a:p>
          <a:p>
            <a:pPr indent="-330200" lvl="0" marL="457200" rtl="0" algn="l">
              <a:lnSpc>
                <a:spcPct val="115000"/>
              </a:lnSpc>
              <a:spcBef>
                <a:spcPts val="1000"/>
              </a:spcBef>
              <a:spcAft>
                <a:spcPts val="1000"/>
              </a:spcAft>
              <a:buClr>
                <a:schemeClr val="lt2"/>
              </a:buClr>
              <a:buSzPts val="1600"/>
              <a:buFont typeface="Titillium Web"/>
              <a:buChar char="➔"/>
            </a:pPr>
            <a:r>
              <a:rPr lang="en" sz="1600">
                <a:solidFill>
                  <a:schemeClr val="lt2"/>
                </a:solidFill>
                <a:latin typeface="Titillium Web"/>
                <a:ea typeface="Titillium Web"/>
                <a:cs typeface="Titillium Web"/>
                <a:sym typeface="Titillium Web"/>
              </a:rPr>
              <a:t>Create Outgoing Payment</a:t>
            </a:r>
            <a:endParaRPr sz="1600">
              <a:solidFill>
                <a:schemeClr val="lt2"/>
              </a:solidFill>
              <a:latin typeface="Titillium Web"/>
              <a:ea typeface="Titillium Web"/>
              <a:cs typeface="Titillium Web"/>
              <a:sym typeface="Titillium Web"/>
            </a:endParaRPr>
          </a:p>
        </p:txBody>
      </p:sp>
      <p:pic>
        <p:nvPicPr>
          <p:cNvPr id="531" name="Google Shape;531;p47"/>
          <p:cNvPicPr preferRelativeResize="0"/>
          <p:nvPr/>
        </p:nvPicPr>
        <p:blipFill>
          <a:blip r:embed="rId11">
            <a:alphaModFix/>
          </a:blip>
          <a:stretch>
            <a:fillRect/>
          </a:stretch>
        </p:blipFill>
        <p:spPr>
          <a:xfrm>
            <a:off x="6108394" y="1265641"/>
            <a:ext cx="569900" cy="563276"/>
          </a:xfrm>
          <a:prstGeom prst="rect">
            <a:avLst/>
          </a:prstGeom>
          <a:noFill/>
          <a:ln>
            <a:noFill/>
          </a:ln>
        </p:spPr>
      </p:pic>
      <p:sp>
        <p:nvSpPr>
          <p:cNvPr id="532" name="Google Shape;532;p47"/>
          <p:cNvSpPr txBox="1"/>
          <p:nvPr/>
        </p:nvSpPr>
        <p:spPr>
          <a:xfrm>
            <a:off x="6101322" y="1228799"/>
            <a:ext cx="5451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800">
                <a:solidFill>
                  <a:srgbClr val="000000"/>
                </a:solidFill>
                <a:latin typeface="Titillium Web Light"/>
                <a:ea typeface="Titillium Web Light"/>
                <a:cs typeface="Titillium Web Light"/>
                <a:sym typeface="Titillium Web Light"/>
              </a:rPr>
              <a:t>Grant request</a:t>
            </a:r>
            <a:endParaRPr sz="800">
              <a:solidFill>
                <a:srgbClr val="000000"/>
              </a:solidFill>
              <a:latin typeface="Titillium Web Light"/>
              <a:ea typeface="Titillium Web Light"/>
              <a:cs typeface="Titillium Web Light"/>
              <a:sym typeface="Titillium Web Light"/>
            </a:endParaRPr>
          </a:p>
        </p:txBody>
      </p:sp>
      <p:sp>
        <p:nvSpPr>
          <p:cNvPr id="533" name="Google Shape;533;p47"/>
          <p:cNvSpPr/>
          <p:nvPr/>
        </p:nvSpPr>
        <p:spPr>
          <a:xfrm flipH="1">
            <a:off x="6272646" y="1182290"/>
            <a:ext cx="467350" cy="1804900"/>
          </a:xfrm>
          <a:custGeom>
            <a:rect b="b" l="l" r="r" t="t"/>
            <a:pathLst>
              <a:path extrusionOk="0" h="72196" w="18694">
                <a:moveTo>
                  <a:pt x="104" y="0"/>
                </a:moveTo>
                <a:cubicBezTo>
                  <a:pt x="419" y="9761"/>
                  <a:pt x="-1105" y="46534"/>
                  <a:pt x="1993" y="58567"/>
                </a:cubicBezTo>
                <a:cubicBezTo>
                  <a:pt x="5091" y="70600"/>
                  <a:pt x="15911" y="69925"/>
                  <a:pt x="18694" y="72196"/>
                </a:cubicBezTo>
              </a:path>
            </a:pathLst>
          </a:custGeom>
          <a:noFill/>
          <a:ln cap="flat" cmpd="sng" w="9525">
            <a:solidFill>
              <a:srgbClr val="000000"/>
            </a:solidFill>
            <a:prstDash val="solid"/>
            <a:round/>
            <a:headEnd len="med" w="med" type="none"/>
            <a:tailEnd len="med" w="med" type="stealth"/>
          </a:ln>
        </p:spPr>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7" name="Shape 537"/>
        <p:cNvGrpSpPr/>
        <p:nvPr/>
      </p:nvGrpSpPr>
      <p:grpSpPr>
        <a:xfrm>
          <a:off x="0" y="0"/>
          <a:ext cx="0" cy="0"/>
          <a:chOff x="0" y="0"/>
          <a:chExt cx="0" cy="0"/>
        </a:xfrm>
      </p:grpSpPr>
      <p:pic>
        <p:nvPicPr>
          <p:cNvPr id="538" name="Google Shape;538;p48"/>
          <p:cNvPicPr preferRelativeResize="0"/>
          <p:nvPr/>
        </p:nvPicPr>
        <p:blipFill>
          <a:blip r:embed="rId3">
            <a:alphaModFix/>
          </a:blip>
          <a:stretch>
            <a:fillRect/>
          </a:stretch>
        </p:blipFill>
        <p:spPr>
          <a:xfrm>
            <a:off x="1260325" y="1468950"/>
            <a:ext cx="1958050" cy="3307500"/>
          </a:xfrm>
          <a:prstGeom prst="rect">
            <a:avLst/>
          </a:prstGeom>
          <a:noFill/>
          <a:ln>
            <a:noFill/>
          </a:ln>
        </p:spPr>
      </p:pic>
      <p:grpSp>
        <p:nvGrpSpPr>
          <p:cNvPr id="539" name="Google Shape;539;p48"/>
          <p:cNvGrpSpPr/>
          <p:nvPr/>
        </p:nvGrpSpPr>
        <p:grpSpPr>
          <a:xfrm>
            <a:off x="1876800" y="1708725"/>
            <a:ext cx="725100" cy="463500"/>
            <a:chOff x="4164125" y="3401575"/>
            <a:chExt cx="725100" cy="463500"/>
          </a:xfrm>
        </p:grpSpPr>
        <p:sp>
          <p:nvSpPr>
            <p:cNvPr id="540" name="Google Shape;540;p48"/>
            <p:cNvSpPr/>
            <p:nvPr/>
          </p:nvSpPr>
          <p:spPr>
            <a:xfrm>
              <a:off x="4557873" y="3484311"/>
              <a:ext cx="242057" cy="159488"/>
            </a:xfrm>
            <a:custGeom>
              <a:rect b="b" l="l" r="r" t="t"/>
              <a:pathLst>
                <a:path extrusionOk="0" h="1609" w="2442">
                  <a:moveTo>
                    <a:pt x="1656" y="322"/>
                  </a:moveTo>
                  <a:cubicBezTo>
                    <a:pt x="1906" y="322"/>
                    <a:pt x="2108" y="537"/>
                    <a:pt x="2108" y="787"/>
                  </a:cubicBezTo>
                  <a:cubicBezTo>
                    <a:pt x="2108" y="1037"/>
                    <a:pt x="1906" y="1251"/>
                    <a:pt x="1656" y="1251"/>
                  </a:cubicBezTo>
                  <a:cubicBezTo>
                    <a:pt x="1394" y="1251"/>
                    <a:pt x="1191" y="1037"/>
                    <a:pt x="1191" y="787"/>
                  </a:cubicBezTo>
                  <a:cubicBezTo>
                    <a:pt x="1191" y="537"/>
                    <a:pt x="1394" y="322"/>
                    <a:pt x="1656" y="322"/>
                  </a:cubicBezTo>
                  <a:close/>
                  <a:moveTo>
                    <a:pt x="799" y="322"/>
                  </a:moveTo>
                  <a:cubicBezTo>
                    <a:pt x="858" y="322"/>
                    <a:pt x="906" y="346"/>
                    <a:pt x="965" y="358"/>
                  </a:cubicBezTo>
                  <a:cubicBezTo>
                    <a:pt x="894" y="477"/>
                    <a:pt x="834" y="632"/>
                    <a:pt x="834" y="787"/>
                  </a:cubicBezTo>
                  <a:cubicBezTo>
                    <a:pt x="834" y="929"/>
                    <a:pt x="870" y="1096"/>
                    <a:pt x="965" y="1215"/>
                  </a:cubicBezTo>
                  <a:cubicBezTo>
                    <a:pt x="918" y="1227"/>
                    <a:pt x="858" y="1251"/>
                    <a:pt x="799" y="1251"/>
                  </a:cubicBezTo>
                  <a:cubicBezTo>
                    <a:pt x="792" y="1251"/>
                    <a:pt x="785" y="1251"/>
                    <a:pt x="779" y="1251"/>
                  </a:cubicBezTo>
                  <a:cubicBezTo>
                    <a:pt x="538" y="1251"/>
                    <a:pt x="346" y="1042"/>
                    <a:pt x="346" y="787"/>
                  </a:cubicBezTo>
                  <a:cubicBezTo>
                    <a:pt x="346" y="537"/>
                    <a:pt x="549" y="322"/>
                    <a:pt x="799" y="322"/>
                  </a:cubicBezTo>
                  <a:close/>
                  <a:moveTo>
                    <a:pt x="799" y="1"/>
                  </a:moveTo>
                  <a:cubicBezTo>
                    <a:pt x="358" y="1"/>
                    <a:pt x="1" y="358"/>
                    <a:pt x="1" y="799"/>
                  </a:cubicBezTo>
                  <a:cubicBezTo>
                    <a:pt x="1" y="1251"/>
                    <a:pt x="358" y="1608"/>
                    <a:pt x="799" y="1608"/>
                  </a:cubicBezTo>
                  <a:cubicBezTo>
                    <a:pt x="953" y="1596"/>
                    <a:pt x="1096" y="1561"/>
                    <a:pt x="1215" y="1489"/>
                  </a:cubicBezTo>
                  <a:cubicBezTo>
                    <a:pt x="1334" y="1561"/>
                    <a:pt x="1489" y="1608"/>
                    <a:pt x="1632" y="1608"/>
                  </a:cubicBezTo>
                  <a:cubicBezTo>
                    <a:pt x="2084" y="1608"/>
                    <a:pt x="2442" y="1251"/>
                    <a:pt x="2442" y="799"/>
                  </a:cubicBezTo>
                  <a:cubicBezTo>
                    <a:pt x="2442" y="358"/>
                    <a:pt x="2084" y="1"/>
                    <a:pt x="1632" y="1"/>
                  </a:cubicBezTo>
                  <a:cubicBezTo>
                    <a:pt x="1489" y="1"/>
                    <a:pt x="1334" y="48"/>
                    <a:pt x="1215" y="120"/>
                  </a:cubicBezTo>
                  <a:cubicBezTo>
                    <a:pt x="1096" y="48"/>
                    <a:pt x="953" y="1"/>
                    <a:pt x="799" y="1"/>
                  </a:cubicBezTo>
                  <a:close/>
                </a:path>
              </a:pathLst>
            </a:custGeom>
            <a:solidFill>
              <a:srgbClr val="0084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48"/>
            <p:cNvSpPr/>
            <p:nvPr/>
          </p:nvSpPr>
          <p:spPr>
            <a:xfrm>
              <a:off x="4256939" y="3486690"/>
              <a:ext cx="220845" cy="151162"/>
            </a:xfrm>
            <a:custGeom>
              <a:rect b="b" l="l" r="r" t="t"/>
              <a:pathLst>
                <a:path extrusionOk="0" h="1525" w="2228">
                  <a:moveTo>
                    <a:pt x="1858" y="346"/>
                  </a:moveTo>
                  <a:cubicBezTo>
                    <a:pt x="1870" y="346"/>
                    <a:pt x="1894" y="358"/>
                    <a:pt x="1894" y="382"/>
                  </a:cubicBezTo>
                  <a:lnTo>
                    <a:pt x="1894" y="1156"/>
                  </a:lnTo>
                  <a:cubicBezTo>
                    <a:pt x="1894" y="1167"/>
                    <a:pt x="1870" y="1179"/>
                    <a:pt x="1858" y="1179"/>
                  </a:cubicBezTo>
                  <a:lnTo>
                    <a:pt x="370" y="1179"/>
                  </a:lnTo>
                  <a:cubicBezTo>
                    <a:pt x="358" y="1179"/>
                    <a:pt x="346" y="1167"/>
                    <a:pt x="346" y="1156"/>
                  </a:cubicBezTo>
                  <a:lnTo>
                    <a:pt x="346" y="382"/>
                  </a:lnTo>
                  <a:cubicBezTo>
                    <a:pt x="346" y="358"/>
                    <a:pt x="358" y="346"/>
                    <a:pt x="370" y="346"/>
                  </a:cubicBezTo>
                  <a:close/>
                  <a:moveTo>
                    <a:pt x="370" y="1"/>
                  </a:moveTo>
                  <a:cubicBezTo>
                    <a:pt x="167" y="1"/>
                    <a:pt x="1" y="167"/>
                    <a:pt x="1" y="382"/>
                  </a:cubicBezTo>
                  <a:lnTo>
                    <a:pt x="1" y="1156"/>
                  </a:lnTo>
                  <a:cubicBezTo>
                    <a:pt x="1" y="1358"/>
                    <a:pt x="167" y="1525"/>
                    <a:pt x="370" y="1525"/>
                  </a:cubicBezTo>
                  <a:lnTo>
                    <a:pt x="1858" y="1525"/>
                  </a:lnTo>
                  <a:cubicBezTo>
                    <a:pt x="2072" y="1525"/>
                    <a:pt x="2227" y="1358"/>
                    <a:pt x="2227" y="1156"/>
                  </a:cubicBezTo>
                  <a:lnTo>
                    <a:pt x="2227" y="382"/>
                  </a:lnTo>
                  <a:cubicBezTo>
                    <a:pt x="2227" y="167"/>
                    <a:pt x="2072" y="1"/>
                    <a:pt x="1858" y="1"/>
                  </a:cubicBezTo>
                  <a:close/>
                </a:path>
              </a:pathLst>
            </a:custGeom>
            <a:solidFill>
              <a:srgbClr val="0084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48"/>
            <p:cNvSpPr/>
            <p:nvPr/>
          </p:nvSpPr>
          <p:spPr>
            <a:xfrm>
              <a:off x="4245144" y="3673138"/>
              <a:ext cx="563016" cy="99222"/>
            </a:xfrm>
            <a:custGeom>
              <a:rect b="b" l="l" r="r" t="t"/>
              <a:pathLst>
                <a:path extrusionOk="0" h="1001" w="5680">
                  <a:moveTo>
                    <a:pt x="5311" y="346"/>
                  </a:moveTo>
                  <a:cubicBezTo>
                    <a:pt x="5323" y="346"/>
                    <a:pt x="5347" y="358"/>
                    <a:pt x="5347" y="370"/>
                  </a:cubicBezTo>
                  <a:lnTo>
                    <a:pt x="5347" y="620"/>
                  </a:lnTo>
                  <a:cubicBezTo>
                    <a:pt x="5347" y="644"/>
                    <a:pt x="5323" y="656"/>
                    <a:pt x="5311" y="656"/>
                  </a:cubicBezTo>
                  <a:lnTo>
                    <a:pt x="370" y="656"/>
                  </a:lnTo>
                  <a:cubicBezTo>
                    <a:pt x="358" y="656"/>
                    <a:pt x="346" y="632"/>
                    <a:pt x="346" y="620"/>
                  </a:cubicBezTo>
                  <a:lnTo>
                    <a:pt x="346" y="370"/>
                  </a:lnTo>
                  <a:cubicBezTo>
                    <a:pt x="346" y="358"/>
                    <a:pt x="358" y="346"/>
                    <a:pt x="370" y="346"/>
                  </a:cubicBezTo>
                  <a:close/>
                  <a:moveTo>
                    <a:pt x="352" y="0"/>
                  </a:moveTo>
                  <a:cubicBezTo>
                    <a:pt x="168" y="0"/>
                    <a:pt x="1" y="174"/>
                    <a:pt x="1" y="370"/>
                  </a:cubicBezTo>
                  <a:lnTo>
                    <a:pt x="1" y="620"/>
                  </a:lnTo>
                  <a:cubicBezTo>
                    <a:pt x="1" y="834"/>
                    <a:pt x="167" y="1001"/>
                    <a:pt x="370" y="1001"/>
                  </a:cubicBezTo>
                  <a:lnTo>
                    <a:pt x="5311" y="1001"/>
                  </a:lnTo>
                  <a:cubicBezTo>
                    <a:pt x="5525" y="1001"/>
                    <a:pt x="5680" y="834"/>
                    <a:pt x="5680" y="620"/>
                  </a:cubicBezTo>
                  <a:lnTo>
                    <a:pt x="5680" y="370"/>
                  </a:lnTo>
                  <a:cubicBezTo>
                    <a:pt x="5680" y="167"/>
                    <a:pt x="5525" y="1"/>
                    <a:pt x="5311" y="1"/>
                  </a:cubicBezTo>
                  <a:lnTo>
                    <a:pt x="370" y="1"/>
                  </a:lnTo>
                  <a:cubicBezTo>
                    <a:pt x="364" y="0"/>
                    <a:pt x="358" y="0"/>
                    <a:pt x="352" y="0"/>
                  </a:cubicBezTo>
                  <a:close/>
                </a:path>
              </a:pathLst>
            </a:custGeom>
            <a:solidFill>
              <a:srgbClr val="0084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48"/>
            <p:cNvSpPr/>
            <p:nvPr/>
          </p:nvSpPr>
          <p:spPr>
            <a:xfrm>
              <a:off x="4164125" y="3401575"/>
              <a:ext cx="725100" cy="463500"/>
            </a:xfrm>
            <a:prstGeom prst="roundRect">
              <a:avLst>
                <a:gd fmla="val 16667" name="adj"/>
              </a:avLst>
            </a:prstGeom>
            <a:noFill/>
            <a:ln cap="flat" cmpd="sng" w="28575">
              <a:solidFill>
                <a:srgbClr val="00848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544" name="Google Shape;544;p48"/>
          <p:cNvSpPr txBox="1"/>
          <p:nvPr/>
        </p:nvSpPr>
        <p:spPr>
          <a:xfrm>
            <a:off x="1439400" y="2239525"/>
            <a:ext cx="1599900" cy="1693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chemeClr val="dk2"/>
                </a:solidFill>
                <a:latin typeface="Titillium Web"/>
                <a:ea typeface="Titillium Web"/>
                <a:cs typeface="Titillium Web"/>
                <a:sym typeface="Titillium Web"/>
              </a:rPr>
              <a:t>MusicPlace</a:t>
            </a:r>
            <a:r>
              <a:rPr lang="en">
                <a:solidFill>
                  <a:schemeClr val="dk2"/>
                </a:solidFill>
                <a:latin typeface="Titillium Web ExtraLight"/>
                <a:ea typeface="Titillium Web ExtraLight"/>
                <a:cs typeface="Titillium Web ExtraLight"/>
                <a:sym typeface="Titillium Web ExtraLight"/>
              </a:rPr>
              <a:t> would like to send </a:t>
            </a:r>
            <a:endParaRPr>
              <a:solidFill>
                <a:schemeClr val="dk2"/>
              </a:solidFill>
              <a:latin typeface="Titillium Web ExtraLight"/>
              <a:ea typeface="Titillium Web ExtraLight"/>
              <a:cs typeface="Titillium Web ExtraLight"/>
              <a:sym typeface="Titillium Web ExtraLight"/>
            </a:endParaRPr>
          </a:p>
          <a:p>
            <a:pPr indent="0" lvl="0" marL="0" rtl="0" algn="ctr">
              <a:spcBef>
                <a:spcPts val="0"/>
              </a:spcBef>
              <a:spcAft>
                <a:spcPts val="0"/>
              </a:spcAft>
              <a:buNone/>
            </a:pPr>
            <a:r>
              <a:rPr b="1" lang="en">
                <a:solidFill>
                  <a:schemeClr val="dk2"/>
                </a:solidFill>
                <a:latin typeface="Titillium Web"/>
                <a:ea typeface="Titillium Web"/>
                <a:cs typeface="Titillium Web"/>
                <a:sym typeface="Titillium Web"/>
              </a:rPr>
              <a:t>USD 1.45</a:t>
            </a:r>
            <a:r>
              <a:rPr lang="en">
                <a:solidFill>
                  <a:schemeClr val="dk2"/>
                </a:solidFill>
                <a:latin typeface="Titillium Web ExtraLight"/>
                <a:ea typeface="Titillium Web ExtraLight"/>
                <a:cs typeface="Titillium Web ExtraLight"/>
                <a:sym typeface="Titillium Web ExtraLight"/>
              </a:rPr>
              <a:t> to </a:t>
            </a:r>
            <a:r>
              <a:rPr b="1" lang="en">
                <a:solidFill>
                  <a:schemeClr val="dk2"/>
                </a:solidFill>
                <a:latin typeface="Titillium Web"/>
                <a:ea typeface="Titillium Web"/>
                <a:cs typeface="Titillium Web"/>
                <a:sym typeface="Titillium Web"/>
              </a:rPr>
              <a:t>Bob</a:t>
            </a:r>
            <a:r>
              <a:rPr lang="en">
                <a:solidFill>
                  <a:schemeClr val="dk2"/>
                </a:solidFill>
                <a:latin typeface="Titillium Web ExtraLight"/>
                <a:ea typeface="Titillium Web ExtraLight"/>
                <a:cs typeface="Titillium Web ExtraLight"/>
                <a:sym typeface="Titillium Web ExtraLight"/>
              </a:rPr>
              <a:t> (https://wallet.com/bob). This will cost you </a:t>
            </a:r>
            <a:r>
              <a:rPr b="1" lang="en">
                <a:solidFill>
                  <a:schemeClr val="dk2"/>
                </a:solidFill>
                <a:latin typeface="Titillium Web"/>
                <a:ea typeface="Titillium Web"/>
                <a:cs typeface="Titillium Web"/>
                <a:sym typeface="Titillium Web"/>
              </a:rPr>
              <a:t>EUR 1.36</a:t>
            </a:r>
            <a:r>
              <a:rPr lang="en">
                <a:solidFill>
                  <a:schemeClr val="dk2"/>
                </a:solidFill>
                <a:latin typeface="Titillium Web ExtraLight"/>
                <a:ea typeface="Titillium Web ExtraLight"/>
                <a:cs typeface="Titillium Web ExtraLight"/>
                <a:sym typeface="Titillium Web ExtraLight"/>
              </a:rPr>
              <a:t>. </a:t>
            </a:r>
            <a:endParaRPr>
              <a:solidFill>
                <a:schemeClr val="dk2"/>
              </a:solidFill>
              <a:latin typeface="Titillium Web ExtraLight"/>
              <a:ea typeface="Titillium Web ExtraLight"/>
              <a:cs typeface="Titillium Web ExtraLight"/>
              <a:sym typeface="Titillium Web ExtraLight"/>
            </a:endParaRPr>
          </a:p>
          <a:p>
            <a:pPr indent="0" lvl="0" marL="0" rtl="0" algn="ctr">
              <a:spcBef>
                <a:spcPts val="0"/>
              </a:spcBef>
              <a:spcAft>
                <a:spcPts val="0"/>
              </a:spcAft>
              <a:buNone/>
            </a:pPr>
            <a:r>
              <a:rPr lang="en">
                <a:solidFill>
                  <a:schemeClr val="dk2"/>
                </a:solidFill>
                <a:latin typeface="Titillium Web ExtraLight"/>
                <a:ea typeface="Titillium Web ExtraLight"/>
                <a:cs typeface="Titillium Web ExtraLight"/>
                <a:sym typeface="Titillium Web ExtraLight"/>
              </a:rPr>
              <a:t>Do you agree?</a:t>
            </a:r>
            <a:endParaRPr>
              <a:solidFill>
                <a:schemeClr val="dk2"/>
              </a:solidFill>
              <a:latin typeface="Titillium Web ExtraLight"/>
              <a:ea typeface="Titillium Web ExtraLight"/>
              <a:cs typeface="Titillium Web ExtraLight"/>
              <a:sym typeface="Titillium Web ExtraLight"/>
            </a:endParaRPr>
          </a:p>
        </p:txBody>
      </p:sp>
      <p:grpSp>
        <p:nvGrpSpPr>
          <p:cNvPr id="545" name="Google Shape;545;p48"/>
          <p:cNvGrpSpPr/>
          <p:nvPr/>
        </p:nvGrpSpPr>
        <p:grpSpPr>
          <a:xfrm>
            <a:off x="1733275" y="3994987"/>
            <a:ext cx="1012150" cy="239400"/>
            <a:chOff x="1250800" y="4116162"/>
            <a:chExt cx="1012150" cy="239400"/>
          </a:xfrm>
        </p:grpSpPr>
        <p:sp>
          <p:nvSpPr>
            <p:cNvPr id="546" name="Google Shape;546;p48"/>
            <p:cNvSpPr/>
            <p:nvPr/>
          </p:nvSpPr>
          <p:spPr>
            <a:xfrm>
              <a:off x="1250800" y="4116162"/>
              <a:ext cx="463500" cy="239400"/>
            </a:xfrm>
            <a:prstGeom prst="roundRect">
              <a:avLst>
                <a:gd fmla="val 16667" name="adj"/>
              </a:avLst>
            </a:prstGeom>
            <a:noFill/>
            <a:ln cap="flat" cmpd="sng" w="19050">
              <a:solidFill>
                <a:srgbClr val="00848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300">
                  <a:solidFill>
                    <a:srgbClr val="008481"/>
                  </a:solidFill>
                  <a:latin typeface="Titillium Web"/>
                  <a:ea typeface="Titillium Web"/>
                  <a:cs typeface="Titillium Web"/>
                  <a:sym typeface="Titillium Web"/>
                </a:rPr>
                <a:t>Yes</a:t>
              </a:r>
              <a:endParaRPr b="1" sz="1300">
                <a:solidFill>
                  <a:srgbClr val="008481"/>
                </a:solidFill>
                <a:latin typeface="Titillium Web"/>
                <a:ea typeface="Titillium Web"/>
                <a:cs typeface="Titillium Web"/>
                <a:sym typeface="Titillium Web"/>
              </a:endParaRPr>
            </a:p>
          </p:txBody>
        </p:sp>
        <p:sp>
          <p:nvSpPr>
            <p:cNvPr id="547" name="Google Shape;547;p48"/>
            <p:cNvSpPr/>
            <p:nvPr/>
          </p:nvSpPr>
          <p:spPr>
            <a:xfrm>
              <a:off x="1799450" y="4116162"/>
              <a:ext cx="463500" cy="239400"/>
            </a:xfrm>
            <a:prstGeom prst="roundRect">
              <a:avLst>
                <a:gd fmla="val 16667" name="adj"/>
              </a:avLst>
            </a:prstGeom>
            <a:noFill/>
            <a:ln cap="flat" cmpd="sng" w="19050">
              <a:solidFill>
                <a:srgbClr val="00848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300">
                  <a:solidFill>
                    <a:srgbClr val="008481"/>
                  </a:solidFill>
                  <a:latin typeface="Titillium Web"/>
                  <a:ea typeface="Titillium Web"/>
                  <a:cs typeface="Titillium Web"/>
                  <a:sym typeface="Titillium Web"/>
                </a:rPr>
                <a:t>No</a:t>
              </a:r>
              <a:endParaRPr b="1" sz="1300">
                <a:solidFill>
                  <a:srgbClr val="008481"/>
                </a:solidFill>
                <a:latin typeface="Titillium Web"/>
                <a:ea typeface="Titillium Web"/>
                <a:cs typeface="Titillium Web"/>
                <a:sym typeface="Titillium Web"/>
              </a:endParaRPr>
            </a:p>
          </p:txBody>
        </p:sp>
      </p:grpSp>
      <p:sp>
        <p:nvSpPr>
          <p:cNvPr id="548" name="Google Shape;548;p48"/>
          <p:cNvSpPr txBox="1"/>
          <p:nvPr/>
        </p:nvSpPr>
        <p:spPr>
          <a:xfrm>
            <a:off x="3582150" y="3842400"/>
            <a:ext cx="5199600" cy="995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1"/>
                </a:solidFill>
                <a:latin typeface="Titillium Web Light"/>
                <a:ea typeface="Titillium Web Light"/>
                <a:cs typeface="Titillium Web Light"/>
                <a:sym typeface="Titillium Web Light"/>
              </a:rPr>
              <a:t>*exchange rate by ECB, without markup</a:t>
            </a:r>
            <a:endParaRPr sz="1200">
              <a:solidFill>
                <a:schemeClr val="dk1"/>
              </a:solidFill>
              <a:latin typeface="Titillium Web Light"/>
              <a:ea typeface="Titillium Web Light"/>
              <a:cs typeface="Titillium Web Light"/>
              <a:sym typeface="Titillium Web Light"/>
            </a:endParaRPr>
          </a:p>
          <a:p>
            <a:pPr indent="0" lvl="0" marL="0" rtl="0" algn="l">
              <a:spcBef>
                <a:spcPts val="1000"/>
              </a:spcBef>
              <a:spcAft>
                <a:spcPts val="0"/>
              </a:spcAft>
              <a:buNone/>
            </a:pPr>
            <a:r>
              <a:rPr lang="en" sz="1200">
                <a:solidFill>
                  <a:schemeClr val="dk1"/>
                </a:solidFill>
                <a:latin typeface="Titillium Web Light"/>
                <a:ea typeface="Titillium Web Light"/>
                <a:cs typeface="Titillium Web Light"/>
                <a:sym typeface="Titillium Web Light"/>
              </a:rPr>
              <a:t>**</a:t>
            </a:r>
            <a:r>
              <a:rPr lang="en" sz="1200">
                <a:solidFill>
                  <a:schemeClr val="dk1"/>
                </a:solidFill>
                <a:latin typeface="Titillium Web Light"/>
                <a:ea typeface="Titillium Web Light"/>
                <a:cs typeface="Titillium Web Light"/>
                <a:sym typeface="Titillium Web Light"/>
              </a:rPr>
              <a:t>transfer fees can’t be precise due to ILP, will eat into wallet fee</a:t>
            </a:r>
            <a:endParaRPr sz="1200">
              <a:solidFill>
                <a:schemeClr val="dk1"/>
              </a:solidFill>
              <a:latin typeface="Titillium Web Light"/>
              <a:ea typeface="Titillium Web Light"/>
              <a:cs typeface="Titillium Web Light"/>
              <a:sym typeface="Titillium Web Light"/>
            </a:endParaRPr>
          </a:p>
          <a:p>
            <a:pPr indent="0" lvl="0" marL="0" rtl="0" algn="l">
              <a:spcBef>
                <a:spcPts val="1000"/>
              </a:spcBef>
              <a:spcAft>
                <a:spcPts val="1000"/>
              </a:spcAft>
              <a:buNone/>
            </a:pPr>
            <a:r>
              <a:rPr lang="en" sz="1200">
                <a:solidFill>
                  <a:schemeClr val="dk1"/>
                </a:solidFill>
                <a:latin typeface="Titillium Web Light"/>
                <a:ea typeface="Titillium Web Light"/>
                <a:cs typeface="Titillium Web Light"/>
                <a:sym typeface="Titillium Web Light"/>
              </a:rPr>
              <a:t>***transfer fee includes network and exchange fees</a:t>
            </a:r>
            <a:endParaRPr sz="1200">
              <a:solidFill>
                <a:schemeClr val="dk1"/>
              </a:solidFill>
              <a:latin typeface="Titillium Web Light"/>
              <a:ea typeface="Titillium Web Light"/>
              <a:cs typeface="Titillium Web Light"/>
              <a:sym typeface="Titillium Web Light"/>
            </a:endParaRPr>
          </a:p>
        </p:txBody>
      </p:sp>
      <p:cxnSp>
        <p:nvCxnSpPr>
          <p:cNvPr id="549" name="Google Shape;549;p48"/>
          <p:cNvCxnSpPr/>
          <p:nvPr/>
        </p:nvCxnSpPr>
        <p:spPr>
          <a:xfrm>
            <a:off x="675471" y="1151900"/>
            <a:ext cx="7774200" cy="0"/>
          </a:xfrm>
          <a:prstGeom prst="straightConnector1">
            <a:avLst/>
          </a:prstGeom>
          <a:noFill/>
          <a:ln cap="flat" cmpd="sng" w="9525">
            <a:solidFill>
              <a:srgbClr val="005452"/>
            </a:solidFill>
            <a:prstDash val="solid"/>
            <a:round/>
            <a:headEnd len="med" w="med" type="none"/>
            <a:tailEnd len="med" w="med" type="triangle"/>
          </a:ln>
        </p:spPr>
      </p:cxnSp>
      <p:sp>
        <p:nvSpPr>
          <p:cNvPr id="550" name="Google Shape;550;p48"/>
          <p:cNvSpPr txBox="1"/>
          <p:nvPr/>
        </p:nvSpPr>
        <p:spPr>
          <a:xfrm>
            <a:off x="572200" y="299975"/>
            <a:ext cx="7704000" cy="572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3000">
                <a:solidFill>
                  <a:srgbClr val="005452"/>
                </a:solidFill>
                <a:latin typeface="Titillium Web SemiBold"/>
                <a:ea typeface="Titillium Web SemiBold"/>
                <a:cs typeface="Titillium Web SemiBold"/>
                <a:sym typeface="Titillium Web SemiBold"/>
              </a:rPr>
              <a:t>Interlude: </a:t>
            </a:r>
            <a:r>
              <a:rPr lang="en" sz="3000">
                <a:solidFill>
                  <a:srgbClr val="005452"/>
                </a:solidFill>
                <a:latin typeface="Titillium Web SemiBold"/>
                <a:ea typeface="Titillium Web SemiBold"/>
                <a:cs typeface="Titillium Web SemiBold"/>
                <a:sym typeface="Titillium Web SemiBold"/>
              </a:rPr>
              <a:t>Quote</a:t>
            </a:r>
            <a:endParaRPr sz="3000">
              <a:solidFill>
                <a:srgbClr val="005452"/>
              </a:solidFill>
              <a:latin typeface="Titillium Web SemiBold"/>
              <a:ea typeface="Titillium Web SemiBold"/>
              <a:cs typeface="Titillium Web SemiBold"/>
              <a:sym typeface="Titillium Web SemiBold"/>
            </a:endParaRPr>
          </a:p>
        </p:txBody>
      </p:sp>
      <p:sp>
        <p:nvSpPr>
          <p:cNvPr id="551" name="Google Shape;551;p48"/>
          <p:cNvSpPr txBox="1"/>
          <p:nvPr/>
        </p:nvSpPr>
        <p:spPr>
          <a:xfrm>
            <a:off x="611128" y="740436"/>
            <a:ext cx="7774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005452"/>
                </a:solidFill>
                <a:latin typeface="Titillium Web"/>
                <a:ea typeface="Titillium Web"/>
                <a:cs typeface="Titillium Web"/>
                <a:sym typeface="Titillium Web"/>
              </a:rPr>
              <a:t>A </a:t>
            </a:r>
            <a:r>
              <a:rPr b="1" lang="en">
                <a:solidFill>
                  <a:srgbClr val="005452"/>
                </a:solidFill>
                <a:latin typeface="Titillium Web"/>
                <a:ea typeface="Titillium Web"/>
                <a:cs typeface="Titillium Web"/>
                <a:sym typeface="Titillium Web"/>
              </a:rPr>
              <a:t>combination</a:t>
            </a:r>
            <a:r>
              <a:rPr lang="en">
                <a:solidFill>
                  <a:srgbClr val="005452"/>
                </a:solidFill>
                <a:latin typeface="Titillium Web"/>
                <a:ea typeface="Titillium Web"/>
                <a:cs typeface="Titillium Web"/>
                <a:sym typeface="Titillium Web"/>
              </a:rPr>
              <a:t> </a:t>
            </a:r>
            <a:r>
              <a:rPr b="1" lang="en">
                <a:solidFill>
                  <a:srgbClr val="005452"/>
                </a:solidFill>
                <a:latin typeface="Titillium Web"/>
                <a:ea typeface="Titillium Web"/>
                <a:cs typeface="Titillium Web"/>
                <a:sym typeface="Titillium Web"/>
              </a:rPr>
              <a:t>of</a:t>
            </a:r>
            <a:r>
              <a:rPr lang="en">
                <a:solidFill>
                  <a:srgbClr val="005452"/>
                </a:solidFill>
                <a:latin typeface="Titillium Web"/>
                <a:ea typeface="Titillium Web"/>
                <a:cs typeface="Titillium Web"/>
                <a:sym typeface="Titillium Web"/>
              </a:rPr>
              <a:t> network, exchange, and wallet </a:t>
            </a:r>
            <a:r>
              <a:rPr b="1" lang="en">
                <a:solidFill>
                  <a:srgbClr val="005452"/>
                </a:solidFill>
                <a:latin typeface="Titillium Web"/>
                <a:ea typeface="Titillium Web"/>
                <a:cs typeface="Titillium Web"/>
                <a:sym typeface="Titillium Web"/>
              </a:rPr>
              <a:t>fees</a:t>
            </a:r>
            <a:endParaRPr b="1">
              <a:solidFill>
                <a:srgbClr val="005452"/>
              </a:solidFill>
              <a:latin typeface="Titillium Web"/>
              <a:ea typeface="Titillium Web"/>
              <a:cs typeface="Titillium Web"/>
              <a:sym typeface="Titillium Web"/>
            </a:endParaRPr>
          </a:p>
        </p:txBody>
      </p:sp>
      <p:graphicFrame>
        <p:nvGraphicFramePr>
          <p:cNvPr id="552" name="Google Shape;552;p48"/>
          <p:cNvGraphicFramePr/>
          <p:nvPr/>
        </p:nvGraphicFramePr>
        <p:xfrm>
          <a:off x="3582154" y="1468938"/>
          <a:ext cx="3000000" cy="3000000"/>
        </p:xfrm>
        <a:graphic>
          <a:graphicData uri="http://schemas.openxmlformats.org/drawingml/2006/table">
            <a:tbl>
              <a:tblPr>
                <a:noFill/>
                <a:tableStyleId>{CE89FA60-9DA3-452D-8EF9-DBAD48CB16C4}</a:tableStyleId>
              </a:tblPr>
              <a:tblGrid>
                <a:gridCol w="2908925"/>
                <a:gridCol w="1410100"/>
              </a:tblGrid>
              <a:tr h="381000">
                <a:tc>
                  <a:txBody>
                    <a:bodyPr/>
                    <a:lstStyle/>
                    <a:p>
                      <a:pPr indent="0" lvl="0" marL="0" rtl="0" algn="l">
                        <a:spcBef>
                          <a:spcPts val="0"/>
                        </a:spcBef>
                        <a:spcAft>
                          <a:spcPts val="0"/>
                        </a:spcAft>
                        <a:buNone/>
                      </a:pPr>
                      <a:r>
                        <a:rPr lang="en" sz="1700">
                          <a:latin typeface="Titillium Web"/>
                          <a:ea typeface="Titillium Web"/>
                          <a:cs typeface="Titillium Web"/>
                          <a:sym typeface="Titillium Web"/>
                        </a:rPr>
                        <a:t>Amount to receive:</a:t>
                      </a:r>
                      <a:endParaRPr sz="1700">
                        <a:latin typeface="Titillium Web"/>
                        <a:ea typeface="Titillium Web"/>
                        <a:cs typeface="Titillium Web"/>
                        <a:sym typeface="Titillium Web"/>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n" sz="1700">
                          <a:latin typeface="Titillium Web"/>
                          <a:ea typeface="Titillium Web"/>
                          <a:cs typeface="Titillium Web"/>
                          <a:sym typeface="Titillium Web"/>
                        </a:rPr>
                        <a:t>USD 1.45</a:t>
                      </a:r>
                      <a:endParaRPr sz="1700">
                        <a:latin typeface="Titillium Web"/>
                        <a:ea typeface="Titillium Web"/>
                        <a:cs typeface="Titillium Web"/>
                        <a:sym typeface="Titillium Web"/>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381000">
                <a:tc>
                  <a:txBody>
                    <a:bodyPr/>
                    <a:lstStyle/>
                    <a:p>
                      <a:pPr indent="0" lvl="0" marL="0" rtl="0" algn="l">
                        <a:spcBef>
                          <a:spcPts val="0"/>
                        </a:spcBef>
                        <a:spcAft>
                          <a:spcPts val="0"/>
                        </a:spcAft>
                        <a:buNone/>
                      </a:pPr>
                      <a:r>
                        <a:rPr lang="en" sz="1700">
                          <a:latin typeface="Titillium Web"/>
                          <a:ea typeface="Titillium Web"/>
                          <a:cs typeface="Titillium Web"/>
                          <a:sym typeface="Titillium Web"/>
                        </a:rPr>
                        <a:t>Amount in local currency*:</a:t>
                      </a:r>
                      <a:endParaRPr sz="1700">
                        <a:latin typeface="Titillium Web"/>
                        <a:ea typeface="Titillium Web"/>
                        <a:cs typeface="Titillium Web"/>
                        <a:sym typeface="Titillium Web"/>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n" sz="1700">
                          <a:latin typeface="Titillium Web"/>
                          <a:ea typeface="Titillium Web"/>
                          <a:cs typeface="Titillium Web"/>
                          <a:sym typeface="Titillium Web"/>
                        </a:rPr>
                        <a:t>EUR 1.33</a:t>
                      </a:r>
                      <a:endParaRPr sz="1700">
                        <a:latin typeface="Titillium Web"/>
                        <a:ea typeface="Titillium Web"/>
                        <a:cs typeface="Titillium Web"/>
                        <a:sym typeface="Titillium Web"/>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381000">
                <a:tc>
                  <a:txBody>
                    <a:bodyPr/>
                    <a:lstStyle/>
                    <a:p>
                      <a:pPr indent="0" lvl="0" marL="0" rtl="0" algn="l">
                        <a:spcBef>
                          <a:spcPts val="0"/>
                        </a:spcBef>
                        <a:spcAft>
                          <a:spcPts val="0"/>
                        </a:spcAft>
                        <a:buNone/>
                      </a:pPr>
                      <a:r>
                        <a:rPr lang="en" sz="1700">
                          <a:latin typeface="Titillium Web"/>
                          <a:ea typeface="Titillium Web"/>
                          <a:cs typeface="Titillium Web"/>
                          <a:sym typeface="Titillium Web"/>
                        </a:rPr>
                        <a:t>Estimated** transfer fee***:</a:t>
                      </a:r>
                      <a:endParaRPr sz="1700">
                        <a:latin typeface="Titillium Web"/>
                        <a:ea typeface="Titillium Web"/>
                        <a:cs typeface="Titillium Web"/>
                        <a:sym typeface="Titillium Web"/>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n" sz="1700">
                          <a:latin typeface="Titillium Web"/>
                          <a:ea typeface="Titillium Web"/>
                          <a:cs typeface="Titillium Web"/>
                          <a:sym typeface="Titillium Web"/>
                        </a:rPr>
                        <a:t>EUR 0.02</a:t>
                      </a:r>
                      <a:endParaRPr sz="1700">
                        <a:latin typeface="Titillium Web"/>
                        <a:ea typeface="Titillium Web"/>
                        <a:cs typeface="Titillium Web"/>
                        <a:sym typeface="Titillium Web"/>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381000">
                <a:tc>
                  <a:txBody>
                    <a:bodyPr/>
                    <a:lstStyle/>
                    <a:p>
                      <a:pPr indent="0" lvl="0" marL="0" rtl="0" algn="l">
                        <a:spcBef>
                          <a:spcPts val="0"/>
                        </a:spcBef>
                        <a:spcAft>
                          <a:spcPts val="0"/>
                        </a:spcAft>
                        <a:buNone/>
                      </a:pPr>
                      <a:r>
                        <a:rPr lang="en" sz="1700">
                          <a:latin typeface="Titillium Web"/>
                          <a:ea typeface="Titillium Web"/>
                          <a:cs typeface="Titillium Web"/>
                          <a:sym typeface="Titillium Web"/>
                        </a:rPr>
                        <a:t>Estimated** wallet fee:</a:t>
                      </a:r>
                      <a:endParaRPr sz="1700">
                        <a:latin typeface="Titillium Web"/>
                        <a:ea typeface="Titillium Web"/>
                        <a:cs typeface="Titillium Web"/>
                        <a:sym typeface="Titillium Web"/>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n" sz="1700">
                          <a:latin typeface="Titillium Web"/>
                          <a:ea typeface="Titillium Web"/>
                          <a:cs typeface="Titillium Web"/>
                          <a:sym typeface="Titillium Web"/>
                        </a:rPr>
                        <a:t>EUR 0.01</a:t>
                      </a:r>
                      <a:endParaRPr sz="1700">
                        <a:latin typeface="Titillium Web"/>
                        <a:ea typeface="Titillium Web"/>
                        <a:cs typeface="Titillium Web"/>
                        <a:sym typeface="Titillium Web"/>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381000">
                <a:tc>
                  <a:txBody>
                    <a:bodyPr/>
                    <a:lstStyle/>
                    <a:p>
                      <a:pPr indent="0" lvl="0" marL="0" rtl="0" algn="l">
                        <a:spcBef>
                          <a:spcPts val="0"/>
                        </a:spcBef>
                        <a:spcAft>
                          <a:spcPts val="0"/>
                        </a:spcAft>
                        <a:buNone/>
                      </a:pPr>
                      <a:r>
                        <a:rPr lang="en" sz="1700">
                          <a:latin typeface="Titillium Web"/>
                          <a:ea typeface="Titillium Web"/>
                          <a:cs typeface="Titillium Web"/>
                          <a:sym typeface="Titillium Web"/>
                        </a:rPr>
                        <a:t>Total debit amount:</a:t>
                      </a:r>
                      <a:endParaRPr sz="1700">
                        <a:latin typeface="Titillium Web"/>
                        <a:ea typeface="Titillium Web"/>
                        <a:cs typeface="Titillium Web"/>
                        <a:sym typeface="Titillium Web"/>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n" sz="1700">
                          <a:latin typeface="Titillium Web"/>
                          <a:ea typeface="Titillium Web"/>
                          <a:cs typeface="Titillium Web"/>
                          <a:sym typeface="Titillium Web"/>
                        </a:rPr>
                        <a:t>EUR 1.36</a:t>
                      </a:r>
                      <a:endParaRPr sz="1700">
                        <a:latin typeface="Titillium Web"/>
                        <a:ea typeface="Titillium Web"/>
                        <a:cs typeface="Titillium Web"/>
                        <a:sym typeface="Titillium Web"/>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6" name="Shape 556"/>
        <p:cNvGrpSpPr/>
        <p:nvPr/>
      </p:nvGrpSpPr>
      <p:grpSpPr>
        <a:xfrm>
          <a:off x="0" y="0"/>
          <a:ext cx="0" cy="0"/>
          <a:chOff x="0" y="0"/>
          <a:chExt cx="0" cy="0"/>
        </a:xfrm>
      </p:grpSpPr>
      <p:sp>
        <p:nvSpPr>
          <p:cNvPr id="557" name="Google Shape;557;p49"/>
          <p:cNvSpPr txBox="1"/>
          <p:nvPr/>
        </p:nvSpPr>
        <p:spPr>
          <a:xfrm>
            <a:off x="5936194" y="220081"/>
            <a:ext cx="15978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latin typeface="Titillium Web Light"/>
                <a:ea typeface="Titillium Web Light"/>
                <a:cs typeface="Titillium Web Light"/>
                <a:sym typeface="Titillium Web Light"/>
              </a:rPr>
              <a:t>MusicPlace</a:t>
            </a:r>
            <a:endParaRPr sz="1000">
              <a:solidFill>
                <a:srgbClr val="000000"/>
              </a:solidFill>
              <a:latin typeface="Titillium Web Light"/>
              <a:ea typeface="Titillium Web Light"/>
              <a:cs typeface="Titillium Web Light"/>
              <a:sym typeface="Titillium Web Light"/>
            </a:endParaRPr>
          </a:p>
        </p:txBody>
      </p:sp>
      <p:pic>
        <p:nvPicPr>
          <p:cNvPr id="558" name="Google Shape;558;p49"/>
          <p:cNvPicPr preferRelativeResize="0"/>
          <p:nvPr/>
        </p:nvPicPr>
        <p:blipFill>
          <a:blip r:embed="rId3">
            <a:alphaModFix/>
          </a:blip>
          <a:stretch>
            <a:fillRect/>
          </a:stretch>
        </p:blipFill>
        <p:spPr>
          <a:xfrm rot="8099994">
            <a:off x="6865918" y="862499"/>
            <a:ext cx="259950" cy="132061"/>
          </a:xfrm>
          <a:prstGeom prst="rect">
            <a:avLst/>
          </a:prstGeom>
          <a:noFill/>
          <a:ln>
            <a:noFill/>
          </a:ln>
        </p:spPr>
      </p:pic>
      <p:grpSp>
        <p:nvGrpSpPr>
          <p:cNvPr id="559" name="Google Shape;559;p49"/>
          <p:cNvGrpSpPr/>
          <p:nvPr/>
        </p:nvGrpSpPr>
        <p:grpSpPr>
          <a:xfrm>
            <a:off x="6440294" y="558781"/>
            <a:ext cx="589605" cy="475488"/>
            <a:chOff x="2816875" y="255775"/>
            <a:chExt cx="589605" cy="475488"/>
          </a:xfrm>
        </p:grpSpPr>
        <p:pic>
          <p:nvPicPr>
            <p:cNvPr id="560" name="Google Shape;560;p49"/>
            <p:cNvPicPr preferRelativeResize="0"/>
            <p:nvPr/>
          </p:nvPicPr>
          <p:blipFill>
            <a:blip r:embed="rId4">
              <a:alphaModFix/>
            </a:blip>
            <a:stretch>
              <a:fillRect/>
            </a:stretch>
          </p:blipFill>
          <p:spPr>
            <a:xfrm>
              <a:off x="2816875" y="255775"/>
              <a:ext cx="589605" cy="475488"/>
            </a:xfrm>
            <a:prstGeom prst="rect">
              <a:avLst/>
            </a:prstGeom>
            <a:noFill/>
            <a:ln>
              <a:noFill/>
            </a:ln>
          </p:spPr>
        </p:pic>
        <p:pic>
          <p:nvPicPr>
            <p:cNvPr id="561" name="Google Shape;561;p49"/>
            <p:cNvPicPr preferRelativeResize="0"/>
            <p:nvPr/>
          </p:nvPicPr>
          <p:blipFill>
            <a:blip r:embed="rId5">
              <a:alphaModFix/>
            </a:blip>
            <a:stretch>
              <a:fillRect/>
            </a:stretch>
          </p:blipFill>
          <p:spPr>
            <a:xfrm>
              <a:off x="2927406" y="306440"/>
              <a:ext cx="297968" cy="246888"/>
            </a:xfrm>
            <a:prstGeom prst="rect">
              <a:avLst/>
            </a:prstGeom>
            <a:noFill/>
            <a:ln>
              <a:noFill/>
            </a:ln>
          </p:spPr>
        </p:pic>
      </p:grpSp>
      <p:sp>
        <p:nvSpPr>
          <p:cNvPr id="562" name="Google Shape;562;p49"/>
          <p:cNvSpPr/>
          <p:nvPr/>
        </p:nvSpPr>
        <p:spPr>
          <a:xfrm>
            <a:off x="6773524" y="609740"/>
            <a:ext cx="122700" cy="122700"/>
          </a:xfrm>
          <a:prstGeom prst="ellipse">
            <a:avLst/>
          </a:prstGeom>
          <a:solidFill>
            <a:srgbClr val="FF7F0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100"/>
              <a:t> </a:t>
            </a:r>
            <a:endParaRPr sz="1100"/>
          </a:p>
        </p:txBody>
      </p:sp>
      <p:sp>
        <p:nvSpPr>
          <p:cNvPr id="563" name="Google Shape;563;p49"/>
          <p:cNvSpPr txBox="1"/>
          <p:nvPr/>
        </p:nvSpPr>
        <p:spPr>
          <a:xfrm>
            <a:off x="6719925" y="530270"/>
            <a:ext cx="171300" cy="15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600">
                <a:solidFill>
                  <a:srgbClr val="FFFFFF"/>
                </a:solidFill>
              </a:rPr>
              <a:t>1</a:t>
            </a:r>
            <a:endParaRPr b="1" sz="600">
              <a:solidFill>
                <a:srgbClr val="FFFFFF"/>
              </a:solidFill>
            </a:endParaRPr>
          </a:p>
        </p:txBody>
      </p:sp>
      <p:sp>
        <p:nvSpPr>
          <p:cNvPr id="564" name="Google Shape;564;p49"/>
          <p:cNvSpPr/>
          <p:nvPr/>
        </p:nvSpPr>
        <p:spPr>
          <a:xfrm>
            <a:off x="0" y="0"/>
            <a:ext cx="4034700" cy="5143500"/>
          </a:xfrm>
          <a:prstGeom prst="rect">
            <a:avLst/>
          </a:prstGeom>
          <a:solidFill>
            <a:srgbClr val="00848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49"/>
          <p:cNvSpPr txBox="1"/>
          <p:nvPr/>
        </p:nvSpPr>
        <p:spPr>
          <a:xfrm>
            <a:off x="4429600" y="3219375"/>
            <a:ext cx="4495500" cy="1759500"/>
          </a:xfrm>
          <a:prstGeom prst="rect">
            <a:avLst/>
          </a:prstGeom>
          <a:noFill/>
          <a:ln>
            <a:noFill/>
          </a:ln>
        </p:spPr>
        <p:txBody>
          <a:bodyPr anchorCtr="0" anchor="t" bIns="91425" lIns="91425" spcFirstLastPara="1" rIns="91425" wrap="square" tIns="91425">
            <a:noAutofit/>
          </a:bodyPr>
          <a:lstStyle/>
          <a:p>
            <a:pPr indent="-330200" lvl="0" marL="457200" rtl="0" algn="l">
              <a:lnSpc>
                <a:spcPct val="115000"/>
              </a:lnSpc>
              <a:spcBef>
                <a:spcPts val="0"/>
              </a:spcBef>
              <a:spcAft>
                <a:spcPts val="1000"/>
              </a:spcAft>
              <a:buClr>
                <a:schemeClr val="dk1"/>
              </a:buClr>
              <a:buSzPts val="1600"/>
              <a:buFont typeface="Titillium Web"/>
              <a:buChar char="●"/>
            </a:pPr>
            <a:r>
              <a:rPr lang="en" sz="1600">
                <a:solidFill>
                  <a:schemeClr val="dk1"/>
                </a:solidFill>
                <a:latin typeface="Titillium Web"/>
                <a:ea typeface="Titillium Web"/>
                <a:cs typeface="Titillium Web"/>
                <a:sym typeface="Titillium Web"/>
              </a:rPr>
              <a:t>MusicPlace creates a </a:t>
            </a:r>
            <a:r>
              <a:rPr b="1" lang="en" sz="1600">
                <a:solidFill>
                  <a:schemeClr val="dk1"/>
                </a:solidFill>
                <a:latin typeface="Titillium Web"/>
                <a:ea typeface="Titillium Web"/>
                <a:cs typeface="Titillium Web"/>
                <a:sym typeface="Titillium Web"/>
              </a:rPr>
              <a:t>Quote</a:t>
            </a:r>
            <a:r>
              <a:rPr lang="en" sz="1600">
                <a:solidFill>
                  <a:schemeClr val="dk1"/>
                </a:solidFill>
                <a:latin typeface="Titillium Web"/>
                <a:ea typeface="Titillium Web"/>
                <a:cs typeface="Titillium Web"/>
                <a:sym typeface="Titillium Web"/>
              </a:rPr>
              <a:t> for the payment on </a:t>
            </a:r>
            <a:r>
              <a:rPr b="1" lang="en" sz="1600">
                <a:solidFill>
                  <a:schemeClr val="dk1"/>
                </a:solidFill>
                <a:latin typeface="Titillium Web"/>
                <a:ea typeface="Titillium Web"/>
                <a:cs typeface="Titillium Web"/>
                <a:sym typeface="Titillium Web"/>
              </a:rPr>
              <a:t>Alice’s account</a:t>
            </a:r>
            <a:r>
              <a:rPr lang="en" sz="1600">
                <a:solidFill>
                  <a:schemeClr val="dk1"/>
                </a:solidFill>
                <a:latin typeface="Titillium Web"/>
                <a:ea typeface="Titillium Web"/>
                <a:cs typeface="Titillium Web"/>
                <a:sym typeface="Titillium Web"/>
              </a:rPr>
              <a:t> at her wallet provider</a:t>
            </a:r>
            <a:endParaRPr sz="1600">
              <a:solidFill>
                <a:schemeClr val="dk1"/>
              </a:solidFill>
              <a:latin typeface="Titillium Web"/>
              <a:ea typeface="Titillium Web"/>
              <a:cs typeface="Titillium Web"/>
              <a:sym typeface="Titillium Web"/>
            </a:endParaRPr>
          </a:p>
        </p:txBody>
      </p:sp>
      <p:sp>
        <p:nvSpPr>
          <p:cNvPr id="566" name="Google Shape;566;p49"/>
          <p:cNvSpPr txBox="1"/>
          <p:nvPr/>
        </p:nvSpPr>
        <p:spPr>
          <a:xfrm>
            <a:off x="5013963" y="2376175"/>
            <a:ext cx="15978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latin typeface="Titillium Web Light"/>
                <a:ea typeface="Titillium Web Light"/>
                <a:cs typeface="Titillium Web Light"/>
                <a:sym typeface="Titillium Web Light"/>
              </a:rPr>
              <a:t>Alice</a:t>
            </a:r>
            <a:endParaRPr sz="1000">
              <a:solidFill>
                <a:srgbClr val="000000"/>
              </a:solidFill>
              <a:latin typeface="Titillium Web Light"/>
              <a:ea typeface="Titillium Web Light"/>
              <a:cs typeface="Titillium Web Light"/>
              <a:sym typeface="Titillium Web Light"/>
            </a:endParaRPr>
          </a:p>
        </p:txBody>
      </p:sp>
      <p:sp>
        <p:nvSpPr>
          <p:cNvPr id="567" name="Google Shape;567;p49"/>
          <p:cNvSpPr txBox="1"/>
          <p:nvPr/>
        </p:nvSpPr>
        <p:spPr>
          <a:xfrm>
            <a:off x="6742913" y="2376175"/>
            <a:ext cx="15978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latin typeface="Titillium Web Light"/>
                <a:ea typeface="Titillium Web Light"/>
                <a:cs typeface="Titillium Web Light"/>
                <a:sym typeface="Titillium Web Light"/>
              </a:rPr>
              <a:t>Bob</a:t>
            </a:r>
            <a:endParaRPr sz="1000">
              <a:solidFill>
                <a:srgbClr val="000000"/>
              </a:solidFill>
              <a:latin typeface="Titillium Web Light"/>
              <a:ea typeface="Titillium Web Light"/>
              <a:cs typeface="Titillium Web Light"/>
              <a:sym typeface="Titillium Web Light"/>
            </a:endParaRPr>
          </a:p>
        </p:txBody>
      </p:sp>
      <p:pic>
        <p:nvPicPr>
          <p:cNvPr id="568" name="Google Shape;568;p49"/>
          <p:cNvPicPr preferRelativeResize="0"/>
          <p:nvPr/>
        </p:nvPicPr>
        <p:blipFill>
          <a:blip r:embed="rId6">
            <a:alphaModFix/>
          </a:blip>
          <a:stretch>
            <a:fillRect/>
          </a:stretch>
        </p:blipFill>
        <p:spPr>
          <a:xfrm>
            <a:off x="7267500" y="1873225"/>
            <a:ext cx="548640" cy="548640"/>
          </a:xfrm>
          <a:prstGeom prst="rect">
            <a:avLst/>
          </a:prstGeom>
          <a:noFill/>
          <a:ln>
            <a:noFill/>
          </a:ln>
        </p:spPr>
      </p:pic>
      <p:pic>
        <p:nvPicPr>
          <p:cNvPr id="569" name="Google Shape;569;p49"/>
          <p:cNvPicPr preferRelativeResize="0"/>
          <p:nvPr/>
        </p:nvPicPr>
        <p:blipFill>
          <a:blip r:embed="rId7">
            <a:alphaModFix/>
          </a:blip>
          <a:stretch>
            <a:fillRect/>
          </a:stretch>
        </p:blipFill>
        <p:spPr>
          <a:xfrm>
            <a:off x="5538550" y="1873225"/>
            <a:ext cx="548640" cy="548640"/>
          </a:xfrm>
          <a:prstGeom prst="rect">
            <a:avLst/>
          </a:prstGeom>
          <a:noFill/>
          <a:ln>
            <a:noFill/>
          </a:ln>
        </p:spPr>
      </p:pic>
      <p:pic>
        <p:nvPicPr>
          <p:cNvPr id="570" name="Google Shape;570;p49"/>
          <p:cNvPicPr preferRelativeResize="0"/>
          <p:nvPr/>
        </p:nvPicPr>
        <p:blipFill>
          <a:blip r:embed="rId8">
            <a:alphaModFix/>
          </a:blip>
          <a:stretch>
            <a:fillRect/>
          </a:stretch>
        </p:blipFill>
        <p:spPr>
          <a:xfrm>
            <a:off x="7308654" y="2714875"/>
            <a:ext cx="466344" cy="443409"/>
          </a:xfrm>
          <a:prstGeom prst="rect">
            <a:avLst/>
          </a:prstGeom>
          <a:noFill/>
          <a:ln>
            <a:noFill/>
          </a:ln>
        </p:spPr>
      </p:pic>
      <p:pic>
        <p:nvPicPr>
          <p:cNvPr id="571" name="Google Shape;571;p49"/>
          <p:cNvPicPr preferRelativeResize="0"/>
          <p:nvPr/>
        </p:nvPicPr>
        <p:blipFill>
          <a:blip r:embed="rId3">
            <a:alphaModFix/>
          </a:blip>
          <a:stretch>
            <a:fillRect/>
          </a:stretch>
        </p:blipFill>
        <p:spPr>
          <a:xfrm rot="8099994">
            <a:off x="6867950" y="862494"/>
            <a:ext cx="259950" cy="132061"/>
          </a:xfrm>
          <a:prstGeom prst="rect">
            <a:avLst/>
          </a:prstGeom>
          <a:noFill/>
          <a:ln>
            <a:noFill/>
          </a:ln>
        </p:spPr>
      </p:pic>
      <p:pic>
        <p:nvPicPr>
          <p:cNvPr id="572" name="Google Shape;572;p49"/>
          <p:cNvPicPr preferRelativeResize="0"/>
          <p:nvPr/>
        </p:nvPicPr>
        <p:blipFill>
          <a:blip r:embed="rId9">
            <a:alphaModFix/>
          </a:blip>
          <a:stretch>
            <a:fillRect/>
          </a:stretch>
        </p:blipFill>
        <p:spPr>
          <a:xfrm>
            <a:off x="5719838" y="2850238"/>
            <a:ext cx="186075" cy="172675"/>
          </a:xfrm>
          <a:prstGeom prst="rect">
            <a:avLst/>
          </a:prstGeom>
          <a:noFill/>
          <a:ln>
            <a:noFill/>
          </a:ln>
        </p:spPr>
      </p:pic>
      <p:pic>
        <p:nvPicPr>
          <p:cNvPr id="573" name="Google Shape;573;p49"/>
          <p:cNvPicPr preferRelativeResize="0"/>
          <p:nvPr/>
        </p:nvPicPr>
        <p:blipFill>
          <a:blip r:embed="rId10">
            <a:alphaModFix/>
          </a:blip>
          <a:stretch>
            <a:fillRect/>
          </a:stretch>
        </p:blipFill>
        <p:spPr>
          <a:xfrm>
            <a:off x="5682914" y="2717038"/>
            <a:ext cx="259950" cy="439109"/>
          </a:xfrm>
          <a:prstGeom prst="rect">
            <a:avLst/>
          </a:prstGeom>
          <a:noFill/>
          <a:ln>
            <a:noFill/>
          </a:ln>
        </p:spPr>
      </p:pic>
      <p:sp>
        <p:nvSpPr>
          <p:cNvPr id="574" name="Google Shape;574;p49"/>
          <p:cNvSpPr txBox="1"/>
          <p:nvPr/>
        </p:nvSpPr>
        <p:spPr>
          <a:xfrm>
            <a:off x="572200" y="299975"/>
            <a:ext cx="3260100" cy="572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3000">
                <a:solidFill>
                  <a:schemeClr val="lt1"/>
                </a:solidFill>
                <a:latin typeface="Titillium Web SemiBold"/>
                <a:ea typeface="Titillium Web SemiBold"/>
                <a:cs typeface="Titillium Web SemiBold"/>
                <a:sym typeface="Titillium Web SemiBold"/>
              </a:rPr>
              <a:t>Open Payments</a:t>
            </a:r>
            <a:endParaRPr sz="3000">
              <a:solidFill>
                <a:schemeClr val="lt1"/>
              </a:solidFill>
              <a:latin typeface="Titillium Web SemiBold"/>
              <a:ea typeface="Titillium Web SemiBold"/>
              <a:cs typeface="Titillium Web SemiBold"/>
              <a:sym typeface="Titillium Web SemiBold"/>
            </a:endParaRPr>
          </a:p>
        </p:txBody>
      </p:sp>
      <p:sp>
        <p:nvSpPr>
          <p:cNvPr id="575" name="Google Shape;575;p49"/>
          <p:cNvSpPr txBox="1"/>
          <p:nvPr/>
        </p:nvSpPr>
        <p:spPr>
          <a:xfrm>
            <a:off x="611127" y="740425"/>
            <a:ext cx="3221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Titillium Web SemiBold"/>
                <a:ea typeface="Titillium Web SemiBold"/>
                <a:cs typeface="Titillium Web SemiBold"/>
                <a:sym typeface="Titillium Web SemiBold"/>
              </a:rPr>
              <a:t>Third-Party Access to Accounts</a:t>
            </a:r>
            <a:endParaRPr>
              <a:solidFill>
                <a:schemeClr val="lt1"/>
              </a:solidFill>
              <a:latin typeface="Titillium Web SemiBold"/>
              <a:ea typeface="Titillium Web SemiBold"/>
              <a:cs typeface="Titillium Web SemiBold"/>
              <a:sym typeface="Titillium Web SemiBold"/>
            </a:endParaRPr>
          </a:p>
        </p:txBody>
      </p:sp>
      <p:cxnSp>
        <p:nvCxnSpPr>
          <p:cNvPr id="576" name="Google Shape;576;p49"/>
          <p:cNvCxnSpPr/>
          <p:nvPr/>
        </p:nvCxnSpPr>
        <p:spPr>
          <a:xfrm>
            <a:off x="675471" y="1151900"/>
            <a:ext cx="2513700" cy="0"/>
          </a:xfrm>
          <a:prstGeom prst="straightConnector1">
            <a:avLst/>
          </a:prstGeom>
          <a:noFill/>
          <a:ln cap="flat" cmpd="sng" w="9525">
            <a:solidFill>
              <a:schemeClr val="lt1"/>
            </a:solidFill>
            <a:prstDash val="solid"/>
            <a:round/>
            <a:headEnd len="med" w="med" type="none"/>
            <a:tailEnd len="med" w="med" type="triangle"/>
          </a:ln>
        </p:spPr>
      </p:cxnSp>
      <p:sp>
        <p:nvSpPr>
          <p:cNvPr id="577" name="Google Shape;577;p49"/>
          <p:cNvSpPr txBox="1"/>
          <p:nvPr/>
        </p:nvSpPr>
        <p:spPr>
          <a:xfrm>
            <a:off x="675475" y="1324125"/>
            <a:ext cx="3051900" cy="34662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Clr>
                <a:schemeClr val="lt2"/>
              </a:buClr>
              <a:buSzPts val="1600"/>
              <a:buFont typeface="Titillium Web"/>
              <a:buChar char="➔"/>
            </a:pPr>
            <a:r>
              <a:rPr lang="en" sz="1600">
                <a:solidFill>
                  <a:schemeClr val="lt2"/>
                </a:solidFill>
                <a:latin typeface="Titillium Web"/>
                <a:ea typeface="Titillium Web"/>
                <a:cs typeface="Titillium Web"/>
                <a:sym typeface="Titillium Web"/>
              </a:rPr>
              <a:t>Grant Request Incoming Payment</a:t>
            </a:r>
            <a:endParaRPr sz="1600">
              <a:solidFill>
                <a:schemeClr val="lt2"/>
              </a:solidFill>
              <a:latin typeface="Titillium Web"/>
              <a:ea typeface="Titillium Web"/>
              <a:cs typeface="Titillium Web"/>
              <a:sym typeface="Titillium Web"/>
            </a:endParaRPr>
          </a:p>
          <a:p>
            <a:pPr indent="-330200" lvl="0" marL="457200" rtl="0" algn="l">
              <a:lnSpc>
                <a:spcPct val="115000"/>
              </a:lnSpc>
              <a:spcBef>
                <a:spcPts val="1000"/>
              </a:spcBef>
              <a:spcAft>
                <a:spcPts val="0"/>
              </a:spcAft>
              <a:buClr>
                <a:schemeClr val="lt2"/>
              </a:buClr>
              <a:buSzPts val="1600"/>
              <a:buFont typeface="Titillium Web"/>
              <a:buChar char="➔"/>
            </a:pPr>
            <a:r>
              <a:rPr lang="en" sz="1600">
                <a:solidFill>
                  <a:schemeClr val="lt2"/>
                </a:solidFill>
                <a:latin typeface="Titillium Web"/>
                <a:ea typeface="Titillium Web"/>
                <a:cs typeface="Titillium Web"/>
                <a:sym typeface="Titillium Web"/>
              </a:rPr>
              <a:t>Create Incoming Payment</a:t>
            </a:r>
            <a:endParaRPr sz="1600">
              <a:solidFill>
                <a:schemeClr val="lt2"/>
              </a:solidFill>
              <a:latin typeface="Titillium Web"/>
              <a:ea typeface="Titillium Web"/>
              <a:cs typeface="Titillium Web"/>
              <a:sym typeface="Titillium Web"/>
            </a:endParaRPr>
          </a:p>
          <a:p>
            <a:pPr indent="-330200" lvl="0" marL="457200" rtl="0" algn="l">
              <a:lnSpc>
                <a:spcPct val="115000"/>
              </a:lnSpc>
              <a:spcBef>
                <a:spcPts val="1000"/>
              </a:spcBef>
              <a:spcAft>
                <a:spcPts val="0"/>
              </a:spcAft>
              <a:buClr>
                <a:schemeClr val="lt2"/>
              </a:buClr>
              <a:buSzPts val="1600"/>
              <a:buFont typeface="Titillium Web"/>
              <a:buChar char="➔"/>
            </a:pPr>
            <a:r>
              <a:rPr lang="en" sz="1600">
                <a:solidFill>
                  <a:schemeClr val="lt2"/>
                </a:solidFill>
                <a:latin typeface="Titillium Web"/>
                <a:ea typeface="Titillium Web"/>
                <a:cs typeface="Titillium Web"/>
                <a:sym typeface="Titillium Web"/>
              </a:rPr>
              <a:t>Grant Request Quote</a:t>
            </a:r>
            <a:endParaRPr sz="1600">
              <a:solidFill>
                <a:schemeClr val="lt2"/>
              </a:solidFill>
              <a:latin typeface="Titillium Web"/>
              <a:ea typeface="Titillium Web"/>
              <a:cs typeface="Titillium Web"/>
              <a:sym typeface="Titillium Web"/>
            </a:endParaRPr>
          </a:p>
          <a:p>
            <a:pPr indent="-330200" lvl="0" marL="457200" rtl="0" algn="l">
              <a:lnSpc>
                <a:spcPct val="115000"/>
              </a:lnSpc>
              <a:spcBef>
                <a:spcPts val="1000"/>
              </a:spcBef>
              <a:spcAft>
                <a:spcPts val="0"/>
              </a:spcAft>
              <a:buClr>
                <a:schemeClr val="lt2"/>
              </a:buClr>
              <a:buSzPts val="1600"/>
              <a:buFont typeface="Titillium Web"/>
              <a:buChar char="➔"/>
            </a:pPr>
            <a:r>
              <a:rPr b="1" lang="en" sz="1600">
                <a:solidFill>
                  <a:schemeClr val="lt2"/>
                </a:solidFill>
                <a:latin typeface="Titillium Web"/>
                <a:ea typeface="Titillium Web"/>
                <a:cs typeface="Titillium Web"/>
                <a:sym typeface="Titillium Web"/>
              </a:rPr>
              <a:t>Create Quote</a:t>
            </a:r>
            <a:endParaRPr b="1" sz="1600">
              <a:solidFill>
                <a:schemeClr val="lt2"/>
              </a:solidFill>
              <a:latin typeface="Titillium Web"/>
              <a:ea typeface="Titillium Web"/>
              <a:cs typeface="Titillium Web"/>
              <a:sym typeface="Titillium Web"/>
            </a:endParaRPr>
          </a:p>
          <a:p>
            <a:pPr indent="-330200" lvl="0" marL="457200" rtl="0" algn="l">
              <a:lnSpc>
                <a:spcPct val="115000"/>
              </a:lnSpc>
              <a:spcBef>
                <a:spcPts val="1000"/>
              </a:spcBef>
              <a:spcAft>
                <a:spcPts val="0"/>
              </a:spcAft>
              <a:buClr>
                <a:schemeClr val="lt2"/>
              </a:buClr>
              <a:buSzPts val="1600"/>
              <a:buFont typeface="Titillium Web"/>
              <a:buChar char="➔"/>
            </a:pPr>
            <a:r>
              <a:rPr lang="en" sz="1600">
                <a:solidFill>
                  <a:schemeClr val="lt2"/>
                </a:solidFill>
                <a:latin typeface="Titillium Web"/>
                <a:ea typeface="Titillium Web"/>
                <a:cs typeface="Titillium Web"/>
                <a:sym typeface="Titillium Web"/>
              </a:rPr>
              <a:t>Grant Request Outgoing Payment</a:t>
            </a:r>
            <a:endParaRPr sz="1600">
              <a:solidFill>
                <a:schemeClr val="lt2"/>
              </a:solidFill>
              <a:latin typeface="Titillium Web"/>
              <a:ea typeface="Titillium Web"/>
              <a:cs typeface="Titillium Web"/>
              <a:sym typeface="Titillium Web"/>
            </a:endParaRPr>
          </a:p>
          <a:p>
            <a:pPr indent="-330200" lvl="0" marL="457200" rtl="0" algn="l">
              <a:lnSpc>
                <a:spcPct val="115000"/>
              </a:lnSpc>
              <a:spcBef>
                <a:spcPts val="1000"/>
              </a:spcBef>
              <a:spcAft>
                <a:spcPts val="0"/>
              </a:spcAft>
              <a:buClr>
                <a:schemeClr val="lt2"/>
              </a:buClr>
              <a:buSzPts val="1600"/>
              <a:buFont typeface="Titillium Web"/>
              <a:buChar char="➔"/>
            </a:pPr>
            <a:r>
              <a:rPr lang="en" sz="1600">
                <a:solidFill>
                  <a:schemeClr val="lt2"/>
                </a:solidFill>
                <a:latin typeface="Titillium Web"/>
                <a:ea typeface="Titillium Web"/>
                <a:cs typeface="Titillium Web"/>
                <a:sym typeface="Titillium Web"/>
              </a:rPr>
              <a:t>Continuation Request</a:t>
            </a:r>
            <a:endParaRPr sz="1600">
              <a:solidFill>
                <a:schemeClr val="lt2"/>
              </a:solidFill>
              <a:latin typeface="Titillium Web"/>
              <a:ea typeface="Titillium Web"/>
              <a:cs typeface="Titillium Web"/>
              <a:sym typeface="Titillium Web"/>
            </a:endParaRPr>
          </a:p>
          <a:p>
            <a:pPr indent="-330200" lvl="0" marL="457200" rtl="0" algn="l">
              <a:lnSpc>
                <a:spcPct val="115000"/>
              </a:lnSpc>
              <a:spcBef>
                <a:spcPts val="1000"/>
              </a:spcBef>
              <a:spcAft>
                <a:spcPts val="1000"/>
              </a:spcAft>
              <a:buClr>
                <a:schemeClr val="lt2"/>
              </a:buClr>
              <a:buSzPts val="1600"/>
              <a:buFont typeface="Titillium Web"/>
              <a:buChar char="➔"/>
            </a:pPr>
            <a:r>
              <a:rPr lang="en" sz="1600">
                <a:solidFill>
                  <a:schemeClr val="lt2"/>
                </a:solidFill>
                <a:latin typeface="Titillium Web"/>
                <a:ea typeface="Titillium Web"/>
                <a:cs typeface="Titillium Web"/>
                <a:sym typeface="Titillium Web"/>
              </a:rPr>
              <a:t>Create Outgoing Payment</a:t>
            </a:r>
            <a:endParaRPr sz="1600">
              <a:solidFill>
                <a:schemeClr val="lt2"/>
              </a:solidFill>
              <a:latin typeface="Titillium Web"/>
              <a:ea typeface="Titillium Web"/>
              <a:cs typeface="Titillium Web"/>
              <a:sym typeface="Titillium Web"/>
            </a:endParaRPr>
          </a:p>
        </p:txBody>
      </p:sp>
      <p:pic>
        <p:nvPicPr>
          <p:cNvPr id="578" name="Google Shape;578;p49"/>
          <p:cNvPicPr preferRelativeResize="0"/>
          <p:nvPr/>
        </p:nvPicPr>
        <p:blipFill>
          <a:blip r:embed="rId11">
            <a:alphaModFix/>
          </a:blip>
          <a:stretch>
            <a:fillRect/>
          </a:stretch>
        </p:blipFill>
        <p:spPr>
          <a:xfrm>
            <a:off x="6108394" y="1265641"/>
            <a:ext cx="569900" cy="563276"/>
          </a:xfrm>
          <a:prstGeom prst="rect">
            <a:avLst/>
          </a:prstGeom>
          <a:noFill/>
          <a:ln>
            <a:noFill/>
          </a:ln>
        </p:spPr>
      </p:pic>
      <p:sp>
        <p:nvSpPr>
          <p:cNvPr id="579" name="Google Shape;579;p49"/>
          <p:cNvSpPr txBox="1"/>
          <p:nvPr/>
        </p:nvSpPr>
        <p:spPr>
          <a:xfrm>
            <a:off x="6101322" y="1296477"/>
            <a:ext cx="545100" cy="323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900">
                <a:latin typeface="Titillium Web Light"/>
                <a:ea typeface="Titillium Web Light"/>
                <a:cs typeface="Titillium Web Light"/>
                <a:sym typeface="Titillium Web Light"/>
              </a:rPr>
              <a:t>Quote</a:t>
            </a:r>
            <a:endParaRPr sz="900">
              <a:solidFill>
                <a:srgbClr val="000000"/>
              </a:solidFill>
              <a:latin typeface="Titillium Web Light"/>
              <a:ea typeface="Titillium Web Light"/>
              <a:cs typeface="Titillium Web Light"/>
              <a:sym typeface="Titillium Web Light"/>
            </a:endParaRPr>
          </a:p>
        </p:txBody>
      </p:sp>
      <p:sp>
        <p:nvSpPr>
          <p:cNvPr id="580" name="Google Shape;580;p49"/>
          <p:cNvSpPr/>
          <p:nvPr/>
        </p:nvSpPr>
        <p:spPr>
          <a:xfrm flipH="1">
            <a:off x="6272646" y="1182290"/>
            <a:ext cx="467350" cy="1804900"/>
          </a:xfrm>
          <a:custGeom>
            <a:rect b="b" l="l" r="r" t="t"/>
            <a:pathLst>
              <a:path extrusionOk="0" h="72196" w="18694">
                <a:moveTo>
                  <a:pt x="104" y="0"/>
                </a:moveTo>
                <a:cubicBezTo>
                  <a:pt x="419" y="9761"/>
                  <a:pt x="-1105" y="46534"/>
                  <a:pt x="1993" y="58567"/>
                </a:cubicBezTo>
                <a:cubicBezTo>
                  <a:pt x="5091" y="70600"/>
                  <a:pt x="15911" y="69925"/>
                  <a:pt x="18694" y="72196"/>
                </a:cubicBezTo>
              </a:path>
            </a:pathLst>
          </a:custGeom>
          <a:noFill/>
          <a:ln cap="flat" cmpd="sng" w="9525">
            <a:solidFill>
              <a:srgbClr val="000000"/>
            </a:solidFill>
            <a:prstDash val="solid"/>
            <a:round/>
            <a:headEnd len="med" w="med" type="none"/>
            <a:tailEnd len="med" w="med" type="stealth"/>
          </a:ln>
        </p:spPr>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3"/>
          <p:cNvSpPr txBox="1"/>
          <p:nvPr/>
        </p:nvSpPr>
        <p:spPr>
          <a:xfrm>
            <a:off x="572200" y="478675"/>
            <a:ext cx="7704000" cy="572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3000">
                <a:solidFill>
                  <a:srgbClr val="005452"/>
                </a:solidFill>
                <a:latin typeface="Titillium Web SemiBold"/>
                <a:ea typeface="Titillium Web SemiBold"/>
                <a:cs typeface="Titillium Web SemiBold"/>
                <a:sym typeface="Titillium Web SemiBold"/>
              </a:rPr>
              <a:t>Our Goals</a:t>
            </a:r>
            <a:endParaRPr sz="3000">
              <a:solidFill>
                <a:srgbClr val="005452"/>
              </a:solidFill>
              <a:latin typeface="Titillium Web SemiBold"/>
              <a:ea typeface="Titillium Web SemiBold"/>
              <a:cs typeface="Titillium Web SemiBold"/>
              <a:sym typeface="Titillium Web SemiBold"/>
            </a:endParaRPr>
          </a:p>
        </p:txBody>
      </p:sp>
      <p:cxnSp>
        <p:nvCxnSpPr>
          <p:cNvPr id="110" name="Google Shape;110;p23"/>
          <p:cNvCxnSpPr/>
          <p:nvPr/>
        </p:nvCxnSpPr>
        <p:spPr>
          <a:xfrm>
            <a:off x="675471" y="1151900"/>
            <a:ext cx="7774200" cy="0"/>
          </a:xfrm>
          <a:prstGeom prst="straightConnector1">
            <a:avLst/>
          </a:prstGeom>
          <a:noFill/>
          <a:ln cap="flat" cmpd="sng" w="9525">
            <a:solidFill>
              <a:srgbClr val="005452"/>
            </a:solidFill>
            <a:prstDash val="solid"/>
            <a:round/>
            <a:headEnd len="med" w="med" type="none"/>
            <a:tailEnd len="med" w="med" type="triangle"/>
          </a:ln>
        </p:spPr>
      </p:cxnSp>
      <p:sp>
        <p:nvSpPr>
          <p:cNvPr id="111" name="Google Shape;111;p23"/>
          <p:cNvSpPr txBox="1"/>
          <p:nvPr/>
        </p:nvSpPr>
        <p:spPr>
          <a:xfrm>
            <a:off x="675475" y="1324125"/>
            <a:ext cx="7704000" cy="30882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rgbClr val="005452"/>
              </a:buClr>
              <a:buSzPts val="2000"/>
              <a:buFont typeface="Titillium Web"/>
              <a:buChar char="➔"/>
            </a:pPr>
            <a:r>
              <a:rPr lang="en" sz="2000">
                <a:solidFill>
                  <a:srgbClr val="005452"/>
                </a:solidFill>
                <a:latin typeface="Titillium Web"/>
                <a:ea typeface="Titillium Web"/>
                <a:cs typeface="Titillium Web"/>
                <a:sym typeface="Titillium Web"/>
              </a:rPr>
              <a:t>Send a payment as easily as an email</a:t>
            </a:r>
            <a:endParaRPr sz="2000">
              <a:solidFill>
                <a:srgbClr val="005452"/>
              </a:solidFill>
              <a:latin typeface="Titillium Web"/>
              <a:ea typeface="Titillium Web"/>
              <a:cs typeface="Titillium Web"/>
              <a:sym typeface="Titillium Web"/>
            </a:endParaRPr>
          </a:p>
          <a:p>
            <a:pPr indent="-355600" lvl="0" marL="457200" rtl="0" algn="l">
              <a:lnSpc>
                <a:spcPct val="115000"/>
              </a:lnSpc>
              <a:spcBef>
                <a:spcPts val="1000"/>
              </a:spcBef>
              <a:spcAft>
                <a:spcPts val="0"/>
              </a:spcAft>
              <a:buClr>
                <a:srgbClr val="005452"/>
              </a:buClr>
              <a:buSzPts val="2000"/>
              <a:buFont typeface="Titillium Web"/>
              <a:buChar char="➔"/>
            </a:pPr>
            <a:r>
              <a:rPr lang="en" sz="2000">
                <a:solidFill>
                  <a:srgbClr val="005452"/>
                </a:solidFill>
                <a:latin typeface="Titillium Web"/>
                <a:ea typeface="Titillium Web"/>
                <a:cs typeface="Titillium Web"/>
                <a:sym typeface="Titillium Web"/>
              </a:rPr>
              <a:t>Use interoperable, open standards</a:t>
            </a:r>
            <a:endParaRPr sz="2000">
              <a:solidFill>
                <a:srgbClr val="005452"/>
              </a:solidFill>
              <a:latin typeface="Titillium Web"/>
              <a:ea typeface="Titillium Web"/>
              <a:cs typeface="Titillium Web"/>
              <a:sym typeface="Titillium Web"/>
            </a:endParaRPr>
          </a:p>
          <a:p>
            <a:pPr indent="-355600" lvl="0" marL="457200" rtl="0" algn="l">
              <a:lnSpc>
                <a:spcPct val="115000"/>
              </a:lnSpc>
              <a:spcBef>
                <a:spcPts val="1000"/>
              </a:spcBef>
              <a:spcAft>
                <a:spcPts val="1000"/>
              </a:spcAft>
              <a:buClr>
                <a:srgbClr val="005452"/>
              </a:buClr>
              <a:buSzPts val="2000"/>
              <a:buFont typeface="Titillium Web"/>
              <a:buChar char="➔"/>
            </a:pPr>
            <a:r>
              <a:rPr lang="en" sz="2000">
                <a:solidFill>
                  <a:srgbClr val="005452"/>
                </a:solidFill>
                <a:latin typeface="Titillium Web"/>
                <a:ea typeface="Titillium Web"/>
                <a:cs typeface="Titillium Web"/>
                <a:sym typeface="Titillium Web"/>
              </a:rPr>
              <a:t>Enable digital financial access &amp; inclusion</a:t>
            </a:r>
            <a:endParaRPr sz="2000">
              <a:solidFill>
                <a:srgbClr val="005452"/>
              </a:solidFill>
              <a:latin typeface="Titillium Web"/>
              <a:ea typeface="Titillium Web"/>
              <a:cs typeface="Titillium Web"/>
              <a:sym typeface="Titillium Web"/>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4" name="Shape 584"/>
        <p:cNvGrpSpPr/>
        <p:nvPr/>
      </p:nvGrpSpPr>
      <p:grpSpPr>
        <a:xfrm>
          <a:off x="0" y="0"/>
          <a:ext cx="0" cy="0"/>
          <a:chOff x="0" y="0"/>
          <a:chExt cx="0" cy="0"/>
        </a:xfrm>
      </p:grpSpPr>
      <p:sp>
        <p:nvSpPr>
          <p:cNvPr id="585" name="Google Shape;585;p50"/>
          <p:cNvSpPr txBox="1"/>
          <p:nvPr/>
        </p:nvSpPr>
        <p:spPr>
          <a:xfrm>
            <a:off x="5936194" y="220081"/>
            <a:ext cx="15978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latin typeface="Titillium Web Light"/>
                <a:ea typeface="Titillium Web Light"/>
                <a:cs typeface="Titillium Web Light"/>
                <a:sym typeface="Titillium Web Light"/>
              </a:rPr>
              <a:t>MusicPlace</a:t>
            </a:r>
            <a:endParaRPr sz="1000">
              <a:solidFill>
                <a:srgbClr val="000000"/>
              </a:solidFill>
              <a:latin typeface="Titillium Web Light"/>
              <a:ea typeface="Titillium Web Light"/>
              <a:cs typeface="Titillium Web Light"/>
              <a:sym typeface="Titillium Web Light"/>
            </a:endParaRPr>
          </a:p>
        </p:txBody>
      </p:sp>
      <p:pic>
        <p:nvPicPr>
          <p:cNvPr id="586" name="Google Shape;586;p50"/>
          <p:cNvPicPr preferRelativeResize="0"/>
          <p:nvPr/>
        </p:nvPicPr>
        <p:blipFill>
          <a:blip r:embed="rId3">
            <a:alphaModFix/>
          </a:blip>
          <a:stretch>
            <a:fillRect/>
          </a:stretch>
        </p:blipFill>
        <p:spPr>
          <a:xfrm rot="8099994">
            <a:off x="6865918" y="862499"/>
            <a:ext cx="259950" cy="132061"/>
          </a:xfrm>
          <a:prstGeom prst="rect">
            <a:avLst/>
          </a:prstGeom>
          <a:noFill/>
          <a:ln>
            <a:noFill/>
          </a:ln>
        </p:spPr>
      </p:pic>
      <p:grpSp>
        <p:nvGrpSpPr>
          <p:cNvPr id="587" name="Google Shape;587;p50"/>
          <p:cNvGrpSpPr/>
          <p:nvPr/>
        </p:nvGrpSpPr>
        <p:grpSpPr>
          <a:xfrm>
            <a:off x="6440294" y="558781"/>
            <a:ext cx="589605" cy="475488"/>
            <a:chOff x="2816875" y="255775"/>
            <a:chExt cx="589605" cy="475488"/>
          </a:xfrm>
        </p:grpSpPr>
        <p:pic>
          <p:nvPicPr>
            <p:cNvPr id="588" name="Google Shape;588;p50"/>
            <p:cNvPicPr preferRelativeResize="0"/>
            <p:nvPr/>
          </p:nvPicPr>
          <p:blipFill>
            <a:blip r:embed="rId4">
              <a:alphaModFix/>
            </a:blip>
            <a:stretch>
              <a:fillRect/>
            </a:stretch>
          </p:blipFill>
          <p:spPr>
            <a:xfrm>
              <a:off x="2816875" y="255775"/>
              <a:ext cx="589605" cy="475488"/>
            </a:xfrm>
            <a:prstGeom prst="rect">
              <a:avLst/>
            </a:prstGeom>
            <a:noFill/>
            <a:ln>
              <a:noFill/>
            </a:ln>
          </p:spPr>
        </p:pic>
        <p:pic>
          <p:nvPicPr>
            <p:cNvPr id="589" name="Google Shape;589;p50"/>
            <p:cNvPicPr preferRelativeResize="0"/>
            <p:nvPr/>
          </p:nvPicPr>
          <p:blipFill>
            <a:blip r:embed="rId5">
              <a:alphaModFix/>
            </a:blip>
            <a:stretch>
              <a:fillRect/>
            </a:stretch>
          </p:blipFill>
          <p:spPr>
            <a:xfrm>
              <a:off x="2927406" y="306440"/>
              <a:ext cx="297968" cy="246888"/>
            </a:xfrm>
            <a:prstGeom prst="rect">
              <a:avLst/>
            </a:prstGeom>
            <a:noFill/>
            <a:ln>
              <a:noFill/>
            </a:ln>
          </p:spPr>
        </p:pic>
      </p:grpSp>
      <p:sp>
        <p:nvSpPr>
          <p:cNvPr id="590" name="Google Shape;590;p50"/>
          <p:cNvSpPr/>
          <p:nvPr/>
        </p:nvSpPr>
        <p:spPr>
          <a:xfrm>
            <a:off x="6773524" y="609740"/>
            <a:ext cx="122700" cy="122700"/>
          </a:xfrm>
          <a:prstGeom prst="ellipse">
            <a:avLst/>
          </a:prstGeom>
          <a:solidFill>
            <a:srgbClr val="FF7F0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100"/>
              <a:t> </a:t>
            </a:r>
            <a:endParaRPr sz="1100"/>
          </a:p>
        </p:txBody>
      </p:sp>
      <p:sp>
        <p:nvSpPr>
          <p:cNvPr id="591" name="Google Shape;591;p50"/>
          <p:cNvSpPr txBox="1"/>
          <p:nvPr/>
        </p:nvSpPr>
        <p:spPr>
          <a:xfrm>
            <a:off x="6719925" y="530270"/>
            <a:ext cx="171300" cy="15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600">
                <a:solidFill>
                  <a:srgbClr val="FFFFFF"/>
                </a:solidFill>
              </a:rPr>
              <a:t>1</a:t>
            </a:r>
            <a:endParaRPr b="1" sz="600">
              <a:solidFill>
                <a:srgbClr val="FFFFFF"/>
              </a:solidFill>
            </a:endParaRPr>
          </a:p>
        </p:txBody>
      </p:sp>
      <p:sp>
        <p:nvSpPr>
          <p:cNvPr id="592" name="Google Shape;592;p50"/>
          <p:cNvSpPr/>
          <p:nvPr/>
        </p:nvSpPr>
        <p:spPr>
          <a:xfrm>
            <a:off x="0" y="0"/>
            <a:ext cx="4034700" cy="5143500"/>
          </a:xfrm>
          <a:prstGeom prst="rect">
            <a:avLst/>
          </a:prstGeom>
          <a:solidFill>
            <a:srgbClr val="00848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50"/>
          <p:cNvSpPr txBox="1"/>
          <p:nvPr/>
        </p:nvSpPr>
        <p:spPr>
          <a:xfrm>
            <a:off x="4429600" y="3219375"/>
            <a:ext cx="4495500" cy="1759500"/>
          </a:xfrm>
          <a:prstGeom prst="rect">
            <a:avLst/>
          </a:prstGeom>
          <a:noFill/>
          <a:ln>
            <a:noFill/>
          </a:ln>
        </p:spPr>
        <p:txBody>
          <a:bodyPr anchorCtr="0" anchor="t" bIns="91425" lIns="91425" spcFirstLastPara="1" rIns="91425" wrap="square" tIns="91425">
            <a:noAutofit/>
          </a:bodyPr>
          <a:lstStyle/>
          <a:p>
            <a:pPr indent="-330200" lvl="0" marL="457200" rtl="0" algn="l">
              <a:lnSpc>
                <a:spcPct val="115000"/>
              </a:lnSpc>
              <a:spcBef>
                <a:spcPts val="0"/>
              </a:spcBef>
              <a:spcAft>
                <a:spcPts val="1000"/>
              </a:spcAft>
              <a:buClr>
                <a:schemeClr val="dk1"/>
              </a:buClr>
              <a:buSzPts val="1600"/>
              <a:buFont typeface="Titillium Web"/>
              <a:buChar char="●"/>
            </a:pPr>
            <a:r>
              <a:rPr lang="en" sz="1600">
                <a:solidFill>
                  <a:schemeClr val="dk1"/>
                </a:solidFill>
                <a:latin typeface="Titillium Web"/>
                <a:ea typeface="Titillium Web"/>
                <a:cs typeface="Titillium Web"/>
                <a:sym typeface="Titillium Web"/>
              </a:rPr>
              <a:t>MusicPlace requests a </a:t>
            </a:r>
            <a:r>
              <a:rPr b="1" lang="en" sz="1600">
                <a:solidFill>
                  <a:schemeClr val="dk1"/>
                </a:solidFill>
                <a:latin typeface="Titillium Web"/>
                <a:ea typeface="Titillium Web"/>
                <a:cs typeface="Titillium Web"/>
                <a:sym typeface="Titillium Web"/>
              </a:rPr>
              <a:t>Grant</a:t>
            </a:r>
            <a:r>
              <a:rPr lang="en" sz="1600">
                <a:solidFill>
                  <a:schemeClr val="dk1"/>
                </a:solidFill>
                <a:latin typeface="Titillium Web"/>
                <a:ea typeface="Titillium Web"/>
                <a:cs typeface="Titillium Web"/>
                <a:sym typeface="Titillium Web"/>
              </a:rPr>
              <a:t> to create an </a:t>
            </a:r>
            <a:r>
              <a:rPr b="1" lang="en" sz="1600">
                <a:solidFill>
                  <a:schemeClr val="dk1"/>
                </a:solidFill>
                <a:latin typeface="Titillium Web"/>
                <a:ea typeface="Titillium Web"/>
                <a:cs typeface="Titillium Web"/>
                <a:sym typeface="Titillium Web"/>
              </a:rPr>
              <a:t>Outgoing Payment</a:t>
            </a:r>
            <a:r>
              <a:rPr lang="en" sz="1600">
                <a:solidFill>
                  <a:schemeClr val="dk1"/>
                </a:solidFill>
                <a:latin typeface="Titillium Web"/>
                <a:ea typeface="Titillium Web"/>
                <a:cs typeface="Titillium Web"/>
                <a:sym typeface="Titillium Web"/>
              </a:rPr>
              <a:t> on </a:t>
            </a:r>
            <a:r>
              <a:rPr b="1" lang="en" sz="1600">
                <a:solidFill>
                  <a:schemeClr val="dk1"/>
                </a:solidFill>
                <a:latin typeface="Titillium Web"/>
                <a:ea typeface="Titillium Web"/>
                <a:cs typeface="Titillium Web"/>
                <a:sym typeface="Titillium Web"/>
              </a:rPr>
              <a:t>Alice’s account</a:t>
            </a:r>
            <a:r>
              <a:rPr lang="en" sz="1600">
                <a:solidFill>
                  <a:schemeClr val="dk1"/>
                </a:solidFill>
                <a:latin typeface="Titillium Web"/>
                <a:ea typeface="Titillium Web"/>
                <a:cs typeface="Titillium Web"/>
                <a:sym typeface="Titillium Web"/>
              </a:rPr>
              <a:t> at her wallet provider</a:t>
            </a:r>
            <a:endParaRPr sz="1600">
              <a:solidFill>
                <a:schemeClr val="dk1"/>
              </a:solidFill>
              <a:latin typeface="Titillium Web"/>
              <a:ea typeface="Titillium Web"/>
              <a:cs typeface="Titillium Web"/>
              <a:sym typeface="Titillium Web"/>
            </a:endParaRPr>
          </a:p>
        </p:txBody>
      </p:sp>
      <p:sp>
        <p:nvSpPr>
          <p:cNvPr id="594" name="Google Shape;594;p50"/>
          <p:cNvSpPr txBox="1"/>
          <p:nvPr/>
        </p:nvSpPr>
        <p:spPr>
          <a:xfrm>
            <a:off x="5013963" y="2376175"/>
            <a:ext cx="15978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latin typeface="Titillium Web Light"/>
                <a:ea typeface="Titillium Web Light"/>
                <a:cs typeface="Titillium Web Light"/>
                <a:sym typeface="Titillium Web Light"/>
              </a:rPr>
              <a:t>Alice</a:t>
            </a:r>
            <a:endParaRPr sz="1000">
              <a:solidFill>
                <a:srgbClr val="000000"/>
              </a:solidFill>
              <a:latin typeface="Titillium Web Light"/>
              <a:ea typeface="Titillium Web Light"/>
              <a:cs typeface="Titillium Web Light"/>
              <a:sym typeface="Titillium Web Light"/>
            </a:endParaRPr>
          </a:p>
        </p:txBody>
      </p:sp>
      <p:sp>
        <p:nvSpPr>
          <p:cNvPr id="595" name="Google Shape;595;p50"/>
          <p:cNvSpPr txBox="1"/>
          <p:nvPr/>
        </p:nvSpPr>
        <p:spPr>
          <a:xfrm>
            <a:off x="6742913" y="2376175"/>
            <a:ext cx="15978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latin typeface="Titillium Web Light"/>
                <a:ea typeface="Titillium Web Light"/>
                <a:cs typeface="Titillium Web Light"/>
                <a:sym typeface="Titillium Web Light"/>
              </a:rPr>
              <a:t>Bob</a:t>
            </a:r>
            <a:endParaRPr sz="1000">
              <a:solidFill>
                <a:srgbClr val="000000"/>
              </a:solidFill>
              <a:latin typeface="Titillium Web Light"/>
              <a:ea typeface="Titillium Web Light"/>
              <a:cs typeface="Titillium Web Light"/>
              <a:sym typeface="Titillium Web Light"/>
            </a:endParaRPr>
          </a:p>
        </p:txBody>
      </p:sp>
      <p:pic>
        <p:nvPicPr>
          <p:cNvPr id="596" name="Google Shape;596;p50"/>
          <p:cNvPicPr preferRelativeResize="0"/>
          <p:nvPr/>
        </p:nvPicPr>
        <p:blipFill>
          <a:blip r:embed="rId6">
            <a:alphaModFix/>
          </a:blip>
          <a:stretch>
            <a:fillRect/>
          </a:stretch>
        </p:blipFill>
        <p:spPr>
          <a:xfrm>
            <a:off x="7267500" y="1873225"/>
            <a:ext cx="548640" cy="548640"/>
          </a:xfrm>
          <a:prstGeom prst="rect">
            <a:avLst/>
          </a:prstGeom>
          <a:noFill/>
          <a:ln>
            <a:noFill/>
          </a:ln>
        </p:spPr>
      </p:pic>
      <p:pic>
        <p:nvPicPr>
          <p:cNvPr id="597" name="Google Shape;597;p50"/>
          <p:cNvPicPr preferRelativeResize="0"/>
          <p:nvPr/>
        </p:nvPicPr>
        <p:blipFill>
          <a:blip r:embed="rId7">
            <a:alphaModFix/>
          </a:blip>
          <a:stretch>
            <a:fillRect/>
          </a:stretch>
        </p:blipFill>
        <p:spPr>
          <a:xfrm>
            <a:off x="5538550" y="1873225"/>
            <a:ext cx="548640" cy="548640"/>
          </a:xfrm>
          <a:prstGeom prst="rect">
            <a:avLst/>
          </a:prstGeom>
          <a:noFill/>
          <a:ln>
            <a:noFill/>
          </a:ln>
        </p:spPr>
      </p:pic>
      <p:pic>
        <p:nvPicPr>
          <p:cNvPr id="598" name="Google Shape;598;p50"/>
          <p:cNvPicPr preferRelativeResize="0"/>
          <p:nvPr/>
        </p:nvPicPr>
        <p:blipFill>
          <a:blip r:embed="rId8">
            <a:alphaModFix/>
          </a:blip>
          <a:stretch>
            <a:fillRect/>
          </a:stretch>
        </p:blipFill>
        <p:spPr>
          <a:xfrm>
            <a:off x="7308654" y="2714875"/>
            <a:ext cx="466344" cy="443409"/>
          </a:xfrm>
          <a:prstGeom prst="rect">
            <a:avLst/>
          </a:prstGeom>
          <a:noFill/>
          <a:ln>
            <a:noFill/>
          </a:ln>
        </p:spPr>
      </p:pic>
      <p:pic>
        <p:nvPicPr>
          <p:cNvPr id="599" name="Google Shape;599;p50"/>
          <p:cNvPicPr preferRelativeResize="0"/>
          <p:nvPr/>
        </p:nvPicPr>
        <p:blipFill>
          <a:blip r:embed="rId3">
            <a:alphaModFix/>
          </a:blip>
          <a:stretch>
            <a:fillRect/>
          </a:stretch>
        </p:blipFill>
        <p:spPr>
          <a:xfrm rot="8099994">
            <a:off x="6867950" y="862494"/>
            <a:ext cx="259950" cy="132061"/>
          </a:xfrm>
          <a:prstGeom prst="rect">
            <a:avLst/>
          </a:prstGeom>
          <a:noFill/>
          <a:ln>
            <a:noFill/>
          </a:ln>
        </p:spPr>
      </p:pic>
      <p:pic>
        <p:nvPicPr>
          <p:cNvPr id="600" name="Google Shape;600;p50"/>
          <p:cNvPicPr preferRelativeResize="0"/>
          <p:nvPr/>
        </p:nvPicPr>
        <p:blipFill>
          <a:blip r:embed="rId9">
            <a:alphaModFix/>
          </a:blip>
          <a:stretch>
            <a:fillRect/>
          </a:stretch>
        </p:blipFill>
        <p:spPr>
          <a:xfrm>
            <a:off x="5719838" y="2850238"/>
            <a:ext cx="186075" cy="172675"/>
          </a:xfrm>
          <a:prstGeom prst="rect">
            <a:avLst/>
          </a:prstGeom>
          <a:noFill/>
          <a:ln>
            <a:noFill/>
          </a:ln>
        </p:spPr>
      </p:pic>
      <p:pic>
        <p:nvPicPr>
          <p:cNvPr id="601" name="Google Shape;601;p50"/>
          <p:cNvPicPr preferRelativeResize="0"/>
          <p:nvPr/>
        </p:nvPicPr>
        <p:blipFill>
          <a:blip r:embed="rId10">
            <a:alphaModFix/>
          </a:blip>
          <a:stretch>
            <a:fillRect/>
          </a:stretch>
        </p:blipFill>
        <p:spPr>
          <a:xfrm>
            <a:off x="5682914" y="2717038"/>
            <a:ext cx="259950" cy="439109"/>
          </a:xfrm>
          <a:prstGeom prst="rect">
            <a:avLst/>
          </a:prstGeom>
          <a:noFill/>
          <a:ln>
            <a:noFill/>
          </a:ln>
        </p:spPr>
      </p:pic>
      <p:sp>
        <p:nvSpPr>
          <p:cNvPr id="602" name="Google Shape;602;p50"/>
          <p:cNvSpPr txBox="1"/>
          <p:nvPr/>
        </p:nvSpPr>
        <p:spPr>
          <a:xfrm>
            <a:off x="572200" y="299975"/>
            <a:ext cx="3260100" cy="572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3000">
                <a:solidFill>
                  <a:schemeClr val="lt1"/>
                </a:solidFill>
                <a:latin typeface="Titillium Web SemiBold"/>
                <a:ea typeface="Titillium Web SemiBold"/>
                <a:cs typeface="Titillium Web SemiBold"/>
                <a:sym typeface="Titillium Web SemiBold"/>
              </a:rPr>
              <a:t>Open Payments</a:t>
            </a:r>
            <a:endParaRPr sz="3000">
              <a:solidFill>
                <a:schemeClr val="lt1"/>
              </a:solidFill>
              <a:latin typeface="Titillium Web SemiBold"/>
              <a:ea typeface="Titillium Web SemiBold"/>
              <a:cs typeface="Titillium Web SemiBold"/>
              <a:sym typeface="Titillium Web SemiBold"/>
            </a:endParaRPr>
          </a:p>
        </p:txBody>
      </p:sp>
      <p:sp>
        <p:nvSpPr>
          <p:cNvPr id="603" name="Google Shape;603;p50"/>
          <p:cNvSpPr txBox="1"/>
          <p:nvPr/>
        </p:nvSpPr>
        <p:spPr>
          <a:xfrm>
            <a:off x="611127" y="740425"/>
            <a:ext cx="3221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Titillium Web SemiBold"/>
                <a:ea typeface="Titillium Web SemiBold"/>
                <a:cs typeface="Titillium Web SemiBold"/>
                <a:sym typeface="Titillium Web SemiBold"/>
              </a:rPr>
              <a:t>Third-Party Access to Accounts</a:t>
            </a:r>
            <a:endParaRPr>
              <a:solidFill>
                <a:schemeClr val="lt1"/>
              </a:solidFill>
              <a:latin typeface="Titillium Web SemiBold"/>
              <a:ea typeface="Titillium Web SemiBold"/>
              <a:cs typeface="Titillium Web SemiBold"/>
              <a:sym typeface="Titillium Web SemiBold"/>
            </a:endParaRPr>
          </a:p>
        </p:txBody>
      </p:sp>
      <p:cxnSp>
        <p:nvCxnSpPr>
          <p:cNvPr id="604" name="Google Shape;604;p50"/>
          <p:cNvCxnSpPr/>
          <p:nvPr/>
        </p:nvCxnSpPr>
        <p:spPr>
          <a:xfrm>
            <a:off x="675471" y="1151900"/>
            <a:ext cx="2513700" cy="0"/>
          </a:xfrm>
          <a:prstGeom prst="straightConnector1">
            <a:avLst/>
          </a:prstGeom>
          <a:noFill/>
          <a:ln cap="flat" cmpd="sng" w="9525">
            <a:solidFill>
              <a:schemeClr val="lt1"/>
            </a:solidFill>
            <a:prstDash val="solid"/>
            <a:round/>
            <a:headEnd len="med" w="med" type="none"/>
            <a:tailEnd len="med" w="med" type="triangle"/>
          </a:ln>
        </p:spPr>
      </p:cxnSp>
      <p:sp>
        <p:nvSpPr>
          <p:cNvPr id="605" name="Google Shape;605;p50"/>
          <p:cNvSpPr txBox="1"/>
          <p:nvPr/>
        </p:nvSpPr>
        <p:spPr>
          <a:xfrm>
            <a:off x="675475" y="1324125"/>
            <a:ext cx="3051900" cy="34662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Clr>
                <a:schemeClr val="lt2"/>
              </a:buClr>
              <a:buSzPts val="1600"/>
              <a:buFont typeface="Titillium Web"/>
              <a:buChar char="➔"/>
            </a:pPr>
            <a:r>
              <a:rPr lang="en" sz="1600">
                <a:solidFill>
                  <a:schemeClr val="lt2"/>
                </a:solidFill>
                <a:latin typeface="Titillium Web"/>
                <a:ea typeface="Titillium Web"/>
                <a:cs typeface="Titillium Web"/>
                <a:sym typeface="Titillium Web"/>
              </a:rPr>
              <a:t>Grant Request Incoming Payment</a:t>
            </a:r>
            <a:endParaRPr sz="1600">
              <a:solidFill>
                <a:schemeClr val="lt2"/>
              </a:solidFill>
              <a:latin typeface="Titillium Web"/>
              <a:ea typeface="Titillium Web"/>
              <a:cs typeface="Titillium Web"/>
              <a:sym typeface="Titillium Web"/>
            </a:endParaRPr>
          </a:p>
          <a:p>
            <a:pPr indent="-330200" lvl="0" marL="457200" rtl="0" algn="l">
              <a:lnSpc>
                <a:spcPct val="115000"/>
              </a:lnSpc>
              <a:spcBef>
                <a:spcPts val="1000"/>
              </a:spcBef>
              <a:spcAft>
                <a:spcPts val="0"/>
              </a:spcAft>
              <a:buClr>
                <a:schemeClr val="lt2"/>
              </a:buClr>
              <a:buSzPts val="1600"/>
              <a:buFont typeface="Titillium Web"/>
              <a:buChar char="➔"/>
            </a:pPr>
            <a:r>
              <a:rPr lang="en" sz="1600">
                <a:solidFill>
                  <a:schemeClr val="lt2"/>
                </a:solidFill>
                <a:latin typeface="Titillium Web"/>
                <a:ea typeface="Titillium Web"/>
                <a:cs typeface="Titillium Web"/>
                <a:sym typeface="Titillium Web"/>
              </a:rPr>
              <a:t>Create Incoming Payment</a:t>
            </a:r>
            <a:endParaRPr sz="1600">
              <a:solidFill>
                <a:schemeClr val="lt2"/>
              </a:solidFill>
              <a:latin typeface="Titillium Web"/>
              <a:ea typeface="Titillium Web"/>
              <a:cs typeface="Titillium Web"/>
              <a:sym typeface="Titillium Web"/>
            </a:endParaRPr>
          </a:p>
          <a:p>
            <a:pPr indent="-330200" lvl="0" marL="457200" rtl="0" algn="l">
              <a:lnSpc>
                <a:spcPct val="115000"/>
              </a:lnSpc>
              <a:spcBef>
                <a:spcPts val="1000"/>
              </a:spcBef>
              <a:spcAft>
                <a:spcPts val="0"/>
              </a:spcAft>
              <a:buClr>
                <a:schemeClr val="lt2"/>
              </a:buClr>
              <a:buSzPts val="1600"/>
              <a:buFont typeface="Titillium Web"/>
              <a:buChar char="➔"/>
            </a:pPr>
            <a:r>
              <a:rPr lang="en" sz="1600">
                <a:solidFill>
                  <a:schemeClr val="lt2"/>
                </a:solidFill>
                <a:latin typeface="Titillium Web"/>
                <a:ea typeface="Titillium Web"/>
                <a:cs typeface="Titillium Web"/>
                <a:sym typeface="Titillium Web"/>
              </a:rPr>
              <a:t>Grant Request Quote</a:t>
            </a:r>
            <a:endParaRPr sz="1600">
              <a:solidFill>
                <a:schemeClr val="lt2"/>
              </a:solidFill>
              <a:latin typeface="Titillium Web"/>
              <a:ea typeface="Titillium Web"/>
              <a:cs typeface="Titillium Web"/>
              <a:sym typeface="Titillium Web"/>
            </a:endParaRPr>
          </a:p>
          <a:p>
            <a:pPr indent="-330200" lvl="0" marL="457200" rtl="0" algn="l">
              <a:lnSpc>
                <a:spcPct val="115000"/>
              </a:lnSpc>
              <a:spcBef>
                <a:spcPts val="1000"/>
              </a:spcBef>
              <a:spcAft>
                <a:spcPts val="0"/>
              </a:spcAft>
              <a:buClr>
                <a:schemeClr val="lt2"/>
              </a:buClr>
              <a:buSzPts val="1600"/>
              <a:buFont typeface="Titillium Web"/>
              <a:buChar char="➔"/>
            </a:pPr>
            <a:r>
              <a:rPr lang="en" sz="1600">
                <a:solidFill>
                  <a:schemeClr val="lt2"/>
                </a:solidFill>
                <a:latin typeface="Titillium Web"/>
                <a:ea typeface="Titillium Web"/>
                <a:cs typeface="Titillium Web"/>
                <a:sym typeface="Titillium Web"/>
              </a:rPr>
              <a:t>Create Quote</a:t>
            </a:r>
            <a:endParaRPr sz="1600">
              <a:solidFill>
                <a:schemeClr val="lt2"/>
              </a:solidFill>
              <a:latin typeface="Titillium Web"/>
              <a:ea typeface="Titillium Web"/>
              <a:cs typeface="Titillium Web"/>
              <a:sym typeface="Titillium Web"/>
            </a:endParaRPr>
          </a:p>
          <a:p>
            <a:pPr indent="-330200" lvl="0" marL="457200" rtl="0" algn="l">
              <a:lnSpc>
                <a:spcPct val="115000"/>
              </a:lnSpc>
              <a:spcBef>
                <a:spcPts val="1000"/>
              </a:spcBef>
              <a:spcAft>
                <a:spcPts val="0"/>
              </a:spcAft>
              <a:buClr>
                <a:schemeClr val="lt2"/>
              </a:buClr>
              <a:buSzPts val="1600"/>
              <a:buFont typeface="Titillium Web"/>
              <a:buChar char="➔"/>
            </a:pPr>
            <a:r>
              <a:rPr b="1" lang="en" sz="1600">
                <a:solidFill>
                  <a:schemeClr val="lt2"/>
                </a:solidFill>
                <a:latin typeface="Titillium Web"/>
                <a:ea typeface="Titillium Web"/>
                <a:cs typeface="Titillium Web"/>
                <a:sym typeface="Titillium Web"/>
              </a:rPr>
              <a:t>Grant Request Outgoing Payment</a:t>
            </a:r>
            <a:endParaRPr b="1" sz="1600">
              <a:solidFill>
                <a:schemeClr val="lt2"/>
              </a:solidFill>
              <a:latin typeface="Titillium Web"/>
              <a:ea typeface="Titillium Web"/>
              <a:cs typeface="Titillium Web"/>
              <a:sym typeface="Titillium Web"/>
            </a:endParaRPr>
          </a:p>
          <a:p>
            <a:pPr indent="-330200" lvl="0" marL="457200" rtl="0" algn="l">
              <a:lnSpc>
                <a:spcPct val="115000"/>
              </a:lnSpc>
              <a:spcBef>
                <a:spcPts val="1000"/>
              </a:spcBef>
              <a:spcAft>
                <a:spcPts val="0"/>
              </a:spcAft>
              <a:buClr>
                <a:schemeClr val="lt2"/>
              </a:buClr>
              <a:buSzPts val="1600"/>
              <a:buFont typeface="Titillium Web"/>
              <a:buChar char="➔"/>
            </a:pPr>
            <a:r>
              <a:rPr lang="en" sz="1600">
                <a:solidFill>
                  <a:schemeClr val="lt2"/>
                </a:solidFill>
                <a:latin typeface="Titillium Web"/>
                <a:ea typeface="Titillium Web"/>
                <a:cs typeface="Titillium Web"/>
                <a:sym typeface="Titillium Web"/>
              </a:rPr>
              <a:t>Continuation Request</a:t>
            </a:r>
            <a:endParaRPr sz="1600">
              <a:solidFill>
                <a:schemeClr val="lt2"/>
              </a:solidFill>
              <a:latin typeface="Titillium Web"/>
              <a:ea typeface="Titillium Web"/>
              <a:cs typeface="Titillium Web"/>
              <a:sym typeface="Titillium Web"/>
            </a:endParaRPr>
          </a:p>
          <a:p>
            <a:pPr indent="-330200" lvl="0" marL="457200" rtl="0" algn="l">
              <a:lnSpc>
                <a:spcPct val="115000"/>
              </a:lnSpc>
              <a:spcBef>
                <a:spcPts val="1000"/>
              </a:spcBef>
              <a:spcAft>
                <a:spcPts val="1000"/>
              </a:spcAft>
              <a:buClr>
                <a:schemeClr val="lt2"/>
              </a:buClr>
              <a:buSzPts val="1600"/>
              <a:buFont typeface="Titillium Web"/>
              <a:buChar char="➔"/>
            </a:pPr>
            <a:r>
              <a:rPr lang="en" sz="1600">
                <a:solidFill>
                  <a:schemeClr val="lt2"/>
                </a:solidFill>
                <a:latin typeface="Titillium Web"/>
                <a:ea typeface="Titillium Web"/>
                <a:cs typeface="Titillium Web"/>
                <a:sym typeface="Titillium Web"/>
              </a:rPr>
              <a:t>Create Outgoing Payment</a:t>
            </a:r>
            <a:endParaRPr sz="1600">
              <a:solidFill>
                <a:schemeClr val="lt2"/>
              </a:solidFill>
              <a:latin typeface="Titillium Web"/>
              <a:ea typeface="Titillium Web"/>
              <a:cs typeface="Titillium Web"/>
              <a:sym typeface="Titillium Web"/>
            </a:endParaRPr>
          </a:p>
        </p:txBody>
      </p:sp>
      <p:pic>
        <p:nvPicPr>
          <p:cNvPr id="606" name="Google Shape;606;p50"/>
          <p:cNvPicPr preferRelativeResize="0"/>
          <p:nvPr/>
        </p:nvPicPr>
        <p:blipFill>
          <a:blip r:embed="rId11">
            <a:alphaModFix/>
          </a:blip>
          <a:stretch>
            <a:fillRect/>
          </a:stretch>
        </p:blipFill>
        <p:spPr>
          <a:xfrm>
            <a:off x="6108394" y="1265641"/>
            <a:ext cx="569900" cy="563276"/>
          </a:xfrm>
          <a:prstGeom prst="rect">
            <a:avLst/>
          </a:prstGeom>
          <a:noFill/>
          <a:ln>
            <a:noFill/>
          </a:ln>
        </p:spPr>
      </p:pic>
      <p:sp>
        <p:nvSpPr>
          <p:cNvPr id="607" name="Google Shape;607;p50"/>
          <p:cNvSpPr txBox="1"/>
          <p:nvPr/>
        </p:nvSpPr>
        <p:spPr>
          <a:xfrm>
            <a:off x="6101322" y="1228799"/>
            <a:ext cx="5451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800">
                <a:solidFill>
                  <a:srgbClr val="000000"/>
                </a:solidFill>
                <a:latin typeface="Titillium Web Light"/>
                <a:ea typeface="Titillium Web Light"/>
                <a:cs typeface="Titillium Web Light"/>
                <a:sym typeface="Titillium Web Light"/>
              </a:rPr>
              <a:t>Grant request</a:t>
            </a:r>
            <a:endParaRPr sz="800">
              <a:solidFill>
                <a:srgbClr val="000000"/>
              </a:solidFill>
              <a:latin typeface="Titillium Web Light"/>
              <a:ea typeface="Titillium Web Light"/>
              <a:cs typeface="Titillium Web Light"/>
              <a:sym typeface="Titillium Web Light"/>
            </a:endParaRPr>
          </a:p>
        </p:txBody>
      </p:sp>
      <p:sp>
        <p:nvSpPr>
          <p:cNvPr id="608" name="Google Shape;608;p50"/>
          <p:cNvSpPr/>
          <p:nvPr/>
        </p:nvSpPr>
        <p:spPr>
          <a:xfrm flipH="1">
            <a:off x="6272646" y="1182290"/>
            <a:ext cx="467350" cy="1804900"/>
          </a:xfrm>
          <a:custGeom>
            <a:rect b="b" l="l" r="r" t="t"/>
            <a:pathLst>
              <a:path extrusionOk="0" h="72196" w="18694">
                <a:moveTo>
                  <a:pt x="104" y="0"/>
                </a:moveTo>
                <a:cubicBezTo>
                  <a:pt x="419" y="9761"/>
                  <a:pt x="-1105" y="46534"/>
                  <a:pt x="1993" y="58567"/>
                </a:cubicBezTo>
                <a:cubicBezTo>
                  <a:pt x="5091" y="70600"/>
                  <a:pt x="15911" y="69925"/>
                  <a:pt x="18694" y="72196"/>
                </a:cubicBezTo>
              </a:path>
            </a:pathLst>
          </a:custGeom>
          <a:noFill/>
          <a:ln cap="flat" cmpd="sng" w="9525">
            <a:solidFill>
              <a:srgbClr val="000000"/>
            </a:solidFill>
            <a:prstDash val="solid"/>
            <a:round/>
            <a:headEnd len="med" w="med" type="none"/>
            <a:tailEnd len="med" w="med" type="stealth"/>
          </a:ln>
        </p:spPr>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2" name="Shape 612"/>
        <p:cNvGrpSpPr/>
        <p:nvPr/>
      </p:nvGrpSpPr>
      <p:grpSpPr>
        <a:xfrm>
          <a:off x="0" y="0"/>
          <a:ext cx="0" cy="0"/>
          <a:chOff x="0" y="0"/>
          <a:chExt cx="0" cy="0"/>
        </a:xfrm>
      </p:grpSpPr>
      <p:cxnSp>
        <p:nvCxnSpPr>
          <p:cNvPr id="613" name="Google Shape;613;p51"/>
          <p:cNvCxnSpPr/>
          <p:nvPr/>
        </p:nvCxnSpPr>
        <p:spPr>
          <a:xfrm>
            <a:off x="675471" y="1151900"/>
            <a:ext cx="7774200" cy="0"/>
          </a:xfrm>
          <a:prstGeom prst="straightConnector1">
            <a:avLst/>
          </a:prstGeom>
          <a:noFill/>
          <a:ln cap="flat" cmpd="sng" w="9525">
            <a:solidFill>
              <a:srgbClr val="005452"/>
            </a:solidFill>
            <a:prstDash val="solid"/>
            <a:round/>
            <a:headEnd len="med" w="med" type="none"/>
            <a:tailEnd len="med" w="med" type="triangle"/>
          </a:ln>
        </p:spPr>
      </p:cxnSp>
      <p:sp>
        <p:nvSpPr>
          <p:cNvPr id="614" name="Google Shape;614;p51"/>
          <p:cNvSpPr txBox="1"/>
          <p:nvPr/>
        </p:nvSpPr>
        <p:spPr>
          <a:xfrm>
            <a:off x="572200" y="478675"/>
            <a:ext cx="7704000" cy="572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3000">
                <a:solidFill>
                  <a:srgbClr val="005452"/>
                </a:solidFill>
                <a:latin typeface="Titillium Web SemiBold"/>
                <a:ea typeface="Titillium Web SemiBold"/>
                <a:cs typeface="Titillium Web SemiBold"/>
                <a:sym typeface="Titillium Web SemiBold"/>
              </a:rPr>
              <a:t>Interlude: Outgoing Payment</a:t>
            </a:r>
            <a:endParaRPr sz="3000">
              <a:solidFill>
                <a:srgbClr val="005452"/>
              </a:solidFill>
              <a:latin typeface="Titillium Web SemiBold"/>
              <a:ea typeface="Titillium Web SemiBold"/>
              <a:cs typeface="Titillium Web SemiBold"/>
              <a:sym typeface="Titillium Web SemiBold"/>
            </a:endParaRPr>
          </a:p>
        </p:txBody>
      </p:sp>
      <p:sp>
        <p:nvSpPr>
          <p:cNvPr id="615" name="Google Shape;615;p51"/>
          <p:cNvSpPr txBox="1"/>
          <p:nvPr/>
        </p:nvSpPr>
        <p:spPr>
          <a:xfrm>
            <a:off x="675475" y="1324125"/>
            <a:ext cx="7704000" cy="3495000"/>
          </a:xfrm>
          <a:prstGeom prst="rect">
            <a:avLst/>
          </a:prstGeom>
          <a:noFill/>
          <a:ln>
            <a:noFill/>
          </a:ln>
        </p:spPr>
        <p:txBody>
          <a:bodyPr anchorCtr="0" anchor="t" bIns="91425" lIns="91425" spcFirstLastPara="1" rIns="91425" wrap="square" tIns="91425">
            <a:spAutoFit/>
          </a:bodyPr>
          <a:lstStyle/>
          <a:p>
            <a:pPr indent="-336550" lvl="0" marL="457200" rtl="0" algn="l">
              <a:lnSpc>
                <a:spcPct val="115000"/>
              </a:lnSpc>
              <a:spcBef>
                <a:spcPts val="0"/>
              </a:spcBef>
              <a:spcAft>
                <a:spcPts val="0"/>
              </a:spcAft>
              <a:buClr>
                <a:srgbClr val="005452"/>
              </a:buClr>
              <a:buSzPts val="1700"/>
              <a:buFont typeface="Titillium Web"/>
              <a:buChar char="➔"/>
            </a:pPr>
            <a:r>
              <a:rPr lang="en" sz="1700">
                <a:solidFill>
                  <a:srgbClr val="005452"/>
                </a:solidFill>
                <a:latin typeface="Titillium Web"/>
                <a:ea typeface="Titillium Web"/>
                <a:cs typeface="Titillium Web"/>
                <a:sym typeface="Titillium Web"/>
              </a:rPr>
              <a:t>After a quote is created Open Payments requires the sender to explicitly consent to the creation of an outgoing-payment.</a:t>
            </a:r>
            <a:endParaRPr sz="1700">
              <a:solidFill>
                <a:srgbClr val="005452"/>
              </a:solidFill>
              <a:latin typeface="Titillium Web"/>
              <a:ea typeface="Titillium Web"/>
              <a:cs typeface="Titillium Web"/>
              <a:sym typeface="Titillium Web"/>
            </a:endParaRPr>
          </a:p>
          <a:p>
            <a:pPr indent="-336550" lvl="0" marL="457200" rtl="0" algn="l">
              <a:lnSpc>
                <a:spcPct val="115000"/>
              </a:lnSpc>
              <a:spcBef>
                <a:spcPts val="1000"/>
              </a:spcBef>
              <a:spcAft>
                <a:spcPts val="0"/>
              </a:spcAft>
              <a:buClr>
                <a:srgbClr val="005452"/>
              </a:buClr>
              <a:buSzPts val="1700"/>
              <a:buFont typeface="Titillium Web"/>
              <a:buChar char="➔"/>
            </a:pPr>
            <a:r>
              <a:rPr lang="en" sz="1700">
                <a:solidFill>
                  <a:srgbClr val="005452"/>
                </a:solidFill>
                <a:latin typeface="Titillium Web"/>
                <a:ea typeface="Titillium Web"/>
                <a:cs typeface="Titillium Web"/>
                <a:sym typeface="Titillium Web"/>
              </a:rPr>
              <a:t>Consent is obtained through an interactive grant.</a:t>
            </a:r>
            <a:endParaRPr sz="1700">
              <a:solidFill>
                <a:srgbClr val="005452"/>
              </a:solidFill>
              <a:latin typeface="Titillium Web"/>
              <a:ea typeface="Titillium Web"/>
              <a:cs typeface="Titillium Web"/>
              <a:sym typeface="Titillium Web"/>
            </a:endParaRPr>
          </a:p>
          <a:p>
            <a:pPr indent="-336550" lvl="0" marL="457200" rtl="0" algn="l">
              <a:lnSpc>
                <a:spcPct val="115000"/>
              </a:lnSpc>
              <a:spcBef>
                <a:spcPts val="1000"/>
              </a:spcBef>
              <a:spcAft>
                <a:spcPts val="0"/>
              </a:spcAft>
              <a:buClr>
                <a:srgbClr val="005452"/>
              </a:buClr>
              <a:buSzPts val="1700"/>
              <a:buFont typeface="Titillium Web"/>
              <a:buChar char="➔"/>
            </a:pPr>
            <a:r>
              <a:rPr lang="en" sz="1700">
                <a:solidFill>
                  <a:srgbClr val="005452"/>
                </a:solidFill>
                <a:latin typeface="Titillium Web"/>
                <a:ea typeface="Titillium Web"/>
                <a:cs typeface="Titillium Web"/>
                <a:sym typeface="Titillium Web"/>
              </a:rPr>
              <a:t>The outgoing-payment serves as an instruction to make a payment from the payer’s account.</a:t>
            </a:r>
            <a:endParaRPr sz="1700">
              <a:solidFill>
                <a:srgbClr val="005452"/>
              </a:solidFill>
              <a:latin typeface="Titillium Web"/>
              <a:ea typeface="Titillium Web"/>
              <a:cs typeface="Titillium Web"/>
              <a:sym typeface="Titillium Web"/>
            </a:endParaRPr>
          </a:p>
          <a:p>
            <a:pPr indent="-336550" lvl="0" marL="457200" rtl="0" algn="l">
              <a:lnSpc>
                <a:spcPct val="115000"/>
              </a:lnSpc>
              <a:spcBef>
                <a:spcPts val="1000"/>
              </a:spcBef>
              <a:spcAft>
                <a:spcPts val="0"/>
              </a:spcAft>
              <a:buClr>
                <a:srgbClr val="005452"/>
              </a:buClr>
              <a:buSzPts val="1700"/>
              <a:buFont typeface="Titillium Web"/>
              <a:buChar char="➔"/>
            </a:pPr>
            <a:r>
              <a:rPr lang="en" sz="1700">
                <a:solidFill>
                  <a:srgbClr val="005452"/>
                </a:solidFill>
                <a:latin typeface="Titillium Web"/>
                <a:ea typeface="Titillium Web"/>
                <a:cs typeface="Titillium Web"/>
                <a:sym typeface="Titillium Web"/>
              </a:rPr>
              <a:t>The request to create the outgoing-payment includes:</a:t>
            </a:r>
            <a:endParaRPr sz="1700">
              <a:solidFill>
                <a:srgbClr val="005452"/>
              </a:solidFill>
              <a:latin typeface="Titillium Web"/>
              <a:ea typeface="Titillium Web"/>
              <a:cs typeface="Titillium Web"/>
              <a:sym typeface="Titillium Web"/>
            </a:endParaRPr>
          </a:p>
          <a:p>
            <a:pPr indent="-336550" lvl="1" marL="914400" rtl="0" algn="l">
              <a:lnSpc>
                <a:spcPct val="115000"/>
              </a:lnSpc>
              <a:spcBef>
                <a:spcPts val="1000"/>
              </a:spcBef>
              <a:spcAft>
                <a:spcPts val="0"/>
              </a:spcAft>
              <a:buClr>
                <a:srgbClr val="005452"/>
              </a:buClr>
              <a:buSzPts val="1700"/>
              <a:buFont typeface="Titillium Web"/>
              <a:buChar char="◆"/>
            </a:pPr>
            <a:r>
              <a:rPr lang="en" sz="1700">
                <a:solidFill>
                  <a:srgbClr val="005452"/>
                </a:solidFill>
                <a:latin typeface="Titillium Web"/>
                <a:ea typeface="Titillium Web"/>
                <a:cs typeface="Titillium Web"/>
                <a:sym typeface="Titillium Web"/>
              </a:rPr>
              <a:t>the recipient’s wallet address, so the sender’s ASE knows where to send the payment</a:t>
            </a:r>
            <a:endParaRPr sz="1700">
              <a:solidFill>
                <a:srgbClr val="005452"/>
              </a:solidFill>
              <a:latin typeface="Titillium Web"/>
              <a:ea typeface="Titillium Web"/>
              <a:cs typeface="Titillium Web"/>
              <a:sym typeface="Titillium Web"/>
            </a:endParaRPr>
          </a:p>
          <a:p>
            <a:pPr indent="-336550" lvl="1" marL="914400" rtl="0" algn="l">
              <a:lnSpc>
                <a:spcPct val="115000"/>
              </a:lnSpc>
              <a:spcBef>
                <a:spcPts val="1000"/>
              </a:spcBef>
              <a:spcAft>
                <a:spcPts val="1000"/>
              </a:spcAft>
              <a:buClr>
                <a:srgbClr val="005452"/>
              </a:buClr>
              <a:buSzPts val="1700"/>
              <a:buFont typeface="Titillium Web"/>
              <a:buChar char="◆"/>
            </a:pPr>
            <a:r>
              <a:rPr lang="en" sz="1700">
                <a:solidFill>
                  <a:srgbClr val="005452"/>
                </a:solidFill>
                <a:latin typeface="Titillium Web"/>
                <a:ea typeface="Titillium Web"/>
                <a:cs typeface="Titillium Web"/>
                <a:sym typeface="Titillium Web"/>
              </a:rPr>
              <a:t>the quote ID, where the payment amounts are defined.</a:t>
            </a:r>
            <a:endParaRPr sz="1700">
              <a:solidFill>
                <a:srgbClr val="005452"/>
              </a:solidFill>
              <a:latin typeface="Titillium Web"/>
              <a:ea typeface="Titillium Web"/>
              <a:cs typeface="Titillium Web"/>
              <a:sym typeface="Titillium Web"/>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9" name="Shape 619"/>
        <p:cNvGrpSpPr/>
        <p:nvPr/>
      </p:nvGrpSpPr>
      <p:grpSpPr>
        <a:xfrm>
          <a:off x="0" y="0"/>
          <a:ext cx="0" cy="0"/>
          <a:chOff x="0" y="0"/>
          <a:chExt cx="0" cy="0"/>
        </a:xfrm>
      </p:grpSpPr>
      <p:sp>
        <p:nvSpPr>
          <p:cNvPr id="620" name="Google Shape;620;p52"/>
          <p:cNvSpPr txBox="1"/>
          <p:nvPr/>
        </p:nvSpPr>
        <p:spPr>
          <a:xfrm>
            <a:off x="5936194" y="220081"/>
            <a:ext cx="15978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latin typeface="Titillium Web Light"/>
                <a:ea typeface="Titillium Web Light"/>
                <a:cs typeface="Titillium Web Light"/>
                <a:sym typeface="Titillium Web Light"/>
              </a:rPr>
              <a:t>MusicPlace</a:t>
            </a:r>
            <a:endParaRPr sz="1000">
              <a:solidFill>
                <a:srgbClr val="000000"/>
              </a:solidFill>
              <a:latin typeface="Titillium Web Light"/>
              <a:ea typeface="Titillium Web Light"/>
              <a:cs typeface="Titillium Web Light"/>
              <a:sym typeface="Titillium Web Light"/>
            </a:endParaRPr>
          </a:p>
        </p:txBody>
      </p:sp>
      <p:pic>
        <p:nvPicPr>
          <p:cNvPr id="621" name="Google Shape;621;p52"/>
          <p:cNvPicPr preferRelativeResize="0"/>
          <p:nvPr/>
        </p:nvPicPr>
        <p:blipFill>
          <a:blip r:embed="rId3">
            <a:alphaModFix/>
          </a:blip>
          <a:stretch>
            <a:fillRect/>
          </a:stretch>
        </p:blipFill>
        <p:spPr>
          <a:xfrm rot="8099994">
            <a:off x="6865918" y="862499"/>
            <a:ext cx="259950" cy="132061"/>
          </a:xfrm>
          <a:prstGeom prst="rect">
            <a:avLst/>
          </a:prstGeom>
          <a:noFill/>
          <a:ln>
            <a:noFill/>
          </a:ln>
        </p:spPr>
      </p:pic>
      <p:grpSp>
        <p:nvGrpSpPr>
          <p:cNvPr id="622" name="Google Shape;622;p52"/>
          <p:cNvGrpSpPr/>
          <p:nvPr/>
        </p:nvGrpSpPr>
        <p:grpSpPr>
          <a:xfrm>
            <a:off x="6440294" y="558781"/>
            <a:ext cx="589605" cy="475488"/>
            <a:chOff x="2816875" y="255775"/>
            <a:chExt cx="589605" cy="475488"/>
          </a:xfrm>
        </p:grpSpPr>
        <p:pic>
          <p:nvPicPr>
            <p:cNvPr id="623" name="Google Shape;623;p52"/>
            <p:cNvPicPr preferRelativeResize="0"/>
            <p:nvPr/>
          </p:nvPicPr>
          <p:blipFill>
            <a:blip r:embed="rId4">
              <a:alphaModFix/>
            </a:blip>
            <a:stretch>
              <a:fillRect/>
            </a:stretch>
          </p:blipFill>
          <p:spPr>
            <a:xfrm>
              <a:off x="2816875" y="255775"/>
              <a:ext cx="589605" cy="475488"/>
            </a:xfrm>
            <a:prstGeom prst="rect">
              <a:avLst/>
            </a:prstGeom>
            <a:noFill/>
            <a:ln>
              <a:noFill/>
            </a:ln>
          </p:spPr>
        </p:pic>
        <p:pic>
          <p:nvPicPr>
            <p:cNvPr id="624" name="Google Shape;624;p52"/>
            <p:cNvPicPr preferRelativeResize="0"/>
            <p:nvPr/>
          </p:nvPicPr>
          <p:blipFill>
            <a:blip r:embed="rId5">
              <a:alphaModFix/>
            </a:blip>
            <a:stretch>
              <a:fillRect/>
            </a:stretch>
          </p:blipFill>
          <p:spPr>
            <a:xfrm>
              <a:off x="2927406" y="306440"/>
              <a:ext cx="297968" cy="246888"/>
            </a:xfrm>
            <a:prstGeom prst="rect">
              <a:avLst/>
            </a:prstGeom>
            <a:noFill/>
            <a:ln>
              <a:noFill/>
            </a:ln>
          </p:spPr>
        </p:pic>
      </p:grpSp>
      <p:sp>
        <p:nvSpPr>
          <p:cNvPr id="625" name="Google Shape;625;p52"/>
          <p:cNvSpPr/>
          <p:nvPr/>
        </p:nvSpPr>
        <p:spPr>
          <a:xfrm>
            <a:off x="6773524" y="609740"/>
            <a:ext cx="122700" cy="122700"/>
          </a:xfrm>
          <a:prstGeom prst="ellipse">
            <a:avLst/>
          </a:prstGeom>
          <a:solidFill>
            <a:srgbClr val="FF7F0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100"/>
              <a:t> </a:t>
            </a:r>
            <a:endParaRPr sz="1100"/>
          </a:p>
        </p:txBody>
      </p:sp>
      <p:sp>
        <p:nvSpPr>
          <p:cNvPr id="626" name="Google Shape;626;p52"/>
          <p:cNvSpPr txBox="1"/>
          <p:nvPr/>
        </p:nvSpPr>
        <p:spPr>
          <a:xfrm>
            <a:off x="6719925" y="530270"/>
            <a:ext cx="171300" cy="15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600">
                <a:solidFill>
                  <a:srgbClr val="FFFFFF"/>
                </a:solidFill>
              </a:rPr>
              <a:t>1</a:t>
            </a:r>
            <a:endParaRPr b="1" sz="600">
              <a:solidFill>
                <a:srgbClr val="FFFFFF"/>
              </a:solidFill>
            </a:endParaRPr>
          </a:p>
        </p:txBody>
      </p:sp>
      <p:sp>
        <p:nvSpPr>
          <p:cNvPr id="627" name="Google Shape;627;p52"/>
          <p:cNvSpPr/>
          <p:nvPr/>
        </p:nvSpPr>
        <p:spPr>
          <a:xfrm>
            <a:off x="0" y="0"/>
            <a:ext cx="4034700" cy="5143500"/>
          </a:xfrm>
          <a:prstGeom prst="rect">
            <a:avLst/>
          </a:prstGeom>
          <a:solidFill>
            <a:srgbClr val="00848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52"/>
          <p:cNvSpPr txBox="1"/>
          <p:nvPr/>
        </p:nvSpPr>
        <p:spPr>
          <a:xfrm>
            <a:off x="4429600" y="3219375"/>
            <a:ext cx="4495500" cy="1759500"/>
          </a:xfrm>
          <a:prstGeom prst="rect">
            <a:avLst/>
          </a:prstGeom>
          <a:noFill/>
          <a:ln>
            <a:noFill/>
          </a:ln>
        </p:spPr>
        <p:txBody>
          <a:bodyPr anchorCtr="0" anchor="t" bIns="91425" lIns="91425" spcFirstLastPara="1" rIns="91425" wrap="square" tIns="91425">
            <a:noAutofit/>
          </a:bodyPr>
          <a:lstStyle/>
          <a:p>
            <a:pPr indent="-330200" lvl="0" marL="457200" rtl="0" algn="l">
              <a:lnSpc>
                <a:spcPct val="115000"/>
              </a:lnSpc>
              <a:spcBef>
                <a:spcPts val="0"/>
              </a:spcBef>
              <a:spcAft>
                <a:spcPts val="1000"/>
              </a:spcAft>
              <a:buClr>
                <a:schemeClr val="dk1"/>
              </a:buClr>
              <a:buSzPts val="1600"/>
              <a:buFont typeface="Titillium Web"/>
              <a:buChar char="●"/>
            </a:pPr>
            <a:r>
              <a:rPr lang="en" sz="1600">
                <a:solidFill>
                  <a:schemeClr val="dk1"/>
                </a:solidFill>
                <a:latin typeface="Titillium Web"/>
                <a:ea typeface="Titillium Web"/>
                <a:cs typeface="Titillium Web"/>
                <a:sym typeface="Titillium Web"/>
              </a:rPr>
              <a:t>Alice’s wallet provider asks her to </a:t>
            </a:r>
            <a:r>
              <a:rPr b="1" lang="en" sz="1600">
                <a:solidFill>
                  <a:schemeClr val="dk1"/>
                </a:solidFill>
                <a:latin typeface="Titillium Web"/>
                <a:ea typeface="Titillium Web"/>
                <a:cs typeface="Titillium Web"/>
                <a:sym typeface="Titillium Web"/>
              </a:rPr>
              <a:t>approve</a:t>
            </a:r>
            <a:r>
              <a:rPr lang="en" sz="1600">
                <a:solidFill>
                  <a:schemeClr val="dk1"/>
                </a:solidFill>
                <a:latin typeface="Titillium Web"/>
                <a:ea typeface="Titillium Web"/>
                <a:cs typeface="Titillium Web"/>
                <a:sym typeface="Titillium Web"/>
              </a:rPr>
              <a:t> the payment</a:t>
            </a:r>
            <a:endParaRPr sz="1600">
              <a:solidFill>
                <a:schemeClr val="dk1"/>
              </a:solidFill>
              <a:latin typeface="Titillium Web"/>
              <a:ea typeface="Titillium Web"/>
              <a:cs typeface="Titillium Web"/>
              <a:sym typeface="Titillium Web"/>
            </a:endParaRPr>
          </a:p>
        </p:txBody>
      </p:sp>
      <p:sp>
        <p:nvSpPr>
          <p:cNvPr id="629" name="Google Shape;629;p52"/>
          <p:cNvSpPr txBox="1"/>
          <p:nvPr/>
        </p:nvSpPr>
        <p:spPr>
          <a:xfrm>
            <a:off x="5013963" y="2376175"/>
            <a:ext cx="15978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latin typeface="Titillium Web Light"/>
                <a:ea typeface="Titillium Web Light"/>
                <a:cs typeface="Titillium Web Light"/>
                <a:sym typeface="Titillium Web Light"/>
              </a:rPr>
              <a:t>Alice</a:t>
            </a:r>
            <a:endParaRPr sz="1000">
              <a:solidFill>
                <a:srgbClr val="000000"/>
              </a:solidFill>
              <a:latin typeface="Titillium Web Light"/>
              <a:ea typeface="Titillium Web Light"/>
              <a:cs typeface="Titillium Web Light"/>
              <a:sym typeface="Titillium Web Light"/>
            </a:endParaRPr>
          </a:p>
        </p:txBody>
      </p:sp>
      <p:sp>
        <p:nvSpPr>
          <p:cNvPr id="630" name="Google Shape;630;p52"/>
          <p:cNvSpPr txBox="1"/>
          <p:nvPr/>
        </p:nvSpPr>
        <p:spPr>
          <a:xfrm>
            <a:off x="6742913" y="2376175"/>
            <a:ext cx="15978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latin typeface="Titillium Web Light"/>
                <a:ea typeface="Titillium Web Light"/>
                <a:cs typeface="Titillium Web Light"/>
                <a:sym typeface="Titillium Web Light"/>
              </a:rPr>
              <a:t>Bob</a:t>
            </a:r>
            <a:endParaRPr sz="1000">
              <a:solidFill>
                <a:srgbClr val="000000"/>
              </a:solidFill>
              <a:latin typeface="Titillium Web Light"/>
              <a:ea typeface="Titillium Web Light"/>
              <a:cs typeface="Titillium Web Light"/>
              <a:sym typeface="Titillium Web Light"/>
            </a:endParaRPr>
          </a:p>
        </p:txBody>
      </p:sp>
      <p:pic>
        <p:nvPicPr>
          <p:cNvPr id="631" name="Google Shape;631;p52"/>
          <p:cNvPicPr preferRelativeResize="0"/>
          <p:nvPr/>
        </p:nvPicPr>
        <p:blipFill>
          <a:blip r:embed="rId6">
            <a:alphaModFix/>
          </a:blip>
          <a:stretch>
            <a:fillRect/>
          </a:stretch>
        </p:blipFill>
        <p:spPr>
          <a:xfrm>
            <a:off x="7267500" y="1873225"/>
            <a:ext cx="548640" cy="548640"/>
          </a:xfrm>
          <a:prstGeom prst="rect">
            <a:avLst/>
          </a:prstGeom>
          <a:noFill/>
          <a:ln>
            <a:noFill/>
          </a:ln>
        </p:spPr>
      </p:pic>
      <p:pic>
        <p:nvPicPr>
          <p:cNvPr id="632" name="Google Shape;632;p52"/>
          <p:cNvPicPr preferRelativeResize="0"/>
          <p:nvPr/>
        </p:nvPicPr>
        <p:blipFill>
          <a:blip r:embed="rId7">
            <a:alphaModFix/>
          </a:blip>
          <a:stretch>
            <a:fillRect/>
          </a:stretch>
        </p:blipFill>
        <p:spPr>
          <a:xfrm>
            <a:off x="5538550" y="1873225"/>
            <a:ext cx="548640" cy="548640"/>
          </a:xfrm>
          <a:prstGeom prst="rect">
            <a:avLst/>
          </a:prstGeom>
          <a:noFill/>
          <a:ln>
            <a:noFill/>
          </a:ln>
        </p:spPr>
      </p:pic>
      <p:pic>
        <p:nvPicPr>
          <p:cNvPr id="633" name="Google Shape;633;p52"/>
          <p:cNvPicPr preferRelativeResize="0"/>
          <p:nvPr/>
        </p:nvPicPr>
        <p:blipFill>
          <a:blip r:embed="rId8">
            <a:alphaModFix/>
          </a:blip>
          <a:stretch>
            <a:fillRect/>
          </a:stretch>
        </p:blipFill>
        <p:spPr>
          <a:xfrm>
            <a:off x="7308654" y="2714875"/>
            <a:ext cx="466344" cy="443409"/>
          </a:xfrm>
          <a:prstGeom prst="rect">
            <a:avLst/>
          </a:prstGeom>
          <a:noFill/>
          <a:ln>
            <a:noFill/>
          </a:ln>
        </p:spPr>
      </p:pic>
      <p:pic>
        <p:nvPicPr>
          <p:cNvPr id="634" name="Google Shape;634;p52"/>
          <p:cNvPicPr preferRelativeResize="0"/>
          <p:nvPr/>
        </p:nvPicPr>
        <p:blipFill>
          <a:blip r:embed="rId3">
            <a:alphaModFix/>
          </a:blip>
          <a:stretch>
            <a:fillRect/>
          </a:stretch>
        </p:blipFill>
        <p:spPr>
          <a:xfrm rot="8099994">
            <a:off x="6867950" y="862494"/>
            <a:ext cx="259950" cy="132061"/>
          </a:xfrm>
          <a:prstGeom prst="rect">
            <a:avLst/>
          </a:prstGeom>
          <a:noFill/>
          <a:ln>
            <a:noFill/>
          </a:ln>
        </p:spPr>
      </p:pic>
      <p:pic>
        <p:nvPicPr>
          <p:cNvPr id="635" name="Google Shape;635;p52"/>
          <p:cNvPicPr preferRelativeResize="0"/>
          <p:nvPr/>
        </p:nvPicPr>
        <p:blipFill>
          <a:blip r:embed="rId9">
            <a:alphaModFix/>
          </a:blip>
          <a:stretch>
            <a:fillRect/>
          </a:stretch>
        </p:blipFill>
        <p:spPr>
          <a:xfrm>
            <a:off x="5719838" y="2850238"/>
            <a:ext cx="186075" cy="172675"/>
          </a:xfrm>
          <a:prstGeom prst="rect">
            <a:avLst/>
          </a:prstGeom>
          <a:noFill/>
          <a:ln>
            <a:noFill/>
          </a:ln>
        </p:spPr>
      </p:pic>
      <p:pic>
        <p:nvPicPr>
          <p:cNvPr id="636" name="Google Shape;636;p52"/>
          <p:cNvPicPr preferRelativeResize="0"/>
          <p:nvPr/>
        </p:nvPicPr>
        <p:blipFill>
          <a:blip r:embed="rId10">
            <a:alphaModFix/>
          </a:blip>
          <a:stretch>
            <a:fillRect/>
          </a:stretch>
        </p:blipFill>
        <p:spPr>
          <a:xfrm>
            <a:off x="5682914" y="2717038"/>
            <a:ext cx="259950" cy="439109"/>
          </a:xfrm>
          <a:prstGeom prst="rect">
            <a:avLst/>
          </a:prstGeom>
          <a:noFill/>
          <a:ln>
            <a:noFill/>
          </a:ln>
        </p:spPr>
      </p:pic>
      <p:sp>
        <p:nvSpPr>
          <p:cNvPr id="637" name="Google Shape;637;p52"/>
          <p:cNvSpPr txBox="1"/>
          <p:nvPr/>
        </p:nvSpPr>
        <p:spPr>
          <a:xfrm>
            <a:off x="572200" y="299975"/>
            <a:ext cx="3260100" cy="572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3000">
                <a:solidFill>
                  <a:schemeClr val="lt1"/>
                </a:solidFill>
                <a:latin typeface="Titillium Web SemiBold"/>
                <a:ea typeface="Titillium Web SemiBold"/>
                <a:cs typeface="Titillium Web SemiBold"/>
                <a:sym typeface="Titillium Web SemiBold"/>
              </a:rPr>
              <a:t>Open Payments</a:t>
            </a:r>
            <a:endParaRPr sz="3000">
              <a:solidFill>
                <a:schemeClr val="lt1"/>
              </a:solidFill>
              <a:latin typeface="Titillium Web SemiBold"/>
              <a:ea typeface="Titillium Web SemiBold"/>
              <a:cs typeface="Titillium Web SemiBold"/>
              <a:sym typeface="Titillium Web SemiBold"/>
            </a:endParaRPr>
          </a:p>
        </p:txBody>
      </p:sp>
      <p:sp>
        <p:nvSpPr>
          <p:cNvPr id="638" name="Google Shape;638;p52"/>
          <p:cNvSpPr txBox="1"/>
          <p:nvPr/>
        </p:nvSpPr>
        <p:spPr>
          <a:xfrm>
            <a:off x="611127" y="740425"/>
            <a:ext cx="3221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Titillium Web SemiBold"/>
                <a:ea typeface="Titillium Web SemiBold"/>
                <a:cs typeface="Titillium Web SemiBold"/>
                <a:sym typeface="Titillium Web SemiBold"/>
              </a:rPr>
              <a:t>Third-Party Access to Accounts</a:t>
            </a:r>
            <a:endParaRPr>
              <a:solidFill>
                <a:schemeClr val="lt1"/>
              </a:solidFill>
              <a:latin typeface="Titillium Web SemiBold"/>
              <a:ea typeface="Titillium Web SemiBold"/>
              <a:cs typeface="Titillium Web SemiBold"/>
              <a:sym typeface="Titillium Web SemiBold"/>
            </a:endParaRPr>
          </a:p>
        </p:txBody>
      </p:sp>
      <p:cxnSp>
        <p:nvCxnSpPr>
          <p:cNvPr id="639" name="Google Shape;639;p52"/>
          <p:cNvCxnSpPr/>
          <p:nvPr/>
        </p:nvCxnSpPr>
        <p:spPr>
          <a:xfrm>
            <a:off x="675471" y="1151900"/>
            <a:ext cx="2513700" cy="0"/>
          </a:xfrm>
          <a:prstGeom prst="straightConnector1">
            <a:avLst/>
          </a:prstGeom>
          <a:noFill/>
          <a:ln cap="flat" cmpd="sng" w="9525">
            <a:solidFill>
              <a:schemeClr val="lt1"/>
            </a:solidFill>
            <a:prstDash val="solid"/>
            <a:round/>
            <a:headEnd len="med" w="med" type="none"/>
            <a:tailEnd len="med" w="med" type="triangle"/>
          </a:ln>
        </p:spPr>
      </p:cxnSp>
      <p:sp>
        <p:nvSpPr>
          <p:cNvPr id="640" name="Google Shape;640;p52"/>
          <p:cNvSpPr txBox="1"/>
          <p:nvPr/>
        </p:nvSpPr>
        <p:spPr>
          <a:xfrm>
            <a:off x="675475" y="1324125"/>
            <a:ext cx="3051900" cy="34662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Clr>
                <a:schemeClr val="lt2"/>
              </a:buClr>
              <a:buSzPts val="1600"/>
              <a:buFont typeface="Titillium Web"/>
              <a:buChar char="➔"/>
            </a:pPr>
            <a:r>
              <a:rPr lang="en" sz="1600">
                <a:solidFill>
                  <a:schemeClr val="lt2"/>
                </a:solidFill>
                <a:latin typeface="Titillium Web"/>
                <a:ea typeface="Titillium Web"/>
                <a:cs typeface="Titillium Web"/>
                <a:sym typeface="Titillium Web"/>
              </a:rPr>
              <a:t>Grant Request Incoming Payment</a:t>
            </a:r>
            <a:endParaRPr sz="1600">
              <a:solidFill>
                <a:schemeClr val="lt2"/>
              </a:solidFill>
              <a:latin typeface="Titillium Web"/>
              <a:ea typeface="Titillium Web"/>
              <a:cs typeface="Titillium Web"/>
              <a:sym typeface="Titillium Web"/>
            </a:endParaRPr>
          </a:p>
          <a:p>
            <a:pPr indent="-330200" lvl="0" marL="457200" rtl="0" algn="l">
              <a:lnSpc>
                <a:spcPct val="115000"/>
              </a:lnSpc>
              <a:spcBef>
                <a:spcPts val="1000"/>
              </a:spcBef>
              <a:spcAft>
                <a:spcPts val="0"/>
              </a:spcAft>
              <a:buClr>
                <a:schemeClr val="lt2"/>
              </a:buClr>
              <a:buSzPts val="1600"/>
              <a:buFont typeface="Titillium Web"/>
              <a:buChar char="➔"/>
            </a:pPr>
            <a:r>
              <a:rPr lang="en" sz="1600">
                <a:solidFill>
                  <a:schemeClr val="lt2"/>
                </a:solidFill>
                <a:latin typeface="Titillium Web"/>
                <a:ea typeface="Titillium Web"/>
                <a:cs typeface="Titillium Web"/>
                <a:sym typeface="Titillium Web"/>
              </a:rPr>
              <a:t>Create Incoming Payment</a:t>
            </a:r>
            <a:endParaRPr sz="1600">
              <a:solidFill>
                <a:schemeClr val="lt2"/>
              </a:solidFill>
              <a:latin typeface="Titillium Web"/>
              <a:ea typeface="Titillium Web"/>
              <a:cs typeface="Titillium Web"/>
              <a:sym typeface="Titillium Web"/>
            </a:endParaRPr>
          </a:p>
          <a:p>
            <a:pPr indent="-330200" lvl="0" marL="457200" rtl="0" algn="l">
              <a:lnSpc>
                <a:spcPct val="115000"/>
              </a:lnSpc>
              <a:spcBef>
                <a:spcPts val="1000"/>
              </a:spcBef>
              <a:spcAft>
                <a:spcPts val="0"/>
              </a:spcAft>
              <a:buClr>
                <a:schemeClr val="lt2"/>
              </a:buClr>
              <a:buSzPts val="1600"/>
              <a:buFont typeface="Titillium Web"/>
              <a:buChar char="➔"/>
            </a:pPr>
            <a:r>
              <a:rPr lang="en" sz="1600">
                <a:solidFill>
                  <a:schemeClr val="lt2"/>
                </a:solidFill>
                <a:latin typeface="Titillium Web"/>
                <a:ea typeface="Titillium Web"/>
                <a:cs typeface="Titillium Web"/>
                <a:sym typeface="Titillium Web"/>
              </a:rPr>
              <a:t>Grant Request Quote</a:t>
            </a:r>
            <a:endParaRPr sz="1600">
              <a:solidFill>
                <a:schemeClr val="lt2"/>
              </a:solidFill>
              <a:latin typeface="Titillium Web"/>
              <a:ea typeface="Titillium Web"/>
              <a:cs typeface="Titillium Web"/>
              <a:sym typeface="Titillium Web"/>
            </a:endParaRPr>
          </a:p>
          <a:p>
            <a:pPr indent="-330200" lvl="0" marL="457200" rtl="0" algn="l">
              <a:lnSpc>
                <a:spcPct val="115000"/>
              </a:lnSpc>
              <a:spcBef>
                <a:spcPts val="1000"/>
              </a:spcBef>
              <a:spcAft>
                <a:spcPts val="0"/>
              </a:spcAft>
              <a:buClr>
                <a:schemeClr val="lt2"/>
              </a:buClr>
              <a:buSzPts val="1600"/>
              <a:buFont typeface="Titillium Web"/>
              <a:buChar char="➔"/>
            </a:pPr>
            <a:r>
              <a:rPr lang="en" sz="1600">
                <a:solidFill>
                  <a:schemeClr val="lt2"/>
                </a:solidFill>
                <a:latin typeface="Titillium Web"/>
                <a:ea typeface="Titillium Web"/>
                <a:cs typeface="Titillium Web"/>
                <a:sym typeface="Titillium Web"/>
              </a:rPr>
              <a:t>Create Quote</a:t>
            </a:r>
            <a:endParaRPr sz="1600">
              <a:solidFill>
                <a:schemeClr val="lt2"/>
              </a:solidFill>
              <a:latin typeface="Titillium Web"/>
              <a:ea typeface="Titillium Web"/>
              <a:cs typeface="Titillium Web"/>
              <a:sym typeface="Titillium Web"/>
            </a:endParaRPr>
          </a:p>
          <a:p>
            <a:pPr indent="-330200" lvl="0" marL="457200" rtl="0" algn="l">
              <a:lnSpc>
                <a:spcPct val="115000"/>
              </a:lnSpc>
              <a:spcBef>
                <a:spcPts val="1000"/>
              </a:spcBef>
              <a:spcAft>
                <a:spcPts val="0"/>
              </a:spcAft>
              <a:buClr>
                <a:schemeClr val="lt2"/>
              </a:buClr>
              <a:buSzPts val="1600"/>
              <a:buFont typeface="Titillium Web"/>
              <a:buChar char="➔"/>
            </a:pPr>
            <a:r>
              <a:rPr lang="en" sz="1600">
                <a:solidFill>
                  <a:schemeClr val="lt2"/>
                </a:solidFill>
                <a:latin typeface="Titillium Web"/>
                <a:ea typeface="Titillium Web"/>
                <a:cs typeface="Titillium Web"/>
                <a:sym typeface="Titillium Web"/>
              </a:rPr>
              <a:t>Grant Request Outgoing Payment</a:t>
            </a:r>
            <a:endParaRPr sz="1600">
              <a:solidFill>
                <a:schemeClr val="lt2"/>
              </a:solidFill>
              <a:latin typeface="Titillium Web"/>
              <a:ea typeface="Titillium Web"/>
              <a:cs typeface="Titillium Web"/>
              <a:sym typeface="Titillium Web"/>
            </a:endParaRPr>
          </a:p>
          <a:p>
            <a:pPr indent="-330200" lvl="0" marL="457200" rtl="0" algn="l">
              <a:lnSpc>
                <a:spcPct val="115000"/>
              </a:lnSpc>
              <a:spcBef>
                <a:spcPts val="1000"/>
              </a:spcBef>
              <a:spcAft>
                <a:spcPts val="0"/>
              </a:spcAft>
              <a:buClr>
                <a:schemeClr val="lt2"/>
              </a:buClr>
              <a:buSzPts val="1600"/>
              <a:buFont typeface="Titillium Web"/>
              <a:buChar char="➔"/>
            </a:pPr>
            <a:r>
              <a:rPr b="1" lang="en" sz="1600">
                <a:solidFill>
                  <a:schemeClr val="lt2"/>
                </a:solidFill>
                <a:latin typeface="Titillium Web"/>
                <a:ea typeface="Titillium Web"/>
                <a:cs typeface="Titillium Web"/>
                <a:sym typeface="Titillium Web"/>
              </a:rPr>
              <a:t>Continuation Request</a:t>
            </a:r>
            <a:endParaRPr b="1" sz="1600">
              <a:solidFill>
                <a:schemeClr val="lt2"/>
              </a:solidFill>
              <a:latin typeface="Titillium Web"/>
              <a:ea typeface="Titillium Web"/>
              <a:cs typeface="Titillium Web"/>
              <a:sym typeface="Titillium Web"/>
            </a:endParaRPr>
          </a:p>
          <a:p>
            <a:pPr indent="-330200" lvl="0" marL="457200" rtl="0" algn="l">
              <a:lnSpc>
                <a:spcPct val="115000"/>
              </a:lnSpc>
              <a:spcBef>
                <a:spcPts val="1000"/>
              </a:spcBef>
              <a:spcAft>
                <a:spcPts val="1000"/>
              </a:spcAft>
              <a:buClr>
                <a:schemeClr val="lt2"/>
              </a:buClr>
              <a:buSzPts val="1600"/>
              <a:buFont typeface="Titillium Web"/>
              <a:buChar char="➔"/>
            </a:pPr>
            <a:r>
              <a:rPr lang="en" sz="1600">
                <a:solidFill>
                  <a:schemeClr val="lt2"/>
                </a:solidFill>
                <a:latin typeface="Titillium Web"/>
                <a:ea typeface="Titillium Web"/>
                <a:cs typeface="Titillium Web"/>
                <a:sym typeface="Titillium Web"/>
              </a:rPr>
              <a:t>Create Outgoing Payment</a:t>
            </a:r>
            <a:endParaRPr sz="1600">
              <a:solidFill>
                <a:schemeClr val="lt2"/>
              </a:solidFill>
              <a:latin typeface="Titillium Web"/>
              <a:ea typeface="Titillium Web"/>
              <a:cs typeface="Titillium Web"/>
              <a:sym typeface="Titillium Web"/>
            </a:endParaRPr>
          </a:p>
        </p:txBody>
      </p:sp>
      <p:pic>
        <p:nvPicPr>
          <p:cNvPr id="641" name="Google Shape;641;p52"/>
          <p:cNvPicPr preferRelativeResize="0"/>
          <p:nvPr/>
        </p:nvPicPr>
        <p:blipFill>
          <a:blip r:embed="rId11">
            <a:alphaModFix/>
          </a:blip>
          <a:stretch>
            <a:fillRect/>
          </a:stretch>
        </p:blipFill>
        <p:spPr>
          <a:xfrm>
            <a:off x="6108394" y="1265641"/>
            <a:ext cx="569900" cy="563276"/>
          </a:xfrm>
          <a:prstGeom prst="rect">
            <a:avLst/>
          </a:prstGeom>
          <a:noFill/>
          <a:ln>
            <a:noFill/>
          </a:ln>
        </p:spPr>
      </p:pic>
      <p:sp>
        <p:nvSpPr>
          <p:cNvPr id="642" name="Google Shape;642;p52"/>
          <p:cNvSpPr txBox="1"/>
          <p:nvPr/>
        </p:nvSpPr>
        <p:spPr>
          <a:xfrm>
            <a:off x="6101322" y="1228799"/>
            <a:ext cx="5451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800">
                <a:solidFill>
                  <a:srgbClr val="000000"/>
                </a:solidFill>
                <a:latin typeface="Titillium Web Light"/>
                <a:ea typeface="Titillium Web Light"/>
                <a:cs typeface="Titillium Web Light"/>
                <a:sym typeface="Titillium Web Light"/>
              </a:rPr>
              <a:t>Grant request</a:t>
            </a:r>
            <a:endParaRPr sz="800">
              <a:solidFill>
                <a:srgbClr val="000000"/>
              </a:solidFill>
              <a:latin typeface="Titillium Web Light"/>
              <a:ea typeface="Titillium Web Light"/>
              <a:cs typeface="Titillium Web Light"/>
              <a:sym typeface="Titillium Web Light"/>
            </a:endParaRPr>
          </a:p>
        </p:txBody>
      </p:sp>
      <p:sp>
        <p:nvSpPr>
          <p:cNvPr id="643" name="Google Shape;643;p52"/>
          <p:cNvSpPr/>
          <p:nvPr/>
        </p:nvSpPr>
        <p:spPr>
          <a:xfrm flipH="1">
            <a:off x="6272646" y="1182290"/>
            <a:ext cx="467350" cy="1804900"/>
          </a:xfrm>
          <a:custGeom>
            <a:rect b="b" l="l" r="r" t="t"/>
            <a:pathLst>
              <a:path extrusionOk="0" h="72196" w="18694">
                <a:moveTo>
                  <a:pt x="104" y="0"/>
                </a:moveTo>
                <a:cubicBezTo>
                  <a:pt x="419" y="9761"/>
                  <a:pt x="-1105" y="46534"/>
                  <a:pt x="1993" y="58567"/>
                </a:cubicBezTo>
                <a:cubicBezTo>
                  <a:pt x="5091" y="70600"/>
                  <a:pt x="15911" y="69925"/>
                  <a:pt x="18694" y="72196"/>
                </a:cubicBezTo>
              </a:path>
            </a:pathLst>
          </a:custGeom>
          <a:noFill/>
          <a:ln cap="flat" cmpd="sng" w="9525">
            <a:solidFill>
              <a:srgbClr val="000000"/>
            </a:solidFill>
            <a:prstDash val="solid"/>
            <a:round/>
            <a:headEnd len="med" w="med" type="none"/>
            <a:tailEnd len="med" w="med" type="stealth"/>
          </a:ln>
        </p:spPr>
      </p:sp>
      <p:sp>
        <p:nvSpPr>
          <p:cNvPr id="644" name="Google Shape;644;p52"/>
          <p:cNvSpPr/>
          <p:nvPr/>
        </p:nvSpPr>
        <p:spPr>
          <a:xfrm>
            <a:off x="6130619" y="2203763"/>
            <a:ext cx="150638" cy="717375"/>
          </a:xfrm>
          <a:custGeom>
            <a:rect b="b" l="l" r="r" t="t"/>
            <a:pathLst>
              <a:path extrusionOk="0" h="28695" w="12080">
                <a:moveTo>
                  <a:pt x="0" y="0"/>
                </a:moveTo>
                <a:cubicBezTo>
                  <a:pt x="2009" y="2535"/>
                  <a:pt x="11812" y="10426"/>
                  <a:pt x="12051" y="15208"/>
                </a:cubicBezTo>
                <a:cubicBezTo>
                  <a:pt x="12290" y="19991"/>
                  <a:pt x="3204" y="26447"/>
                  <a:pt x="1434" y="28695"/>
                </a:cubicBezTo>
              </a:path>
            </a:pathLst>
          </a:custGeom>
          <a:noFill/>
          <a:ln cap="flat" cmpd="sng" w="9525">
            <a:solidFill>
              <a:srgbClr val="000000"/>
            </a:solidFill>
            <a:prstDash val="solid"/>
            <a:round/>
            <a:headEnd len="med" w="med" type="none"/>
            <a:tailEnd len="med" w="med" type="stealth"/>
          </a:ln>
        </p:spPr>
      </p:sp>
      <p:sp>
        <p:nvSpPr>
          <p:cNvPr id="645" name="Google Shape;645;p52"/>
          <p:cNvSpPr/>
          <p:nvPr/>
        </p:nvSpPr>
        <p:spPr>
          <a:xfrm rot="10800000">
            <a:off x="5340494" y="2203763"/>
            <a:ext cx="150638" cy="717375"/>
          </a:xfrm>
          <a:custGeom>
            <a:rect b="b" l="l" r="r" t="t"/>
            <a:pathLst>
              <a:path extrusionOk="0" h="28695" w="12080">
                <a:moveTo>
                  <a:pt x="0" y="0"/>
                </a:moveTo>
                <a:cubicBezTo>
                  <a:pt x="2009" y="2535"/>
                  <a:pt x="11812" y="10426"/>
                  <a:pt x="12051" y="15208"/>
                </a:cubicBezTo>
                <a:cubicBezTo>
                  <a:pt x="12290" y="19991"/>
                  <a:pt x="3204" y="26447"/>
                  <a:pt x="1434" y="28695"/>
                </a:cubicBezTo>
              </a:path>
            </a:pathLst>
          </a:custGeom>
          <a:noFill/>
          <a:ln cap="flat" cmpd="sng" w="9525">
            <a:solidFill>
              <a:srgbClr val="000000"/>
            </a:solidFill>
            <a:prstDash val="solid"/>
            <a:round/>
            <a:headEnd len="med" w="med" type="none"/>
            <a:tailEnd len="med" w="med" type="stealth"/>
          </a:ln>
        </p:spPr>
      </p:sp>
      <p:sp>
        <p:nvSpPr>
          <p:cNvPr id="646" name="Google Shape;646;p52"/>
          <p:cNvSpPr txBox="1"/>
          <p:nvPr/>
        </p:nvSpPr>
        <p:spPr>
          <a:xfrm>
            <a:off x="6071239" y="2240198"/>
            <a:ext cx="652800" cy="338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800">
                <a:solidFill>
                  <a:srgbClr val="000000"/>
                </a:solidFill>
                <a:latin typeface="Titillium Web Light"/>
                <a:ea typeface="Titillium Web Light"/>
                <a:cs typeface="Titillium Web Light"/>
                <a:sym typeface="Titillium Web Light"/>
              </a:rPr>
              <a:t>Yes!</a:t>
            </a:r>
            <a:endParaRPr sz="800">
              <a:solidFill>
                <a:srgbClr val="000000"/>
              </a:solidFill>
              <a:latin typeface="Titillium Web Light"/>
              <a:ea typeface="Titillium Web Light"/>
              <a:cs typeface="Titillium Web Light"/>
              <a:sym typeface="Titillium Web Light"/>
            </a:endParaRPr>
          </a:p>
        </p:txBody>
      </p:sp>
      <p:sp>
        <p:nvSpPr>
          <p:cNvPr id="647" name="Google Shape;647;p52"/>
          <p:cNvSpPr txBox="1"/>
          <p:nvPr/>
        </p:nvSpPr>
        <p:spPr>
          <a:xfrm>
            <a:off x="4809544" y="2495808"/>
            <a:ext cx="652800" cy="338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800">
                <a:latin typeface="Titillium Web Light"/>
                <a:ea typeface="Titillium Web Light"/>
                <a:cs typeface="Titillium Web Light"/>
                <a:sym typeface="Titillium Web Light"/>
              </a:rPr>
              <a:t>Do you consent?</a:t>
            </a:r>
            <a:endParaRPr sz="800">
              <a:solidFill>
                <a:srgbClr val="000000"/>
              </a:solidFill>
              <a:latin typeface="Titillium Web Light"/>
              <a:ea typeface="Titillium Web Light"/>
              <a:cs typeface="Titillium Web Light"/>
              <a:sym typeface="Titillium Web Light"/>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1" name="Shape 651"/>
        <p:cNvGrpSpPr/>
        <p:nvPr/>
      </p:nvGrpSpPr>
      <p:grpSpPr>
        <a:xfrm>
          <a:off x="0" y="0"/>
          <a:ext cx="0" cy="0"/>
          <a:chOff x="0" y="0"/>
          <a:chExt cx="0" cy="0"/>
        </a:xfrm>
      </p:grpSpPr>
      <p:sp>
        <p:nvSpPr>
          <p:cNvPr id="652" name="Google Shape;652;p53"/>
          <p:cNvSpPr txBox="1"/>
          <p:nvPr/>
        </p:nvSpPr>
        <p:spPr>
          <a:xfrm>
            <a:off x="5936194" y="220081"/>
            <a:ext cx="15978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latin typeface="Titillium Web Light"/>
                <a:ea typeface="Titillium Web Light"/>
                <a:cs typeface="Titillium Web Light"/>
                <a:sym typeface="Titillium Web Light"/>
              </a:rPr>
              <a:t>MusicPlace</a:t>
            </a:r>
            <a:endParaRPr sz="1000">
              <a:solidFill>
                <a:srgbClr val="000000"/>
              </a:solidFill>
              <a:latin typeface="Titillium Web Light"/>
              <a:ea typeface="Titillium Web Light"/>
              <a:cs typeface="Titillium Web Light"/>
              <a:sym typeface="Titillium Web Light"/>
            </a:endParaRPr>
          </a:p>
        </p:txBody>
      </p:sp>
      <p:pic>
        <p:nvPicPr>
          <p:cNvPr id="653" name="Google Shape;653;p53"/>
          <p:cNvPicPr preferRelativeResize="0"/>
          <p:nvPr/>
        </p:nvPicPr>
        <p:blipFill>
          <a:blip r:embed="rId3">
            <a:alphaModFix/>
          </a:blip>
          <a:stretch>
            <a:fillRect/>
          </a:stretch>
        </p:blipFill>
        <p:spPr>
          <a:xfrm rot="8099994">
            <a:off x="6865918" y="862499"/>
            <a:ext cx="259950" cy="132061"/>
          </a:xfrm>
          <a:prstGeom prst="rect">
            <a:avLst/>
          </a:prstGeom>
          <a:noFill/>
          <a:ln>
            <a:noFill/>
          </a:ln>
        </p:spPr>
      </p:pic>
      <p:grpSp>
        <p:nvGrpSpPr>
          <p:cNvPr id="654" name="Google Shape;654;p53"/>
          <p:cNvGrpSpPr/>
          <p:nvPr/>
        </p:nvGrpSpPr>
        <p:grpSpPr>
          <a:xfrm>
            <a:off x="6440294" y="558781"/>
            <a:ext cx="589605" cy="475488"/>
            <a:chOff x="2816875" y="255775"/>
            <a:chExt cx="589605" cy="475488"/>
          </a:xfrm>
        </p:grpSpPr>
        <p:pic>
          <p:nvPicPr>
            <p:cNvPr id="655" name="Google Shape;655;p53"/>
            <p:cNvPicPr preferRelativeResize="0"/>
            <p:nvPr/>
          </p:nvPicPr>
          <p:blipFill>
            <a:blip r:embed="rId4">
              <a:alphaModFix/>
            </a:blip>
            <a:stretch>
              <a:fillRect/>
            </a:stretch>
          </p:blipFill>
          <p:spPr>
            <a:xfrm>
              <a:off x="2816875" y="255775"/>
              <a:ext cx="589605" cy="475488"/>
            </a:xfrm>
            <a:prstGeom prst="rect">
              <a:avLst/>
            </a:prstGeom>
            <a:noFill/>
            <a:ln>
              <a:noFill/>
            </a:ln>
          </p:spPr>
        </p:pic>
        <p:pic>
          <p:nvPicPr>
            <p:cNvPr id="656" name="Google Shape;656;p53"/>
            <p:cNvPicPr preferRelativeResize="0"/>
            <p:nvPr/>
          </p:nvPicPr>
          <p:blipFill>
            <a:blip r:embed="rId5">
              <a:alphaModFix/>
            </a:blip>
            <a:stretch>
              <a:fillRect/>
            </a:stretch>
          </p:blipFill>
          <p:spPr>
            <a:xfrm>
              <a:off x="2927406" y="306440"/>
              <a:ext cx="297968" cy="246888"/>
            </a:xfrm>
            <a:prstGeom prst="rect">
              <a:avLst/>
            </a:prstGeom>
            <a:noFill/>
            <a:ln>
              <a:noFill/>
            </a:ln>
          </p:spPr>
        </p:pic>
      </p:grpSp>
      <p:sp>
        <p:nvSpPr>
          <p:cNvPr id="657" name="Google Shape;657;p53"/>
          <p:cNvSpPr/>
          <p:nvPr/>
        </p:nvSpPr>
        <p:spPr>
          <a:xfrm>
            <a:off x="6773524" y="609740"/>
            <a:ext cx="122700" cy="122700"/>
          </a:xfrm>
          <a:prstGeom prst="ellipse">
            <a:avLst/>
          </a:prstGeom>
          <a:solidFill>
            <a:srgbClr val="FF7F0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100"/>
              <a:t> </a:t>
            </a:r>
            <a:endParaRPr sz="1100"/>
          </a:p>
        </p:txBody>
      </p:sp>
      <p:sp>
        <p:nvSpPr>
          <p:cNvPr id="658" name="Google Shape;658;p53"/>
          <p:cNvSpPr txBox="1"/>
          <p:nvPr/>
        </p:nvSpPr>
        <p:spPr>
          <a:xfrm>
            <a:off x="6719925" y="530270"/>
            <a:ext cx="171300" cy="15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600">
                <a:solidFill>
                  <a:srgbClr val="FFFFFF"/>
                </a:solidFill>
              </a:rPr>
              <a:t>1</a:t>
            </a:r>
            <a:endParaRPr b="1" sz="600">
              <a:solidFill>
                <a:srgbClr val="FFFFFF"/>
              </a:solidFill>
            </a:endParaRPr>
          </a:p>
        </p:txBody>
      </p:sp>
      <p:sp>
        <p:nvSpPr>
          <p:cNvPr id="659" name="Google Shape;659;p53"/>
          <p:cNvSpPr/>
          <p:nvPr/>
        </p:nvSpPr>
        <p:spPr>
          <a:xfrm>
            <a:off x="0" y="0"/>
            <a:ext cx="4034700" cy="5143500"/>
          </a:xfrm>
          <a:prstGeom prst="rect">
            <a:avLst/>
          </a:prstGeom>
          <a:solidFill>
            <a:srgbClr val="00848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53"/>
          <p:cNvSpPr txBox="1"/>
          <p:nvPr/>
        </p:nvSpPr>
        <p:spPr>
          <a:xfrm>
            <a:off x="4429600" y="3219375"/>
            <a:ext cx="4495500" cy="1759500"/>
          </a:xfrm>
          <a:prstGeom prst="rect">
            <a:avLst/>
          </a:prstGeom>
          <a:noFill/>
          <a:ln>
            <a:noFill/>
          </a:ln>
        </p:spPr>
        <p:txBody>
          <a:bodyPr anchorCtr="0" anchor="t" bIns="91425" lIns="91425" spcFirstLastPara="1" rIns="91425" wrap="square" tIns="91425">
            <a:noAutofit/>
          </a:bodyPr>
          <a:lstStyle/>
          <a:p>
            <a:pPr indent="-330200" lvl="0" marL="457200" rtl="0" algn="l">
              <a:lnSpc>
                <a:spcPct val="115000"/>
              </a:lnSpc>
              <a:spcBef>
                <a:spcPts val="0"/>
              </a:spcBef>
              <a:spcAft>
                <a:spcPts val="1000"/>
              </a:spcAft>
              <a:buClr>
                <a:schemeClr val="dk1"/>
              </a:buClr>
              <a:buSzPts val="1600"/>
              <a:buFont typeface="Titillium Web"/>
              <a:buChar char="●"/>
            </a:pPr>
            <a:r>
              <a:rPr lang="en" sz="1600">
                <a:solidFill>
                  <a:schemeClr val="dk1"/>
                </a:solidFill>
                <a:latin typeface="Titillium Web"/>
                <a:ea typeface="Titillium Web"/>
                <a:cs typeface="Titillium Web"/>
                <a:sym typeface="Titillium Web"/>
              </a:rPr>
              <a:t>MusicPlace creates an </a:t>
            </a:r>
            <a:r>
              <a:rPr b="1" lang="en" sz="1600">
                <a:solidFill>
                  <a:schemeClr val="dk1"/>
                </a:solidFill>
                <a:latin typeface="Titillium Web"/>
                <a:ea typeface="Titillium Web"/>
                <a:cs typeface="Titillium Web"/>
                <a:sym typeface="Titillium Web"/>
              </a:rPr>
              <a:t>Outgoing Payment</a:t>
            </a:r>
            <a:r>
              <a:rPr lang="en" sz="1600">
                <a:solidFill>
                  <a:schemeClr val="dk1"/>
                </a:solidFill>
                <a:latin typeface="Titillium Web"/>
                <a:ea typeface="Titillium Web"/>
                <a:cs typeface="Titillium Web"/>
                <a:sym typeface="Titillium Web"/>
              </a:rPr>
              <a:t> on </a:t>
            </a:r>
            <a:r>
              <a:rPr b="1" lang="en" sz="1600">
                <a:solidFill>
                  <a:schemeClr val="dk1"/>
                </a:solidFill>
                <a:latin typeface="Titillium Web"/>
                <a:ea typeface="Titillium Web"/>
                <a:cs typeface="Titillium Web"/>
                <a:sym typeface="Titillium Web"/>
              </a:rPr>
              <a:t>Alice’s account</a:t>
            </a:r>
            <a:r>
              <a:rPr lang="en" sz="1600">
                <a:solidFill>
                  <a:schemeClr val="dk1"/>
                </a:solidFill>
                <a:latin typeface="Titillium Web"/>
                <a:ea typeface="Titillium Web"/>
                <a:cs typeface="Titillium Web"/>
                <a:sym typeface="Titillium Web"/>
              </a:rPr>
              <a:t> at her wallet provider</a:t>
            </a:r>
            <a:endParaRPr sz="1600">
              <a:solidFill>
                <a:schemeClr val="dk1"/>
              </a:solidFill>
              <a:latin typeface="Titillium Web"/>
              <a:ea typeface="Titillium Web"/>
              <a:cs typeface="Titillium Web"/>
              <a:sym typeface="Titillium Web"/>
            </a:endParaRPr>
          </a:p>
        </p:txBody>
      </p:sp>
      <p:sp>
        <p:nvSpPr>
          <p:cNvPr id="661" name="Google Shape;661;p53"/>
          <p:cNvSpPr txBox="1"/>
          <p:nvPr/>
        </p:nvSpPr>
        <p:spPr>
          <a:xfrm>
            <a:off x="5013963" y="2376175"/>
            <a:ext cx="15978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latin typeface="Titillium Web Light"/>
                <a:ea typeface="Titillium Web Light"/>
                <a:cs typeface="Titillium Web Light"/>
                <a:sym typeface="Titillium Web Light"/>
              </a:rPr>
              <a:t>Alice</a:t>
            </a:r>
            <a:endParaRPr sz="1000">
              <a:solidFill>
                <a:srgbClr val="000000"/>
              </a:solidFill>
              <a:latin typeface="Titillium Web Light"/>
              <a:ea typeface="Titillium Web Light"/>
              <a:cs typeface="Titillium Web Light"/>
              <a:sym typeface="Titillium Web Light"/>
            </a:endParaRPr>
          </a:p>
        </p:txBody>
      </p:sp>
      <p:sp>
        <p:nvSpPr>
          <p:cNvPr id="662" name="Google Shape;662;p53"/>
          <p:cNvSpPr txBox="1"/>
          <p:nvPr/>
        </p:nvSpPr>
        <p:spPr>
          <a:xfrm>
            <a:off x="6742913" y="2376175"/>
            <a:ext cx="15978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latin typeface="Titillium Web Light"/>
                <a:ea typeface="Titillium Web Light"/>
                <a:cs typeface="Titillium Web Light"/>
                <a:sym typeface="Titillium Web Light"/>
              </a:rPr>
              <a:t>Bob</a:t>
            </a:r>
            <a:endParaRPr sz="1000">
              <a:solidFill>
                <a:srgbClr val="000000"/>
              </a:solidFill>
              <a:latin typeface="Titillium Web Light"/>
              <a:ea typeface="Titillium Web Light"/>
              <a:cs typeface="Titillium Web Light"/>
              <a:sym typeface="Titillium Web Light"/>
            </a:endParaRPr>
          </a:p>
        </p:txBody>
      </p:sp>
      <p:pic>
        <p:nvPicPr>
          <p:cNvPr id="663" name="Google Shape;663;p53"/>
          <p:cNvPicPr preferRelativeResize="0"/>
          <p:nvPr/>
        </p:nvPicPr>
        <p:blipFill>
          <a:blip r:embed="rId6">
            <a:alphaModFix/>
          </a:blip>
          <a:stretch>
            <a:fillRect/>
          </a:stretch>
        </p:blipFill>
        <p:spPr>
          <a:xfrm>
            <a:off x="7267500" y="1873225"/>
            <a:ext cx="548640" cy="548640"/>
          </a:xfrm>
          <a:prstGeom prst="rect">
            <a:avLst/>
          </a:prstGeom>
          <a:noFill/>
          <a:ln>
            <a:noFill/>
          </a:ln>
        </p:spPr>
      </p:pic>
      <p:pic>
        <p:nvPicPr>
          <p:cNvPr id="664" name="Google Shape;664;p53"/>
          <p:cNvPicPr preferRelativeResize="0"/>
          <p:nvPr/>
        </p:nvPicPr>
        <p:blipFill>
          <a:blip r:embed="rId7">
            <a:alphaModFix/>
          </a:blip>
          <a:stretch>
            <a:fillRect/>
          </a:stretch>
        </p:blipFill>
        <p:spPr>
          <a:xfrm>
            <a:off x="5538550" y="1873225"/>
            <a:ext cx="548640" cy="548640"/>
          </a:xfrm>
          <a:prstGeom prst="rect">
            <a:avLst/>
          </a:prstGeom>
          <a:noFill/>
          <a:ln>
            <a:noFill/>
          </a:ln>
        </p:spPr>
      </p:pic>
      <p:pic>
        <p:nvPicPr>
          <p:cNvPr id="665" name="Google Shape;665;p53"/>
          <p:cNvPicPr preferRelativeResize="0"/>
          <p:nvPr/>
        </p:nvPicPr>
        <p:blipFill>
          <a:blip r:embed="rId8">
            <a:alphaModFix/>
          </a:blip>
          <a:stretch>
            <a:fillRect/>
          </a:stretch>
        </p:blipFill>
        <p:spPr>
          <a:xfrm>
            <a:off x="7308654" y="2714875"/>
            <a:ext cx="466344" cy="443409"/>
          </a:xfrm>
          <a:prstGeom prst="rect">
            <a:avLst/>
          </a:prstGeom>
          <a:noFill/>
          <a:ln>
            <a:noFill/>
          </a:ln>
        </p:spPr>
      </p:pic>
      <p:pic>
        <p:nvPicPr>
          <p:cNvPr id="666" name="Google Shape;666;p53"/>
          <p:cNvPicPr preferRelativeResize="0"/>
          <p:nvPr/>
        </p:nvPicPr>
        <p:blipFill>
          <a:blip r:embed="rId3">
            <a:alphaModFix/>
          </a:blip>
          <a:stretch>
            <a:fillRect/>
          </a:stretch>
        </p:blipFill>
        <p:spPr>
          <a:xfrm rot="8099994">
            <a:off x="6867950" y="862494"/>
            <a:ext cx="259950" cy="132061"/>
          </a:xfrm>
          <a:prstGeom prst="rect">
            <a:avLst/>
          </a:prstGeom>
          <a:noFill/>
          <a:ln>
            <a:noFill/>
          </a:ln>
        </p:spPr>
      </p:pic>
      <p:pic>
        <p:nvPicPr>
          <p:cNvPr id="667" name="Google Shape;667;p53"/>
          <p:cNvPicPr preferRelativeResize="0"/>
          <p:nvPr/>
        </p:nvPicPr>
        <p:blipFill>
          <a:blip r:embed="rId9">
            <a:alphaModFix/>
          </a:blip>
          <a:stretch>
            <a:fillRect/>
          </a:stretch>
        </p:blipFill>
        <p:spPr>
          <a:xfrm>
            <a:off x="5719838" y="2850238"/>
            <a:ext cx="186075" cy="172675"/>
          </a:xfrm>
          <a:prstGeom prst="rect">
            <a:avLst/>
          </a:prstGeom>
          <a:noFill/>
          <a:ln>
            <a:noFill/>
          </a:ln>
        </p:spPr>
      </p:pic>
      <p:pic>
        <p:nvPicPr>
          <p:cNvPr id="668" name="Google Shape;668;p53"/>
          <p:cNvPicPr preferRelativeResize="0"/>
          <p:nvPr/>
        </p:nvPicPr>
        <p:blipFill>
          <a:blip r:embed="rId10">
            <a:alphaModFix/>
          </a:blip>
          <a:stretch>
            <a:fillRect/>
          </a:stretch>
        </p:blipFill>
        <p:spPr>
          <a:xfrm>
            <a:off x="5682914" y="2717038"/>
            <a:ext cx="259950" cy="439109"/>
          </a:xfrm>
          <a:prstGeom prst="rect">
            <a:avLst/>
          </a:prstGeom>
          <a:noFill/>
          <a:ln>
            <a:noFill/>
          </a:ln>
        </p:spPr>
      </p:pic>
      <p:sp>
        <p:nvSpPr>
          <p:cNvPr id="669" name="Google Shape;669;p53"/>
          <p:cNvSpPr txBox="1"/>
          <p:nvPr/>
        </p:nvSpPr>
        <p:spPr>
          <a:xfrm>
            <a:off x="572200" y="299975"/>
            <a:ext cx="3260100" cy="572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3000">
                <a:solidFill>
                  <a:schemeClr val="lt1"/>
                </a:solidFill>
                <a:latin typeface="Titillium Web SemiBold"/>
                <a:ea typeface="Titillium Web SemiBold"/>
                <a:cs typeface="Titillium Web SemiBold"/>
                <a:sym typeface="Titillium Web SemiBold"/>
              </a:rPr>
              <a:t>Open Payments</a:t>
            </a:r>
            <a:endParaRPr sz="3000">
              <a:solidFill>
                <a:schemeClr val="lt1"/>
              </a:solidFill>
              <a:latin typeface="Titillium Web SemiBold"/>
              <a:ea typeface="Titillium Web SemiBold"/>
              <a:cs typeface="Titillium Web SemiBold"/>
              <a:sym typeface="Titillium Web SemiBold"/>
            </a:endParaRPr>
          </a:p>
        </p:txBody>
      </p:sp>
      <p:sp>
        <p:nvSpPr>
          <p:cNvPr id="670" name="Google Shape;670;p53"/>
          <p:cNvSpPr txBox="1"/>
          <p:nvPr/>
        </p:nvSpPr>
        <p:spPr>
          <a:xfrm>
            <a:off x="611127" y="740425"/>
            <a:ext cx="3221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Titillium Web SemiBold"/>
                <a:ea typeface="Titillium Web SemiBold"/>
                <a:cs typeface="Titillium Web SemiBold"/>
                <a:sym typeface="Titillium Web SemiBold"/>
              </a:rPr>
              <a:t>Third-Party Access to Accounts</a:t>
            </a:r>
            <a:endParaRPr>
              <a:solidFill>
                <a:schemeClr val="lt1"/>
              </a:solidFill>
              <a:latin typeface="Titillium Web SemiBold"/>
              <a:ea typeface="Titillium Web SemiBold"/>
              <a:cs typeface="Titillium Web SemiBold"/>
              <a:sym typeface="Titillium Web SemiBold"/>
            </a:endParaRPr>
          </a:p>
        </p:txBody>
      </p:sp>
      <p:cxnSp>
        <p:nvCxnSpPr>
          <p:cNvPr id="671" name="Google Shape;671;p53"/>
          <p:cNvCxnSpPr/>
          <p:nvPr/>
        </p:nvCxnSpPr>
        <p:spPr>
          <a:xfrm>
            <a:off x="675471" y="1151900"/>
            <a:ext cx="2513700" cy="0"/>
          </a:xfrm>
          <a:prstGeom prst="straightConnector1">
            <a:avLst/>
          </a:prstGeom>
          <a:noFill/>
          <a:ln cap="flat" cmpd="sng" w="9525">
            <a:solidFill>
              <a:schemeClr val="lt1"/>
            </a:solidFill>
            <a:prstDash val="solid"/>
            <a:round/>
            <a:headEnd len="med" w="med" type="none"/>
            <a:tailEnd len="med" w="med" type="triangle"/>
          </a:ln>
        </p:spPr>
      </p:cxnSp>
      <p:sp>
        <p:nvSpPr>
          <p:cNvPr id="672" name="Google Shape;672;p53"/>
          <p:cNvSpPr txBox="1"/>
          <p:nvPr/>
        </p:nvSpPr>
        <p:spPr>
          <a:xfrm>
            <a:off x="675475" y="1324125"/>
            <a:ext cx="3051900" cy="34662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Clr>
                <a:schemeClr val="lt2"/>
              </a:buClr>
              <a:buSzPts val="1600"/>
              <a:buFont typeface="Titillium Web"/>
              <a:buChar char="➔"/>
            </a:pPr>
            <a:r>
              <a:rPr lang="en" sz="1600">
                <a:solidFill>
                  <a:schemeClr val="lt2"/>
                </a:solidFill>
                <a:latin typeface="Titillium Web"/>
                <a:ea typeface="Titillium Web"/>
                <a:cs typeface="Titillium Web"/>
                <a:sym typeface="Titillium Web"/>
              </a:rPr>
              <a:t>Grant Request Incoming Payment</a:t>
            </a:r>
            <a:endParaRPr sz="1600">
              <a:solidFill>
                <a:schemeClr val="lt2"/>
              </a:solidFill>
              <a:latin typeface="Titillium Web"/>
              <a:ea typeface="Titillium Web"/>
              <a:cs typeface="Titillium Web"/>
              <a:sym typeface="Titillium Web"/>
            </a:endParaRPr>
          </a:p>
          <a:p>
            <a:pPr indent="-330200" lvl="0" marL="457200" rtl="0" algn="l">
              <a:lnSpc>
                <a:spcPct val="115000"/>
              </a:lnSpc>
              <a:spcBef>
                <a:spcPts val="1000"/>
              </a:spcBef>
              <a:spcAft>
                <a:spcPts val="0"/>
              </a:spcAft>
              <a:buClr>
                <a:schemeClr val="lt2"/>
              </a:buClr>
              <a:buSzPts val="1600"/>
              <a:buFont typeface="Titillium Web"/>
              <a:buChar char="➔"/>
            </a:pPr>
            <a:r>
              <a:rPr lang="en" sz="1600">
                <a:solidFill>
                  <a:schemeClr val="lt2"/>
                </a:solidFill>
                <a:latin typeface="Titillium Web"/>
                <a:ea typeface="Titillium Web"/>
                <a:cs typeface="Titillium Web"/>
                <a:sym typeface="Titillium Web"/>
              </a:rPr>
              <a:t>Create Incoming Payment</a:t>
            </a:r>
            <a:endParaRPr sz="1600">
              <a:solidFill>
                <a:schemeClr val="lt2"/>
              </a:solidFill>
              <a:latin typeface="Titillium Web"/>
              <a:ea typeface="Titillium Web"/>
              <a:cs typeface="Titillium Web"/>
              <a:sym typeface="Titillium Web"/>
            </a:endParaRPr>
          </a:p>
          <a:p>
            <a:pPr indent="-330200" lvl="0" marL="457200" rtl="0" algn="l">
              <a:lnSpc>
                <a:spcPct val="115000"/>
              </a:lnSpc>
              <a:spcBef>
                <a:spcPts val="1000"/>
              </a:spcBef>
              <a:spcAft>
                <a:spcPts val="0"/>
              </a:spcAft>
              <a:buClr>
                <a:schemeClr val="lt2"/>
              </a:buClr>
              <a:buSzPts val="1600"/>
              <a:buFont typeface="Titillium Web"/>
              <a:buChar char="➔"/>
            </a:pPr>
            <a:r>
              <a:rPr lang="en" sz="1600">
                <a:solidFill>
                  <a:schemeClr val="lt2"/>
                </a:solidFill>
                <a:latin typeface="Titillium Web"/>
                <a:ea typeface="Titillium Web"/>
                <a:cs typeface="Titillium Web"/>
                <a:sym typeface="Titillium Web"/>
              </a:rPr>
              <a:t>Grant Request Quote</a:t>
            </a:r>
            <a:endParaRPr sz="1600">
              <a:solidFill>
                <a:schemeClr val="lt2"/>
              </a:solidFill>
              <a:latin typeface="Titillium Web"/>
              <a:ea typeface="Titillium Web"/>
              <a:cs typeface="Titillium Web"/>
              <a:sym typeface="Titillium Web"/>
            </a:endParaRPr>
          </a:p>
          <a:p>
            <a:pPr indent="-330200" lvl="0" marL="457200" rtl="0" algn="l">
              <a:lnSpc>
                <a:spcPct val="115000"/>
              </a:lnSpc>
              <a:spcBef>
                <a:spcPts val="1000"/>
              </a:spcBef>
              <a:spcAft>
                <a:spcPts val="0"/>
              </a:spcAft>
              <a:buClr>
                <a:schemeClr val="lt2"/>
              </a:buClr>
              <a:buSzPts val="1600"/>
              <a:buFont typeface="Titillium Web"/>
              <a:buChar char="➔"/>
            </a:pPr>
            <a:r>
              <a:rPr lang="en" sz="1600">
                <a:solidFill>
                  <a:schemeClr val="lt2"/>
                </a:solidFill>
                <a:latin typeface="Titillium Web"/>
                <a:ea typeface="Titillium Web"/>
                <a:cs typeface="Titillium Web"/>
                <a:sym typeface="Titillium Web"/>
              </a:rPr>
              <a:t>Create Quote</a:t>
            </a:r>
            <a:endParaRPr sz="1600">
              <a:solidFill>
                <a:schemeClr val="lt2"/>
              </a:solidFill>
              <a:latin typeface="Titillium Web"/>
              <a:ea typeface="Titillium Web"/>
              <a:cs typeface="Titillium Web"/>
              <a:sym typeface="Titillium Web"/>
            </a:endParaRPr>
          </a:p>
          <a:p>
            <a:pPr indent="-330200" lvl="0" marL="457200" rtl="0" algn="l">
              <a:lnSpc>
                <a:spcPct val="115000"/>
              </a:lnSpc>
              <a:spcBef>
                <a:spcPts val="1000"/>
              </a:spcBef>
              <a:spcAft>
                <a:spcPts val="0"/>
              </a:spcAft>
              <a:buClr>
                <a:schemeClr val="lt2"/>
              </a:buClr>
              <a:buSzPts val="1600"/>
              <a:buFont typeface="Titillium Web"/>
              <a:buChar char="➔"/>
            </a:pPr>
            <a:r>
              <a:rPr lang="en" sz="1600">
                <a:solidFill>
                  <a:schemeClr val="lt2"/>
                </a:solidFill>
                <a:latin typeface="Titillium Web"/>
                <a:ea typeface="Titillium Web"/>
                <a:cs typeface="Titillium Web"/>
                <a:sym typeface="Titillium Web"/>
              </a:rPr>
              <a:t>Grant Request Outgoing Payment</a:t>
            </a:r>
            <a:endParaRPr sz="1600">
              <a:solidFill>
                <a:schemeClr val="lt2"/>
              </a:solidFill>
              <a:latin typeface="Titillium Web"/>
              <a:ea typeface="Titillium Web"/>
              <a:cs typeface="Titillium Web"/>
              <a:sym typeface="Titillium Web"/>
            </a:endParaRPr>
          </a:p>
          <a:p>
            <a:pPr indent="-330200" lvl="0" marL="457200" rtl="0" algn="l">
              <a:lnSpc>
                <a:spcPct val="115000"/>
              </a:lnSpc>
              <a:spcBef>
                <a:spcPts val="1000"/>
              </a:spcBef>
              <a:spcAft>
                <a:spcPts val="0"/>
              </a:spcAft>
              <a:buClr>
                <a:schemeClr val="lt2"/>
              </a:buClr>
              <a:buSzPts val="1600"/>
              <a:buFont typeface="Titillium Web"/>
              <a:buChar char="➔"/>
            </a:pPr>
            <a:r>
              <a:rPr lang="en" sz="1600">
                <a:solidFill>
                  <a:schemeClr val="lt2"/>
                </a:solidFill>
                <a:latin typeface="Titillium Web"/>
                <a:ea typeface="Titillium Web"/>
                <a:cs typeface="Titillium Web"/>
                <a:sym typeface="Titillium Web"/>
              </a:rPr>
              <a:t>Continuation Request</a:t>
            </a:r>
            <a:endParaRPr sz="1600">
              <a:solidFill>
                <a:schemeClr val="lt2"/>
              </a:solidFill>
              <a:latin typeface="Titillium Web"/>
              <a:ea typeface="Titillium Web"/>
              <a:cs typeface="Titillium Web"/>
              <a:sym typeface="Titillium Web"/>
            </a:endParaRPr>
          </a:p>
          <a:p>
            <a:pPr indent="-330200" lvl="0" marL="457200" rtl="0" algn="l">
              <a:lnSpc>
                <a:spcPct val="115000"/>
              </a:lnSpc>
              <a:spcBef>
                <a:spcPts val="1000"/>
              </a:spcBef>
              <a:spcAft>
                <a:spcPts val="1000"/>
              </a:spcAft>
              <a:buClr>
                <a:schemeClr val="lt2"/>
              </a:buClr>
              <a:buSzPts val="1600"/>
              <a:buFont typeface="Titillium Web"/>
              <a:buChar char="➔"/>
            </a:pPr>
            <a:r>
              <a:rPr b="1" lang="en" sz="1600">
                <a:solidFill>
                  <a:schemeClr val="lt2"/>
                </a:solidFill>
                <a:latin typeface="Titillium Web"/>
                <a:ea typeface="Titillium Web"/>
                <a:cs typeface="Titillium Web"/>
                <a:sym typeface="Titillium Web"/>
              </a:rPr>
              <a:t>Create Outgoing Payment</a:t>
            </a:r>
            <a:endParaRPr b="1" sz="1600">
              <a:solidFill>
                <a:schemeClr val="lt2"/>
              </a:solidFill>
              <a:latin typeface="Titillium Web"/>
              <a:ea typeface="Titillium Web"/>
              <a:cs typeface="Titillium Web"/>
              <a:sym typeface="Titillium Web"/>
            </a:endParaRPr>
          </a:p>
        </p:txBody>
      </p:sp>
      <p:pic>
        <p:nvPicPr>
          <p:cNvPr id="673" name="Google Shape;673;p53"/>
          <p:cNvPicPr preferRelativeResize="0"/>
          <p:nvPr/>
        </p:nvPicPr>
        <p:blipFill>
          <a:blip r:embed="rId11">
            <a:alphaModFix/>
          </a:blip>
          <a:stretch>
            <a:fillRect/>
          </a:stretch>
        </p:blipFill>
        <p:spPr>
          <a:xfrm>
            <a:off x="6108394" y="1265641"/>
            <a:ext cx="569900" cy="563276"/>
          </a:xfrm>
          <a:prstGeom prst="rect">
            <a:avLst/>
          </a:prstGeom>
          <a:noFill/>
          <a:ln>
            <a:noFill/>
          </a:ln>
        </p:spPr>
      </p:pic>
      <p:sp>
        <p:nvSpPr>
          <p:cNvPr id="674" name="Google Shape;674;p53"/>
          <p:cNvSpPr txBox="1"/>
          <p:nvPr/>
        </p:nvSpPr>
        <p:spPr>
          <a:xfrm>
            <a:off x="6101322" y="1245781"/>
            <a:ext cx="5451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700">
                <a:solidFill>
                  <a:schemeClr val="dk1"/>
                </a:solidFill>
                <a:latin typeface="Titillium Web Light"/>
                <a:ea typeface="Titillium Web Light"/>
                <a:cs typeface="Titillium Web Light"/>
                <a:sym typeface="Titillium Web Light"/>
              </a:rPr>
              <a:t>Outgoing Payment</a:t>
            </a:r>
            <a:endParaRPr sz="800">
              <a:latin typeface="Titillium Web Light"/>
              <a:ea typeface="Titillium Web Light"/>
              <a:cs typeface="Titillium Web Light"/>
              <a:sym typeface="Titillium Web Light"/>
            </a:endParaRPr>
          </a:p>
        </p:txBody>
      </p:sp>
      <p:sp>
        <p:nvSpPr>
          <p:cNvPr id="675" name="Google Shape;675;p53"/>
          <p:cNvSpPr/>
          <p:nvPr/>
        </p:nvSpPr>
        <p:spPr>
          <a:xfrm flipH="1">
            <a:off x="6272646" y="1182290"/>
            <a:ext cx="467350" cy="1804900"/>
          </a:xfrm>
          <a:custGeom>
            <a:rect b="b" l="l" r="r" t="t"/>
            <a:pathLst>
              <a:path extrusionOk="0" h="72196" w="18694">
                <a:moveTo>
                  <a:pt x="104" y="0"/>
                </a:moveTo>
                <a:cubicBezTo>
                  <a:pt x="419" y="9761"/>
                  <a:pt x="-1105" y="46534"/>
                  <a:pt x="1993" y="58567"/>
                </a:cubicBezTo>
                <a:cubicBezTo>
                  <a:pt x="5091" y="70600"/>
                  <a:pt x="15911" y="69925"/>
                  <a:pt x="18694" y="72196"/>
                </a:cubicBezTo>
              </a:path>
            </a:pathLst>
          </a:custGeom>
          <a:noFill/>
          <a:ln cap="flat" cmpd="sng" w="9525">
            <a:solidFill>
              <a:srgbClr val="000000"/>
            </a:solidFill>
            <a:prstDash val="solid"/>
            <a:round/>
            <a:headEnd len="med" w="med" type="none"/>
            <a:tailEnd len="med" w="med" type="stealth"/>
          </a:ln>
        </p:spPr>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9" name="Shape 679"/>
        <p:cNvGrpSpPr/>
        <p:nvPr/>
      </p:nvGrpSpPr>
      <p:grpSpPr>
        <a:xfrm>
          <a:off x="0" y="0"/>
          <a:ext cx="0" cy="0"/>
          <a:chOff x="0" y="0"/>
          <a:chExt cx="0" cy="0"/>
        </a:xfrm>
      </p:grpSpPr>
      <p:grpSp>
        <p:nvGrpSpPr>
          <p:cNvPr id="680" name="Google Shape;680;p54"/>
          <p:cNvGrpSpPr/>
          <p:nvPr/>
        </p:nvGrpSpPr>
        <p:grpSpPr>
          <a:xfrm>
            <a:off x="5826365" y="2919916"/>
            <a:ext cx="1555362" cy="81382"/>
            <a:chOff x="2711650" y="2777071"/>
            <a:chExt cx="3530100" cy="142800"/>
          </a:xfrm>
        </p:grpSpPr>
        <p:sp>
          <p:nvSpPr>
            <p:cNvPr id="681" name="Google Shape;681;p54"/>
            <p:cNvSpPr/>
            <p:nvPr/>
          </p:nvSpPr>
          <p:spPr>
            <a:xfrm>
              <a:off x="2711650" y="2777071"/>
              <a:ext cx="3530100" cy="142800"/>
            </a:xfrm>
            <a:prstGeom prst="rect">
              <a:avLst/>
            </a:prstGeom>
            <a:solidFill>
              <a:srgbClr val="0097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82" name="Google Shape;682;p54"/>
            <p:cNvPicPr preferRelativeResize="0"/>
            <p:nvPr/>
          </p:nvPicPr>
          <p:blipFill>
            <a:blip r:embed="rId3">
              <a:alphaModFix/>
            </a:blip>
            <a:stretch>
              <a:fillRect/>
            </a:stretch>
          </p:blipFill>
          <p:spPr>
            <a:xfrm>
              <a:off x="2942932" y="2808119"/>
              <a:ext cx="3252779" cy="80716"/>
            </a:xfrm>
            <a:prstGeom prst="rect">
              <a:avLst/>
            </a:prstGeom>
            <a:noFill/>
            <a:ln>
              <a:noFill/>
            </a:ln>
          </p:spPr>
        </p:pic>
      </p:grpSp>
      <p:sp>
        <p:nvSpPr>
          <p:cNvPr id="683" name="Google Shape;683;p54"/>
          <p:cNvSpPr txBox="1"/>
          <p:nvPr/>
        </p:nvSpPr>
        <p:spPr>
          <a:xfrm>
            <a:off x="5936194" y="220081"/>
            <a:ext cx="15978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latin typeface="Titillium Web Light"/>
                <a:ea typeface="Titillium Web Light"/>
                <a:cs typeface="Titillium Web Light"/>
                <a:sym typeface="Titillium Web Light"/>
              </a:rPr>
              <a:t>MusicPlace</a:t>
            </a:r>
            <a:endParaRPr sz="1000">
              <a:solidFill>
                <a:srgbClr val="000000"/>
              </a:solidFill>
              <a:latin typeface="Titillium Web Light"/>
              <a:ea typeface="Titillium Web Light"/>
              <a:cs typeface="Titillium Web Light"/>
              <a:sym typeface="Titillium Web Light"/>
            </a:endParaRPr>
          </a:p>
        </p:txBody>
      </p:sp>
      <p:pic>
        <p:nvPicPr>
          <p:cNvPr id="684" name="Google Shape;684;p54"/>
          <p:cNvPicPr preferRelativeResize="0"/>
          <p:nvPr/>
        </p:nvPicPr>
        <p:blipFill>
          <a:blip r:embed="rId4">
            <a:alphaModFix/>
          </a:blip>
          <a:stretch>
            <a:fillRect/>
          </a:stretch>
        </p:blipFill>
        <p:spPr>
          <a:xfrm rot="8099994">
            <a:off x="6865918" y="862499"/>
            <a:ext cx="259950" cy="132061"/>
          </a:xfrm>
          <a:prstGeom prst="rect">
            <a:avLst/>
          </a:prstGeom>
          <a:noFill/>
          <a:ln>
            <a:noFill/>
          </a:ln>
        </p:spPr>
      </p:pic>
      <p:grpSp>
        <p:nvGrpSpPr>
          <p:cNvPr id="685" name="Google Shape;685;p54"/>
          <p:cNvGrpSpPr/>
          <p:nvPr/>
        </p:nvGrpSpPr>
        <p:grpSpPr>
          <a:xfrm>
            <a:off x="6440294" y="558781"/>
            <a:ext cx="589605" cy="475488"/>
            <a:chOff x="2816875" y="255775"/>
            <a:chExt cx="589605" cy="475488"/>
          </a:xfrm>
        </p:grpSpPr>
        <p:pic>
          <p:nvPicPr>
            <p:cNvPr id="686" name="Google Shape;686;p54"/>
            <p:cNvPicPr preferRelativeResize="0"/>
            <p:nvPr/>
          </p:nvPicPr>
          <p:blipFill>
            <a:blip r:embed="rId5">
              <a:alphaModFix/>
            </a:blip>
            <a:stretch>
              <a:fillRect/>
            </a:stretch>
          </p:blipFill>
          <p:spPr>
            <a:xfrm>
              <a:off x="2816875" y="255775"/>
              <a:ext cx="589605" cy="475488"/>
            </a:xfrm>
            <a:prstGeom prst="rect">
              <a:avLst/>
            </a:prstGeom>
            <a:noFill/>
            <a:ln>
              <a:noFill/>
            </a:ln>
          </p:spPr>
        </p:pic>
        <p:pic>
          <p:nvPicPr>
            <p:cNvPr id="687" name="Google Shape;687;p54"/>
            <p:cNvPicPr preferRelativeResize="0"/>
            <p:nvPr/>
          </p:nvPicPr>
          <p:blipFill>
            <a:blip r:embed="rId6">
              <a:alphaModFix/>
            </a:blip>
            <a:stretch>
              <a:fillRect/>
            </a:stretch>
          </p:blipFill>
          <p:spPr>
            <a:xfrm>
              <a:off x="2927406" y="306440"/>
              <a:ext cx="297968" cy="246888"/>
            </a:xfrm>
            <a:prstGeom prst="rect">
              <a:avLst/>
            </a:prstGeom>
            <a:noFill/>
            <a:ln>
              <a:noFill/>
            </a:ln>
          </p:spPr>
        </p:pic>
      </p:grpSp>
      <p:sp>
        <p:nvSpPr>
          <p:cNvPr id="688" name="Google Shape;688;p54"/>
          <p:cNvSpPr/>
          <p:nvPr/>
        </p:nvSpPr>
        <p:spPr>
          <a:xfrm>
            <a:off x="0" y="0"/>
            <a:ext cx="4034700" cy="5143500"/>
          </a:xfrm>
          <a:prstGeom prst="rect">
            <a:avLst/>
          </a:prstGeom>
          <a:solidFill>
            <a:srgbClr val="00848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54"/>
          <p:cNvSpPr txBox="1"/>
          <p:nvPr/>
        </p:nvSpPr>
        <p:spPr>
          <a:xfrm>
            <a:off x="4429600" y="3219375"/>
            <a:ext cx="4495500" cy="1759500"/>
          </a:xfrm>
          <a:prstGeom prst="rect">
            <a:avLst/>
          </a:prstGeom>
          <a:noFill/>
          <a:ln>
            <a:noFill/>
          </a:ln>
        </p:spPr>
        <p:txBody>
          <a:bodyPr anchorCtr="0" anchor="t" bIns="91425" lIns="91425" spcFirstLastPara="1" rIns="91425" wrap="square" tIns="91425">
            <a:noAutofit/>
          </a:bodyPr>
          <a:lstStyle/>
          <a:p>
            <a:pPr indent="-330200" lvl="0" marL="457200" rtl="0" algn="l">
              <a:lnSpc>
                <a:spcPct val="115000"/>
              </a:lnSpc>
              <a:spcBef>
                <a:spcPts val="0"/>
              </a:spcBef>
              <a:spcAft>
                <a:spcPts val="1000"/>
              </a:spcAft>
              <a:buClr>
                <a:schemeClr val="dk1"/>
              </a:buClr>
              <a:buSzPts val="1600"/>
              <a:buFont typeface="Titillium Web"/>
              <a:buChar char="●"/>
            </a:pPr>
            <a:r>
              <a:rPr b="1" lang="en" sz="1600">
                <a:solidFill>
                  <a:schemeClr val="dk1"/>
                </a:solidFill>
                <a:latin typeface="Titillium Web"/>
                <a:ea typeface="Titillium Web"/>
                <a:cs typeface="Titillium Web"/>
                <a:sym typeface="Titillium Web"/>
              </a:rPr>
              <a:t>Payment</a:t>
            </a:r>
            <a:r>
              <a:rPr lang="en" sz="1600">
                <a:solidFill>
                  <a:schemeClr val="dk1"/>
                </a:solidFill>
                <a:latin typeface="Titillium Web"/>
                <a:ea typeface="Titillium Web"/>
                <a:cs typeface="Titillium Web"/>
                <a:sym typeface="Titillium Web"/>
              </a:rPr>
              <a:t> is sent </a:t>
            </a:r>
            <a:r>
              <a:rPr b="1" lang="en" sz="1600">
                <a:solidFill>
                  <a:schemeClr val="dk1"/>
                </a:solidFill>
                <a:latin typeface="Titillium Web"/>
                <a:ea typeface="Titillium Web"/>
                <a:cs typeface="Titillium Web"/>
                <a:sym typeface="Titillium Web"/>
              </a:rPr>
              <a:t>from Alice’s account</a:t>
            </a:r>
            <a:r>
              <a:rPr lang="en" sz="1600">
                <a:solidFill>
                  <a:schemeClr val="dk1"/>
                </a:solidFill>
                <a:latin typeface="Titillium Web"/>
                <a:ea typeface="Titillium Web"/>
                <a:cs typeface="Titillium Web"/>
                <a:sym typeface="Titillium Web"/>
              </a:rPr>
              <a:t> at her wallet provider </a:t>
            </a:r>
            <a:r>
              <a:rPr b="1" lang="en" sz="1600">
                <a:solidFill>
                  <a:schemeClr val="dk1"/>
                </a:solidFill>
                <a:latin typeface="Titillium Web"/>
                <a:ea typeface="Titillium Web"/>
                <a:cs typeface="Titillium Web"/>
                <a:sym typeface="Titillium Web"/>
              </a:rPr>
              <a:t>to Bob’s account</a:t>
            </a:r>
            <a:r>
              <a:rPr lang="en" sz="1600">
                <a:solidFill>
                  <a:schemeClr val="dk1"/>
                </a:solidFill>
                <a:latin typeface="Titillium Web"/>
                <a:ea typeface="Titillium Web"/>
                <a:cs typeface="Titillium Web"/>
                <a:sym typeface="Titillium Web"/>
              </a:rPr>
              <a:t> at his bank</a:t>
            </a:r>
            <a:endParaRPr sz="1600">
              <a:solidFill>
                <a:schemeClr val="dk1"/>
              </a:solidFill>
              <a:latin typeface="Titillium Web"/>
              <a:ea typeface="Titillium Web"/>
              <a:cs typeface="Titillium Web"/>
              <a:sym typeface="Titillium Web"/>
            </a:endParaRPr>
          </a:p>
        </p:txBody>
      </p:sp>
      <p:sp>
        <p:nvSpPr>
          <p:cNvPr id="690" name="Google Shape;690;p54"/>
          <p:cNvSpPr txBox="1"/>
          <p:nvPr/>
        </p:nvSpPr>
        <p:spPr>
          <a:xfrm>
            <a:off x="5013963" y="2376175"/>
            <a:ext cx="15978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latin typeface="Titillium Web Light"/>
                <a:ea typeface="Titillium Web Light"/>
                <a:cs typeface="Titillium Web Light"/>
                <a:sym typeface="Titillium Web Light"/>
              </a:rPr>
              <a:t>Alice</a:t>
            </a:r>
            <a:endParaRPr sz="1000">
              <a:solidFill>
                <a:srgbClr val="000000"/>
              </a:solidFill>
              <a:latin typeface="Titillium Web Light"/>
              <a:ea typeface="Titillium Web Light"/>
              <a:cs typeface="Titillium Web Light"/>
              <a:sym typeface="Titillium Web Light"/>
            </a:endParaRPr>
          </a:p>
        </p:txBody>
      </p:sp>
      <p:sp>
        <p:nvSpPr>
          <p:cNvPr id="691" name="Google Shape;691;p54"/>
          <p:cNvSpPr txBox="1"/>
          <p:nvPr/>
        </p:nvSpPr>
        <p:spPr>
          <a:xfrm>
            <a:off x="6742913" y="2376175"/>
            <a:ext cx="15978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latin typeface="Titillium Web Light"/>
                <a:ea typeface="Titillium Web Light"/>
                <a:cs typeface="Titillium Web Light"/>
                <a:sym typeface="Titillium Web Light"/>
              </a:rPr>
              <a:t>Bob</a:t>
            </a:r>
            <a:endParaRPr sz="1000">
              <a:solidFill>
                <a:srgbClr val="000000"/>
              </a:solidFill>
              <a:latin typeface="Titillium Web Light"/>
              <a:ea typeface="Titillium Web Light"/>
              <a:cs typeface="Titillium Web Light"/>
              <a:sym typeface="Titillium Web Light"/>
            </a:endParaRPr>
          </a:p>
        </p:txBody>
      </p:sp>
      <p:pic>
        <p:nvPicPr>
          <p:cNvPr id="692" name="Google Shape;692;p54"/>
          <p:cNvPicPr preferRelativeResize="0"/>
          <p:nvPr/>
        </p:nvPicPr>
        <p:blipFill>
          <a:blip r:embed="rId7">
            <a:alphaModFix/>
          </a:blip>
          <a:stretch>
            <a:fillRect/>
          </a:stretch>
        </p:blipFill>
        <p:spPr>
          <a:xfrm>
            <a:off x="7267500" y="1873225"/>
            <a:ext cx="548640" cy="548640"/>
          </a:xfrm>
          <a:prstGeom prst="rect">
            <a:avLst/>
          </a:prstGeom>
          <a:noFill/>
          <a:ln>
            <a:noFill/>
          </a:ln>
        </p:spPr>
      </p:pic>
      <p:pic>
        <p:nvPicPr>
          <p:cNvPr id="693" name="Google Shape;693;p54"/>
          <p:cNvPicPr preferRelativeResize="0"/>
          <p:nvPr/>
        </p:nvPicPr>
        <p:blipFill>
          <a:blip r:embed="rId8">
            <a:alphaModFix/>
          </a:blip>
          <a:stretch>
            <a:fillRect/>
          </a:stretch>
        </p:blipFill>
        <p:spPr>
          <a:xfrm>
            <a:off x="5538550" y="1873225"/>
            <a:ext cx="548640" cy="548640"/>
          </a:xfrm>
          <a:prstGeom prst="rect">
            <a:avLst/>
          </a:prstGeom>
          <a:noFill/>
          <a:ln>
            <a:noFill/>
          </a:ln>
        </p:spPr>
      </p:pic>
      <p:pic>
        <p:nvPicPr>
          <p:cNvPr id="694" name="Google Shape;694;p54"/>
          <p:cNvPicPr preferRelativeResize="0"/>
          <p:nvPr/>
        </p:nvPicPr>
        <p:blipFill>
          <a:blip r:embed="rId9">
            <a:alphaModFix/>
          </a:blip>
          <a:stretch>
            <a:fillRect/>
          </a:stretch>
        </p:blipFill>
        <p:spPr>
          <a:xfrm>
            <a:off x="7308654" y="2714875"/>
            <a:ext cx="466344" cy="443409"/>
          </a:xfrm>
          <a:prstGeom prst="rect">
            <a:avLst/>
          </a:prstGeom>
          <a:noFill/>
          <a:ln>
            <a:noFill/>
          </a:ln>
        </p:spPr>
      </p:pic>
      <p:pic>
        <p:nvPicPr>
          <p:cNvPr id="695" name="Google Shape;695;p54"/>
          <p:cNvPicPr preferRelativeResize="0"/>
          <p:nvPr/>
        </p:nvPicPr>
        <p:blipFill>
          <a:blip r:embed="rId4">
            <a:alphaModFix/>
          </a:blip>
          <a:stretch>
            <a:fillRect/>
          </a:stretch>
        </p:blipFill>
        <p:spPr>
          <a:xfrm rot="8099994">
            <a:off x="6867950" y="862494"/>
            <a:ext cx="259950" cy="132061"/>
          </a:xfrm>
          <a:prstGeom prst="rect">
            <a:avLst/>
          </a:prstGeom>
          <a:noFill/>
          <a:ln>
            <a:noFill/>
          </a:ln>
        </p:spPr>
      </p:pic>
      <p:pic>
        <p:nvPicPr>
          <p:cNvPr id="696" name="Google Shape;696;p54"/>
          <p:cNvPicPr preferRelativeResize="0"/>
          <p:nvPr/>
        </p:nvPicPr>
        <p:blipFill>
          <a:blip r:embed="rId10">
            <a:alphaModFix/>
          </a:blip>
          <a:stretch>
            <a:fillRect/>
          </a:stretch>
        </p:blipFill>
        <p:spPr>
          <a:xfrm>
            <a:off x="5719838" y="2850238"/>
            <a:ext cx="186075" cy="172675"/>
          </a:xfrm>
          <a:prstGeom prst="rect">
            <a:avLst/>
          </a:prstGeom>
          <a:noFill/>
          <a:ln>
            <a:noFill/>
          </a:ln>
        </p:spPr>
      </p:pic>
      <p:pic>
        <p:nvPicPr>
          <p:cNvPr id="697" name="Google Shape;697;p54"/>
          <p:cNvPicPr preferRelativeResize="0"/>
          <p:nvPr/>
        </p:nvPicPr>
        <p:blipFill>
          <a:blip r:embed="rId11">
            <a:alphaModFix/>
          </a:blip>
          <a:stretch>
            <a:fillRect/>
          </a:stretch>
        </p:blipFill>
        <p:spPr>
          <a:xfrm>
            <a:off x="5682914" y="2717038"/>
            <a:ext cx="259950" cy="439109"/>
          </a:xfrm>
          <a:prstGeom prst="rect">
            <a:avLst/>
          </a:prstGeom>
          <a:noFill/>
          <a:ln>
            <a:noFill/>
          </a:ln>
        </p:spPr>
      </p:pic>
      <p:sp>
        <p:nvSpPr>
          <p:cNvPr id="698" name="Google Shape;698;p54"/>
          <p:cNvSpPr txBox="1"/>
          <p:nvPr/>
        </p:nvSpPr>
        <p:spPr>
          <a:xfrm>
            <a:off x="572200" y="299975"/>
            <a:ext cx="3260100" cy="572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3000">
                <a:solidFill>
                  <a:schemeClr val="lt1"/>
                </a:solidFill>
                <a:latin typeface="Titillium Web SemiBold"/>
                <a:ea typeface="Titillium Web SemiBold"/>
                <a:cs typeface="Titillium Web SemiBold"/>
                <a:sym typeface="Titillium Web SemiBold"/>
              </a:rPr>
              <a:t>Open Payments</a:t>
            </a:r>
            <a:endParaRPr sz="3000">
              <a:solidFill>
                <a:schemeClr val="lt1"/>
              </a:solidFill>
              <a:latin typeface="Titillium Web SemiBold"/>
              <a:ea typeface="Titillium Web SemiBold"/>
              <a:cs typeface="Titillium Web SemiBold"/>
              <a:sym typeface="Titillium Web SemiBold"/>
            </a:endParaRPr>
          </a:p>
        </p:txBody>
      </p:sp>
      <p:sp>
        <p:nvSpPr>
          <p:cNvPr id="699" name="Google Shape;699;p54"/>
          <p:cNvSpPr txBox="1"/>
          <p:nvPr/>
        </p:nvSpPr>
        <p:spPr>
          <a:xfrm>
            <a:off x="611127" y="740425"/>
            <a:ext cx="3221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Titillium Web SemiBold"/>
                <a:ea typeface="Titillium Web SemiBold"/>
                <a:cs typeface="Titillium Web SemiBold"/>
                <a:sym typeface="Titillium Web SemiBold"/>
              </a:rPr>
              <a:t>Third-Party Access to Accounts</a:t>
            </a:r>
            <a:endParaRPr>
              <a:solidFill>
                <a:schemeClr val="lt1"/>
              </a:solidFill>
              <a:latin typeface="Titillium Web SemiBold"/>
              <a:ea typeface="Titillium Web SemiBold"/>
              <a:cs typeface="Titillium Web SemiBold"/>
              <a:sym typeface="Titillium Web SemiBold"/>
            </a:endParaRPr>
          </a:p>
        </p:txBody>
      </p:sp>
      <p:cxnSp>
        <p:nvCxnSpPr>
          <p:cNvPr id="700" name="Google Shape;700;p54"/>
          <p:cNvCxnSpPr/>
          <p:nvPr/>
        </p:nvCxnSpPr>
        <p:spPr>
          <a:xfrm>
            <a:off x="675471" y="1151900"/>
            <a:ext cx="2513700" cy="0"/>
          </a:xfrm>
          <a:prstGeom prst="straightConnector1">
            <a:avLst/>
          </a:prstGeom>
          <a:noFill/>
          <a:ln cap="flat" cmpd="sng" w="9525">
            <a:solidFill>
              <a:schemeClr val="lt1"/>
            </a:solidFill>
            <a:prstDash val="solid"/>
            <a:round/>
            <a:headEnd len="med" w="med" type="none"/>
            <a:tailEnd len="med" w="med" type="triangle"/>
          </a:ln>
        </p:spPr>
      </p:cxnSp>
      <p:sp>
        <p:nvSpPr>
          <p:cNvPr id="701" name="Google Shape;701;p54"/>
          <p:cNvSpPr txBox="1"/>
          <p:nvPr/>
        </p:nvSpPr>
        <p:spPr>
          <a:xfrm>
            <a:off x="675475" y="1324125"/>
            <a:ext cx="3051900" cy="34662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Clr>
                <a:schemeClr val="lt2"/>
              </a:buClr>
              <a:buSzPts val="1600"/>
              <a:buFont typeface="Titillium Web"/>
              <a:buChar char="➔"/>
            </a:pPr>
            <a:r>
              <a:rPr lang="en" sz="1600">
                <a:solidFill>
                  <a:schemeClr val="lt2"/>
                </a:solidFill>
                <a:latin typeface="Titillium Web"/>
                <a:ea typeface="Titillium Web"/>
                <a:cs typeface="Titillium Web"/>
                <a:sym typeface="Titillium Web"/>
              </a:rPr>
              <a:t>Grant Request Incoming Payment</a:t>
            </a:r>
            <a:endParaRPr sz="1600">
              <a:solidFill>
                <a:schemeClr val="lt2"/>
              </a:solidFill>
              <a:latin typeface="Titillium Web"/>
              <a:ea typeface="Titillium Web"/>
              <a:cs typeface="Titillium Web"/>
              <a:sym typeface="Titillium Web"/>
            </a:endParaRPr>
          </a:p>
          <a:p>
            <a:pPr indent="-330200" lvl="0" marL="457200" rtl="0" algn="l">
              <a:lnSpc>
                <a:spcPct val="115000"/>
              </a:lnSpc>
              <a:spcBef>
                <a:spcPts val="1000"/>
              </a:spcBef>
              <a:spcAft>
                <a:spcPts val="0"/>
              </a:spcAft>
              <a:buClr>
                <a:schemeClr val="lt2"/>
              </a:buClr>
              <a:buSzPts val="1600"/>
              <a:buFont typeface="Titillium Web"/>
              <a:buChar char="➔"/>
            </a:pPr>
            <a:r>
              <a:rPr lang="en" sz="1600">
                <a:solidFill>
                  <a:schemeClr val="lt2"/>
                </a:solidFill>
                <a:latin typeface="Titillium Web"/>
                <a:ea typeface="Titillium Web"/>
                <a:cs typeface="Titillium Web"/>
                <a:sym typeface="Titillium Web"/>
              </a:rPr>
              <a:t>Create Incoming Payment</a:t>
            </a:r>
            <a:endParaRPr sz="1600">
              <a:solidFill>
                <a:schemeClr val="lt2"/>
              </a:solidFill>
              <a:latin typeface="Titillium Web"/>
              <a:ea typeface="Titillium Web"/>
              <a:cs typeface="Titillium Web"/>
              <a:sym typeface="Titillium Web"/>
            </a:endParaRPr>
          </a:p>
          <a:p>
            <a:pPr indent="-330200" lvl="0" marL="457200" rtl="0" algn="l">
              <a:lnSpc>
                <a:spcPct val="115000"/>
              </a:lnSpc>
              <a:spcBef>
                <a:spcPts val="1000"/>
              </a:spcBef>
              <a:spcAft>
                <a:spcPts val="0"/>
              </a:spcAft>
              <a:buClr>
                <a:schemeClr val="lt2"/>
              </a:buClr>
              <a:buSzPts val="1600"/>
              <a:buFont typeface="Titillium Web"/>
              <a:buChar char="➔"/>
            </a:pPr>
            <a:r>
              <a:rPr lang="en" sz="1600">
                <a:solidFill>
                  <a:schemeClr val="lt2"/>
                </a:solidFill>
                <a:latin typeface="Titillium Web"/>
                <a:ea typeface="Titillium Web"/>
                <a:cs typeface="Titillium Web"/>
                <a:sym typeface="Titillium Web"/>
              </a:rPr>
              <a:t>Grant Request Quote</a:t>
            </a:r>
            <a:endParaRPr sz="1600">
              <a:solidFill>
                <a:schemeClr val="lt2"/>
              </a:solidFill>
              <a:latin typeface="Titillium Web"/>
              <a:ea typeface="Titillium Web"/>
              <a:cs typeface="Titillium Web"/>
              <a:sym typeface="Titillium Web"/>
            </a:endParaRPr>
          </a:p>
          <a:p>
            <a:pPr indent="-330200" lvl="0" marL="457200" rtl="0" algn="l">
              <a:lnSpc>
                <a:spcPct val="115000"/>
              </a:lnSpc>
              <a:spcBef>
                <a:spcPts val="1000"/>
              </a:spcBef>
              <a:spcAft>
                <a:spcPts val="0"/>
              </a:spcAft>
              <a:buClr>
                <a:schemeClr val="lt2"/>
              </a:buClr>
              <a:buSzPts val="1600"/>
              <a:buFont typeface="Titillium Web"/>
              <a:buChar char="➔"/>
            </a:pPr>
            <a:r>
              <a:rPr lang="en" sz="1600">
                <a:solidFill>
                  <a:schemeClr val="lt2"/>
                </a:solidFill>
                <a:latin typeface="Titillium Web"/>
                <a:ea typeface="Titillium Web"/>
                <a:cs typeface="Titillium Web"/>
                <a:sym typeface="Titillium Web"/>
              </a:rPr>
              <a:t>Create Quote</a:t>
            </a:r>
            <a:endParaRPr sz="1600">
              <a:solidFill>
                <a:schemeClr val="lt2"/>
              </a:solidFill>
              <a:latin typeface="Titillium Web"/>
              <a:ea typeface="Titillium Web"/>
              <a:cs typeface="Titillium Web"/>
              <a:sym typeface="Titillium Web"/>
            </a:endParaRPr>
          </a:p>
          <a:p>
            <a:pPr indent="-330200" lvl="0" marL="457200" rtl="0" algn="l">
              <a:lnSpc>
                <a:spcPct val="115000"/>
              </a:lnSpc>
              <a:spcBef>
                <a:spcPts val="1000"/>
              </a:spcBef>
              <a:spcAft>
                <a:spcPts val="0"/>
              </a:spcAft>
              <a:buClr>
                <a:schemeClr val="lt2"/>
              </a:buClr>
              <a:buSzPts val="1600"/>
              <a:buFont typeface="Titillium Web"/>
              <a:buChar char="➔"/>
            </a:pPr>
            <a:r>
              <a:rPr lang="en" sz="1600">
                <a:solidFill>
                  <a:schemeClr val="lt2"/>
                </a:solidFill>
                <a:latin typeface="Titillium Web"/>
                <a:ea typeface="Titillium Web"/>
                <a:cs typeface="Titillium Web"/>
                <a:sym typeface="Titillium Web"/>
              </a:rPr>
              <a:t>Grant Request Outgoing Payment</a:t>
            </a:r>
            <a:endParaRPr sz="1600">
              <a:solidFill>
                <a:schemeClr val="lt2"/>
              </a:solidFill>
              <a:latin typeface="Titillium Web"/>
              <a:ea typeface="Titillium Web"/>
              <a:cs typeface="Titillium Web"/>
              <a:sym typeface="Titillium Web"/>
            </a:endParaRPr>
          </a:p>
          <a:p>
            <a:pPr indent="-330200" lvl="0" marL="457200" rtl="0" algn="l">
              <a:lnSpc>
                <a:spcPct val="115000"/>
              </a:lnSpc>
              <a:spcBef>
                <a:spcPts val="1000"/>
              </a:spcBef>
              <a:spcAft>
                <a:spcPts val="0"/>
              </a:spcAft>
              <a:buClr>
                <a:schemeClr val="lt2"/>
              </a:buClr>
              <a:buSzPts val="1600"/>
              <a:buFont typeface="Titillium Web"/>
              <a:buChar char="➔"/>
            </a:pPr>
            <a:r>
              <a:rPr lang="en" sz="1600">
                <a:solidFill>
                  <a:schemeClr val="lt2"/>
                </a:solidFill>
                <a:latin typeface="Titillium Web"/>
                <a:ea typeface="Titillium Web"/>
                <a:cs typeface="Titillium Web"/>
                <a:sym typeface="Titillium Web"/>
              </a:rPr>
              <a:t>Continuation Request</a:t>
            </a:r>
            <a:endParaRPr sz="1600">
              <a:solidFill>
                <a:schemeClr val="lt2"/>
              </a:solidFill>
              <a:latin typeface="Titillium Web"/>
              <a:ea typeface="Titillium Web"/>
              <a:cs typeface="Titillium Web"/>
              <a:sym typeface="Titillium Web"/>
            </a:endParaRPr>
          </a:p>
          <a:p>
            <a:pPr indent="-330200" lvl="0" marL="457200" rtl="0" algn="l">
              <a:lnSpc>
                <a:spcPct val="115000"/>
              </a:lnSpc>
              <a:spcBef>
                <a:spcPts val="1000"/>
              </a:spcBef>
              <a:spcAft>
                <a:spcPts val="1000"/>
              </a:spcAft>
              <a:buClr>
                <a:schemeClr val="lt2"/>
              </a:buClr>
              <a:buSzPts val="1600"/>
              <a:buFont typeface="Titillium Web"/>
              <a:buChar char="➔"/>
            </a:pPr>
            <a:r>
              <a:rPr lang="en" sz="1600">
                <a:solidFill>
                  <a:schemeClr val="lt2"/>
                </a:solidFill>
                <a:latin typeface="Titillium Web"/>
                <a:ea typeface="Titillium Web"/>
                <a:cs typeface="Titillium Web"/>
                <a:sym typeface="Titillium Web"/>
              </a:rPr>
              <a:t>Create Outgoing Payment</a:t>
            </a:r>
            <a:endParaRPr sz="1600">
              <a:solidFill>
                <a:schemeClr val="lt2"/>
              </a:solidFill>
              <a:latin typeface="Titillium Web"/>
              <a:ea typeface="Titillium Web"/>
              <a:cs typeface="Titillium Web"/>
              <a:sym typeface="Titillium Web"/>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5" name="Shape 705"/>
        <p:cNvGrpSpPr/>
        <p:nvPr/>
      </p:nvGrpSpPr>
      <p:grpSpPr>
        <a:xfrm>
          <a:off x="0" y="0"/>
          <a:ext cx="0" cy="0"/>
          <a:chOff x="0" y="0"/>
          <a:chExt cx="0" cy="0"/>
        </a:xfrm>
      </p:grpSpPr>
      <p:sp>
        <p:nvSpPr>
          <p:cNvPr id="706" name="Google Shape;706;p55"/>
          <p:cNvSpPr txBox="1"/>
          <p:nvPr/>
        </p:nvSpPr>
        <p:spPr>
          <a:xfrm>
            <a:off x="5936194" y="220081"/>
            <a:ext cx="15978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latin typeface="Titillium Web Light"/>
                <a:ea typeface="Titillium Web Light"/>
                <a:cs typeface="Titillium Web Light"/>
                <a:sym typeface="Titillium Web Light"/>
              </a:rPr>
              <a:t>MusicPlace</a:t>
            </a:r>
            <a:endParaRPr sz="1000">
              <a:solidFill>
                <a:srgbClr val="000000"/>
              </a:solidFill>
              <a:latin typeface="Titillium Web Light"/>
              <a:ea typeface="Titillium Web Light"/>
              <a:cs typeface="Titillium Web Light"/>
              <a:sym typeface="Titillium Web Light"/>
            </a:endParaRPr>
          </a:p>
        </p:txBody>
      </p:sp>
      <p:pic>
        <p:nvPicPr>
          <p:cNvPr id="707" name="Google Shape;707;p55"/>
          <p:cNvPicPr preferRelativeResize="0"/>
          <p:nvPr/>
        </p:nvPicPr>
        <p:blipFill>
          <a:blip r:embed="rId3">
            <a:alphaModFix/>
          </a:blip>
          <a:stretch>
            <a:fillRect/>
          </a:stretch>
        </p:blipFill>
        <p:spPr>
          <a:xfrm rot="8099994">
            <a:off x="6865918" y="862499"/>
            <a:ext cx="259950" cy="132061"/>
          </a:xfrm>
          <a:prstGeom prst="rect">
            <a:avLst/>
          </a:prstGeom>
          <a:noFill/>
          <a:ln>
            <a:noFill/>
          </a:ln>
        </p:spPr>
      </p:pic>
      <p:grpSp>
        <p:nvGrpSpPr>
          <p:cNvPr id="708" name="Google Shape;708;p55"/>
          <p:cNvGrpSpPr/>
          <p:nvPr/>
        </p:nvGrpSpPr>
        <p:grpSpPr>
          <a:xfrm>
            <a:off x="6440294" y="558781"/>
            <a:ext cx="589605" cy="475488"/>
            <a:chOff x="2816875" y="255775"/>
            <a:chExt cx="589605" cy="475488"/>
          </a:xfrm>
        </p:grpSpPr>
        <p:pic>
          <p:nvPicPr>
            <p:cNvPr id="709" name="Google Shape;709;p55"/>
            <p:cNvPicPr preferRelativeResize="0"/>
            <p:nvPr/>
          </p:nvPicPr>
          <p:blipFill>
            <a:blip r:embed="rId4">
              <a:alphaModFix/>
            </a:blip>
            <a:stretch>
              <a:fillRect/>
            </a:stretch>
          </p:blipFill>
          <p:spPr>
            <a:xfrm>
              <a:off x="2816875" y="255775"/>
              <a:ext cx="589605" cy="475488"/>
            </a:xfrm>
            <a:prstGeom prst="rect">
              <a:avLst/>
            </a:prstGeom>
            <a:noFill/>
            <a:ln>
              <a:noFill/>
            </a:ln>
          </p:spPr>
        </p:pic>
        <p:pic>
          <p:nvPicPr>
            <p:cNvPr id="710" name="Google Shape;710;p55"/>
            <p:cNvPicPr preferRelativeResize="0"/>
            <p:nvPr/>
          </p:nvPicPr>
          <p:blipFill>
            <a:blip r:embed="rId5">
              <a:alphaModFix/>
            </a:blip>
            <a:stretch>
              <a:fillRect/>
            </a:stretch>
          </p:blipFill>
          <p:spPr>
            <a:xfrm>
              <a:off x="2927406" y="306440"/>
              <a:ext cx="297968" cy="246888"/>
            </a:xfrm>
            <a:prstGeom prst="rect">
              <a:avLst/>
            </a:prstGeom>
            <a:noFill/>
            <a:ln>
              <a:noFill/>
            </a:ln>
          </p:spPr>
        </p:pic>
      </p:grpSp>
      <p:sp>
        <p:nvSpPr>
          <p:cNvPr id="711" name="Google Shape;711;p55"/>
          <p:cNvSpPr/>
          <p:nvPr/>
        </p:nvSpPr>
        <p:spPr>
          <a:xfrm>
            <a:off x="0" y="0"/>
            <a:ext cx="4034700" cy="5143500"/>
          </a:xfrm>
          <a:prstGeom prst="rect">
            <a:avLst/>
          </a:prstGeom>
          <a:solidFill>
            <a:srgbClr val="00848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55"/>
          <p:cNvSpPr txBox="1"/>
          <p:nvPr/>
        </p:nvSpPr>
        <p:spPr>
          <a:xfrm>
            <a:off x="4429600" y="3219375"/>
            <a:ext cx="4495500" cy="1759500"/>
          </a:xfrm>
          <a:prstGeom prst="rect">
            <a:avLst/>
          </a:prstGeom>
          <a:noFill/>
          <a:ln>
            <a:noFill/>
          </a:ln>
        </p:spPr>
        <p:txBody>
          <a:bodyPr anchorCtr="0" anchor="t" bIns="91425" lIns="91425" spcFirstLastPara="1" rIns="91425" wrap="square" tIns="91425">
            <a:noAutofit/>
          </a:bodyPr>
          <a:lstStyle/>
          <a:p>
            <a:pPr indent="-330200" lvl="0" marL="457200" rtl="0" algn="l">
              <a:lnSpc>
                <a:spcPct val="115000"/>
              </a:lnSpc>
              <a:spcBef>
                <a:spcPts val="0"/>
              </a:spcBef>
              <a:spcAft>
                <a:spcPts val="1000"/>
              </a:spcAft>
              <a:buClr>
                <a:schemeClr val="dk1"/>
              </a:buClr>
              <a:buSzPts val="1600"/>
              <a:buFont typeface="Titillium Web"/>
              <a:buChar char="●"/>
            </a:pPr>
            <a:r>
              <a:rPr lang="en" sz="1600">
                <a:solidFill>
                  <a:schemeClr val="dk1"/>
                </a:solidFill>
                <a:latin typeface="Titillium Web"/>
                <a:ea typeface="Titillium Web"/>
                <a:cs typeface="Titillium Web"/>
                <a:sym typeface="Titillium Web"/>
              </a:rPr>
              <a:t>Alice can download Bob’s music</a:t>
            </a:r>
            <a:endParaRPr b="1" sz="1600">
              <a:solidFill>
                <a:schemeClr val="dk1"/>
              </a:solidFill>
              <a:latin typeface="Titillium Web"/>
              <a:ea typeface="Titillium Web"/>
              <a:cs typeface="Titillium Web"/>
              <a:sym typeface="Titillium Web"/>
            </a:endParaRPr>
          </a:p>
        </p:txBody>
      </p:sp>
      <p:sp>
        <p:nvSpPr>
          <p:cNvPr id="713" name="Google Shape;713;p55"/>
          <p:cNvSpPr txBox="1"/>
          <p:nvPr/>
        </p:nvSpPr>
        <p:spPr>
          <a:xfrm>
            <a:off x="5013963" y="2376175"/>
            <a:ext cx="15978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latin typeface="Titillium Web Light"/>
                <a:ea typeface="Titillium Web Light"/>
                <a:cs typeface="Titillium Web Light"/>
                <a:sym typeface="Titillium Web Light"/>
              </a:rPr>
              <a:t>Alice</a:t>
            </a:r>
            <a:endParaRPr sz="1000">
              <a:solidFill>
                <a:srgbClr val="000000"/>
              </a:solidFill>
              <a:latin typeface="Titillium Web Light"/>
              <a:ea typeface="Titillium Web Light"/>
              <a:cs typeface="Titillium Web Light"/>
              <a:sym typeface="Titillium Web Light"/>
            </a:endParaRPr>
          </a:p>
        </p:txBody>
      </p:sp>
      <p:sp>
        <p:nvSpPr>
          <p:cNvPr id="714" name="Google Shape;714;p55"/>
          <p:cNvSpPr txBox="1"/>
          <p:nvPr/>
        </p:nvSpPr>
        <p:spPr>
          <a:xfrm>
            <a:off x="6742913" y="2376175"/>
            <a:ext cx="15978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latin typeface="Titillium Web Light"/>
                <a:ea typeface="Titillium Web Light"/>
                <a:cs typeface="Titillium Web Light"/>
                <a:sym typeface="Titillium Web Light"/>
              </a:rPr>
              <a:t>Bob</a:t>
            </a:r>
            <a:endParaRPr sz="1000">
              <a:solidFill>
                <a:srgbClr val="000000"/>
              </a:solidFill>
              <a:latin typeface="Titillium Web Light"/>
              <a:ea typeface="Titillium Web Light"/>
              <a:cs typeface="Titillium Web Light"/>
              <a:sym typeface="Titillium Web Light"/>
            </a:endParaRPr>
          </a:p>
        </p:txBody>
      </p:sp>
      <p:pic>
        <p:nvPicPr>
          <p:cNvPr id="715" name="Google Shape;715;p55"/>
          <p:cNvPicPr preferRelativeResize="0"/>
          <p:nvPr/>
        </p:nvPicPr>
        <p:blipFill>
          <a:blip r:embed="rId6">
            <a:alphaModFix/>
          </a:blip>
          <a:stretch>
            <a:fillRect/>
          </a:stretch>
        </p:blipFill>
        <p:spPr>
          <a:xfrm>
            <a:off x="7267500" y="1873225"/>
            <a:ext cx="548640" cy="548640"/>
          </a:xfrm>
          <a:prstGeom prst="rect">
            <a:avLst/>
          </a:prstGeom>
          <a:noFill/>
          <a:ln>
            <a:noFill/>
          </a:ln>
        </p:spPr>
      </p:pic>
      <p:pic>
        <p:nvPicPr>
          <p:cNvPr id="716" name="Google Shape;716;p55"/>
          <p:cNvPicPr preferRelativeResize="0"/>
          <p:nvPr/>
        </p:nvPicPr>
        <p:blipFill>
          <a:blip r:embed="rId7">
            <a:alphaModFix/>
          </a:blip>
          <a:stretch>
            <a:fillRect/>
          </a:stretch>
        </p:blipFill>
        <p:spPr>
          <a:xfrm>
            <a:off x="5538550" y="1873225"/>
            <a:ext cx="548640" cy="548640"/>
          </a:xfrm>
          <a:prstGeom prst="rect">
            <a:avLst/>
          </a:prstGeom>
          <a:noFill/>
          <a:ln>
            <a:noFill/>
          </a:ln>
        </p:spPr>
      </p:pic>
      <p:pic>
        <p:nvPicPr>
          <p:cNvPr id="717" name="Google Shape;717;p55"/>
          <p:cNvPicPr preferRelativeResize="0"/>
          <p:nvPr/>
        </p:nvPicPr>
        <p:blipFill>
          <a:blip r:embed="rId8">
            <a:alphaModFix/>
          </a:blip>
          <a:stretch>
            <a:fillRect/>
          </a:stretch>
        </p:blipFill>
        <p:spPr>
          <a:xfrm>
            <a:off x="7308654" y="2714875"/>
            <a:ext cx="466344" cy="443409"/>
          </a:xfrm>
          <a:prstGeom prst="rect">
            <a:avLst/>
          </a:prstGeom>
          <a:noFill/>
          <a:ln>
            <a:noFill/>
          </a:ln>
        </p:spPr>
      </p:pic>
      <p:pic>
        <p:nvPicPr>
          <p:cNvPr id="718" name="Google Shape;718;p55"/>
          <p:cNvPicPr preferRelativeResize="0"/>
          <p:nvPr/>
        </p:nvPicPr>
        <p:blipFill>
          <a:blip r:embed="rId3">
            <a:alphaModFix/>
          </a:blip>
          <a:stretch>
            <a:fillRect/>
          </a:stretch>
        </p:blipFill>
        <p:spPr>
          <a:xfrm rot="8099994">
            <a:off x="6867950" y="862494"/>
            <a:ext cx="259950" cy="132061"/>
          </a:xfrm>
          <a:prstGeom prst="rect">
            <a:avLst/>
          </a:prstGeom>
          <a:noFill/>
          <a:ln>
            <a:noFill/>
          </a:ln>
        </p:spPr>
      </p:pic>
      <p:pic>
        <p:nvPicPr>
          <p:cNvPr id="719" name="Google Shape;719;p55"/>
          <p:cNvPicPr preferRelativeResize="0"/>
          <p:nvPr/>
        </p:nvPicPr>
        <p:blipFill>
          <a:blip r:embed="rId9">
            <a:alphaModFix/>
          </a:blip>
          <a:stretch>
            <a:fillRect/>
          </a:stretch>
        </p:blipFill>
        <p:spPr>
          <a:xfrm>
            <a:off x="5719838" y="2850238"/>
            <a:ext cx="186075" cy="172675"/>
          </a:xfrm>
          <a:prstGeom prst="rect">
            <a:avLst/>
          </a:prstGeom>
          <a:noFill/>
          <a:ln>
            <a:noFill/>
          </a:ln>
        </p:spPr>
      </p:pic>
      <p:pic>
        <p:nvPicPr>
          <p:cNvPr id="720" name="Google Shape;720;p55"/>
          <p:cNvPicPr preferRelativeResize="0"/>
          <p:nvPr/>
        </p:nvPicPr>
        <p:blipFill>
          <a:blip r:embed="rId10">
            <a:alphaModFix/>
          </a:blip>
          <a:stretch>
            <a:fillRect/>
          </a:stretch>
        </p:blipFill>
        <p:spPr>
          <a:xfrm>
            <a:off x="5682914" y="2717038"/>
            <a:ext cx="259950" cy="439109"/>
          </a:xfrm>
          <a:prstGeom prst="rect">
            <a:avLst/>
          </a:prstGeom>
          <a:noFill/>
          <a:ln>
            <a:noFill/>
          </a:ln>
        </p:spPr>
      </p:pic>
      <p:sp>
        <p:nvSpPr>
          <p:cNvPr id="721" name="Google Shape;721;p55"/>
          <p:cNvSpPr txBox="1"/>
          <p:nvPr/>
        </p:nvSpPr>
        <p:spPr>
          <a:xfrm>
            <a:off x="572200" y="299975"/>
            <a:ext cx="3260100" cy="572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3000">
                <a:solidFill>
                  <a:schemeClr val="lt1"/>
                </a:solidFill>
                <a:latin typeface="Titillium Web SemiBold"/>
                <a:ea typeface="Titillium Web SemiBold"/>
                <a:cs typeface="Titillium Web SemiBold"/>
                <a:sym typeface="Titillium Web SemiBold"/>
              </a:rPr>
              <a:t>Open Payments</a:t>
            </a:r>
            <a:endParaRPr sz="3000">
              <a:solidFill>
                <a:schemeClr val="lt1"/>
              </a:solidFill>
              <a:latin typeface="Titillium Web SemiBold"/>
              <a:ea typeface="Titillium Web SemiBold"/>
              <a:cs typeface="Titillium Web SemiBold"/>
              <a:sym typeface="Titillium Web SemiBold"/>
            </a:endParaRPr>
          </a:p>
        </p:txBody>
      </p:sp>
      <p:sp>
        <p:nvSpPr>
          <p:cNvPr id="722" name="Google Shape;722;p55"/>
          <p:cNvSpPr txBox="1"/>
          <p:nvPr/>
        </p:nvSpPr>
        <p:spPr>
          <a:xfrm>
            <a:off x="611127" y="740425"/>
            <a:ext cx="3221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Titillium Web SemiBold"/>
                <a:ea typeface="Titillium Web SemiBold"/>
                <a:cs typeface="Titillium Web SemiBold"/>
                <a:sym typeface="Titillium Web SemiBold"/>
              </a:rPr>
              <a:t>Third-Party Access to Accounts</a:t>
            </a:r>
            <a:endParaRPr>
              <a:solidFill>
                <a:schemeClr val="lt1"/>
              </a:solidFill>
              <a:latin typeface="Titillium Web SemiBold"/>
              <a:ea typeface="Titillium Web SemiBold"/>
              <a:cs typeface="Titillium Web SemiBold"/>
              <a:sym typeface="Titillium Web SemiBold"/>
            </a:endParaRPr>
          </a:p>
        </p:txBody>
      </p:sp>
      <p:cxnSp>
        <p:nvCxnSpPr>
          <p:cNvPr id="723" name="Google Shape;723;p55"/>
          <p:cNvCxnSpPr/>
          <p:nvPr/>
        </p:nvCxnSpPr>
        <p:spPr>
          <a:xfrm>
            <a:off x="675471" y="1151900"/>
            <a:ext cx="2513700" cy="0"/>
          </a:xfrm>
          <a:prstGeom prst="straightConnector1">
            <a:avLst/>
          </a:prstGeom>
          <a:noFill/>
          <a:ln cap="flat" cmpd="sng" w="9525">
            <a:solidFill>
              <a:schemeClr val="lt1"/>
            </a:solidFill>
            <a:prstDash val="solid"/>
            <a:round/>
            <a:headEnd len="med" w="med" type="none"/>
            <a:tailEnd len="med" w="med" type="triangle"/>
          </a:ln>
        </p:spPr>
      </p:cxnSp>
      <p:sp>
        <p:nvSpPr>
          <p:cNvPr id="724" name="Google Shape;724;p55"/>
          <p:cNvSpPr txBox="1"/>
          <p:nvPr/>
        </p:nvSpPr>
        <p:spPr>
          <a:xfrm>
            <a:off x="675475" y="1324125"/>
            <a:ext cx="3051900" cy="34662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Clr>
                <a:schemeClr val="lt2"/>
              </a:buClr>
              <a:buSzPts val="1600"/>
              <a:buFont typeface="Titillium Web"/>
              <a:buChar char="➔"/>
            </a:pPr>
            <a:r>
              <a:rPr lang="en" sz="1600">
                <a:solidFill>
                  <a:schemeClr val="lt2"/>
                </a:solidFill>
                <a:latin typeface="Titillium Web"/>
                <a:ea typeface="Titillium Web"/>
                <a:cs typeface="Titillium Web"/>
                <a:sym typeface="Titillium Web"/>
              </a:rPr>
              <a:t>Grant Request Incoming Payment</a:t>
            </a:r>
            <a:endParaRPr sz="1600">
              <a:solidFill>
                <a:schemeClr val="lt2"/>
              </a:solidFill>
              <a:latin typeface="Titillium Web"/>
              <a:ea typeface="Titillium Web"/>
              <a:cs typeface="Titillium Web"/>
              <a:sym typeface="Titillium Web"/>
            </a:endParaRPr>
          </a:p>
          <a:p>
            <a:pPr indent="-330200" lvl="0" marL="457200" rtl="0" algn="l">
              <a:lnSpc>
                <a:spcPct val="115000"/>
              </a:lnSpc>
              <a:spcBef>
                <a:spcPts val="1000"/>
              </a:spcBef>
              <a:spcAft>
                <a:spcPts val="0"/>
              </a:spcAft>
              <a:buClr>
                <a:schemeClr val="lt2"/>
              </a:buClr>
              <a:buSzPts val="1600"/>
              <a:buFont typeface="Titillium Web"/>
              <a:buChar char="➔"/>
            </a:pPr>
            <a:r>
              <a:rPr lang="en" sz="1600">
                <a:solidFill>
                  <a:schemeClr val="lt2"/>
                </a:solidFill>
                <a:latin typeface="Titillium Web"/>
                <a:ea typeface="Titillium Web"/>
                <a:cs typeface="Titillium Web"/>
                <a:sym typeface="Titillium Web"/>
              </a:rPr>
              <a:t>Create Incoming Payment</a:t>
            </a:r>
            <a:endParaRPr sz="1600">
              <a:solidFill>
                <a:schemeClr val="lt2"/>
              </a:solidFill>
              <a:latin typeface="Titillium Web"/>
              <a:ea typeface="Titillium Web"/>
              <a:cs typeface="Titillium Web"/>
              <a:sym typeface="Titillium Web"/>
            </a:endParaRPr>
          </a:p>
          <a:p>
            <a:pPr indent="-330200" lvl="0" marL="457200" rtl="0" algn="l">
              <a:lnSpc>
                <a:spcPct val="115000"/>
              </a:lnSpc>
              <a:spcBef>
                <a:spcPts val="1000"/>
              </a:spcBef>
              <a:spcAft>
                <a:spcPts val="0"/>
              </a:spcAft>
              <a:buClr>
                <a:schemeClr val="lt2"/>
              </a:buClr>
              <a:buSzPts val="1600"/>
              <a:buFont typeface="Titillium Web"/>
              <a:buChar char="➔"/>
            </a:pPr>
            <a:r>
              <a:rPr lang="en" sz="1600">
                <a:solidFill>
                  <a:schemeClr val="lt2"/>
                </a:solidFill>
                <a:latin typeface="Titillium Web"/>
                <a:ea typeface="Titillium Web"/>
                <a:cs typeface="Titillium Web"/>
                <a:sym typeface="Titillium Web"/>
              </a:rPr>
              <a:t>Grant Request Quote</a:t>
            </a:r>
            <a:endParaRPr sz="1600">
              <a:solidFill>
                <a:schemeClr val="lt2"/>
              </a:solidFill>
              <a:latin typeface="Titillium Web"/>
              <a:ea typeface="Titillium Web"/>
              <a:cs typeface="Titillium Web"/>
              <a:sym typeface="Titillium Web"/>
            </a:endParaRPr>
          </a:p>
          <a:p>
            <a:pPr indent="-330200" lvl="0" marL="457200" rtl="0" algn="l">
              <a:lnSpc>
                <a:spcPct val="115000"/>
              </a:lnSpc>
              <a:spcBef>
                <a:spcPts val="1000"/>
              </a:spcBef>
              <a:spcAft>
                <a:spcPts val="0"/>
              </a:spcAft>
              <a:buClr>
                <a:schemeClr val="lt2"/>
              </a:buClr>
              <a:buSzPts val="1600"/>
              <a:buFont typeface="Titillium Web"/>
              <a:buChar char="➔"/>
            </a:pPr>
            <a:r>
              <a:rPr lang="en" sz="1600">
                <a:solidFill>
                  <a:schemeClr val="lt2"/>
                </a:solidFill>
                <a:latin typeface="Titillium Web"/>
                <a:ea typeface="Titillium Web"/>
                <a:cs typeface="Titillium Web"/>
                <a:sym typeface="Titillium Web"/>
              </a:rPr>
              <a:t>Create Quote</a:t>
            </a:r>
            <a:endParaRPr sz="1600">
              <a:solidFill>
                <a:schemeClr val="lt2"/>
              </a:solidFill>
              <a:latin typeface="Titillium Web"/>
              <a:ea typeface="Titillium Web"/>
              <a:cs typeface="Titillium Web"/>
              <a:sym typeface="Titillium Web"/>
            </a:endParaRPr>
          </a:p>
          <a:p>
            <a:pPr indent="-330200" lvl="0" marL="457200" rtl="0" algn="l">
              <a:lnSpc>
                <a:spcPct val="115000"/>
              </a:lnSpc>
              <a:spcBef>
                <a:spcPts val="1000"/>
              </a:spcBef>
              <a:spcAft>
                <a:spcPts val="0"/>
              </a:spcAft>
              <a:buClr>
                <a:schemeClr val="lt2"/>
              </a:buClr>
              <a:buSzPts val="1600"/>
              <a:buFont typeface="Titillium Web"/>
              <a:buChar char="➔"/>
            </a:pPr>
            <a:r>
              <a:rPr lang="en" sz="1600">
                <a:solidFill>
                  <a:schemeClr val="lt2"/>
                </a:solidFill>
                <a:latin typeface="Titillium Web"/>
                <a:ea typeface="Titillium Web"/>
                <a:cs typeface="Titillium Web"/>
                <a:sym typeface="Titillium Web"/>
              </a:rPr>
              <a:t>Grant Request Outgoing Payment</a:t>
            </a:r>
            <a:endParaRPr sz="1600">
              <a:solidFill>
                <a:schemeClr val="lt2"/>
              </a:solidFill>
              <a:latin typeface="Titillium Web"/>
              <a:ea typeface="Titillium Web"/>
              <a:cs typeface="Titillium Web"/>
              <a:sym typeface="Titillium Web"/>
            </a:endParaRPr>
          </a:p>
          <a:p>
            <a:pPr indent="-330200" lvl="0" marL="457200" rtl="0" algn="l">
              <a:lnSpc>
                <a:spcPct val="115000"/>
              </a:lnSpc>
              <a:spcBef>
                <a:spcPts val="1000"/>
              </a:spcBef>
              <a:spcAft>
                <a:spcPts val="0"/>
              </a:spcAft>
              <a:buClr>
                <a:schemeClr val="lt2"/>
              </a:buClr>
              <a:buSzPts val="1600"/>
              <a:buFont typeface="Titillium Web"/>
              <a:buChar char="➔"/>
            </a:pPr>
            <a:r>
              <a:rPr lang="en" sz="1600">
                <a:solidFill>
                  <a:schemeClr val="lt2"/>
                </a:solidFill>
                <a:latin typeface="Titillium Web"/>
                <a:ea typeface="Titillium Web"/>
                <a:cs typeface="Titillium Web"/>
                <a:sym typeface="Titillium Web"/>
              </a:rPr>
              <a:t>Continuation Request</a:t>
            </a:r>
            <a:endParaRPr sz="1600">
              <a:solidFill>
                <a:schemeClr val="lt2"/>
              </a:solidFill>
              <a:latin typeface="Titillium Web"/>
              <a:ea typeface="Titillium Web"/>
              <a:cs typeface="Titillium Web"/>
              <a:sym typeface="Titillium Web"/>
            </a:endParaRPr>
          </a:p>
          <a:p>
            <a:pPr indent="-330200" lvl="0" marL="457200" rtl="0" algn="l">
              <a:lnSpc>
                <a:spcPct val="115000"/>
              </a:lnSpc>
              <a:spcBef>
                <a:spcPts val="1000"/>
              </a:spcBef>
              <a:spcAft>
                <a:spcPts val="1000"/>
              </a:spcAft>
              <a:buClr>
                <a:schemeClr val="lt2"/>
              </a:buClr>
              <a:buSzPts val="1600"/>
              <a:buFont typeface="Titillium Web"/>
              <a:buChar char="➔"/>
            </a:pPr>
            <a:r>
              <a:rPr lang="en" sz="1600">
                <a:solidFill>
                  <a:schemeClr val="lt2"/>
                </a:solidFill>
                <a:latin typeface="Titillium Web"/>
                <a:ea typeface="Titillium Web"/>
                <a:cs typeface="Titillium Web"/>
                <a:sym typeface="Titillium Web"/>
              </a:rPr>
              <a:t>Create Outgoing Payment</a:t>
            </a:r>
            <a:endParaRPr sz="1600">
              <a:solidFill>
                <a:schemeClr val="lt2"/>
              </a:solidFill>
              <a:latin typeface="Titillium Web"/>
              <a:ea typeface="Titillium Web"/>
              <a:cs typeface="Titillium Web"/>
              <a:sym typeface="Titillium Web"/>
            </a:endParaRPr>
          </a:p>
        </p:txBody>
      </p:sp>
      <p:cxnSp>
        <p:nvCxnSpPr>
          <p:cNvPr id="725" name="Google Shape;725;p55"/>
          <p:cNvCxnSpPr/>
          <p:nvPr/>
        </p:nvCxnSpPr>
        <p:spPr>
          <a:xfrm rot="-5400000">
            <a:off x="5554471" y="1073275"/>
            <a:ext cx="975900" cy="408900"/>
          </a:xfrm>
          <a:prstGeom prst="curvedConnector3">
            <a:avLst>
              <a:gd fmla="val 92620" name="adj1"/>
            </a:avLst>
          </a:prstGeom>
          <a:noFill/>
          <a:ln cap="flat" cmpd="sng" w="9525">
            <a:solidFill>
              <a:srgbClr val="000000"/>
            </a:solidFill>
            <a:prstDash val="solid"/>
            <a:round/>
            <a:headEnd len="med" w="med" type="stealth"/>
            <a:tailEnd len="med" w="med" type="none"/>
          </a:ln>
        </p:spPr>
      </p:cxnSp>
      <p:pic>
        <p:nvPicPr>
          <p:cNvPr id="726" name="Google Shape;726;p55"/>
          <p:cNvPicPr preferRelativeResize="0"/>
          <p:nvPr/>
        </p:nvPicPr>
        <p:blipFill>
          <a:blip r:embed="rId11">
            <a:alphaModFix/>
          </a:blip>
          <a:stretch>
            <a:fillRect/>
          </a:stretch>
        </p:blipFill>
        <p:spPr>
          <a:xfrm>
            <a:off x="5526674" y="997697"/>
            <a:ext cx="259950" cy="264897"/>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0" name="Shape 730"/>
        <p:cNvGrpSpPr/>
        <p:nvPr/>
      </p:nvGrpSpPr>
      <p:grpSpPr>
        <a:xfrm>
          <a:off x="0" y="0"/>
          <a:ext cx="0" cy="0"/>
          <a:chOff x="0" y="0"/>
          <a:chExt cx="0" cy="0"/>
        </a:xfrm>
      </p:grpSpPr>
      <p:cxnSp>
        <p:nvCxnSpPr>
          <p:cNvPr id="731" name="Google Shape;731;p56"/>
          <p:cNvCxnSpPr/>
          <p:nvPr/>
        </p:nvCxnSpPr>
        <p:spPr>
          <a:xfrm>
            <a:off x="675471" y="1151900"/>
            <a:ext cx="7774200" cy="0"/>
          </a:xfrm>
          <a:prstGeom prst="straightConnector1">
            <a:avLst/>
          </a:prstGeom>
          <a:noFill/>
          <a:ln cap="flat" cmpd="sng" w="9525">
            <a:solidFill>
              <a:srgbClr val="005452"/>
            </a:solidFill>
            <a:prstDash val="solid"/>
            <a:round/>
            <a:headEnd len="med" w="med" type="none"/>
            <a:tailEnd len="med" w="med" type="triangle"/>
          </a:ln>
        </p:spPr>
      </p:cxnSp>
      <p:sp>
        <p:nvSpPr>
          <p:cNvPr id="732" name="Google Shape;732;p56"/>
          <p:cNvSpPr txBox="1"/>
          <p:nvPr/>
        </p:nvSpPr>
        <p:spPr>
          <a:xfrm>
            <a:off x="572200" y="299975"/>
            <a:ext cx="7704000" cy="572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3000">
                <a:solidFill>
                  <a:srgbClr val="005452"/>
                </a:solidFill>
                <a:latin typeface="Titillium Web SemiBold"/>
                <a:ea typeface="Titillium Web SemiBold"/>
                <a:cs typeface="Titillium Web SemiBold"/>
                <a:sym typeface="Titillium Web SemiBold"/>
              </a:rPr>
              <a:t>How would this look without OP?</a:t>
            </a:r>
            <a:endParaRPr sz="3000">
              <a:solidFill>
                <a:srgbClr val="005452"/>
              </a:solidFill>
              <a:latin typeface="Titillium Web SemiBold"/>
              <a:ea typeface="Titillium Web SemiBold"/>
              <a:cs typeface="Titillium Web SemiBold"/>
              <a:sym typeface="Titillium Web SemiBold"/>
            </a:endParaRPr>
          </a:p>
        </p:txBody>
      </p:sp>
      <p:sp>
        <p:nvSpPr>
          <p:cNvPr id="733" name="Google Shape;733;p56"/>
          <p:cNvSpPr txBox="1"/>
          <p:nvPr/>
        </p:nvSpPr>
        <p:spPr>
          <a:xfrm>
            <a:off x="611128" y="740436"/>
            <a:ext cx="7774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005452"/>
                </a:solidFill>
                <a:latin typeface="Titillium Web SemiBold"/>
                <a:ea typeface="Titillium Web SemiBold"/>
                <a:cs typeface="Titillium Web SemiBold"/>
                <a:sym typeface="Titillium Web SemiBold"/>
              </a:rPr>
              <a:t>From The Client Application’s Perspective</a:t>
            </a:r>
            <a:endParaRPr>
              <a:solidFill>
                <a:srgbClr val="005452"/>
              </a:solidFill>
              <a:latin typeface="Titillium Web SemiBold"/>
              <a:ea typeface="Titillium Web SemiBold"/>
              <a:cs typeface="Titillium Web SemiBold"/>
              <a:sym typeface="Titillium Web SemiBold"/>
            </a:endParaRPr>
          </a:p>
        </p:txBody>
      </p:sp>
      <p:sp>
        <p:nvSpPr>
          <p:cNvPr id="734" name="Google Shape;734;p56"/>
          <p:cNvSpPr txBox="1"/>
          <p:nvPr/>
        </p:nvSpPr>
        <p:spPr>
          <a:xfrm>
            <a:off x="675475" y="1324125"/>
            <a:ext cx="7704000" cy="3252900"/>
          </a:xfrm>
          <a:prstGeom prst="rect">
            <a:avLst/>
          </a:prstGeom>
          <a:noFill/>
          <a:ln>
            <a:noFill/>
          </a:ln>
        </p:spPr>
        <p:txBody>
          <a:bodyPr anchorCtr="0" anchor="t" bIns="91425" lIns="91425" spcFirstLastPara="1" rIns="91425" wrap="square" tIns="91425">
            <a:spAutoFit/>
          </a:bodyPr>
          <a:lstStyle/>
          <a:p>
            <a:pPr indent="-333375" lvl="0" marL="457200" rtl="0" algn="l">
              <a:lnSpc>
                <a:spcPct val="115000"/>
              </a:lnSpc>
              <a:spcBef>
                <a:spcPts val="0"/>
              </a:spcBef>
              <a:spcAft>
                <a:spcPts val="0"/>
              </a:spcAft>
              <a:buClr>
                <a:srgbClr val="005452"/>
              </a:buClr>
              <a:buSzPts val="1650"/>
              <a:buFont typeface="Titillium Web"/>
              <a:buChar char="➔"/>
            </a:pPr>
            <a:r>
              <a:rPr lang="en" sz="1650">
                <a:solidFill>
                  <a:srgbClr val="005452"/>
                </a:solidFill>
                <a:latin typeface="Titillium Web"/>
                <a:ea typeface="Titillium Web"/>
                <a:cs typeface="Titillium Web"/>
                <a:sym typeface="Titillium Web"/>
              </a:rPr>
              <a:t>If someone gives you their bank account / credit card info you can’t do anything with it, even if they ask you to. You’re not authorized and you don’t have access.</a:t>
            </a:r>
            <a:endParaRPr sz="1650">
              <a:solidFill>
                <a:srgbClr val="005452"/>
              </a:solidFill>
              <a:latin typeface="Titillium Web"/>
              <a:ea typeface="Titillium Web"/>
              <a:cs typeface="Titillium Web"/>
              <a:sym typeface="Titillium Web"/>
            </a:endParaRPr>
          </a:p>
          <a:p>
            <a:pPr indent="-333375" lvl="0" marL="457200" rtl="0" algn="l">
              <a:lnSpc>
                <a:spcPct val="115000"/>
              </a:lnSpc>
              <a:spcBef>
                <a:spcPts val="1000"/>
              </a:spcBef>
              <a:spcAft>
                <a:spcPts val="0"/>
              </a:spcAft>
              <a:buClr>
                <a:srgbClr val="005452"/>
              </a:buClr>
              <a:buSzPts val="1650"/>
              <a:buFont typeface="Titillium Web"/>
              <a:buChar char="➔"/>
            </a:pPr>
            <a:r>
              <a:rPr lang="en" sz="1650">
                <a:solidFill>
                  <a:srgbClr val="005452"/>
                </a:solidFill>
                <a:latin typeface="Titillium Web"/>
                <a:ea typeface="Titillium Web"/>
                <a:cs typeface="Titillium Web"/>
                <a:sym typeface="Titillium Web"/>
              </a:rPr>
              <a:t>You can use a payment processor (e.g. Stripe or PayPal) </a:t>
            </a:r>
            <a:endParaRPr sz="1650">
              <a:solidFill>
                <a:srgbClr val="005452"/>
              </a:solidFill>
              <a:latin typeface="Titillium Web"/>
              <a:ea typeface="Titillium Web"/>
              <a:cs typeface="Titillium Web"/>
              <a:sym typeface="Titillium Web"/>
            </a:endParaRPr>
          </a:p>
          <a:p>
            <a:pPr indent="-333375" lvl="1" marL="914400" rtl="0" algn="l">
              <a:lnSpc>
                <a:spcPct val="115000"/>
              </a:lnSpc>
              <a:spcBef>
                <a:spcPts val="1000"/>
              </a:spcBef>
              <a:spcAft>
                <a:spcPts val="0"/>
              </a:spcAft>
              <a:buClr>
                <a:srgbClr val="005452"/>
              </a:buClr>
              <a:buSzPts val="1650"/>
              <a:buFont typeface="Titillium Web"/>
              <a:buChar char="◆"/>
            </a:pPr>
            <a:r>
              <a:rPr lang="en" sz="1650">
                <a:solidFill>
                  <a:srgbClr val="005452"/>
                </a:solidFill>
                <a:latin typeface="Titillium Web"/>
                <a:ea typeface="Titillium Web"/>
                <a:cs typeface="Titillium Web"/>
                <a:sym typeface="Titillium Web"/>
              </a:rPr>
              <a:t>Adds a middleman with fees and delays</a:t>
            </a:r>
            <a:endParaRPr sz="1650">
              <a:solidFill>
                <a:srgbClr val="005452"/>
              </a:solidFill>
              <a:latin typeface="Titillium Web"/>
              <a:ea typeface="Titillium Web"/>
              <a:cs typeface="Titillium Web"/>
              <a:sym typeface="Titillium Web"/>
            </a:endParaRPr>
          </a:p>
          <a:p>
            <a:pPr indent="-333375" lvl="0" marL="457200" rtl="0" algn="l">
              <a:lnSpc>
                <a:spcPct val="115000"/>
              </a:lnSpc>
              <a:spcBef>
                <a:spcPts val="1000"/>
              </a:spcBef>
              <a:spcAft>
                <a:spcPts val="0"/>
              </a:spcAft>
              <a:buClr>
                <a:srgbClr val="005452"/>
              </a:buClr>
              <a:buSzPts val="1650"/>
              <a:buFont typeface="Titillium Web"/>
              <a:buChar char="➔"/>
            </a:pPr>
            <a:r>
              <a:rPr lang="en" sz="1650">
                <a:solidFill>
                  <a:srgbClr val="005452"/>
                </a:solidFill>
                <a:latin typeface="Titillium Web"/>
                <a:ea typeface="Titillium Web"/>
                <a:cs typeface="Titillium Web"/>
                <a:sym typeface="Titillium Web"/>
              </a:rPr>
              <a:t>Otherwise become a payment processor and integrate directly with banks</a:t>
            </a:r>
            <a:endParaRPr sz="1650">
              <a:solidFill>
                <a:srgbClr val="005452"/>
              </a:solidFill>
              <a:latin typeface="Titillium Web"/>
              <a:ea typeface="Titillium Web"/>
              <a:cs typeface="Titillium Web"/>
              <a:sym typeface="Titillium Web"/>
            </a:endParaRPr>
          </a:p>
          <a:p>
            <a:pPr indent="-333375" lvl="1" marL="914400" rtl="0" algn="l">
              <a:lnSpc>
                <a:spcPct val="115000"/>
              </a:lnSpc>
              <a:spcBef>
                <a:spcPts val="1000"/>
              </a:spcBef>
              <a:spcAft>
                <a:spcPts val="0"/>
              </a:spcAft>
              <a:buClr>
                <a:srgbClr val="005452"/>
              </a:buClr>
              <a:buSzPts val="1650"/>
              <a:buFont typeface="Titillium Web"/>
              <a:buChar char="◆"/>
            </a:pPr>
            <a:r>
              <a:rPr lang="en" sz="1650">
                <a:solidFill>
                  <a:srgbClr val="005452"/>
                </a:solidFill>
                <a:latin typeface="Titillium Web"/>
                <a:ea typeface="Titillium Web"/>
                <a:cs typeface="Titillium Web"/>
                <a:sym typeface="Titillium Web"/>
              </a:rPr>
              <a:t>Technical complexity</a:t>
            </a:r>
            <a:endParaRPr sz="1650">
              <a:solidFill>
                <a:srgbClr val="005452"/>
              </a:solidFill>
              <a:latin typeface="Titillium Web"/>
              <a:ea typeface="Titillium Web"/>
              <a:cs typeface="Titillium Web"/>
              <a:sym typeface="Titillium Web"/>
            </a:endParaRPr>
          </a:p>
          <a:p>
            <a:pPr indent="-333375" lvl="1" marL="914400" rtl="0" algn="l">
              <a:lnSpc>
                <a:spcPct val="115000"/>
              </a:lnSpc>
              <a:spcBef>
                <a:spcPts val="1000"/>
              </a:spcBef>
              <a:spcAft>
                <a:spcPts val="0"/>
              </a:spcAft>
              <a:buClr>
                <a:srgbClr val="005452"/>
              </a:buClr>
              <a:buSzPts val="1650"/>
              <a:buFont typeface="Titillium Web"/>
              <a:buChar char="◆"/>
            </a:pPr>
            <a:r>
              <a:rPr lang="en" sz="1650">
                <a:solidFill>
                  <a:srgbClr val="005452"/>
                </a:solidFill>
                <a:latin typeface="Titillium Web"/>
                <a:ea typeface="Titillium Web"/>
                <a:cs typeface="Titillium Web"/>
                <a:sym typeface="Titillium Web"/>
              </a:rPr>
              <a:t>Compliance complexity</a:t>
            </a:r>
            <a:endParaRPr sz="1650">
              <a:solidFill>
                <a:srgbClr val="005452"/>
              </a:solidFill>
              <a:latin typeface="Titillium Web"/>
              <a:ea typeface="Titillium Web"/>
              <a:cs typeface="Titillium Web"/>
              <a:sym typeface="Titillium Web"/>
            </a:endParaRPr>
          </a:p>
          <a:p>
            <a:pPr indent="-333375" lvl="0" marL="457200" rtl="0" algn="l">
              <a:lnSpc>
                <a:spcPct val="115000"/>
              </a:lnSpc>
              <a:spcBef>
                <a:spcPts val="1000"/>
              </a:spcBef>
              <a:spcAft>
                <a:spcPts val="1000"/>
              </a:spcAft>
              <a:buClr>
                <a:srgbClr val="005452"/>
              </a:buClr>
              <a:buSzPts val="1650"/>
              <a:buFont typeface="Titillium Web"/>
              <a:buChar char="➔"/>
            </a:pPr>
            <a:r>
              <a:rPr lang="en" sz="1650">
                <a:solidFill>
                  <a:srgbClr val="005452"/>
                </a:solidFill>
                <a:latin typeface="Titillium Web"/>
                <a:ea typeface="Titillium Web"/>
                <a:cs typeface="Titillium Web"/>
                <a:sym typeface="Titillium Web"/>
              </a:rPr>
              <a:t>Handling sensitive financial data directly involves significant security risks.</a:t>
            </a:r>
            <a:endParaRPr sz="1650">
              <a:solidFill>
                <a:srgbClr val="005452"/>
              </a:solidFill>
              <a:latin typeface="Titillium Web"/>
              <a:ea typeface="Titillium Web"/>
              <a:cs typeface="Titillium Web"/>
              <a:sym typeface="Titillium Web"/>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8" name="Shape 738"/>
        <p:cNvGrpSpPr/>
        <p:nvPr/>
      </p:nvGrpSpPr>
      <p:grpSpPr>
        <a:xfrm>
          <a:off x="0" y="0"/>
          <a:ext cx="0" cy="0"/>
          <a:chOff x="0" y="0"/>
          <a:chExt cx="0" cy="0"/>
        </a:xfrm>
      </p:grpSpPr>
      <p:cxnSp>
        <p:nvCxnSpPr>
          <p:cNvPr id="739" name="Google Shape;739;p57"/>
          <p:cNvCxnSpPr/>
          <p:nvPr/>
        </p:nvCxnSpPr>
        <p:spPr>
          <a:xfrm>
            <a:off x="675471" y="1151900"/>
            <a:ext cx="7774200" cy="0"/>
          </a:xfrm>
          <a:prstGeom prst="straightConnector1">
            <a:avLst/>
          </a:prstGeom>
          <a:noFill/>
          <a:ln cap="flat" cmpd="sng" w="9525">
            <a:solidFill>
              <a:srgbClr val="005452"/>
            </a:solidFill>
            <a:prstDash val="solid"/>
            <a:round/>
            <a:headEnd len="med" w="med" type="none"/>
            <a:tailEnd len="med" w="med" type="triangle"/>
          </a:ln>
        </p:spPr>
      </p:cxnSp>
      <p:sp>
        <p:nvSpPr>
          <p:cNvPr id="740" name="Google Shape;740;p57"/>
          <p:cNvSpPr txBox="1"/>
          <p:nvPr/>
        </p:nvSpPr>
        <p:spPr>
          <a:xfrm>
            <a:off x="572200" y="478675"/>
            <a:ext cx="7704000" cy="572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3000">
                <a:solidFill>
                  <a:srgbClr val="005452"/>
                </a:solidFill>
                <a:latin typeface="Titillium Web SemiBold"/>
                <a:ea typeface="Titillium Web SemiBold"/>
                <a:cs typeface="Titillium Web SemiBold"/>
                <a:sym typeface="Titillium Web SemiBold"/>
              </a:rPr>
              <a:t>Advantages of using OP</a:t>
            </a:r>
            <a:endParaRPr sz="3000">
              <a:solidFill>
                <a:srgbClr val="005452"/>
              </a:solidFill>
              <a:latin typeface="Titillium Web SemiBold"/>
              <a:ea typeface="Titillium Web SemiBold"/>
              <a:cs typeface="Titillium Web SemiBold"/>
              <a:sym typeface="Titillium Web SemiBold"/>
            </a:endParaRPr>
          </a:p>
        </p:txBody>
      </p:sp>
      <p:sp>
        <p:nvSpPr>
          <p:cNvPr id="741" name="Google Shape;741;p57"/>
          <p:cNvSpPr txBox="1"/>
          <p:nvPr/>
        </p:nvSpPr>
        <p:spPr>
          <a:xfrm>
            <a:off x="675475" y="1324125"/>
            <a:ext cx="7704000" cy="3580500"/>
          </a:xfrm>
          <a:prstGeom prst="rect">
            <a:avLst/>
          </a:prstGeom>
          <a:noFill/>
          <a:ln>
            <a:noFill/>
          </a:ln>
        </p:spPr>
        <p:txBody>
          <a:bodyPr anchorCtr="0" anchor="t" bIns="91425" lIns="91425" spcFirstLastPara="1" rIns="91425" wrap="square" tIns="91425">
            <a:spAutoFit/>
          </a:bodyPr>
          <a:lstStyle/>
          <a:p>
            <a:pPr indent="-333375" lvl="0" marL="457200" rtl="0" algn="l">
              <a:lnSpc>
                <a:spcPct val="115000"/>
              </a:lnSpc>
              <a:spcBef>
                <a:spcPts val="0"/>
              </a:spcBef>
              <a:spcAft>
                <a:spcPts val="0"/>
              </a:spcAft>
              <a:buClr>
                <a:srgbClr val="005452"/>
              </a:buClr>
              <a:buSzPts val="1650"/>
              <a:buFont typeface="Titillium Web"/>
              <a:buChar char="➔"/>
            </a:pPr>
            <a:r>
              <a:rPr lang="en" sz="1650">
                <a:solidFill>
                  <a:srgbClr val="005452"/>
                </a:solidFill>
                <a:latin typeface="Titillium Web"/>
                <a:ea typeface="Titillium Web"/>
                <a:cs typeface="Titillium Web"/>
                <a:sym typeface="Titillium Web"/>
              </a:rPr>
              <a:t>Users can grant specific access to their accounts for certain amounts and actions.</a:t>
            </a:r>
            <a:endParaRPr sz="1650">
              <a:solidFill>
                <a:srgbClr val="005452"/>
              </a:solidFill>
              <a:latin typeface="Titillium Web"/>
              <a:ea typeface="Titillium Web"/>
              <a:cs typeface="Titillium Web"/>
              <a:sym typeface="Titillium Web"/>
            </a:endParaRPr>
          </a:p>
          <a:p>
            <a:pPr indent="-333375" lvl="0" marL="457200" rtl="0" algn="l">
              <a:lnSpc>
                <a:spcPct val="115000"/>
              </a:lnSpc>
              <a:spcBef>
                <a:spcPts val="1000"/>
              </a:spcBef>
              <a:spcAft>
                <a:spcPts val="0"/>
              </a:spcAft>
              <a:buClr>
                <a:srgbClr val="005452"/>
              </a:buClr>
              <a:buSzPts val="1650"/>
              <a:buFont typeface="Titillium Web"/>
              <a:buChar char="➔"/>
            </a:pPr>
            <a:r>
              <a:rPr lang="en" sz="1650">
                <a:solidFill>
                  <a:srgbClr val="005452"/>
                </a:solidFill>
                <a:latin typeface="Titillium Web"/>
                <a:ea typeface="Titillium Web"/>
                <a:cs typeface="Titillium Web"/>
                <a:sym typeface="Titillium Web"/>
              </a:rPr>
              <a:t>Not limited to specific payment methods or providers.</a:t>
            </a:r>
            <a:endParaRPr sz="1650">
              <a:solidFill>
                <a:srgbClr val="005452"/>
              </a:solidFill>
              <a:latin typeface="Titillium Web"/>
              <a:ea typeface="Titillium Web"/>
              <a:cs typeface="Titillium Web"/>
              <a:sym typeface="Titillium Web"/>
            </a:endParaRPr>
          </a:p>
          <a:p>
            <a:pPr indent="-333375" lvl="0" marL="457200" rtl="0" algn="l">
              <a:lnSpc>
                <a:spcPct val="115000"/>
              </a:lnSpc>
              <a:spcBef>
                <a:spcPts val="1000"/>
              </a:spcBef>
              <a:spcAft>
                <a:spcPts val="0"/>
              </a:spcAft>
              <a:buClr>
                <a:srgbClr val="005452"/>
              </a:buClr>
              <a:buSzPts val="1650"/>
              <a:buFont typeface="Titillium Web"/>
              <a:buChar char="➔"/>
            </a:pPr>
            <a:r>
              <a:rPr lang="en" sz="1650">
                <a:solidFill>
                  <a:srgbClr val="005452"/>
                </a:solidFill>
                <a:latin typeface="Titillium Web"/>
                <a:ea typeface="Titillium Web"/>
                <a:cs typeface="Titillium Web"/>
                <a:sym typeface="Titillium Web"/>
              </a:rPr>
              <a:t>Standardisation makes integration lives easier. Can lead to cheaper transaction costs (remove middlemen, separates clearance from settlement, introduces competition into the ecosystem)</a:t>
            </a:r>
            <a:endParaRPr sz="1650">
              <a:solidFill>
                <a:srgbClr val="005452"/>
              </a:solidFill>
              <a:latin typeface="Titillium Web"/>
              <a:ea typeface="Titillium Web"/>
              <a:cs typeface="Titillium Web"/>
              <a:sym typeface="Titillium Web"/>
            </a:endParaRPr>
          </a:p>
          <a:p>
            <a:pPr indent="-333375" lvl="0" marL="457200" rtl="0" algn="l">
              <a:lnSpc>
                <a:spcPct val="115000"/>
              </a:lnSpc>
              <a:spcBef>
                <a:spcPts val="1000"/>
              </a:spcBef>
              <a:spcAft>
                <a:spcPts val="0"/>
              </a:spcAft>
              <a:buClr>
                <a:srgbClr val="005452"/>
              </a:buClr>
              <a:buSzPts val="1650"/>
              <a:buFont typeface="Titillium Web"/>
              <a:buChar char="➔"/>
            </a:pPr>
            <a:r>
              <a:rPr lang="en" sz="1650">
                <a:solidFill>
                  <a:srgbClr val="005452"/>
                </a:solidFill>
                <a:latin typeface="Titillium Web"/>
                <a:ea typeface="Titillium Web"/>
                <a:cs typeface="Titillium Web"/>
                <a:sym typeface="Titillium Web"/>
              </a:rPr>
              <a:t>By separating payment instructions from execution/settlement, app developers can include payment functionality without registering as a licensed financial services provider.</a:t>
            </a:r>
            <a:endParaRPr sz="1650">
              <a:solidFill>
                <a:srgbClr val="005452"/>
              </a:solidFill>
              <a:latin typeface="Titillium Web"/>
              <a:ea typeface="Titillium Web"/>
              <a:cs typeface="Titillium Web"/>
              <a:sym typeface="Titillium Web"/>
            </a:endParaRPr>
          </a:p>
          <a:p>
            <a:pPr indent="-333375" lvl="0" marL="457200" rtl="0" algn="l">
              <a:lnSpc>
                <a:spcPct val="115000"/>
              </a:lnSpc>
              <a:spcBef>
                <a:spcPts val="1000"/>
              </a:spcBef>
              <a:spcAft>
                <a:spcPts val="1000"/>
              </a:spcAft>
              <a:buClr>
                <a:srgbClr val="005452"/>
              </a:buClr>
              <a:buSzPts val="1650"/>
              <a:buFont typeface="Titillium Web"/>
              <a:buChar char="➔"/>
            </a:pPr>
            <a:r>
              <a:rPr lang="en" sz="1650">
                <a:solidFill>
                  <a:srgbClr val="005452"/>
                </a:solidFill>
                <a:latin typeface="Titillium Web"/>
                <a:ea typeface="Titillium Web"/>
                <a:cs typeface="Titillium Web"/>
                <a:sym typeface="Titillium Web"/>
              </a:rPr>
              <a:t>Apps don’t need to store sensitive info.</a:t>
            </a:r>
            <a:endParaRPr sz="1650">
              <a:solidFill>
                <a:srgbClr val="005452"/>
              </a:solidFill>
              <a:latin typeface="Titillium Web"/>
              <a:ea typeface="Titillium Web"/>
              <a:cs typeface="Titillium Web"/>
              <a:sym typeface="Titillium Web"/>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5" name="Shape 745"/>
        <p:cNvGrpSpPr/>
        <p:nvPr/>
      </p:nvGrpSpPr>
      <p:grpSpPr>
        <a:xfrm>
          <a:off x="0" y="0"/>
          <a:ext cx="0" cy="0"/>
          <a:chOff x="0" y="0"/>
          <a:chExt cx="0" cy="0"/>
        </a:xfrm>
      </p:grpSpPr>
      <p:cxnSp>
        <p:nvCxnSpPr>
          <p:cNvPr id="746" name="Google Shape;746;p58"/>
          <p:cNvCxnSpPr/>
          <p:nvPr/>
        </p:nvCxnSpPr>
        <p:spPr>
          <a:xfrm>
            <a:off x="675471" y="1151900"/>
            <a:ext cx="7774200" cy="0"/>
          </a:xfrm>
          <a:prstGeom prst="straightConnector1">
            <a:avLst/>
          </a:prstGeom>
          <a:noFill/>
          <a:ln cap="flat" cmpd="sng" w="9525">
            <a:solidFill>
              <a:srgbClr val="005452"/>
            </a:solidFill>
            <a:prstDash val="solid"/>
            <a:round/>
            <a:headEnd len="med" w="med" type="none"/>
            <a:tailEnd len="med" w="med" type="triangle"/>
          </a:ln>
        </p:spPr>
      </p:cxnSp>
      <p:sp>
        <p:nvSpPr>
          <p:cNvPr id="747" name="Google Shape;747;p58"/>
          <p:cNvSpPr txBox="1"/>
          <p:nvPr/>
        </p:nvSpPr>
        <p:spPr>
          <a:xfrm>
            <a:off x="572200" y="478675"/>
            <a:ext cx="7704000" cy="572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3000">
                <a:solidFill>
                  <a:srgbClr val="005452"/>
                </a:solidFill>
                <a:latin typeface="Titillium Web SemiBold"/>
                <a:ea typeface="Titillium Web SemiBold"/>
                <a:cs typeface="Titillium Web SemiBold"/>
                <a:sym typeface="Titillium Web SemiBold"/>
              </a:rPr>
              <a:t>Documentation: Open Payments Flow</a:t>
            </a:r>
            <a:endParaRPr sz="3000">
              <a:solidFill>
                <a:srgbClr val="005452"/>
              </a:solidFill>
              <a:latin typeface="Titillium Web SemiBold"/>
              <a:ea typeface="Titillium Web SemiBold"/>
              <a:cs typeface="Titillium Web SemiBold"/>
              <a:sym typeface="Titillium Web SemiBold"/>
            </a:endParaRPr>
          </a:p>
        </p:txBody>
      </p:sp>
      <p:pic>
        <p:nvPicPr>
          <p:cNvPr id="748" name="Google Shape;748;p58"/>
          <p:cNvPicPr preferRelativeResize="0"/>
          <p:nvPr/>
        </p:nvPicPr>
        <p:blipFill>
          <a:blip r:embed="rId3">
            <a:alphaModFix/>
          </a:blip>
          <a:stretch>
            <a:fillRect/>
          </a:stretch>
        </p:blipFill>
        <p:spPr>
          <a:xfrm>
            <a:off x="3159286" y="1378925"/>
            <a:ext cx="2825425" cy="2825425"/>
          </a:xfrm>
          <a:prstGeom prst="rect">
            <a:avLst/>
          </a:prstGeom>
          <a:noFill/>
          <a:ln>
            <a:noFill/>
          </a:ln>
        </p:spPr>
      </p:pic>
      <p:sp>
        <p:nvSpPr>
          <p:cNvPr id="749" name="Google Shape;749;p58"/>
          <p:cNvSpPr txBox="1"/>
          <p:nvPr/>
        </p:nvSpPr>
        <p:spPr>
          <a:xfrm>
            <a:off x="1413900" y="4246650"/>
            <a:ext cx="6316200" cy="639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000"/>
              </a:spcAft>
              <a:buNone/>
            </a:pPr>
            <a:r>
              <a:rPr lang="en" sz="2000" u="sng">
                <a:solidFill>
                  <a:schemeClr val="hlink"/>
                </a:solidFill>
                <a:latin typeface="Titillium Web"/>
                <a:ea typeface="Titillium Web"/>
                <a:cs typeface="Titillium Web"/>
                <a:sym typeface="Titillium Web"/>
                <a:hlinkClick r:id="rId4"/>
              </a:rPr>
              <a:t>https://openpayments.dev/introduction/op-flow/</a:t>
            </a:r>
            <a:r>
              <a:rPr lang="en" sz="2000">
                <a:solidFill>
                  <a:srgbClr val="005452"/>
                </a:solidFill>
                <a:latin typeface="Titillium Web"/>
                <a:ea typeface="Titillium Web"/>
                <a:cs typeface="Titillium Web"/>
                <a:sym typeface="Titillium Web"/>
              </a:rPr>
              <a:t> </a:t>
            </a:r>
            <a:endParaRPr sz="2000">
              <a:solidFill>
                <a:srgbClr val="005452"/>
              </a:solidFill>
              <a:latin typeface="Titillium Web"/>
              <a:ea typeface="Titillium Web"/>
              <a:cs typeface="Titillium Web"/>
              <a:sym typeface="Titillium Web"/>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3" name="Shape 753"/>
        <p:cNvGrpSpPr/>
        <p:nvPr/>
      </p:nvGrpSpPr>
      <p:grpSpPr>
        <a:xfrm>
          <a:off x="0" y="0"/>
          <a:ext cx="0" cy="0"/>
          <a:chOff x="0" y="0"/>
          <a:chExt cx="0" cy="0"/>
        </a:xfrm>
      </p:grpSpPr>
      <p:cxnSp>
        <p:nvCxnSpPr>
          <p:cNvPr id="754" name="Google Shape;754;p59"/>
          <p:cNvCxnSpPr/>
          <p:nvPr/>
        </p:nvCxnSpPr>
        <p:spPr>
          <a:xfrm>
            <a:off x="675471" y="1151900"/>
            <a:ext cx="7774200" cy="0"/>
          </a:xfrm>
          <a:prstGeom prst="straightConnector1">
            <a:avLst/>
          </a:prstGeom>
          <a:noFill/>
          <a:ln cap="flat" cmpd="sng" w="9525">
            <a:solidFill>
              <a:srgbClr val="005452"/>
            </a:solidFill>
            <a:prstDash val="solid"/>
            <a:round/>
            <a:headEnd len="med" w="med" type="none"/>
            <a:tailEnd len="med" w="med" type="triangle"/>
          </a:ln>
        </p:spPr>
      </p:cxnSp>
      <p:pic>
        <p:nvPicPr>
          <p:cNvPr id="755" name="Google Shape;755;p59"/>
          <p:cNvPicPr preferRelativeResize="0"/>
          <p:nvPr/>
        </p:nvPicPr>
        <p:blipFill>
          <a:blip r:embed="rId3">
            <a:alphaModFix/>
          </a:blip>
          <a:stretch>
            <a:fillRect/>
          </a:stretch>
        </p:blipFill>
        <p:spPr>
          <a:xfrm>
            <a:off x="4571875" y="1876800"/>
            <a:ext cx="3953500" cy="2286150"/>
          </a:xfrm>
          <a:prstGeom prst="rect">
            <a:avLst/>
          </a:prstGeom>
          <a:noFill/>
          <a:ln>
            <a:noFill/>
          </a:ln>
        </p:spPr>
      </p:pic>
      <p:sp>
        <p:nvSpPr>
          <p:cNvPr id="756" name="Google Shape;756;p59"/>
          <p:cNvSpPr txBox="1"/>
          <p:nvPr/>
        </p:nvSpPr>
        <p:spPr>
          <a:xfrm>
            <a:off x="572200" y="299975"/>
            <a:ext cx="7704000" cy="572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3000">
                <a:solidFill>
                  <a:srgbClr val="005452"/>
                </a:solidFill>
                <a:latin typeface="Titillium Web SemiBold"/>
                <a:ea typeface="Titillium Web SemiBold"/>
                <a:cs typeface="Titillium Web SemiBold"/>
                <a:sym typeface="Titillium Web SemiBold"/>
              </a:rPr>
              <a:t>Deep Dive: Open Payment Flows</a:t>
            </a:r>
            <a:endParaRPr sz="3000">
              <a:solidFill>
                <a:srgbClr val="005452"/>
              </a:solidFill>
              <a:latin typeface="Titillium Web SemiBold"/>
              <a:ea typeface="Titillium Web SemiBold"/>
              <a:cs typeface="Titillium Web SemiBold"/>
              <a:sym typeface="Titillium Web SemiBold"/>
            </a:endParaRPr>
          </a:p>
        </p:txBody>
      </p:sp>
      <p:sp>
        <p:nvSpPr>
          <p:cNvPr id="757" name="Google Shape;757;p59"/>
          <p:cNvSpPr txBox="1"/>
          <p:nvPr/>
        </p:nvSpPr>
        <p:spPr>
          <a:xfrm>
            <a:off x="611128" y="740436"/>
            <a:ext cx="7774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005452"/>
                </a:solidFill>
                <a:latin typeface="Titillium Web SemiBold"/>
                <a:ea typeface="Titillium Web SemiBold"/>
                <a:cs typeface="Titillium Web SemiBold"/>
                <a:sym typeface="Titillium Web SemiBold"/>
              </a:rPr>
              <a:t>Incoming payment request</a:t>
            </a:r>
            <a:endParaRPr>
              <a:solidFill>
                <a:srgbClr val="005452"/>
              </a:solidFill>
              <a:latin typeface="Titillium Web SemiBold"/>
              <a:ea typeface="Titillium Web SemiBold"/>
              <a:cs typeface="Titillium Web SemiBold"/>
              <a:sym typeface="Titillium Web SemiBold"/>
            </a:endParaRPr>
          </a:p>
        </p:txBody>
      </p:sp>
      <p:sp>
        <p:nvSpPr>
          <p:cNvPr id="758" name="Google Shape;758;p59"/>
          <p:cNvSpPr txBox="1"/>
          <p:nvPr/>
        </p:nvSpPr>
        <p:spPr>
          <a:xfrm>
            <a:off x="675475" y="1324125"/>
            <a:ext cx="3896400" cy="3391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600">
                <a:solidFill>
                  <a:srgbClr val="005452"/>
                </a:solidFill>
                <a:latin typeface="Titillium Web"/>
                <a:ea typeface="Titillium Web"/>
                <a:cs typeface="Titillium Web"/>
                <a:sym typeface="Titillium Web"/>
              </a:rPr>
              <a:t>Specify the amount the recipient should receive:</a:t>
            </a:r>
            <a:endParaRPr sz="1600">
              <a:solidFill>
                <a:srgbClr val="005452"/>
              </a:solidFill>
              <a:latin typeface="Titillium Web"/>
              <a:ea typeface="Titillium Web"/>
              <a:cs typeface="Titillium Web"/>
              <a:sym typeface="Titillium Web"/>
            </a:endParaRPr>
          </a:p>
          <a:p>
            <a:pPr indent="-330200" lvl="0" marL="457200" rtl="0" algn="l">
              <a:lnSpc>
                <a:spcPct val="115000"/>
              </a:lnSpc>
              <a:spcBef>
                <a:spcPts val="0"/>
              </a:spcBef>
              <a:spcAft>
                <a:spcPts val="0"/>
              </a:spcAft>
              <a:buClr>
                <a:srgbClr val="005452"/>
              </a:buClr>
              <a:buSzPts val="1600"/>
              <a:buFont typeface="Titillium Web"/>
              <a:buChar char="➔"/>
            </a:pPr>
            <a:r>
              <a:rPr lang="en" sz="1600">
                <a:solidFill>
                  <a:srgbClr val="005452"/>
                </a:solidFill>
                <a:latin typeface="Titillium Web"/>
                <a:ea typeface="Titillium Web"/>
                <a:cs typeface="Titillium Web"/>
                <a:sym typeface="Titillium Web"/>
              </a:rPr>
              <a:t>Include an </a:t>
            </a:r>
            <a:r>
              <a:rPr lang="en" sz="1500">
                <a:solidFill>
                  <a:schemeClr val="accent6"/>
                </a:solidFill>
                <a:highlight>
                  <a:schemeClr val="dk1"/>
                </a:highlight>
                <a:latin typeface="Share Tech Mono"/>
                <a:ea typeface="Share Tech Mono"/>
                <a:cs typeface="Share Tech Mono"/>
                <a:sym typeface="Share Tech Mono"/>
              </a:rPr>
              <a:t>incomingAmount</a:t>
            </a:r>
            <a:r>
              <a:rPr lang="en" sz="1600">
                <a:solidFill>
                  <a:srgbClr val="005452"/>
                </a:solidFill>
                <a:latin typeface="Titillium Web"/>
                <a:ea typeface="Titillium Web"/>
                <a:cs typeface="Titillium Web"/>
                <a:sym typeface="Titillium Web"/>
              </a:rPr>
              <a:t> value</a:t>
            </a:r>
            <a:br>
              <a:rPr lang="en" sz="1600">
                <a:solidFill>
                  <a:srgbClr val="005452"/>
                </a:solidFill>
                <a:latin typeface="Titillium Web"/>
                <a:ea typeface="Titillium Web"/>
                <a:cs typeface="Titillium Web"/>
                <a:sym typeface="Titillium Web"/>
              </a:rPr>
            </a:br>
            <a:endParaRPr sz="1600">
              <a:solidFill>
                <a:srgbClr val="005452"/>
              </a:solidFill>
              <a:latin typeface="Titillium Web"/>
              <a:ea typeface="Titillium Web"/>
              <a:cs typeface="Titillium Web"/>
              <a:sym typeface="Titillium Web"/>
            </a:endParaRPr>
          </a:p>
          <a:p>
            <a:pPr indent="0" lvl="0" marL="0" rtl="0" algn="l">
              <a:lnSpc>
                <a:spcPct val="115000"/>
              </a:lnSpc>
              <a:spcBef>
                <a:spcPts val="1000"/>
              </a:spcBef>
              <a:spcAft>
                <a:spcPts val="0"/>
              </a:spcAft>
              <a:buNone/>
            </a:pPr>
            <a:r>
              <a:rPr lang="en" sz="1600">
                <a:solidFill>
                  <a:srgbClr val="005452"/>
                </a:solidFill>
                <a:latin typeface="Titillium Web"/>
                <a:ea typeface="Titillium Web"/>
                <a:cs typeface="Titillium Web"/>
                <a:sym typeface="Titillium Web"/>
              </a:rPr>
              <a:t>Specify the amount the sender is sending:</a:t>
            </a:r>
            <a:endParaRPr sz="1600">
              <a:solidFill>
                <a:srgbClr val="005452"/>
              </a:solidFill>
              <a:latin typeface="Titillium Web"/>
              <a:ea typeface="Titillium Web"/>
              <a:cs typeface="Titillium Web"/>
              <a:sym typeface="Titillium Web"/>
            </a:endParaRPr>
          </a:p>
          <a:p>
            <a:pPr indent="-330200" lvl="0" marL="457200" rtl="0" algn="l">
              <a:lnSpc>
                <a:spcPct val="115000"/>
              </a:lnSpc>
              <a:spcBef>
                <a:spcPts val="0"/>
              </a:spcBef>
              <a:spcAft>
                <a:spcPts val="0"/>
              </a:spcAft>
              <a:buClr>
                <a:srgbClr val="005452"/>
              </a:buClr>
              <a:buSzPts val="1600"/>
              <a:buFont typeface="Titillium Web"/>
              <a:buChar char="➔"/>
            </a:pPr>
            <a:r>
              <a:rPr lang="en" sz="1600">
                <a:solidFill>
                  <a:srgbClr val="005452"/>
                </a:solidFill>
                <a:latin typeface="Titillium Web"/>
                <a:ea typeface="Titillium Web"/>
                <a:cs typeface="Titillium Web"/>
                <a:sym typeface="Titillium Web"/>
              </a:rPr>
              <a:t>Excluding the </a:t>
            </a:r>
            <a:r>
              <a:rPr lang="en" sz="1500">
                <a:solidFill>
                  <a:schemeClr val="accent6"/>
                </a:solidFill>
                <a:highlight>
                  <a:schemeClr val="dk1"/>
                </a:highlight>
                <a:latin typeface="Share Tech Mono"/>
                <a:ea typeface="Share Tech Mono"/>
                <a:cs typeface="Share Tech Mono"/>
                <a:sym typeface="Share Tech Mono"/>
              </a:rPr>
              <a:t>incomingAmount</a:t>
            </a:r>
            <a:r>
              <a:rPr lang="en" sz="1600">
                <a:solidFill>
                  <a:srgbClr val="005452"/>
                </a:solidFill>
                <a:latin typeface="Titillium Web"/>
                <a:ea typeface="Titillium Web"/>
                <a:cs typeface="Titillium Web"/>
                <a:sym typeface="Titillium Web"/>
              </a:rPr>
              <a:t> in the incoming payment request</a:t>
            </a:r>
            <a:endParaRPr sz="1600">
              <a:solidFill>
                <a:srgbClr val="005452"/>
              </a:solidFill>
              <a:latin typeface="Titillium Web"/>
              <a:ea typeface="Titillium Web"/>
              <a:cs typeface="Titillium Web"/>
              <a:sym typeface="Titillium Web"/>
            </a:endParaRPr>
          </a:p>
          <a:p>
            <a:pPr indent="-330200" lvl="0" marL="457200" rtl="0" algn="l">
              <a:lnSpc>
                <a:spcPct val="115000"/>
              </a:lnSpc>
              <a:spcBef>
                <a:spcPts val="0"/>
              </a:spcBef>
              <a:spcAft>
                <a:spcPts val="0"/>
              </a:spcAft>
              <a:buClr>
                <a:srgbClr val="005452"/>
              </a:buClr>
              <a:buSzPts val="1600"/>
              <a:buFont typeface="Titillium Web"/>
              <a:buChar char="➔"/>
            </a:pPr>
            <a:r>
              <a:rPr lang="en" sz="1600">
                <a:solidFill>
                  <a:srgbClr val="005452"/>
                </a:solidFill>
                <a:latin typeface="Titillium Web"/>
                <a:ea typeface="Titillium Web"/>
                <a:cs typeface="Titillium Web"/>
                <a:sym typeface="Titillium Web"/>
              </a:rPr>
              <a:t>Include a </a:t>
            </a:r>
            <a:r>
              <a:rPr lang="en" sz="1500">
                <a:solidFill>
                  <a:schemeClr val="accent6"/>
                </a:solidFill>
                <a:highlight>
                  <a:schemeClr val="dk1"/>
                </a:highlight>
                <a:latin typeface="Share Tech Mono"/>
                <a:ea typeface="Share Tech Mono"/>
                <a:cs typeface="Share Tech Mono"/>
                <a:sym typeface="Share Tech Mono"/>
              </a:rPr>
              <a:t>debitAmount</a:t>
            </a:r>
            <a:r>
              <a:rPr lang="en" sz="1600">
                <a:solidFill>
                  <a:srgbClr val="005452"/>
                </a:solidFill>
                <a:latin typeface="Titillium Web"/>
                <a:ea typeface="Titillium Web"/>
                <a:cs typeface="Titillium Web"/>
                <a:sym typeface="Titillium Web"/>
              </a:rPr>
              <a:t> of the amount you want to send within a Create Quote request (referred to as a fixed-send quote)</a:t>
            </a:r>
            <a:endParaRPr sz="2000">
              <a:solidFill>
                <a:srgbClr val="005452"/>
              </a:solidFill>
              <a:latin typeface="Titillium Web"/>
              <a:ea typeface="Titillium Web"/>
              <a:cs typeface="Titillium Web"/>
              <a:sym typeface="Titillium Web"/>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4"/>
          <p:cNvSpPr txBox="1"/>
          <p:nvPr/>
        </p:nvSpPr>
        <p:spPr>
          <a:xfrm>
            <a:off x="675475" y="1324125"/>
            <a:ext cx="7704000" cy="30882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rgbClr val="005452"/>
              </a:buClr>
              <a:buSzPts val="2000"/>
              <a:buFont typeface="Titillium Web"/>
              <a:buChar char="➔"/>
            </a:pPr>
            <a:r>
              <a:rPr lang="en" sz="2000">
                <a:solidFill>
                  <a:srgbClr val="005452"/>
                </a:solidFill>
                <a:latin typeface="Titillium Web"/>
                <a:ea typeface="Titillium Web"/>
                <a:cs typeface="Titillium Web"/>
                <a:sym typeface="Titillium Web"/>
              </a:rPr>
              <a:t>Financial institutions have their own internal systems, making direct money transfers between different systems difficult.</a:t>
            </a:r>
            <a:endParaRPr sz="2000">
              <a:solidFill>
                <a:srgbClr val="005452"/>
              </a:solidFill>
              <a:latin typeface="Titillium Web"/>
              <a:ea typeface="Titillium Web"/>
              <a:cs typeface="Titillium Web"/>
              <a:sym typeface="Titillium Web"/>
            </a:endParaRPr>
          </a:p>
          <a:p>
            <a:pPr indent="-355600" lvl="0" marL="457200" rtl="0" algn="l">
              <a:lnSpc>
                <a:spcPct val="115000"/>
              </a:lnSpc>
              <a:spcBef>
                <a:spcPts val="1000"/>
              </a:spcBef>
              <a:spcAft>
                <a:spcPts val="0"/>
              </a:spcAft>
              <a:buClr>
                <a:srgbClr val="005452"/>
              </a:buClr>
              <a:buSzPts val="2000"/>
              <a:buFont typeface="Titillium Web"/>
              <a:buChar char="➔"/>
            </a:pPr>
            <a:r>
              <a:rPr lang="en" sz="2000">
                <a:solidFill>
                  <a:srgbClr val="005452"/>
                </a:solidFill>
                <a:latin typeface="Titillium Web"/>
                <a:ea typeface="Titillium Web"/>
                <a:cs typeface="Titillium Web"/>
                <a:sym typeface="Titillium Web"/>
              </a:rPr>
              <a:t>Either connect via:</a:t>
            </a:r>
            <a:endParaRPr sz="2000">
              <a:solidFill>
                <a:srgbClr val="005452"/>
              </a:solidFill>
              <a:latin typeface="Titillium Web"/>
              <a:ea typeface="Titillium Web"/>
              <a:cs typeface="Titillium Web"/>
              <a:sym typeface="Titillium Web"/>
            </a:endParaRPr>
          </a:p>
          <a:p>
            <a:pPr indent="-355600" lvl="1" marL="914400" rtl="0" algn="l">
              <a:lnSpc>
                <a:spcPct val="115000"/>
              </a:lnSpc>
              <a:spcBef>
                <a:spcPts val="1000"/>
              </a:spcBef>
              <a:spcAft>
                <a:spcPts val="0"/>
              </a:spcAft>
              <a:buClr>
                <a:srgbClr val="005452"/>
              </a:buClr>
              <a:buSzPts val="2000"/>
              <a:buFont typeface="Titillium Web"/>
              <a:buChar char="◆"/>
            </a:pPr>
            <a:r>
              <a:rPr lang="en" sz="2000">
                <a:solidFill>
                  <a:srgbClr val="005452"/>
                </a:solidFill>
                <a:latin typeface="Titillium Web"/>
                <a:ea typeface="Titillium Web"/>
                <a:cs typeface="Titillium Web"/>
                <a:sym typeface="Titillium Web"/>
              </a:rPr>
              <a:t>custom integrations, which are costly, time-consuming, and prone to errors.</a:t>
            </a:r>
            <a:endParaRPr sz="2000">
              <a:solidFill>
                <a:srgbClr val="005452"/>
              </a:solidFill>
              <a:latin typeface="Titillium Web"/>
              <a:ea typeface="Titillium Web"/>
              <a:cs typeface="Titillium Web"/>
              <a:sym typeface="Titillium Web"/>
            </a:endParaRPr>
          </a:p>
          <a:p>
            <a:pPr indent="-355600" lvl="1" marL="914400" rtl="0" algn="l">
              <a:lnSpc>
                <a:spcPct val="115000"/>
              </a:lnSpc>
              <a:spcBef>
                <a:spcPts val="1000"/>
              </a:spcBef>
              <a:spcAft>
                <a:spcPts val="1000"/>
              </a:spcAft>
              <a:buClr>
                <a:srgbClr val="005452"/>
              </a:buClr>
              <a:buSzPts val="2000"/>
              <a:buFont typeface="Titillium Web"/>
              <a:buChar char="◆"/>
            </a:pPr>
            <a:r>
              <a:rPr lang="en" sz="2000">
                <a:solidFill>
                  <a:srgbClr val="005452"/>
                </a:solidFill>
                <a:latin typeface="Titillium Web"/>
                <a:ea typeface="Titillium Web"/>
                <a:cs typeface="Titillium Web"/>
                <a:sym typeface="Titillium Web"/>
              </a:rPr>
              <a:t>intermediaries, which increases costs and adds delays.</a:t>
            </a:r>
            <a:endParaRPr sz="2000">
              <a:solidFill>
                <a:srgbClr val="005452"/>
              </a:solidFill>
              <a:latin typeface="Titillium Web"/>
              <a:ea typeface="Titillium Web"/>
              <a:cs typeface="Titillium Web"/>
              <a:sym typeface="Titillium Web"/>
            </a:endParaRPr>
          </a:p>
        </p:txBody>
      </p:sp>
      <p:sp>
        <p:nvSpPr>
          <p:cNvPr id="117" name="Google Shape;117;p24"/>
          <p:cNvSpPr txBox="1"/>
          <p:nvPr/>
        </p:nvSpPr>
        <p:spPr>
          <a:xfrm>
            <a:off x="572200" y="478675"/>
            <a:ext cx="7704000" cy="572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3000">
                <a:solidFill>
                  <a:srgbClr val="005452"/>
                </a:solidFill>
                <a:latin typeface="Titillium Web SemiBold"/>
                <a:ea typeface="Titillium Web SemiBold"/>
                <a:cs typeface="Titillium Web SemiBold"/>
                <a:sym typeface="Titillium Web SemiBold"/>
              </a:rPr>
              <a:t>The Status Quo</a:t>
            </a:r>
            <a:endParaRPr sz="3000">
              <a:solidFill>
                <a:srgbClr val="005452"/>
              </a:solidFill>
              <a:latin typeface="Titillium Web SemiBold"/>
              <a:ea typeface="Titillium Web SemiBold"/>
              <a:cs typeface="Titillium Web SemiBold"/>
              <a:sym typeface="Titillium Web SemiBold"/>
            </a:endParaRPr>
          </a:p>
        </p:txBody>
      </p:sp>
      <p:cxnSp>
        <p:nvCxnSpPr>
          <p:cNvPr id="118" name="Google Shape;118;p24"/>
          <p:cNvCxnSpPr/>
          <p:nvPr/>
        </p:nvCxnSpPr>
        <p:spPr>
          <a:xfrm>
            <a:off x="675471" y="1151900"/>
            <a:ext cx="7774200" cy="0"/>
          </a:xfrm>
          <a:prstGeom prst="straightConnector1">
            <a:avLst/>
          </a:prstGeom>
          <a:noFill/>
          <a:ln cap="flat" cmpd="sng" w="9525">
            <a:solidFill>
              <a:srgbClr val="005452"/>
            </a:solidFill>
            <a:prstDash val="solid"/>
            <a:round/>
            <a:headEnd len="med" w="med" type="none"/>
            <a:tailEnd len="med" w="med" type="triangle"/>
          </a:ln>
        </p:spPr>
      </p:cxn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2" name="Shape 762"/>
        <p:cNvGrpSpPr/>
        <p:nvPr/>
      </p:nvGrpSpPr>
      <p:grpSpPr>
        <a:xfrm>
          <a:off x="0" y="0"/>
          <a:ext cx="0" cy="0"/>
          <a:chOff x="0" y="0"/>
          <a:chExt cx="0" cy="0"/>
        </a:xfrm>
      </p:grpSpPr>
      <p:cxnSp>
        <p:nvCxnSpPr>
          <p:cNvPr id="763" name="Google Shape;763;p60"/>
          <p:cNvCxnSpPr/>
          <p:nvPr/>
        </p:nvCxnSpPr>
        <p:spPr>
          <a:xfrm>
            <a:off x="675471" y="1151900"/>
            <a:ext cx="7774200" cy="0"/>
          </a:xfrm>
          <a:prstGeom prst="straightConnector1">
            <a:avLst/>
          </a:prstGeom>
          <a:noFill/>
          <a:ln cap="flat" cmpd="sng" w="9525">
            <a:solidFill>
              <a:srgbClr val="005452"/>
            </a:solidFill>
            <a:prstDash val="solid"/>
            <a:round/>
            <a:headEnd len="med" w="med" type="none"/>
            <a:tailEnd len="med" w="med" type="triangle"/>
          </a:ln>
        </p:spPr>
      </p:cxnSp>
      <p:pic>
        <p:nvPicPr>
          <p:cNvPr id="764" name="Google Shape;764;p60"/>
          <p:cNvPicPr preferRelativeResize="0"/>
          <p:nvPr/>
        </p:nvPicPr>
        <p:blipFill rotWithShape="1">
          <a:blip r:embed="rId3">
            <a:alphaModFix/>
          </a:blip>
          <a:srcRect b="41051" l="0" r="0" t="0"/>
          <a:stretch/>
        </p:blipFill>
        <p:spPr>
          <a:xfrm>
            <a:off x="4488775" y="2327150"/>
            <a:ext cx="4350500" cy="1230325"/>
          </a:xfrm>
          <a:prstGeom prst="rect">
            <a:avLst/>
          </a:prstGeom>
          <a:noFill/>
          <a:ln>
            <a:noFill/>
          </a:ln>
        </p:spPr>
      </p:pic>
      <p:sp>
        <p:nvSpPr>
          <p:cNvPr id="765" name="Google Shape;765;p60"/>
          <p:cNvSpPr txBox="1"/>
          <p:nvPr/>
        </p:nvSpPr>
        <p:spPr>
          <a:xfrm>
            <a:off x="572200" y="299975"/>
            <a:ext cx="7704000" cy="572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3000">
                <a:solidFill>
                  <a:srgbClr val="005452"/>
                </a:solidFill>
                <a:latin typeface="Titillium Web SemiBold"/>
                <a:ea typeface="Titillium Web SemiBold"/>
                <a:cs typeface="Titillium Web SemiBold"/>
                <a:sym typeface="Titillium Web SemiBold"/>
              </a:rPr>
              <a:t>Deep Dive: Open Payment Flows</a:t>
            </a:r>
            <a:endParaRPr sz="3000">
              <a:solidFill>
                <a:srgbClr val="005452"/>
              </a:solidFill>
              <a:latin typeface="Titillium Web SemiBold"/>
              <a:ea typeface="Titillium Web SemiBold"/>
              <a:cs typeface="Titillium Web SemiBold"/>
              <a:sym typeface="Titillium Web SemiBold"/>
            </a:endParaRPr>
          </a:p>
        </p:txBody>
      </p:sp>
      <p:sp>
        <p:nvSpPr>
          <p:cNvPr id="766" name="Google Shape;766;p60"/>
          <p:cNvSpPr txBox="1"/>
          <p:nvPr/>
        </p:nvSpPr>
        <p:spPr>
          <a:xfrm>
            <a:off x="611128" y="740436"/>
            <a:ext cx="7774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005452"/>
                </a:solidFill>
                <a:latin typeface="Titillium Web SemiBold"/>
                <a:ea typeface="Titillium Web SemiBold"/>
                <a:cs typeface="Titillium Web SemiBold"/>
                <a:sym typeface="Titillium Web SemiBold"/>
              </a:rPr>
              <a:t>Quote</a:t>
            </a:r>
            <a:endParaRPr>
              <a:solidFill>
                <a:srgbClr val="005452"/>
              </a:solidFill>
              <a:latin typeface="Titillium Web SemiBold"/>
              <a:ea typeface="Titillium Web SemiBold"/>
              <a:cs typeface="Titillium Web SemiBold"/>
              <a:sym typeface="Titillium Web SemiBold"/>
            </a:endParaRPr>
          </a:p>
        </p:txBody>
      </p:sp>
      <p:sp>
        <p:nvSpPr>
          <p:cNvPr id="767" name="Google Shape;767;p60"/>
          <p:cNvSpPr txBox="1"/>
          <p:nvPr/>
        </p:nvSpPr>
        <p:spPr>
          <a:xfrm>
            <a:off x="675475" y="1324125"/>
            <a:ext cx="3813300" cy="32364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Clr>
                <a:srgbClr val="005452"/>
              </a:buClr>
              <a:buSzPts val="1600"/>
              <a:buFont typeface="Titillium Web"/>
              <a:buChar char="➔"/>
            </a:pPr>
            <a:r>
              <a:rPr lang="en" sz="1600">
                <a:solidFill>
                  <a:srgbClr val="005452"/>
                </a:solidFill>
                <a:latin typeface="Titillium Web"/>
                <a:ea typeface="Titillium Web"/>
                <a:cs typeface="Titillium Web"/>
                <a:sym typeface="Titillium Web"/>
              </a:rPr>
              <a:t>Fixed-receive quote - A fixed amount will be paid into the recipient’s account. </a:t>
            </a:r>
            <a:r>
              <a:rPr lang="en" sz="1500">
                <a:solidFill>
                  <a:schemeClr val="accent6"/>
                </a:solidFill>
                <a:highlight>
                  <a:schemeClr val="dk1"/>
                </a:highlight>
                <a:latin typeface="Share Tech Mono"/>
                <a:ea typeface="Share Tech Mono"/>
                <a:cs typeface="Share Tech Mono"/>
                <a:sym typeface="Share Tech Mono"/>
              </a:rPr>
              <a:t>receiveAmount</a:t>
            </a:r>
            <a:r>
              <a:rPr lang="en" sz="1600">
                <a:solidFill>
                  <a:srgbClr val="005452"/>
                </a:solidFill>
                <a:latin typeface="Titillium Web"/>
                <a:ea typeface="Titillium Web"/>
                <a:cs typeface="Titillium Web"/>
                <a:sym typeface="Titillium Web"/>
              </a:rPr>
              <a:t> is required.</a:t>
            </a:r>
            <a:endParaRPr sz="1600">
              <a:solidFill>
                <a:srgbClr val="005452"/>
              </a:solidFill>
              <a:latin typeface="Titillium Web"/>
              <a:ea typeface="Titillium Web"/>
              <a:cs typeface="Titillium Web"/>
              <a:sym typeface="Titillium Web"/>
            </a:endParaRPr>
          </a:p>
          <a:p>
            <a:pPr indent="-330200" lvl="0" marL="457200" rtl="0" algn="l">
              <a:lnSpc>
                <a:spcPct val="115000"/>
              </a:lnSpc>
              <a:spcBef>
                <a:spcPts val="1000"/>
              </a:spcBef>
              <a:spcAft>
                <a:spcPts val="0"/>
              </a:spcAft>
              <a:buClr>
                <a:srgbClr val="005452"/>
              </a:buClr>
              <a:buSzPts val="1600"/>
              <a:buFont typeface="Titillium Web"/>
              <a:buChar char="➔"/>
            </a:pPr>
            <a:r>
              <a:rPr lang="en" sz="1600">
                <a:solidFill>
                  <a:srgbClr val="005452"/>
                </a:solidFill>
                <a:latin typeface="Titillium Web"/>
                <a:ea typeface="Titillium Web"/>
                <a:cs typeface="Titillium Web"/>
                <a:sym typeface="Titillium Web"/>
              </a:rPr>
              <a:t>Quote with defined </a:t>
            </a:r>
            <a:r>
              <a:rPr lang="en" sz="1500">
                <a:solidFill>
                  <a:schemeClr val="accent6"/>
                </a:solidFill>
                <a:highlight>
                  <a:srgbClr val="111111"/>
                </a:highlight>
                <a:latin typeface="Share Tech Mono"/>
                <a:ea typeface="Share Tech Mono"/>
                <a:cs typeface="Share Tech Mono"/>
                <a:sym typeface="Share Tech Mono"/>
              </a:rPr>
              <a:t>incomingAmount</a:t>
            </a:r>
            <a:r>
              <a:rPr lang="en" sz="1600">
                <a:solidFill>
                  <a:srgbClr val="005452"/>
                </a:solidFill>
                <a:latin typeface="Titillium Web"/>
                <a:ea typeface="Titillium Web"/>
                <a:cs typeface="Titillium Web"/>
                <a:sym typeface="Titillium Web"/>
              </a:rPr>
              <a:t> - The receiver is the URL of the incoming-payment resource that will be paid into.</a:t>
            </a:r>
            <a:endParaRPr sz="1600">
              <a:solidFill>
                <a:srgbClr val="005452"/>
              </a:solidFill>
              <a:latin typeface="Titillium Web"/>
              <a:ea typeface="Titillium Web"/>
              <a:cs typeface="Titillium Web"/>
              <a:sym typeface="Titillium Web"/>
            </a:endParaRPr>
          </a:p>
          <a:p>
            <a:pPr indent="-330200" lvl="0" marL="457200" rtl="0" algn="l">
              <a:lnSpc>
                <a:spcPct val="115000"/>
              </a:lnSpc>
              <a:spcBef>
                <a:spcPts val="1000"/>
              </a:spcBef>
              <a:spcAft>
                <a:spcPts val="1000"/>
              </a:spcAft>
              <a:buClr>
                <a:srgbClr val="005452"/>
              </a:buClr>
              <a:buSzPts val="1600"/>
              <a:buFont typeface="Titillium Web"/>
              <a:buChar char="➔"/>
            </a:pPr>
            <a:r>
              <a:rPr lang="en" sz="1600">
                <a:solidFill>
                  <a:srgbClr val="005452"/>
                </a:solidFill>
                <a:latin typeface="Titillium Web"/>
                <a:ea typeface="Titillium Web"/>
                <a:cs typeface="Titillium Web"/>
                <a:sym typeface="Titillium Web"/>
              </a:rPr>
              <a:t>Fixed-send quote - A fixed amount will be paid from the sender’s account. </a:t>
            </a:r>
            <a:r>
              <a:rPr lang="en" sz="1500">
                <a:solidFill>
                  <a:schemeClr val="accent6"/>
                </a:solidFill>
                <a:highlight>
                  <a:srgbClr val="111111"/>
                </a:highlight>
                <a:latin typeface="Share Tech Mono"/>
                <a:ea typeface="Share Tech Mono"/>
                <a:cs typeface="Share Tech Mono"/>
                <a:sym typeface="Share Tech Mono"/>
              </a:rPr>
              <a:t>debitAmount</a:t>
            </a:r>
            <a:r>
              <a:rPr lang="en" sz="1600">
                <a:solidFill>
                  <a:srgbClr val="005452"/>
                </a:solidFill>
                <a:latin typeface="Titillium Web"/>
                <a:ea typeface="Titillium Web"/>
                <a:cs typeface="Titillium Web"/>
                <a:sym typeface="Titillium Web"/>
              </a:rPr>
              <a:t> is required.</a:t>
            </a:r>
            <a:endParaRPr sz="1600">
              <a:solidFill>
                <a:srgbClr val="005452"/>
              </a:solidFill>
              <a:latin typeface="Titillium Web"/>
              <a:ea typeface="Titillium Web"/>
              <a:cs typeface="Titillium Web"/>
              <a:sym typeface="Titillium Web"/>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1" name="Shape 771"/>
        <p:cNvGrpSpPr/>
        <p:nvPr/>
      </p:nvGrpSpPr>
      <p:grpSpPr>
        <a:xfrm>
          <a:off x="0" y="0"/>
          <a:ext cx="0" cy="0"/>
          <a:chOff x="0" y="0"/>
          <a:chExt cx="0" cy="0"/>
        </a:xfrm>
      </p:grpSpPr>
      <p:cxnSp>
        <p:nvCxnSpPr>
          <p:cNvPr id="772" name="Google Shape;772;p61"/>
          <p:cNvCxnSpPr/>
          <p:nvPr/>
        </p:nvCxnSpPr>
        <p:spPr>
          <a:xfrm>
            <a:off x="675471" y="1151900"/>
            <a:ext cx="7774200" cy="0"/>
          </a:xfrm>
          <a:prstGeom prst="straightConnector1">
            <a:avLst/>
          </a:prstGeom>
          <a:noFill/>
          <a:ln cap="flat" cmpd="sng" w="9525">
            <a:solidFill>
              <a:srgbClr val="005452"/>
            </a:solidFill>
            <a:prstDash val="solid"/>
            <a:round/>
            <a:headEnd len="med" w="med" type="none"/>
            <a:tailEnd len="med" w="med" type="triangle"/>
          </a:ln>
        </p:spPr>
      </p:cxnSp>
      <p:sp>
        <p:nvSpPr>
          <p:cNvPr id="773" name="Google Shape;773;p61"/>
          <p:cNvSpPr txBox="1"/>
          <p:nvPr/>
        </p:nvSpPr>
        <p:spPr>
          <a:xfrm>
            <a:off x="572200" y="478675"/>
            <a:ext cx="7704000" cy="572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3000">
                <a:solidFill>
                  <a:srgbClr val="005452"/>
                </a:solidFill>
                <a:latin typeface="Titillium Web SemiBold"/>
                <a:ea typeface="Titillium Web SemiBold"/>
                <a:cs typeface="Titillium Web SemiBold"/>
                <a:sym typeface="Titillium Web SemiBold"/>
              </a:rPr>
              <a:t>Documentation: Wallet Address</a:t>
            </a:r>
            <a:r>
              <a:rPr lang="en" sz="3000">
                <a:solidFill>
                  <a:srgbClr val="005452"/>
                </a:solidFill>
                <a:latin typeface="Titillium Web SemiBold"/>
                <a:ea typeface="Titillium Web SemiBold"/>
                <a:cs typeface="Titillium Web SemiBold"/>
                <a:sym typeface="Titillium Web SemiBold"/>
              </a:rPr>
              <a:t>es</a:t>
            </a:r>
            <a:endParaRPr sz="3000">
              <a:solidFill>
                <a:srgbClr val="005452"/>
              </a:solidFill>
              <a:latin typeface="Titillium Web SemiBold"/>
              <a:ea typeface="Titillium Web SemiBold"/>
              <a:cs typeface="Titillium Web SemiBold"/>
              <a:sym typeface="Titillium Web SemiBold"/>
            </a:endParaRPr>
          </a:p>
        </p:txBody>
      </p:sp>
      <p:sp>
        <p:nvSpPr>
          <p:cNvPr id="774" name="Google Shape;774;p61"/>
          <p:cNvSpPr txBox="1"/>
          <p:nvPr/>
        </p:nvSpPr>
        <p:spPr>
          <a:xfrm>
            <a:off x="1336650" y="4238200"/>
            <a:ext cx="6470700" cy="639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000"/>
              </a:spcAft>
              <a:buNone/>
            </a:pPr>
            <a:r>
              <a:rPr lang="en" sz="2000" u="sng">
                <a:solidFill>
                  <a:schemeClr val="hlink"/>
                </a:solidFill>
                <a:latin typeface="Titillium Web"/>
                <a:ea typeface="Titillium Web"/>
                <a:cs typeface="Titillium Web"/>
                <a:sym typeface="Titillium Web"/>
                <a:hlinkClick r:id="rId3"/>
              </a:rPr>
              <a:t>https://openpayments.dev/introduction/wallet-addresses/</a:t>
            </a:r>
            <a:r>
              <a:rPr lang="en" sz="2000">
                <a:solidFill>
                  <a:srgbClr val="005452"/>
                </a:solidFill>
                <a:latin typeface="Titillium Web"/>
                <a:ea typeface="Titillium Web"/>
                <a:cs typeface="Titillium Web"/>
                <a:sym typeface="Titillium Web"/>
              </a:rPr>
              <a:t> </a:t>
            </a:r>
            <a:endParaRPr sz="2000">
              <a:solidFill>
                <a:srgbClr val="005452"/>
              </a:solidFill>
              <a:latin typeface="Titillium Web"/>
              <a:ea typeface="Titillium Web"/>
              <a:cs typeface="Titillium Web"/>
              <a:sym typeface="Titillium Web"/>
            </a:endParaRPr>
          </a:p>
        </p:txBody>
      </p:sp>
      <p:pic>
        <p:nvPicPr>
          <p:cNvPr id="775" name="Google Shape;775;p61"/>
          <p:cNvPicPr preferRelativeResize="0"/>
          <p:nvPr/>
        </p:nvPicPr>
        <p:blipFill>
          <a:blip r:embed="rId4">
            <a:alphaModFix/>
          </a:blip>
          <a:stretch>
            <a:fillRect/>
          </a:stretch>
        </p:blipFill>
        <p:spPr>
          <a:xfrm>
            <a:off x="3163824" y="1380744"/>
            <a:ext cx="2825497" cy="2825497"/>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9" name="Shape 779"/>
        <p:cNvGrpSpPr/>
        <p:nvPr/>
      </p:nvGrpSpPr>
      <p:grpSpPr>
        <a:xfrm>
          <a:off x="0" y="0"/>
          <a:ext cx="0" cy="0"/>
          <a:chOff x="0" y="0"/>
          <a:chExt cx="0" cy="0"/>
        </a:xfrm>
      </p:grpSpPr>
      <p:cxnSp>
        <p:nvCxnSpPr>
          <p:cNvPr id="780" name="Google Shape;780;p62"/>
          <p:cNvCxnSpPr/>
          <p:nvPr/>
        </p:nvCxnSpPr>
        <p:spPr>
          <a:xfrm>
            <a:off x="675471" y="1151900"/>
            <a:ext cx="7774200" cy="0"/>
          </a:xfrm>
          <a:prstGeom prst="straightConnector1">
            <a:avLst/>
          </a:prstGeom>
          <a:noFill/>
          <a:ln cap="flat" cmpd="sng" w="9525">
            <a:solidFill>
              <a:srgbClr val="005452"/>
            </a:solidFill>
            <a:prstDash val="solid"/>
            <a:round/>
            <a:headEnd len="med" w="med" type="none"/>
            <a:tailEnd len="med" w="med" type="triangle"/>
          </a:ln>
        </p:spPr>
      </p:cxnSp>
      <p:sp>
        <p:nvSpPr>
          <p:cNvPr id="781" name="Google Shape;781;p62"/>
          <p:cNvSpPr txBox="1"/>
          <p:nvPr/>
        </p:nvSpPr>
        <p:spPr>
          <a:xfrm>
            <a:off x="572200" y="299975"/>
            <a:ext cx="7704000" cy="572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3000">
                <a:solidFill>
                  <a:srgbClr val="005452"/>
                </a:solidFill>
                <a:latin typeface="Titillium Web SemiBold"/>
                <a:ea typeface="Titillium Web SemiBold"/>
                <a:cs typeface="Titillium Web SemiBold"/>
                <a:sym typeface="Titillium Web SemiBold"/>
              </a:rPr>
              <a:t>Deep Dive: Open Payment Flows</a:t>
            </a:r>
            <a:endParaRPr sz="3000">
              <a:solidFill>
                <a:srgbClr val="005452"/>
              </a:solidFill>
              <a:latin typeface="Titillium Web SemiBold"/>
              <a:ea typeface="Titillium Web SemiBold"/>
              <a:cs typeface="Titillium Web SemiBold"/>
              <a:sym typeface="Titillium Web SemiBold"/>
            </a:endParaRPr>
          </a:p>
        </p:txBody>
      </p:sp>
      <p:sp>
        <p:nvSpPr>
          <p:cNvPr id="782" name="Google Shape;782;p62"/>
          <p:cNvSpPr txBox="1"/>
          <p:nvPr/>
        </p:nvSpPr>
        <p:spPr>
          <a:xfrm>
            <a:off x="611128" y="740436"/>
            <a:ext cx="7774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005452"/>
                </a:solidFill>
                <a:latin typeface="Titillium Web SemiBold"/>
                <a:ea typeface="Titillium Web SemiBold"/>
                <a:cs typeface="Titillium Web SemiBold"/>
                <a:sym typeface="Titillium Web SemiBold"/>
              </a:rPr>
              <a:t>Wallet Addresses</a:t>
            </a:r>
            <a:endParaRPr>
              <a:solidFill>
                <a:srgbClr val="005452"/>
              </a:solidFill>
              <a:latin typeface="Titillium Web SemiBold"/>
              <a:ea typeface="Titillium Web SemiBold"/>
              <a:cs typeface="Titillium Web SemiBold"/>
              <a:sym typeface="Titillium Web SemiBold"/>
            </a:endParaRPr>
          </a:p>
        </p:txBody>
      </p:sp>
      <p:sp>
        <p:nvSpPr>
          <p:cNvPr id="783" name="Google Shape;783;p62"/>
          <p:cNvSpPr txBox="1"/>
          <p:nvPr/>
        </p:nvSpPr>
        <p:spPr>
          <a:xfrm>
            <a:off x="675475" y="1324125"/>
            <a:ext cx="7704000" cy="3088200"/>
          </a:xfrm>
          <a:prstGeom prst="rect">
            <a:avLst/>
          </a:prstGeom>
          <a:noFill/>
          <a:ln>
            <a:noFill/>
          </a:ln>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Clr>
                <a:srgbClr val="005452"/>
              </a:buClr>
              <a:buSzPts val="1600"/>
              <a:buFont typeface="Titillium Web"/>
              <a:buChar char="➔"/>
            </a:pPr>
            <a:r>
              <a:rPr lang="en" sz="1600">
                <a:solidFill>
                  <a:srgbClr val="005452"/>
                </a:solidFill>
                <a:latin typeface="Titillium Web"/>
                <a:ea typeface="Titillium Web"/>
                <a:cs typeface="Titillium Web"/>
                <a:sym typeface="Titillium Web"/>
              </a:rPr>
              <a:t>Different configuration options:</a:t>
            </a:r>
            <a:endParaRPr sz="1600">
              <a:solidFill>
                <a:srgbClr val="005452"/>
              </a:solidFill>
              <a:latin typeface="Titillium Web"/>
              <a:ea typeface="Titillium Web"/>
              <a:cs typeface="Titillium Web"/>
              <a:sym typeface="Titillium Web"/>
            </a:endParaRPr>
          </a:p>
          <a:p>
            <a:pPr indent="-330200" lvl="1" marL="914400" rtl="0" algn="l">
              <a:lnSpc>
                <a:spcPct val="115000"/>
              </a:lnSpc>
              <a:spcBef>
                <a:spcPts val="1000"/>
              </a:spcBef>
              <a:spcAft>
                <a:spcPts val="0"/>
              </a:spcAft>
              <a:buClr>
                <a:srgbClr val="005452"/>
              </a:buClr>
              <a:buSzPts val="1600"/>
              <a:buFont typeface="Titillium Web"/>
              <a:buChar char="◆"/>
            </a:pPr>
            <a:r>
              <a:rPr lang="en" sz="1600">
                <a:solidFill>
                  <a:srgbClr val="005452"/>
                </a:solidFill>
                <a:latin typeface="Titillium Web"/>
                <a:ea typeface="Titillium Web"/>
                <a:cs typeface="Titillium Web"/>
                <a:sym typeface="Titillium Web"/>
              </a:rPr>
              <a:t>One account can be defined by a single wallet address.</a:t>
            </a:r>
            <a:endParaRPr sz="1600">
              <a:solidFill>
                <a:srgbClr val="005452"/>
              </a:solidFill>
              <a:latin typeface="Titillium Web"/>
              <a:ea typeface="Titillium Web"/>
              <a:cs typeface="Titillium Web"/>
              <a:sym typeface="Titillium Web"/>
            </a:endParaRPr>
          </a:p>
          <a:p>
            <a:pPr indent="-330200" lvl="1" marL="914400" rtl="0" algn="l">
              <a:lnSpc>
                <a:spcPct val="115000"/>
              </a:lnSpc>
              <a:spcBef>
                <a:spcPts val="1000"/>
              </a:spcBef>
              <a:spcAft>
                <a:spcPts val="0"/>
              </a:spcAft>
              <a:buClr>
                <a:srgbClr val="005452"/>
              </a:buClr>
              <a:buSzPts val="1600"/>
              <a:buFont typeface="Titillium Web"/>
              <a:buChar char="◆"/>
            </a:pPr>
            <a:r>
              <a:rPr lang="en" sz="1600">
                <a:solidFill>
                  <a:srgbClr val="005452"/>
                </a:solidFill>
                <a:latin typeface="Titillium Web"/>
                <a:ea typeface="Titillium Web"/>
                <a:cs typeface="Titillium Web"/>
                <a:sym typeface="Titillium Web"/>
              </a:rPr>
              <a:t>One account can have multiple wallet addresses pointing to it.</a:t>
            </a:r>
            <a:endParaRPr sz="1600">
              <a:solidFill>
                <a:srgbClr val="005452"/>
              </a:solidFill>
              <a:latin typeface="Titillium Web"/>
              <a:ea typeface="Titillium Web"/>
              <a:cs typeface="Titillium Web"/>
              <a:sym typeface="Titillium Web"/>
            </a:endParaRPr>
          </a:p>
          <a:p>
            <a:pPr indent="-330200" lvl="1" marL="914400" rtl="0" algn="l">
              <a:lnSpc>
                <a:spcPct val="115000"/>
              </a:lnSpc>
              <a:spcBef>
                <a:spcPts val="1000"/>
              </a:spcBef>
              <a:spcAft>
                <a:spcPts val="0"/>
              </a:spcAft>
              <a:buClr>
                <a:srgbClr val="005452"/>
              </a:buClr>
              <a:buSzPts val="1600"/>
              <a:buFont typeface="Titillium Web"/>
              <a:buChar char="◆"/>
            </a:pPr>
            <a:r>
              <a:rPr lang="en" sz="1600">
                <a:solidFill>
                  <a:srgbClr val="005452"/>
                </a:solidFill>
                <a:latin typeface="Titillium Web"/>
                <a:ea typeface="Titillium Web"/>
                <a:cs typeface="Titillium Web"/>
                <a:sym typeface="Titillium Web"/>
              </a:rPr>
              <a:t>Allowing account holders to generate unique wallet addresses for every client they interact with can help prevent a single address from becoming a tracking vector.</a:t>
            </a:r>
            <a:endParaRPr sz="1600">
              <a:solidFill>
                <a:srgbClr val="005452"/>
              </a:solidFill>
              <a:latin typeface="Titillium Web"/>
              <a:ea typeface="Titillium Web"/>
              <a:cs typeface="Titillium Web"/>
              <a:sym typeface="Titillium Web"/>
            </a:endParaRPr>
          </a:p>
          <a:p>
            <a:pPr indent="-330200" lvl="1" marL="914400" rtl="0" algn="l">
              <a:lnSpc>
                <a:spcPct val="115000"/>
              </a:lnSpc>
              <a:spcBef>
                <a:spcPts val="1000"/>
              </a:spcBef>
              <a:spcAft>
                <a:spcPts val="0"/>
              </a:spcAft>
              <a:buClr>
                <a:srgbClr val="005452"/>
              </a:buClr>
              <a:buSzPts val="1600"/>
              <a:buFont typeface="Titillium Web"/>
              <a:buChar char="◆"/>
            </a:pPr>
            <a:r>
              <a:rPr lang="en" sz="1600">
                <a:solidFill>
                  <a:srgbClr val="005452"/>
                </a:solidFill>
                <a:latin typeface="Titillium Web"/>
                <a:ea typeface="Titillium Web"/>
                <a:cs typeface="Titillium Web"/>
                <a:sym typeface="Titillium Web"/>
              </a:rPr>
              <a:t>A single wallet address can also represent all of a user’s accounts.</a:t>
            </a:r>
            <a:endParaRPr sz="1600">
              <a:solidFill>
                <a:srgbClr val="005452"/>
              </a:solidFill>
              <a:latin typeface="Titillium Web"/>
              <a:ea typeface="Titillium Web"/>
              <a:cs typeface="Titillium Web"/>
              <a:sym typeface="Titillium Web"/>
            </a:endParaRPr>
          </a:p>
          <a:p>
            <a:pPr indent="-330200" lvl="1" marL="914400" rtl="0" algn="l">
              <a:lnSpc>
                <a:spcPct val="115000"/>
              </a:lnSpc>
              <a:spcBef>
                <a:spcPts val="1000"/>
              </a:spcBef>
              <a:spcAft>
                <a:spcPts val="1000"/>
              </a:spcAft>
              <a:buClr>
                <a:srgbClr val="005452"/>
              </a:buClr>
              <a:buSzPts val="1600"/>
              <a:buFont typeface="Titillium Web"/>
              <a:buChar char="◆"/>
            </a:pPr>
            <a:r>
              <a:rPr lang="en" sz="1600">
                <a:solidFill>
                  <a:srgbClr val="005452"/>
                </a:solidFill>
                <a:latin typeface="Titillium Web"/>
                <a:ea typeface="Titillium Web"/>
                <a:cs typeface="Titillium Web"/>
                <a:sym typeface="Titillium Web"/>
              </a:rPr>
              <a:t>This way the provider determines which one of the accounts should receive the payment based on the currency type or some other agreed upon criteria.</a:t>
            </a:r>
            <a:endParaRPr sz="1600">
              <a:solidFill>
                <a:srgbClr val="005452"/>
              </a:solidFill>
              <a:latin typeface="Titillium Web"/>
              <a:ea typeface="Titillium Web"/>
              <a:cs typeface="Titillium Web"/>
              <a:sym typeface="Titillium Web"/>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7" name="Shape 787"/>
        <p:cNvGrpSpPr/>
        <p:nvPr/>
      </p:nvGrpSpPr>
      <p:grpSpPr>
        <a:xfrm>
          <a:off x="0" y="0"/>
          <a:ext cx="0" cy="0"/>
          <a:chOff x="0" y="0"/>
          <a:chExt cx="0" cy="0"/>
        </a:xfrm>
      </p:grpSpPr>
      <p:cxnSp>
        <p:nvCxnSpPr>
          <p:cNvPr id="788" name="Google Shape;788;p63"/>
          <p:cNvCxnSpPr/>
          <p:nvPr/>
        </p:nvCxnSpPr>
        <p:spPr>
          <a:xfrm>
            <a:off x="675471" y="1151900"/>
            <a:ext cx="7774200" cy="0"/>
          </a:xfrm>
          <a:prstGeom prst="straightConnector1">
            <a:avLst/>
          </a:prstGeom>
          <a:noFill/>
          <a:ln cap="flat" cmpd="sng" w="9525">
            <a:solidFill>
              <a:srgbClr val="005452"/>
            </a:solidFill>
            <a:prstDash val="solid"/>
            <a:round/>
            <a:headEnd len="med" w="med" type="none"/>
            <a:tailEnd len="med" w="med" type="triangle"/>
          </a:ln>
        </p:spPr>
      </p:cxnSp>
      <p:sp>
        <p:nvSpPr>
          <p:cNvPr id="789" name="Google Shape;789;p63"/>
          <p:cNvSpPr txBox="1"/>
          <p:nvPr/>
        </p:nvSpPr>
        <p:spPr>
          <a:xfrm>
            <a:off x="572200" y="478675"/>
            <a:ext cx="7704000" cy="572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3000">
                <a:solidFill>
                  <a:srgbClr val="005452"/>
                </a:solidFill>
                <a:latin typeface="Titillium Web SemiBold"/>
                <a:ea typeface="Titillium Web SemiBold"/>
                <a:cs typeface="Titillium Web SemiBold"/>
                <a:sym typeface="Titillium Web SemiBold"/>
              </a:rPr>
              <a:t>Documentation: GNAP</a:t>
            </a:r>
            <a:endParaRPr sz="3000">
              <a:solidFill>
                <a:srgbClr val="005452"/>
              </a:solidFill>
              <a:latin typeface="Titillium Web SemiBold"/>
              <a:ea typeface="Titillium Web SemiBold"/>
              <a:cs typeface="Titillium Web SemiBold"/>
              <a:sym typeface="Titillium Web SemiBold"/>
            </a:endParaRPr>
          </a:p>
        </p:txBody>
      </p:sp>
      <p:sp>
        <p:nvSpPr>
          <p:cNvPr id="790" name="Google Shape;790;p63"/>
          <p:cNvSpPr txBox="1"/>
          <p:nvPr/>
        </p:nvSpPr>
        <p:spPr>
          <a:xfrm>
            <a:off x="1336650" y="4238200"/>
            <a:ext cx="6470700" cy="639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000"/>
              </a:spcAft>
              <a:buNone/>
            </a:pPr>
            <a:r>
              <a:rPr lang="en" sz="2000" u="sng">
                <a:solidFill>
                  <a:schemeClr val="hlink"/>
                </a:solidFill>
                <a:latin typeface="Titillium Web"/>
                <a:ea typeface="Titillium Web"/>
                <a:cs typeface="Titillium Web"/>
                <a:sym typeface="Titillium Web"/>
                <a:hlinkClick r:id="rId3"/>
              </a:rPr>
              <a:t>https://openpayments.dev/introduction/grants/</a:t>
            </a:r>
            <a:endParaRPr sz="2000">
              <a:solidFill>
                <a:srgbClr val="005452"/>
              </a:solidFill>
              <a:latin typeface="Titillium Web"/>
              <a:ea typeface="Titillium Web"/>
              <a:cs typeface="Titillium Web"/>
              <a:sym typeface="Titillium Web"/>
            </a:endParaRPr>
          </a:p>
        </p:txBody>
      </p:sp>
      <p:pic>
        <p:nvPicPr>
          <p:cNvPr id="791" name="Google Shape;791;p63"/>
          <p:cNvPicPr preferRelativeResize="0"/>
          <p:nvPr/>
        </p:nvPicPr>
        <p:blipFill rotWithShape="1">
          <a:blip r:embed="rId4">
            <a:alphaModFix/>
          </a:blip>
          <a:srcRect b="0" l="0" r="0" t="0"/>
          <a:stretch/>
        </p:blipFill>
        <p:spPr>
          <a:xfrm>
            <a:off x="3163824" y="1380744"/>
            <a:ext cx="2825497" cy="2825497"/>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5" name="Shape 795"/>
        <p:cNvGrpSpPr/>
        <p:nvPr/>
      </p:nvGrpSpPr>
      <p:grpSpPr>
        <a:xfrm>
          <a:off x="0" y="0"/>
          <a:ext cx="0" cy="0"/>
          <a:chOff x="0" y="0"/>
          <a:chExt cx="0" cy="0"/>
        </a:xfrm>
      </p:grpSpPr>
      <p:cxnSp>
        <p:nvCxnSpPr>
          <p:cNvPr id="796" name="Google Shape;796;p64"/>
          <p:cNvCxnSpPr/>
          <p:nvPr/>
        </p:nvCxnSpPr>
        <p:spPr>
          <a:xfrm>
            <a:off x="675471" y="1151900"/>
            <a:ext cx="7774200" cy="0"/>
          </a:xfrm>
          <a:prstGeom prst="straightConnector1">
            <a:avLst/>
          </a:prstGeom>
          <a:noFill/>
          <a:ln cap="flat" cmpd="sng" w="9525">
            <a:solidFill>
              <a:srgbClr val="005452"/>
            </a:solidFill>
            <a:prstDash val="solid"/>
            <a:round/>
            <a:headEnd len="med" w="med" type="none"/>
            <a:tailEnd len="med" w="med" type="triangle"/>
          </a:ln>
        </p:spPr>
      </p:cxnSp>
      <p:sp>
        <p:nvSpPr>
          <p:cNvPr id="797" name="Google Shape;797;p64"/>
          <p:cNvSpPr txBox="1"/>
          <p:nvPr/>
        </p:nvSpPr>
        <p:spPr>
          <a:xfrm>
            <a:off x="572200" y="299975"/>
            <a:ext cx="7704000" cy="572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3000">
                <a:solidFill>
                  <a:srgbClr val="005452"/>
                </a:solidFill>
                <a:latin typeface="Titillium Web SemiBold"/>
                <a:ea typeface="Titillium Web SemiBold"/>
                <a:cs typeface="Titillium Web SemiBold"/>
                <a:sym typeface="Titillium Web SemiBold"/>
              </a:rPr>
              <a:t>Deep Dive: Authorization</a:t>
            </a:r>
            <a:endParaRPr sz="3000">
              <a:solidFill>
                <a:srgbClr val="005452"/>
              </a:solidFill>
              <a:latin typeface="Titillium Web SemiBold"/>
              <a:ea typeface="Titillium Web SemiBold"/>
              <a:cs typeface="Titillium Web SemiBold"/>
              <a:sym typeface="Titillium Web SemiBold"/>
            </a:endParaRPr>
          </a:p>
        </p:txBody>
      </p:sp>
      <p:sp>
        <p:nvSpPr>
          <p:cNvPr id="798" name="Google Shape;798;p64"/>
          <p:cNvSpPr txBox="1"/>
          <p:nvPr/>
        </p:nvSpPr>
        <p:spPr>
          <a:xfrm>
            <a:off x="611128" y="740436"/>
            <a:ext cx="7774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005452"/>
                </a:solidFill>
                <a:latin typeface="Titillium Web SemiBold"/>
                <a:ea typeface="Titillium Web SemiBold"/>
                <a:cs typeface="Titillium Web SemiBold"/>
                <a:sym typeface="Titillium Web SemiBold"/>
              </a:rPr>
              <a:t>Authorization Protocols</a:t>
            </a:r>
            <a:endParaRPr>
              <a:solidFill>
                <a:srgbClr val="005452"/>
              </a:solidFill>
              <a:latin typeface="Titillium Web SemiBold"/>
              <a:ea typeface="Titillium Web SemiBold"/>
              <a:cs typeface="Titillium Web SemiBold"/>
              <a:sym typeface="Titillium Web SemiBold"/>
            </a:endParaRPr>
          </a:p>
        </p:txBody>
      </p:sp>
      <p:sp>
        <p:nvSpPr>
          <p:cNvPr id="799" name="Google Shape;799;p64"/>
          <p:cNvSpPr txBox="1"/>
          <p:nvPr/>
        </p:nvSpPr>
        <p:spPr>
          <a:xfrm>
            <a:off x="675475" y="1324125"/>
            <a:ext cx="7704000" cy="3483900"/>
          </a:xfrm>
          <a:prstGeom prst="rect">
            <a:avLst/>
          </a:prstGeom>
          <a:noFill/>
          <a:ln>
            <a:noFill/>
          </a:ln>
        </p:spPr>
        <p:txBody>
          <a:bodyPr anchorCtr="0" anchor="t" bIns="91425" lIns="91425" spcFirstLastPara="1" rIns="91425" wrap="square" tIns="91425">
            <a:spAutoFit/>
          </a:bodyPr>
          <a:lstStyle/>
          <a:p>
            <a:pPr indent="-355600" lvl="0" marL="457200" rtl="0" algn="l">
              <a:lnSpc>
                <a:spcPct val="115000"/>
              </a:lnSpc>
              <a:spcBef>
                <a:spcPts val="0"/>
              </a:spcBef>
              <a:spcAft>
                <a:spcPts val="0"/>
              </a:spcAft>
              <a:buClr>
                <a:srgbClr val="005452"/>
              </a:buClr>
              <a:buSzPts val="2000"/>
              <a:buFont typeface="Titillium Web"/>
              <a:buChar char="➔"/>
            </a:pPr>
            <a:r>
              <a:rPr lang="en" sz="2000">
                <a:solidFill>
                  <a:srgbClr val="005452"/>
                </a:solidFill>
                <a:latin typeface="Titillium Web"/>
                <a:ea typeface="Titillium Web"/>
                <a:cs typeface="Titillium Web"/>
                <a:sym typeface="Titillium Web"/>
              </a:rPr>
              <a:t>Giving a third party access to your resources</a:t>
            </a:r>
            <a:endParaRPr sz="2000">
              <a:solidFill>
                <a:srgbClr val="005452"/>
              </a:solidFill>
              <a:latin typeface="Titillium Web"/>
              <a:ea typeface="Titillium Web"/>
              <a:cs typeface="Titillium Web"/>
              <a:sym typeface="Titillium Web"/>
            </a:endParaRPr>
          </a:p>
          <a:p>
            <a:pPr indent="-355600" lvl="0" marL="457200" rtl="0" algn="l">
              <a:lnSpc>
                <a:spcPct val="115000"/>
              </a:lnSpc>
              <a:spcBef>
                <a:spcPts val="1000"/>
              </a:spcBef>
              <a:spcAft>
                <a:spcPts val="0"/>
              </a:spcAft>
              <a:buClr>
                <a:srgbClr val="005452"/>
              </a:buClr>
              <a:buSzPts val="2000"/>
              <a:buFont typeface="Titillium Web"/>
              <a:buChar char="➔"/>
            </a:pPr>
            <a:r>
              <a:rPr lang="en" sz="2000">
                <a:solidFill>
                  <a:srgbClr val="005452"/>
                </a:solidFill>
                <a:latin typeface="Titillium Web"/>
                <a:ea typeface="Titillium Web"/>
                <a:cs typeface="Titillium Web"/>
                <a:sym typeface="Titillium Web"/>
              </a:rPr>
              <a:t>E.g. OAuth and GNAP</a:t>
            </a:r>
            <a:endParaRPr sz="2000">
              <a:solidFill>
                <a:srgbClr val="005452"/>
              </a:solidFill>
              <a:latin typeface="Titillium Web"/>
              <a:ea typeface="Titillium Web"/>
              <a:cs typeface="Titillium Web"/>
              <a:sym typeface="Titillium Web"/>
            </a:endParaRPr>
          </a:p>
          <a:p>
            <a:pPr indent="-355600" lvl="0" marL="457200" rtl="0" algn="l">
              <a:lnSpc>
                <a:spcPct val="115000"/>
              </a:lnSpc>
              <a:spcBef>
                <a:spcPts val="1000"/>
              </a:spcBef>
              <a:spcAft>
                <a:spcPts val="0"/>
              </a:spcAft>
              <a:buClr>
                <a:srgbClr val="005452"/>
              </a:buClr>
              <a:buSzPts val="2000"/>
              <a:buFont typeface="Titillium Web"/>
              <a:buChar char="➔"/>
            </a:pPr>
            <a:r>
              <a:rPr lang="en" sz="2000">
                <a:solidFill>
                  <a:srgbClr val="005452"/>
                </a:solidFill>
                <a:latin typeface="Titillium Web"/>
                <a:ea typeface="Titillium Web"/>
                <a:cs typeface="Titillium Web"/>
                <a:sym typeface="Titillium Web"/>
              </a:rPr>
              <a:t>Authorization: User grants permission to the third-party app to access specific resources.</a:t>
            </a:r>
            <a:endParaRPr sz="2000">
              <a:solidFill>
                <a:srgbClr val="005452"/>
              </a:solidFill>
              <a:latin typeface="Titillium Web"/>
              <a:ea typeface="Titillium Web"/>
              <a:cs typeface="Titillium Web"/>
              <a:sym typeface="Titillium Web"/>
            </a:endParaRPr>
          </a:p>
          <a:p>
            <a:pPr indent="-355600" lvl="0" marL="457200" rtl="0" algn="l">
              <a:lnSpc>
                <a:spcPct val="115000"/>
              </a:lnSpc>
              <a:spcBef>
                <a:spcPts val="1000"/>
              </a:spcBef>
              <a:spcAft>
                <a:spcPts val="0"/>
              </a:spcAft>
              <a:buClr>
                <a:srgbClr val="005452"/>
              </a:buClr>
              <a:buSzPts val="2000"/>
              <a:buFont typeface="Titillium Web"/>
              <a:buChar char="➔"/>
            </a:pPr>
            <a:r>
              <a:rPr lang="en" sz="2000">
                <a:solidFill>
                  <a:srgbClr val="005452"/>
                </a:solidFill>
                <a:latin typeface="Titillium Web"/>
                <a:ea typeface="Titillium Web"/>
                <a:cs typeface="Titillium Web"/>
                <a:sym typeface="Titillium Web"/>
              </a:rPr>
              <a:t>Access Token: Service (authorization server) provides the third-party app with an access token.</a:t>
            </a:r>
            <a:endParaRPr sz="2000">
              <a:solidFill>
                <a:srgbClr val="005452"/>
              </a:solidFill>
              <a:latin typeface="Titillium Web"/>
              <a:ea typeface="Titillium Web"/>
              <a:cs typeface="Titillium Web"/>
              <a:sym typeface="Titillium Web"/>
            </a:endParaRPr>
          </a:p>
          <a:p>
            <a:pPr indent="-355600" lvl="0" marL="457200" rtl="0" algn="l">
              <a:lnSpc>
                <a:spcPct val="115000"/>
              </a:lnSpc>
              <a:spcBef>
                <a:spcPts val="1000"/>
              </a:spcBef>
              <a:spcAft>
                <a:spcPts val="1000"/>
              </a:spcAft>
              <a:buClr>
                <a:srgbClr val="005452"/>
              </a:buClr>
              <a:buSzPts val="2000"/>
              <a:buFont typeface="Titillium Web"/>
              <a:buChar char="➔"/>
            </a:pPr>
            <a:r>
              <a:rPr lang="en" sz="2000">
                <a:solidFill>
                  <a:srgbClr val="005452"/>
                </a:solidFill>
                <a:latin typeface="Titillium Web"/>
                <a:ea typeface="Titillium Web"/>
                <a:cs typeface="Titillium Web"/>
                <a:sym typeface="Titillium Web"/>
              </a:rPr>
              <a:t>Resource Access: The third-party app uses the token to access the user’s resources from the service (resource server).</a:t>
            </a:r>
            <a:endParaRPr sz="2000">
              <a:solidFill>
                <a:srgbClr val="005452"/>
              </a:solidFill>
              <a:latin typeface="Titillium Web"/>
              <a:ea typeface="Titillium Web"/>
              <a:cs typeface="Titillium Web"/>
              <a:sym typeface="Titillium Web"/>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3" name="Shape 803"/>
        <p:cNvGrpSpPr/>
        <p:nvPr/>
      </p:nvGrpSpPr>
      <p:grpSpPr>
        <a:xfrm>
          <a:off x="0" y="0"/>
          <a:ext cx="0" cy="0"/>
          <a:chOff x="0" y="0"/>
          <a:chExt cx="0" cy="0"/>
        </a:xfrm>
      </p:grpSpPr>
      <p:cxnSp>
        <p:nvCxnSpPr>
          <p:cNvPr id="804" name="Google Shape;804;p65"/>
          <p:cNvCxnSpPr/>
          <p:nvPr/>
        </p:nvCxnSpPr>
        <p:spPr>
          <a:xfrm>
            <a:off x="675471" y="1151900"/>
            <a:ext cx="7774200" cy="0"/>
          </a:xfrm>
          <a:prstGeom prst="straightConnector1">
            <a:avLst/>
          </a:prstGeom>
          <a:noFill/>
          <a:ln cap="flat" cmpd="sng" w="9525">
            <a:solidFill>
              <a:srgbClr val="005452"/>
            </a:solidFill>
            <a:prstDash val="solid"/>
            <a:round/>
            <a:headEnd len="med" w="med" type="none"/>
            <a:tailEnd len="med" w="med" type="triangle"/>
          </a:ln>
        </p:spPr>
      </p:cxnSp>
      <p:sp>
        <p:nvSpPr>
          <p:cNvPr id="805" name="Google Shape;805;p65"/>
          <p:cNvSpPr txBox="1"/>
          <p:nvPr/>
        </p:nvSpPr>
        <p:spPr>
          <a:xfrm>
            <a:off x="572200" y="478675"/>
            <a:ext cx="7704000" cy="572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3000">
                <a:solidFill>
                  <a:srgbClr val="005452"/>
                </a:solidFill>
                <a:latin typeface="Titillium Web SemiBold"/>
                <a:ea typeface="Titillium Web SemiBold"/>
                <a:cs typeface="Titillium Web SemiBold"/>
                <a:sym typeface="Titillium Web SemiBold"/>
              </a:rPr>
              <a:t>What makes GNAP a good fit?</a:t>
            </a:r>
            <a:endParaRPr sz="3000">
              <a:solidFill>
                <a:srgbClr val="005452"/>
              </a:solidFill>
              <a:latin typeface="Titillium Web SemiBold"/>
              <a:ea typeface="Titillium Web SemiBold"/>
              <a:cs typeface="Titillium Web SemiBold"/>
              <a:sym typeface="Titillium Web SemiBold"/>
            </a:endParaRPr>
          </a:p>
        </p:txBody>
      </p:sp>
      <p:sp>
        <p:nvSpPr>
          <p:cNvPr id="806" name="Google Shape;806;p65"/>
          <p:cNvSpPr txBox="1"/>
          <p:nvPr/>
        </p:nvSpPr>
        <p:spPr>
          <a:xfrm>
            <a:off x="675475" y="1324125"/>
            <a:ext cx="7704000" cy="3386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2000">
                <a:solidFill>
                  <a:srgbClr val="005452"/>
                </a:solidFill>
                <a:latin typeface="Titillium Web"/>
                <a:ea typeface="Titillium Web"/>
                <a:cs typeface="Titillium Web"/>
                <a:sym typeface="Titillium Web"/>
              </a:rPr>
              <a:t>Gives end users (customers) fine-grained control over:</a:t>
            </a:r>
            <a:endParaRPr sz="2000">
              <a:solidFill>
                <a:srgbClr val="005452"/>
              </a:solidFill>
              <a:latin typeface="Titillium Web"/>
              <a:ea typeface="Titillium Web"/>
              <a:cs typeface="Titillium Web"/>
              <a:sym typeface="Titillium Web"/>
            </a:endParaRPr>
          </a:p>
          <a:p>
            <a:pPr indent="-355600" lvl="0" marL="457200" rtl="0" algn="l">
              <a:lnSpc>
                <a:spcPct val="115000"/>
              </a:lnSpc>
              <a:spcBef>
                <a:spcPts val="1000"/>
              </a:spcBef>
              <a:spcAft>
                <a:spcPts val="0"/>
              </a:spcAft>
              <a:buClr>
                <a:srgbClr val="005452"/>
              </a:buClr>
              <a:buSzPts val="2000"/>
              <a:buFont typeface="Titillium Web"/>
              <a:buChar char="➔"/>
            </a:pPr>
            <a:r>
              <a:rPr lang="en" sz="2000">
                <a:solidFill>
                  <a:srgbClr val="005452"/>
                </a:solidFill>
                <a:latin typeface="Titillium Web"/>
                <a:ea typeface="Titillium Web"/>
                <a:cs typeface="Titillium Web"/>
                <a:sym typeface="Titillium Web"/>
              </a:rPr>
              <a:t>What resources they are granting access to</a:t>
            </a:r>
            <a:endParaRPr sz="2000">
              <a:solidFill>
                <a:srgbClr val="005452"/>
              </a:solidFill>
              <a:latin typeface="Titillium Web"/>
              <a:ea typeface="Titillium Web"/>
              <a:cs typeface="Titillium Web"/>
              <a:sym typeface="Titillium Web"/>
            </a:endParaRPr>
          </a:p>
          <a:p>
            <a:pPr indent="-355600" lvl="1" marL="914400" rtl="0" algn="l">
              <a:lnSpc>
                <a:spcPct val="115000"/>
              </a:lnSpc>
              <a:spcBef>
                <a:spcPts val="1000"/>
              </a:spcBef>
              <a:spcAft>
                <a:spcPts val="0"/>
              </a:spcAft>
              <a:buClr>
                <a:srgbClr val="005452"/>
              </a:buClr>
              <a:buSzPts val="2000"/>
              <a:buFont typeface="Titillium Web"/>
              <a:buChar char="◆"/>
            </a:pPr>
            <a:r>
              <a:rPr lang="en" sz="2000">
                <a:solidFill>
                  <a:srgbClr val="005452"/>
                </a:solidFill>
                <a:latin typeface="Titillium Web"/>
                <a:ea typeface="Titillium Web"/>
                <a:cs typeface="Titillium Web"/>
                <a:sym typeface="Titillium Web"/>
              </a:rPr>
              <a:t>Incoming payments / quotes / outgoing payments</a:t>
            </a:r>
            <a:endParaRPr sz="2000">
              <a:solidFill>
                <a:srgbClr val="005452"/>
              </a:solidFill>
              <a:latin typeface="Titillium Web"/>
              <a:ea typeface="Titillium Web"/>
              <a:cs typeface="Titillium Web"/>
              <a:sym typeface="Titillium Web"/>
            </a:endParaRPr>
          </a:p>
          <a:p>
            <a:pPr indent="-355600" lvl="0" marL="457200" rtl="0" algn="l">
              <a:lnSpc>
                <a:spcPct val="115000"/>
              </a:lnSpc>
              <a:spcBef>
                <a:spcPts val="1000"/>
              </a:spcBef>
              <a:spcAft>
                <a:spcPts val="0"/>
              </a:spcAft>
              <a:buClr>
                <a:srgbClr val="005452"/>
              </a:buClr>
              <a:buSzPts val="2000"/>
              <a:buFont typeface="Titillium Web"/>
              <a:buChar char="➔"/>
            </a:pPr>
            <a:r>
              <a:rPr lang="en" sz="2000">
                <a:solidFill>
                  <a:srgbClr val="005452"/>
                </a:solidFill>
                <a:latin typeface="Titillium Web"/>
                <a:ea typeface="Titillium Web"/>
                <a:cs typeface="Titillium Web"/>
                <a:sym typeface="Titillium Web"/>
              </a:rPr>
              <a:t>What kinds of access they are granting</a:t>
            </a:r>
            <a:endParaRPr sz="2000">
              <a:solidFill>
                <a:srgbClr val="005452"/>
              </a:solidFill>
              <a:latin typeface="Titillium Web"/>
              <a:ea typeface="Titillium Web"/>
              <a:cs typeface="Titillium Web"/>
              <a:sym typeface="Titillium Web"/>
            </a:endParaRPr>
          </a:p>
          <a:p>
            <a:pPr indent="-355600" lvl="1" marL="914400" rtl="0" algn="l">
              <a:lnSpc>
                <a:spcPct val="115000"/>
              </a:lnSpc>
              <a:spcBef>
                <a:spcPts val="1000"/>
              </a:spcBef>
              <a:spcAft>
                <a:spcPts val="0"/>
              </a:spcAft>
              <a:buClr>
                <a:srgbClr val="005452"/>
              </a:buClr>
              <a:buSzPts val="2000"/>
              <a:buFont typeface="Titillium Web"/>
              <a:buChar char="◆"/>
            </a:pPr>
            <a:r>
              <a:rPr lang="en" sz="2000">
                <a:solidFill>
                  <a:srgbClr val="005452"/>
                </a:solidFill>
                <a:latin typeface="Titillium Web"/>
                <a:ea typeface="Titillium Web"/>
                <a:cs typeface="Titillium Web"/>
                <a:sym typeface="Titillium Web"/>
              </a:rPr>
              <a:t>Read / write / update / delete</a:t>
            </a:r>
            <a:endParaRPr sz="2000">
              <a:solidFill>
                <a:srgbClr val="005452"/>
              </a:solidFill>
              <a:latin typeface="Titillium Web"/>
              <a:ea typeface="Titillium Web"/>
              <a:cs typeface="Titillium Web"/>
              <a:sym typeface="Titillium Web"/>
            </a:endParaRPr>
          </a:p>
          <a:p>
            <a:pPr indent="-355600" lvl="0" marL="457200" rtl="0" algn="l">
              <a:lnSpc>
                <a:spcPct val="115000"/>
              </a:lnSpc>
              <a:spcBef>
                <a:spcPts val="1000"/>
              </a:spcBef>
              <a:spcAft>
                <a:spcPts val="0"/>
              </a:spcAft>
              <a:buClr>
                <a:srgbClr val="005452"/>
              </a:buClr>
              <a:buSzPts val="2000"/>
              <a:buFont typeface="Titillium Web"/>
              <a:buChar char="➔"/>
            </a:pPr>
            <a:r>
              <a:rPr lang="en" sz="2000">
                <a:solidFill>
                  <a:srgbClr val="005452"/>
                </a:solidFill>
                <a:latin typeface="Titillium Web"/>
                <a:ea typeface="Titillium Web"/>
                <a:cs typeface="Titillium Web"/>
                <a:sym typeface="Titillium Web"/>
              </a:rPr>
              <a:t>How often they are granting this access</a:t>
            </a:r>
            <a:endParaRPr sz="2000">
              <a:solidFill>
                <a:srgbClr val="005452"/>
              </a:solidFill>
              <a:latin typeface="Titillium Web"/>
              <a:ea typeface="Titillium Web"/>
              <a:cs typeface="Titillium Web"/>
              <a:sym typeface="Titillium Web"/>
            </a:endParaRPr>
          </a:p>
          <a:p>
            <a:pPr indent="-355600" lvl="1" marL="914400" rtl="0" algn="l">
              <a:lnSpc>
                <a:spcPct val="115000"/>
              </a:lnSpc>
              <a:spcBef>
                <a:spcPts val="1000"/>
              </a:spcBef>
              <a:spcAft>
                <a:spcPts val="1000"/>
              </a:spcAft>
              <a:buClr>
                <a:srgbClr val="005452"/>
              </a:buClr>
              <a:buSzPts val="2000"/>
              <a:buFont typeface="Titillium Web"/>
              <a:buChar char="◆"/>
            </a:pPr>
            <a:r>
              <a:rPr lang="en" sz="2000">
                <a:solidFill>
                  <a:srgbClr val="005452"/>
                </a:solidFill>
                <a:latin typeface="Titillium Web"/>
                <a:ea typeface="Titillium Web"/>
                <a:cs typeface="Titillium Web"/>
                <a:sym typeface="Titillium Web"/>
              </a:rPr>
              <a:t>Once off / repeated / monthly / weekly</a:t>
            </a:r>
            <a:endParaRPr sz="2000">
              <a:solidFill>
                <a:srgbClr val="005452"/>
              </a:solidFill>
              <a:latin typeface="Titillium Web"/>
              <a:ea typeface="Titillium Web"/>
              <a:cs typeface="Titillium Web"/>
              <a:sym typeface="Titillium Web"/>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0" name="Shape 810"/>
        <p:cNvGrpSpPr/>
        <p:nvPr/>
      </p:nvGrpSpPr>
      <p:grpSpPr>
        <a:xfrm>
          <a:off x="0" y="0"/>
          <a:ext cx="0" cy="0"/>
          <a:chOff x="0" y="0"/>
          <a:chExt cx="0" cy="0"/>
        </a:xfrm>
      </p:grpSpPr>
      <p:sp>
        <p:nvSpPr>
          <p:cNvPr id="811" name="Google Shape;811;p66"/>
          <p:cNvSpPr txBox="1"/>
          <p:nvPr/>
        </p:nvSpPr>
        <p:spPr>
          <a:xfrm>
            <a:off x="675475" y="1324125"/>
            <a:ext cx="4586400" cy="3386400"/>
          </a:xfrm>
          <a:prstGeom prst="rect">
            <a:avLst/>
          </a:prstGeom>
          <a:noFill/>
          <a:ln>
            <a:noFill/>
          </a:ln>
        </p:spPr>
        <p:txBody>
          <a:bodyPr anchorCtr="0" anchor="t" bIns="91425" lIns="91425" spcFirstLastPara="1" rIns="91425" wrap="square" tIns="91425">
            <a:spAutoFit/>
          </a:bodyPr>
          <a:lstStyle/>
          <a:p>
            <a:pPr indent="-355600" lvl="0" marL="457200" rtl="0" algn="l">
              <a:lnSpc>
                <a:spcPct val="115000"/>
              </a:lnSpc>
              <a:spcBef>
                <a:spcPts val="0"/>
              </a:spcBef>
              <a:spcAft>
                <a:spcPts val="0"/>
              </a:spcAft>
              <a:buClr>
                <a:srgbClr val="005452"/>
              </a:buClr>
              <a:buSzPts val="2000"/>
              <a:buFont typeface="Titillium Web"/>
              <a:buChar char="➔"/>
            </a:pPr>
            <a:r>
              <a:rPr lang="en" sz="2000">
                <a:solidFill>
                  <a:srgbClr val="005452"/>
                </a:solidFill>
                <a:latin typeface="Titillium Web"/>
                <a:ea typeface="Titillium Web"/>
                <a:cs typeface="Titillium Web"/>
                <a:sym typeface="Titillium Web"/>
              </a:rPr>
              <a:t>Client</a:t>
            </a:r>
            <a:endParaRPr sz="2000">
              <a:solidFill>
                <a:srgbClr val="005452"/>
              </a:solidFill>
              <a:latin typeface="Titillium Web"/>
              <a:ea typeface="Titillium Web"/>
              <a:cs typeface="Titillium Web"/>
              <a:sym typeface="Titillium Web"/>
            </a:endParaRPr>
          </a:p>
          <a:p>
            <a:pPr indent="-355600" lvl="0" marL="457200" rtl="0" algn="l">
              <a:lnSpc>
                <a:spcPct val="115000"/>
              </a:lnSpc>
              <a:spcBef>
                <a:spcPts val="1000"/>
              </a:spcBef>
              <a:spcAft>
                <a:spcPts val="0"/>
              </a:spcAft>
              <a:buClr>
                <a:srgbClr val="005452"/>
              </a:buClr>
              <a:buSzPts val="2000"/>
              <a:buFont typeface="Titillium Web"/>
              <a:buChar char="➔"/>
            </a:pPr>
            <a:r>
              <a:rPr lang="en" sz="2000">
                <a:solidFill>
                  <a:srgbClr val="005452"/>
                </a:solidFill>
                <a:latin typeface="Titillium Web"/>
                <a:ea typeface="Titillium Web"/>
                <a:cs typeface="Titillium Web"/>
                <a:sym typeface="Titillium Web"/>
              </a:rPr>
              <a:t>Customer</a:t>
            </a:r>
            <a:endParaRPr sz="2000">
              <a:solidFill>
                <a:srgbClr val="005452"/>
              </a:solidFill>
              <a:latin typeface="Titillium Web"/>
              <a:ea typeface="Titillium Web"/>
              <a:cs typeface="Titillium Web"/>
              <a:sym typeface="Titillium Web"/>
            </a:endParaRPr>
          </a:p>
          <a:p>
            <a:pPr indent="-355600" lvl="0" marL="457200" rtl="0" algn="l">
              <a:lnSpc>
                <a:spcPct val="115000"/>
              </a:lnSpc>
              <a:spcBef>
                <a:spcPts val="1000"/>
              </a:spcBef>
              <a:spcAft>
                <a:spcPts val="0"/>
              </a:spcAft>
              <a:buClr>
                <a:srgbClr val="005452"/>
              </a:buClr>
              <a:buSzPts val="2000"/>
              <a:buFont typeface="Titillium Web"/>
              <a:buChar char="➔"/>
            </a:pPr>
            <a:r>
              <a:rPr lang="en" sz="2000">
                <a:solidFill>
                  <a:srgbClr val="005452"/>
                </a:solidFill>
                <a:latin typeface="Titillium Web"/>
                <a:ea typeface="Titillium Web"/>
                <a:cs typeface="Titillium Web"/>
                <a:sym typeface="Titillium Web"/>
              </a:rPr>
              <a:t>ASE</a:t>
            </a:r>
            <a:endParaRPr sz="2000">
              <a:solidFill>
                <a:srgbClr val="005452"/>
              </a:solidFill>
              <a:latin typeface="Titillium Web"/>
              <a:ea typeface="Titillium Web"/>
              <a:cs typeface="Titillium Web"/>
              <a:sym typeface="Titillium Web"/>
            </a:endParaRPr>
          </a:p>
          <a:p>
            <a:pPr indent="-355600" lvl="1" marL="914400" rtl="0" algn="l">
              <a:lnSpc>
                <a:spcPct val="115000"/>
              </a:lnSpc>
              <a:spcBef>
                <a:spcPts val="1000"/>
              </a:spcBef>
              <a:spcAft>
                <a:spcPts val="0"/>
              </a:spcAft>
              <a:buClr>
                <a:srgbClr val="005452"/>
              </a:buClr>
              <a:buSzPts val="2000"/>
              <a:buFont typeface="Titillium Web"/>
              <a:buChar char="◆"/>
            </a:pPr>
            <a:r>
              <a:rPr lang="en" sz="2000">
                <a:solidFill>
                  <a:srgbClr val="005452"/>
                </a:solidFill>
                <a:latin typeface="Titillium Web"/>
                <a:ea typeface="Titillium Web"/>
                <a:cs typeface="Titillium Web"/>
                <a:sym typeface="Titillium Web"/>
              </a:rPr>
              <a:t>Wallet address server</a:t>
            </a:r>
            <a:endParaRPr sz="2000">
              <a:solidFill>
                <a:srgbClr val="005452"/>
              </a:solidFill>
              <a:latin typeface="Titillium Web"/>
              <a:ea typeface="Titillium Web"/>
              <a:cs typeface="Titillium Web"/>
              <a:sym typeface="Titillium Web"/>
            </a:endParaRPr>
          </a:p>
          <a:p>
            <a:pPr indent="-355600" lvl="1" marL="914400" rtl="0" algn="l">
              <a:lnSpc>
                <a:spcPct val="115000"/>
              </a:lnSpc>
              <a:spcBef>
                <a:spcPts val="1000"/>
              </a:spcBef>
              <a:spcAft>
                <a:spcPts val="0"/>
              </a:spcAft>
              <a:buClr>
                <a:srgbClr val="005452"/>
              </a:buClr>
              <a:buSzPts val="2000"/>
              <a:buFont typeface="Titillium Web"/>
              <a:buChar char="◆"/>
            </a:pPr>
            <a:r>
              <a:rPr lang="en" sz="2000">
                <a:solidFill>
                  <a:srgbClr val="005452"/>
                </a:solidFill>
                <a:latin typeface="Titillium Web"/>
                <a:ea typeface="Titillium Web"/>
                <a:cs typeface="Titillium Web"/>
                <a:sym typeface="Titillium Web"/>
              </a:rPr>
              <a:t>Resource server (RS)</a:t>
            </a:r>
            <a:endParaRPr sz="2000">
              <a:solidFill>
                <a:srgbClr val="005452"/>
              </a:solidFill>
              <a:latin typeface="Titillium Web"/>
              <a:ea typeface="Titillium Web"/>
              <a:cs typeface="Titillium Web"/>
              <a:sym typeface="Titillium Web"/>
            </a:endParaRPr>
          </a:p>
          <a:p>
            <a:pPr indent="-355600" lvl="1" marL="914400" rtl="0" algn="l">
              <a:lnSpc>
                <a:spcPct val="115000"/>
              </a:lnSpc>
              <a:spcBef>
                <a:spcPts val="1000"/>
              </a:spcBef>
              <a:spcAft>
                <a:spcPts val="0"/>
              </a:spcAft>
              <a:buClr>
                <a:srgbClr val="005452"/>
              </a:buClr>
              <a:buSzPts val="2000"/>
              <a:buFont typeface="Titillium Web"/>
              <a:buChar char="◆"/>
            </a:pPr>
            <a:r>
              <a:rPr lang="en" sz="2000">
                <a:solidFill>
                  <a:srgbClr val="005452"/>
                </a:solidFill>
                <a:latin typeface="Titillium Web"/>
                <a:ea typeface="Titillium Web"/>
                <a:cs typeface="Titillium Web"/>
                <a:sym typeface="Titillium Web"/>
              </a:rPr>
              <a:t>Authorization server (AS)</a:t>
            </a:r>
            <a:endParaRPr sz="2000">
              <a:solidFill>
                <a:srgbClr val="005452"/>
              </a:solidFill>
              <a:latin typeface="Titillium Web"/>
              <a:ea typeface="Titillium Web"/>
              <a:cs typeface="Titillium Web"/>
              <a:sym typeface="Titillium Web"/>
            </a:endParaRPr>
          </a:p>
          <a:p>
            <a:pPr indent="-355600" lvl="1" marL="914400" rtl="0" algn="l">
              <a:lnSpc>
                <a:spcPct val="115000"/>
              </a:lnSpc>
              <a:spcBef>
                <a:spcPts val="1000"/>
              </a:spcBef>
              <a:spcAft>
                <a:spcPts val="1000"/>
              </a:spcAft>
              <a:buClr>
                <a:srgbClr val="005452"/>
              </a:buClr>
              <a:buSzPts val="2000"/>
              <a:buFont typeface="Titillium Web"/>
              <a:buChar char="◆"/>
            </a:pPr>
            <a:r>
              <a:rPr lang="en" sz="2000">
                <a:solidFill>
                  <a:srgbClr val="005452"/>
                </a:solidFill>
                <a:latin typeface="Titillium Web"/>
                <a:ea typeface="Titillium Web"/>
                <a:cs typeface="Titillium Web"/>
                <a:sym typeface="Titillium Web"/>
              </a:rPr>
              <a:t>Identity provider (IdP)</a:t>
            </a:r>
            <a:endParaRPr sz="2000">
              <a:solidFill>
                <a:srgbClr val="005452"/>
              </a:solidFill>
              <a:latin typeface="Titillium Web"/>
              <a:ea typeface="Titillium Web"/>
              <a:cs typeface="Titillium Web"/>
              <a:sym typeface="Titillium Web"/>
            </a:endParaRPr>
          </a:p>
        </p:txBody>
      </p:sp>
      <p:cxnSp>
        <p:nvCxnSpPr>
          <p:cNvPr id="812" name="Google Shape;812;p66"/>
          <p:cNvCxnSpPr/>
          <p:nvPr/>
        </p:nvCxnSpPr>
        <p:spPr>
          <a:xfrm>
            <a:off x="675471" y="1151900"/>
            <a:ext cx="7774200" cy="0"/>
          </a:xfrm>
          <a:prstGeom prst="straightConnector1">
            <a:avLst/>
          </a:prstGeom>
          <a:noFill/>
          <a:ln cap="flat" cmpd="sng" w="9525">
            <a:solidFill>
              <a:srgbClr val="005452"/>
            </a:solidFill>
            <a:prstDash val="solid"/>
            <a:round/>
            <a:headEnd len="med" w="med" type="none"/>
            <a:tailEnd len="med" w="med" type="triangle"/>
          </a:ln>
        </p:spPr>
      </p:cxnSp>
      <p:sp>
        <p:nvSpPr>
          <p:cNvPr id="813" name="Google Shape;813;p66"/>
          <p:cNvSpPr txBox="1"/>
          <p:nvPr/>
        </p:nvSpPr>
        <p:spPr>
          <a:xfrm>
            <a:off x="5744963" y="1206108"/>
            <a:ext cx="15978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latin typeface="Titillium Web Light"/>
                <a:ea typeface="Titillium Web Light"/>
                <a:cs typeface="Titillium Web Light"/>
                <a:sym typeface="Titillium Web Light"/>
              </a:rPr>
              <a:t>Client</a:t>
            </a:r>
            <a:endParaRPr sz="1000">
              <a:solidFill>
                <a:srgbClr val="000000"/>
              </a:solidFill>
              <a:latin typeface="Titillium Web Light"/>
              <a:ea typeface="Titillium Web Light"/>
              <a:cs typeface="Titillium Web Light"/>
              <a:sym typeface="Titillium Web Light"/>
            </a:endParaRPr>
          </a:p>
        </p:txBody>
      </p:sp>
      <p:sp>
        <p:nvSpPr>
          <p:cNvPr id="814" name="Google Shape;814;p66"/>
          <p:cNvSpPr txBox="1"/>
          <p:nvPr/>
        </p:nvSpPr>
        <p:spPr>
          <a:xfrm>
            <a:off x="4775525" y="2760733"/>
            <a:ext cx="15978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solidFill>
                  <a:srgbClr val="000000"/>
                </a:solidFill>
                <a:latin typeface="Titillium Web Light"/>
                <a:ea typeface="Titillium Web Light"/>
                <a:cs typeface="Titillium Web Light"/>
                <a:sym typeface="Titillium Web Light"/>
              </a:rPr>
              <a:t>Customer / Send</a:t>
            </a:r>
            <a:r>
              <a:rPr lang="en" sz="1000">
                <a:latin typeface="Titillium Web Light"/>
                <a:ea typeface="Titillium Web Light"/>
                <a:cs typeface="Titillium Web Light"/>
                <a:sym typeface="Titillium Web Light"/>
              </a:rPr>
              <a:t>er</a:t>
            </a:r>
            <a:endParaRPr sz="1000">
              <a:solidFill>
                <a:srgbClr val="000000"/>
              </a:solidFill>
              <a:latin typeface="Titillium Web Light"/>
              <a:ea typeface="Titillium Web Light"/>
              <a:cs typeface="Titillium Web Light"/>
              <a:sym typeface="Titillium Web Light"/>
            </a:endParaRPr>
          </a:p>
        </p:txBody>
      </p:sp>
      <p:sp>
        <p:nvSpPr>
          <p:cNvPr id="815" name="Google Shape;815;p66"/>
          <p:cNvSpPr txBox="1"/>
          <p:nvPr/>
        </p:nvSpPr>
        <p:spPr>
          <a:xfrm>
            <a:off x="6597150" y="2760733"/>
            <a:ext cx="15978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latin typeface="Titillium Web Light"/>
                <a:ea typeface="Titillium Web Light"/>
                <a:cs typeface="Titillium Web Light"/>
                <a:sym typeface="Titillium Web Light"/>
              </a:rPr>
              <a:t>Customer / Recipient</a:t>
            </a:r>
            <a:endParaRPr sz="1000">
              <a:solidFill>
                <a:srgbClr val="000000"/>
              </a:solidFill>
              <a:latin typeface="Titillium Web Light"/>
              <a:ea typeface="Titillium Web Light"/>
              <a:cs typeface="Titillium Web Light"/>
              <a:sym typeface="Titillium Web Light"/>
            </a:endParaRPr>
          </a:p>
        </p:txBody>
      </p:sp>
      <p:pic>
        <p:nvPicPr>
          <p:cNvPr id="816" name="Google Shape;816;p66"/>
          <p:cNvPicPr preferRelativeResize="0"/>
          <p:nvPr/>
        </p:nvPicPr>
        <p:blipFill>
          <a:blip r:embed="rId3">
            <a:alphaModFix/>
          </a:blip>
          <a:stretch>
            <a:fillRect/>
          </a:stretch>
        </p:blipFill>
        <p:spPr>
          <a:xfrm>
            <a:off x="7121738" y="2257783"/>
            <a:ext cx="548640" cy="548640"/>
          </a:xfrm>
          <a:prstGeom prst="rect">
            <a:avLst/>
          </a:prstGeom>
          <a:noFill/>
          <a:ln>
            <a:noFill/>
          </a:ln>
        </p:spPr>
      </p:pic>
      <p:pic>
        <p:nvPicPr>
          <p:cNvPr id="817" name="Google Shape;817;p66"/>
          <p:cNvPicPr preferRelativeResize="0"/>
          <p:nvPr/>
        </p:nvPicPr>
        <p:blipFill>
          <a:blip r:embed="rId4">
            <a:alphaModFix/>
          </a:blip>
          <a:stretch>
            <a:fillRect/>
          </a:stretch>
        </p:blipFill>
        <p:spPr>
          <a:xfrm>
            <a:off x="5300113" y="2257783"/>
            <a:ext cx="548640" cy="548640"/>
          </a:xfrm>
          <a:prstGeom prst="rect">
            <a:avLst/>
          </a:prstGeom>
          <a:noFill/>
          <a:ln>
            <a:noFill/>
          </a:ln>
        </p:spPr>
      </p:pic>
      <p:pic>
        <p:nvPicPr>
          <p:cNvPr id="818" name="Google Shape;818;p66"/>
          <p:cNvPicPr preferRelativeResize="0"/>
          <p:nvPr/>
        </p:nvPicPr>
        <p:blipFill>
          <a:blip r:embed="rId5">
            <a:alphaModFix/>
          </a:blip>
          <a:stretch>
            <a:fillRect/>
          </a:stretch>
        </p:blipFill>
        <p:spPr>
          <a:xfrm>
            <a:off x="7162891" y="3099433"/>
            <a:ext cx="466344" cy="443409"/>
          </a:xfrm>
          <a:prstGeom prst="rect">
            <a:avLst/>
          </a:prstGeom>
          <a:noFill/>
          <a:ln>
            <a:noFill/>
          </a:ln>
        </p:spPr>
      </p:pic>
      <p:grpSp>
        <p:nvGrpSpPr>
          <p:cNvPr id="819" name="Google Shape;819;p66"/>
          <p:cNvGrpSpPr/>
          <p:nvPr/>
        </p:nvGrpSpPr>
        <p:grpSpPr>
          <a:xfrm>
            <a:off x="6249063" y="1605583"/>
            <a:ext cx="589605" cy="475488"/>
            <a:chOff x="2816875" y="255775"/>
            <a:chExt cx="589605" cy="475488"/>
          </a:xfrm>
        </p:grpSpPr>
        <p:pic>
          <p:nvPicPr>
            <p:cNvPr id="820" name="Google Shape;820;p66"/>
            <p:cNvPicPr preferRelativeResize="0"/>
            <p:nvPr/>
          </p:nvPicPr>
          <p:blipFill>
            <a:blip r:embed="rId6">
              <a:alphaModFix/>
            </a:blip>
            <a:stretch>
              <a:fillRect/>
            </a:stretch>
          </p:blipFill>
          <p:spPr>
            <a:xfrm>
              <a:off x="2816875" y="255775"/>
              <a:ext cx="589605" cy="475488"/>
            </a:xfrm>
            <a:prstGeom prst="rect">
              <a:avLst/>
            </a:prstGeom>
            <a:noFill/>
            <a:ln>
              <a:noFill/>
            </a:ln>
          </p:spPr>
        </p:pic>
        <p:pic>
          <p:nvPicPr>
            <p:cNvPr id="821" name="Google Shape;821;p66"/>
            <p:cNvPicPr preferRelativeResize="0"/>
            <p:nvPr/>
          </p:nvPicPr>
          <p:blipFill>
            <a:blip r:embed="rId7">
              <a:alphaModFix/>
            </a:blip>
            <a:stretch>
              <a:fillRect/>
            </a:stretch>
          </p:blipFill>
          <p:spPr>
            <a:xfrm>
              <a:off x="2927406" y="306440"/>
              <a:ext cx="297968" cy="246888"/>
            </a:xfrm>
            <a:prstGeom prst="rect">
              <a:avLst/>
            </a:prstGeom>
            <a:noFill/>
            <a:ln>
              <a:noFill/>
            </a:ln>
          </p:spPr>
        </p:pic>
      </p:grpSp>
      <p:pic>
        <p:nvPicPr>
          <p:cNvPr id="822" name="Google Shape;822;p66"/>
          <p:cNvPicPr preferRelativeResize="0"/>
          <p:nvPr/>
        </p:nvPicPr>
        <p:blipFill>
          <a:blip r:embed="rId8">
            <a:alphaModFix/>
          </a:blip>
          <a:stretch>
            <a:fillRect/>
          </a:stretch>
        </p:blipFill>
        <p:spPr>
          <a:xfrm rot="8099994">
            <a:off x="6569737" y="1828277"/>
            <a:ext cx="259950" cy="132061"/>
          </a:xfrm>
          <a:prstGeom prst="rect">
            <a:avLst/>
          </a:prstGeom>
          <a:noFill/>
          <a:ln>
            <a:noFill/>
          </a:ln>
        </p:spPr>
      </p:pic>
      <p:sp>
        <p:nvSpPr>
          <p:cNvPr id="823" name="Google Shape;823;p66"/>
          <p:cNvSpPr txBox="1"/>
          <p:nvPr/>
        </p:nvSpPr>
        <p:spPr>
          <a:xfrm>
            <a:off x="4920346" y="3151783"/>
            <a:ext cx="6546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latin typeface="Titillium Web Light"/>
                <a:ea typeface="Titillium Web Light"/>
                <a:cs typeface="Titillium Web Light"/>
                <a:sym typeface="Titillium Web Light"/>
              </a:rPr>
              <a:t>ASE</a:t>
            </a:r>
            <a:endParaRPr sz="1000">
              <a:solidFill>
                <a:srgbClr val="000000"/>
              </a:solidFill>
              <a:latin typeface="Titillium Web Light"/>
              <a:ea typeface="Titillium Web Light"/>
              <a:cs typeface="Titillium Web Light"/>
              <a:sym typeface="Titillium Web Light"/>
            </a:endParaRPr>
          </a:p>
        </p:txBody>
      </p:sp>
      <p:sp>
        <p:nvSpPr>
          <p:cNvPr id="824" name="Google Shape;824;p66"/>
          <p:cNvSpPr txBox="1"/>
          <p:nvPr/>
        </p:nvSpPr>
        <p:spPr>
          <a:xfrm>
            <a:off x="7499829" y="3151783"/>
            <a:ext cx="6546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latin typeface="Titillium Web Light"/>
                <a:ea typeface="Titillium Web Light"/>
                <a:cs typeface="Titillium Web Light"/>
                <a:sym typeface="Titillium Web Light"/>
              </a:rPr>
              <a:t>ASE</a:t>
            </a:r>
            <a:endParaRPr sz="1000">
              <a:solidFill>
                <a:srgbClr val="000000"/>
              </a:solidFill>
              <a:latin typeface="Titillium Web Light"/>
              <a:ea typeface="Titillium Web Light"/>
              <a:cs typeface="Titillium Web Light"/>
              <a:sym typeface="Titillium Web Light"/>
            </a:endParaRPr>
          </a:p>
        </p:txBody>
      </p:sp>
      <p:pic>
        <p:nvPicPr>
          <p:cNvPr id="825" name="Google Shape;825;p66"/>
          <p:cNvPicPr preferRelativeResize="0"/>
          <p:nvPr/>
        </p:nvPicPr>
        <p:blipFill>
          <a:blip r:embed="rId9">
            <a:alphaModFix/>
          </a:blip>
          <a:stretch>
            <a:fillRect/>
          </a:stretch>
        </p:blipFill>
        <p:spPr>
          <a:xfrm>
            <a:off x="5481400" y="3234796"/>
            <a:ext cx="186075" cy="172675"/>
          </a:xfrm>
          <a:prstGeom prst="rect">
            <a:avLst/>
          </a:prstGeom>
          <a:noFill/>
          <a:ln>
            <a:noFill/>
          </a:ln>
        </p:spPr>
      </p:pic>
      <p:pic>
        <p:nvPicPr>
          <p:cNvPr id="826" name="Google Shape;826;p66"/>
          <p:cNvPicPr preferRelativeResize="0"/>
          <p:nvPr/>
        </p:nvPicPr>
        <p:blipFill>
          <a:blip r:embed="rId10">
            <a:alphaModFix/>
          </a:blip>
          <a:stretch>
            <a:fillRect/>
          </a:stretch>
        </p:blipFill>
        <p:spPr>
          <a:xfrm>
            <a:off x="5444476" y="3101596"/>
            <a:ext cx="259950" cy="439109"/>
          </a:xfrm>
          <a:prstGeom prst="rect">
            <a:avLst/>
          </a:prstGeom>
          <a:noFill/>
          <a:ln>
            <a:noFill/>
          </a:ln>
        </p:spPr>
      </p:pic>
      <p:sp>
        <p:nvSpPr>
          <p:cNvPr id="827" name="Google Shape;827;p66"/>
          <p:cNvSpPr txBox="1"/>
          <p:nvPr/>
        </p:nvSpPr>
        <p:spPr>
          <a:xfrm>
            <a:off x="572200" y="299975"/>
            <a:ext cx="7704000" cy="572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3000">
                <a:solidFill>
                  <a:srgbClr val="005452"/>
                </a:solidFill>
                <a:latin typeface="Titillium Web SemiBold"/>
                <a:ea typeface="Titillium Web SemiBold"/>
                <a:cs typeface="Titillium Web SemiBold"/>
                <a:sym typeface="Titillium Web SemiBold"/>
              </a:rPr>
              <a:t>Deep Dive: Authorization</a:t>
            </a:r>
            <a:endParaRPr sz="3000">
              <a:solidFill>
                <a:srgbClr val="005452"/>
              </a:solidFill>
              <a:latin typeface="Titillium Web SemiBold"/>
              <a:ea typeface="Titillium Web SemiBold"/>
              <a:cs typeface="Titillium Web SemiBold"/>
              <a:sym typeface="Titillium Web SemiBold"/>
            </a:endParaRPr>
          </a:p>
        </p:txBody>
      </p:sp>
      <p:sp>
        <p:nvSpPr>
          <p:cNvPr id="828" name="Google Shape;828;p66"/>
          <p:cNvSpPr txBox="1"/>
          <p:nvPr/>
        </p:nvSpPr>
        <p:spPr>
          <a:xfrm>
            <a:off x="611128" y="740436"/>
            <a:ext cx="7774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005452"/>
                </a:solidFill>
                <a:latin typeface="Titillium Web SemiBold"/>
                <a:ea typeface="Titillium Web SemiBold"/>
                <a:cs typeface="Titillium Web SemiBold"/>
                <a:sym typeface="Titillium Web SemiBold"/>
              </a:rPr>
              <a:t>Who’s Who</a:t>
            </a:r>
            <a:endParaRPr>
              <a:solidFill>
                <a:srgbClr val="005452"/>
              </a:solidFill>
              <a:latin typeface="Titillium Web SemiBold"/>
              <a:ea typeface="Titillium Web SemiBold"/>
              <a:cs typeface="Titillium Web SemiBold"/>
              <a:sym typeface="Titillium Web SemiBold"/>
            </a:endParaRPr>
          </a:p>
        </p:txBody>
      </p:sp>
      <p:grpSp>
        <p:nvGrpSpPr>
          <p:cNvPr id="829" name="Google Shape;829;p66"/>
          <p:cNvGrpSpPr/>
          <p:nvPr/>
        </p:nvGrpSpPr>
        <p:grpSpPr>
          <a:xfrm>
            <a:off x="4746612" y="3663308"/>
            <a:ext cx="835200" cy="663625"/>
            <a:chOff x="4406975" y="4012475"/>
            <a:chExt cx="835200" cy="663625"/>
          </a:xfrm>
        </p:grpSpPr>
        <p:pic>
          <p:nvPicPr>
            <p:cNvPr id="830" name="Google Shape;830;p66"/>
            <p:cNvPicPr preferRelativeResize="0"/>
            <p:nvPr/>
          </p:nvPicPr>
          <p:blipFill>
            <a:blip r:embed="rId11">
              <a:alphaModFix/>
            </a:blip>
            <a:stretch>
              <a:fillRect/>
            </a:stretch>
          </p:blipFill>
          <p:spPr>
            <a:xfrm>
              <a:off x="4692422" y="4012475"/>
              <a:ext cx="264306" cy="273048"/>
            </a:xfrm>
            <a:prstGeom prst="rect">
              <a:avLst/>
            </a:prstGeom>
            <a:noFill/>
            <a:ln>
              <a:noFill/>
            </a:ln>
          </p:spPr>
        </p:pic>
        <p:sp>
          <p:nvSpPr>
            <p:cNvPr id="831" name="Google Shape;831;p66"/>
            <p:cNvSpPr txBox="1"/>
            <p:nvPr/>
          </p:nvSpPr>
          <p:spPr>
            <a:xfrm>
              <a:off x="4406975" y="4245000"/>
              <a:ext cx="8352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800">
                  <a:latin typeface="Titillium Web Light"/>
                  <a:ea typeface="Titillium Web Light"/>
                  <a:cs typeface="Titillium Web Light"/>
                  <a:sym typeface="Titillium Web Light"/>
                </a:rPr>
                <a:t>Wallet address server</a:t>
              </a:r>
              <a:endParaRPr sz="800">
                <a:solidFill>
                  <a:srgbClr val="000000"/>
                </a:solidFill>
                <a:latin typeface="Titillium Web Light"/>
                <a:ea typeface="Titillium Web Light"/>
                <a:cs typeface="Titillium Web Light"/>
                <a:sym typeface="Titillium Web Light"/>
              </a:endParaRPr>
            </a:p>
          </p:txBody>
        </p:sp>
      </p:grpSp>
      <p:grpSp>
        <p:nvGrpSpPr>
          <p:cNvPr id="832" name="Google Shape;832;p66"/>
          <p:cNvGrpSpPr/>
          <p:nvPr/>
        </p:nvGrpSpPr>
        <p:grpSpPr>
          <a:xfrm>
            <a:off x="5663725" y="3663308"/>
            <a:ext cx="589500" cy="663625"/>
            <a:chOff x="5479788" y="4012475"/>
            <a:chExt cx="589500" cy="663625"/>
          </a:xfrm>
        </p:grpSpPr>
        <p:pic>
          <p:nvPicPr>
            <p:cNvPr id="833" name="Google Shape;833;p66"/>
            <p:cNvPicPr preferRelativeResize="0"/>
            <p:nvPr/>
          </p:nvPicPr>
          <p:blipFill>
            <a:blip r:embed="rId11">
              <a:alphaModFix/>
            </a:blip>
            <a:stretch>
              <a:fillRect/>
            </a:stretch>
          </p:blipFill>
          <p:spPr>
            <a:xfrm>
              <a:off x="5647473" y="4012475"/>
              <a:ext cx="264306" cy="273048"/>
            </a:xfrm>
            <a:prstGeom prst="rect">
              <a:avLst/>
            </a:prstGeom>
            <a:noFill/>
            <a:ln>
              <a:noFill/>
            </a:ln>
          </p:spPr>
        </p:pic>
        <p:sp>
          <p:nvSpPr>
            <p:cNvPr id="834" name="Google Shape;834;p66"/>
            <p:cNvSpPr txBox="1"/>
            <p:nvPr/>
          </p:nvSpPr>
          <p:spPr>
            <a:xfrm>
              <a:off x="5479788" y="4245000"/>
              <a:ext cx="5895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800">
                  <a:latin typeface="Titillium Web Light"/>
                  <a:ea typeface="Titillium Web Light"/>
                  <a:cs typeface="Titillium Web Light"/>
                  <a:sym typeface="Titillium Web Light"/>
                </a:rPr>
                <a:t>Resource server </a:t>
              </a:r>
              <a:endParaRPr sz="800">
                <a:solidFill>
                  <a:srgbClr val="000000"/>
                </a:solidFill>
                <a:latin typeface="Titillium Web Light"/>
                <a:ea typeface="Titillium Web Light"/>
                <a:cs typeface="Titillium Web Light"/>
                <a:sym typeface="Titillium Web Light"/>
              </a:endParaRPr>
            </a:p>
          </p:txBody>
        </p:sp>
      </p:grpSp>
      <p:grpSp>
        <p:nvGrpSpPr>
          <p:cNvPr id="835" name="Google Shape;835;p66"/>
          <p:cNvGrpSpPr/>
          <p:nvPr/>
        </p:nvGrpSpPr>
        <p:grpSpPr>
          <a:xfrm>
            <a:off x="4746605" y="4295079"/>
            <a:ext cx="835200" cy="663625"/>
            <a:chOff x="4406975" y="4012475"/>
            <a:chExt cx="835200" cy="663625"/>
          </a:xfrm>
        </p:grpSpPr>
        <p:pic>
          <p:nvPicPr>
            <p:cNvPr id="836" name="Google Shape;836;p66"/>
            <p:cNvPicPr preferRelativeResize="0"/>
            <p:nvPr/>
          </p:nvPicPr>
          <p:blipFill>
            <a:blip r:embed="rId11">
              <a:alphaModFix/>
            </a:blip>
            <a:stretch>
              <a:fillRect/>
            </a:stretch>
          </p:blipFill>
          <p:spPr>
            <a:xfrm>
              <a:off x="4692422" y="4012475"/>
              <a:ext cx="264306" cy="273048"/>
            </a:xfrm>
            <a:prstGeom prst="rect">
              <a:avLst/>
            </a:prstGeom>
            <a:noFill/>
            <a:ln>
              <a:noFill/>
            </a:ln>
          </p:spPr>
        </p:pic>
        <p:sp>
          <p:nvSpPr>
            <p:cNvPr id="837" name="Google Shape;837;p66"/>
            <p:cNvSpPr txBox="1"/>
            <p:nvPr/>
          </p:nvSpPr>
          <p:spPr>
            <a:xfrm>
              <a:off x="4406975" y="4245000"/>
              <a:ext cx="8352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800">
                  <a:latin typeface="Titillium Web Light"/>
                  <a:ea typeface="Titillium Web Light"/>
                  <a:cs typeface="Titillium Web Light"/>
                  <a:sym typeface="Titillium Web Light"/>
                </a:rPr>
                <a:t>Authorization server (AS)</a:t>
              </a:r>
              <a:endParaRPr sz="800">
                <a:solidFill>
                  <a:srgbClr val="000000"/>
                </a:solidFill>
                <a:latin typeface="Titillium Web Light"/>
                <a:ea typeface="Titillium Web Light"/>
                <a:cs typeface="Titillium Web Light"/>
                <a:sym typeface="Titillium Web Light"/>
              </a:endParaRPr>
            </a:p>
          </p:txBody>
        </p:sp>
      </p:grpSp>
      <p:grpSp>
        <p:nvGrpSpPr>
          <p:cNvPr id="838" name="Google Shape;838;p66"/>
          <p:cNvGrpSpPr/>
          <p:nvPr/>
        </p:nvGrpSpPr>
        <p:grpSpPr>
          <a:xfrm>
            <a:off x="5576561" y="4295079"/>
            <a:ext cx="763800" cy="663622"/>
            <a:chOff x="5479781" y="4012475"/>
            <a:chExt cx="763800" cy="663622"/>
          </a:xfrm>
        </p:grpSpPr>
        <p:pic>
          <p:nvPicPr>
            <p:cNvPr id="839" name="Google Shape;839;p66"/>
            <p:cNvPicPr preferRelativeResize="0"/>
            <p:nvPr/>
          </p:nvPicPr>
          <p:blipFill>
            <a:blip r:embed="rId11">
              <a:alphaModFix/>
            </a:blip>
            <a:stretch>
              <a:fillRect/>
            </a:stretch>
          </p:blipFill>
          <p:spPr>
            <a:xfrm>
              <a:off x="5729528" y="4012475"/>
              <a:ext cx="264306" cy="273048"/>
            </a:xfrm>
            <a:prstGeom prst="rect">
              <a:avLst/>
            </a:prstGeom>
            <a:noFill/>
            <a:ln>
              <a:noFill/>
            </a:ln>
          </p:spPr>
        </p:pic>
        <p:sp>
          <p:nvSpPr>
            <p:cNvPr id="840" name="Google Shape;840;p66"/>
            <p:cNvSpPr txBox="1"/>
            <p:nvPr/>
          </p:nvSpPr>
          <p:spPr>
            <a:xfrm>
              <a:off x="5479781" y="4244997"/>
              <a:ext cx="7638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800">
                  <a:latin typeface="Titillium Web Light"/>
                  <a:ea typeface="Titillium Web Light"/>
                  <a:cs typeface="Titillium Web Light"/>
                  <a:sym typeface="Titillium Web Light"/>
                </a:rPr>
                <a:t>Identity provider (IdP)</a:t>
              </a:r>
              <a:endParaRPr sz="800">
                <a:solidFill>
                  <a:srgbClr val="000000"/>
                </a:solidFill>
                <a:latin typeface="Titillium Web Light"/>
                <a:ea typeface="Titillium Web Light"/>
                <a:cs typeface="Titillium Web Light"/>
                <a:sym typeface="Titillium Web Light"/>
              </a:endParaRPr>
            </a:p>
          </p:txBody>
        </p:sp>
      </p:grpSp>
      <p:grpSp>
        <p:nvGrpSpPr>
          <p:cNvPr id="841" name="Google Shape;841;p66"/>
          <p:cNvGrpSpPr/>
          <p:nvPr/>
        </p:nvGrpSpPr>
        <p:grpSpPr>
          <a:xfrm>
            <a:off x="6594889" y="3663308"/>
            <a:ext cx="835200" cy="663625"/>
            <a:chOff x="4406975" y="4012475"/>
            <a:chExt cx="835200" cy="663625"/>
          </a:xfrm>
        </p:grpSpPr>
        <p:pic>
          <p:nvPicPr>
            <p:cNvPr id="842" name="Google Shape;842;p66"/>
            <p:cNvPicPr preferRelativeResize="0"/>
            <p:nvPr/>
          </p:nvPicPr>
          <p:blipFill>
            <a:blip r:embed="rId11">
              <a:alphaModFix/>
            </a:blip>
            <a:stretch>
              <a:fillRect/>
            </a:stretch>
          </p:blipFill>
          <p:spPr>
            <a:xfrm>
              <a:off x="4692422" y="4012475"/>
              <a:ext cx="264306" cy="273048"/>
            </a:xfrm>
            <a:prstGeom prst="rect">
              <a:avLst/>
            </a:prstGeom>
            <a:noFill/>
            <a:ln>
              <a:noFill/>
            </a:ln>
          </p:spPr>
        </p:pic>
        <p:sp>
          <p:nvSpPr>
            <p:cNvPr id="843" name="Google Shape;843;p66"/>
            <p:cNvSpPr txBox="1"/>
            <p:nvPr/>
          </p:nvSpPr>
          <p:spPr>
            <a:xfrm>
              <a:off x="4406975" y="4245000"/>
              <a:ext cx="8352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800">
                  <a:latin typeface="Titillium Web Light"/>
                  <a:ea typeface="Titillium Web Light"/>
                  <a:cs typeface="Titillium Web Light"/>
                  <a:sym typeface="Titillium Web Light"/>
                </a:rPr>
                <a:t>Wallet address server</a:t>
              </a:r>
              <a:endParaRPr sz="800">
                <a:solidFill>
                  <a:srgbClr val="000000"/>
                </a:solidFill>
                <a:latin typeface="Titillium Web Light"/>
                <a:ea typeface="Titillium Web Light"/>
                <a:cs typeface="Titillium Web Light"/>
                <a:sym typeface="Titillium Web Light"/>
              </a:endParaRPr>
            </a:p>
          </p:txBody>
        </p:sp>
      </p:grpSp>
      <p:grpSp>
        <p:nvGrpSpPr>
          <p:cNvPr id="844" name="Google Shape;844;p66"/>
          <p:cNvGrpSpPr/>
          <p:nvPr/>
        </p:nvGrpSpPr>
        <p:grpSpPr>
          <a:xfrm>
            <a:off x="7512001" y="3663308"/>
            <a:ext cx="589500" cy="663625"/>
            <a:chOff x="5479788" y="4012475"/>
            <a:chExt cx="589500" cy="663625"/>
          </a:xfrm>
        </p:grpSpPr>
        <p:pic>
          <p:nvPicPr>
            <p:cNvPr id="845" name="Google Shape;845;p66"/>
            <p:cNvPicPr preferRelativeResize="0"/>
            <p:nvPr/>
          </p:nvPicPr>
          <p:blipFill>
            <a:blip r:embed="rId11">
              <a:alphaModFix/>
            </a:blip>
            <a:stretch>
              <a:fillRect/>
            </a:stretch>
          </p:blipFill>
          <p:spPr>
            <a:xfrm>
              <a:off x="5647473" y="4012475"/>
              <a:ext cx="264306" cy="273048"/>
            </a:xfrm>
            <a:prstGeom prst="rect">
              <a:avLst/>
            </a:prstGeom>
            <a:noFill/>
            <a:ln>
              <a:noFill/>
            </a:ln>
          </p:spPr>
        </p:pic>
        <p:sp>
          <p:nvSpPr>
            <p:cNvPr id="846" name="Google Shape;846;p66"/>
            <p:cNvSpPr txBox="1"/>
            <p:nvPr/>
          </p:nvSpPr>
          <p:spPr>
            <a:xfrm>
              <a:off x="5479788" y="4245000"/>
              <a:ext cx="5895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800">
                  <a:latin typeface="Titillium Web Light"/>
                  <a:ea typeface="Titillium Web Light"/>
                  <a:cs typeface="Titillium Web Light"/>
                  <a:sym typeface="Titillium Web Light"/>
                </a:rPr>
                <a:t>Resource server </a:t>
              </a:r>
              <a:endParaRPr sz="800">
                <a:solidFill>
                  <a:srgbClr val="000000"/>
                </a:solidFill>
                <a:latin typeface="Titillium Web Light"/>
                <a:ea typeface="Titillium Web Light"/>
                <a:cs typeface="Titillium Web Light"/>
                <a:sym typeface="Titillium Web Light"/>
              </a:endParaRPr>
            </a:p>
          </p:txBody>
        </p:sp>
      </p:grpSp>
      <p:grpSp>
        <p:nvGrpSpPr>
          <p:cNvPr id="847" name="Google Shape;847;p66"/>
          <p:cNvGrpSpPr/>
          <p:nvPr/>
        </p:nvGrpSpPr>
        <p:grpSpPr>
          <a:xfrm>
            <a:off x="6594882" y="4295079"/>
            <a:ext cx="835200" cy="663625"/>
            <a:chOff x="4406975" y="4012475"/>
            <a:chExt cx="835200" cy="663625"/>
          </a:xfrm>
        </p:grpSpPr>
        <p:pic>
          <p:nvPicPr>
            <p:cNvPr id="848" name="Google Shape;848;p66"/>
            <p:cNvPicPr preferRelativeResize="0"/>
            <p:nvPr/>
          </p:nvPicPr>
          <p:blipFill>
            <a:blip r:embed="rId11">
              <a:alphaModFix/>
            </a:blip>
            <a:stretch>
              <a:fillRect/>
            </a:stretch>
          </p:blipFill>
          <p:spPr>
            <a:xfrm>
              <a:off x="4692422" y="4012475"/>
              <a:ext cx="264306" cy="273048"/>
            </a:xfrm>
            <a:prstGeom prst="rect">
              <a:avLst/>
            </a:prstGeom>
            <a:noFill/>
            <a:ln>
              <a:noFill/>
            </a:ln>
          </p:spPr>
        </p:pic>
        <p:sp>
          <p:nvSpPr>
            <p:cNvPr id="849" name="Google Shape;849;p66"/>
            <p:cNvSpPr txBox="1"/>
            <p:nvPr/>
          </p:nvSpPr>
          <p:spPr>
            <a:xfrm>
              <a:off x="4406975" y="4245000"/>
              <a:ext cx="8352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800">
                  <a:latin typeface="Titillium Web Light"/>
                  <a:ea typeface="Titillium Web Light"/>
                  <a:cs typeface="Titillium Web Light"/>
                  <a:sym typeface="Titillium Web Light"/>
                </a:rPr>
                <a:t>Authorization server (AS)</a:t>
              </a:r>
              <a:endParaRPr sz="800">
                <a:solidFill>
                  <a:srgbClr val="000000"/>
                </a:solidFill>
                <a:latin typeface="Titillium Web Light"/>
                <a:ea typeface="Titillium Web Light"/>
                <a:cs typeface="Titillium Web Light"/>
                <a:sym typeface="Titillium Web Light"/>
              </a:endParaRPr>
            </a:p>
          </p:txBody>
        </p:sp>
      </p:grpSp>
      <p:grpSp>
        <p:nvGrpSpPr>
          <p:cNvPr id="850" name="Google Shape;850;p66"/>
          <p:cNvGrpSpPr/>
          <p:nvPr/>
        </p:nvGrpSpPr>
        <p:grpSpPr>
          <a:xfrm>
            <a:off x="7424838" y="4295079"/>
            <a:ext cx="763800" cy="663622"/>
            <a:chOff x="5479781" y="4012475"/>
            <a:chExt cx="763800" cy="663622"/>
          </a:xfrm>
        </p:grpSpPr>
        <p:pic>
          <p:nvPicPr>
            <p:cNvPr id="851" name="Google Shape;851;p66"/>
            <p:cNvPicPr preferRelativeResize="0"/>
            <p:nvPr/>
          </p:nvPicPr>
          <p:blipFill>
            <a:blip r:embed="rId11">
              <a:alphaModFix/>
            </a:blip>
            <a:stretch>
              <a:fillRect/>
            </a:stretch>
          </p:blipFill>
          <p:spPr>
            <a:xfrm>
              <a:off x="5729528" y="4012475"/>
              <a:ext cx="264306" cy="273048"/>
            </a:xfrm>
            <a:prstGeom prst="rect">
              <a:avLst/>
            </a:prstGeom>
            <a:noFill/>
            <a:ln>
              <a:noFill/>
            </a:ln>
          </p:spPr>
        </p:pic>
        <p:sp>
          <p:nvSpPr>
            <p:cNvPr id="852" name="Google Shape;852;p66"/>
            <p:cNvSpPr txBox="1"/>
            <p:nvPr/>
          </p:nvSpPr>
          <p:spPr>
            <a:xfrm>
              <a:off x="5479781" y="4244997"/>
              <a:ext cx="7638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800">
                  <a:latin typeface="Titillium Web Light"/>
                  <a:ea typeface="Titillium Web Light"/>
                  <a:cs typeface="Titillium Web Light"/>
                  <a:sym typeface="Titillium Web Light"/>
                </a:rPr>
                <a:t>Identity provider (IdP)</a:t>
              </a:r>
              <a:endParaRPr sz="800">
                <a:solidFill>
                  <a:srgbClr val="000000"/>
                </a:solidFill>
                <a:latin typeface="Titillium Web Light"/>
                <a:ea typeface="Titillium Web Light"/>
                <a:cs typeface="Titillium Web Light"/>
                <a:sym typeface="Titillium Web Light"/>
              </a:endParaRPr>
            </a:p>
          </p:txBody>
        </p:sp>
      </p:gr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6" name="Shape 856"/>
        <p:cNvGrpSpPr/>
        <p:nvPr/>
      </p:nvGrpSpPr>
      <p:grpSpPr>
        <a:xfrm>
          <a:off x="0" y="0"/>
          <a:ext cx="0" cy="0"/>
          <a:chOff x="0" y="0"/>
          <a:chExt cx="0" cy="0"/>
        </a:xfrm>
      </p:grpSpPr>
      <p:cxnSp>
        <p:nvCxnSpPr>
          <p:cNvPr id="857" name="Google Shape;857;p67"/>
          <p:cNvCxnSpPr/>
          <p:nvPr/>
        </p:nvCxnSpPr>
        <p:spPr>
          <a:xfrm>
            <a:off x="675471" y="1151900"/>
            <a:ext cx="7774200" cy="0"/>
          </a:xfrm>
          <a:prstGeom prst="straightConnector1">
            <a:avLst/>
          </a:prstGeom>
          <a:noFill/>
          <a:ln cap="flat" cmpd="sng" w="9525">
            <a:solidFill>
              <a:srgbClr val="005452"/>
            </a:solidFill>
            <a:prstDash val="solid"/>
            <a:round/>
            <a:headEnd len="med" w="med" type="none"/>
            <a:tailEnd len="med" w="med" type="triangle"/>
          </a:ln>
        </p:spPr>
      </p:cxnSp>
      <p:sp>
        <p:nvSpPr>
          <p:cNvPr id="858" name="Google Shape;858;p67"/>
          <p:cNvSpPr txBox="1"/>
          <p:nvPr/>
        </p:nvSpPr>
        <p:spPr>
          <a:xfrm>
            <a:off x="6047175" y="1327800"/>
            <a:ext cx="15978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latin typeface="Titillium Web Light"/>
                <a:ea typeface="Titillium Web Light"/>
                <a:cs typeface="Titillium Web Light"/>
                <a:sym typeface="Titillium Web Light"/>
              </a:rPr>
              <a:t>Client</a:t>
            </a:r>
            <a:endParaRPr sz="1000">
              <a:solidFill>
                <a:srgbClr val="000000"/>
              </a:solidFill>
              <a:latin typeface="Titillium Web Light"/>
              <a:ea typeface="Titillium Web Light"/>
              <a:cs typeface="Titillium Web Light"/>
              <a:sym typeface="Titillium Web Light"/>
            </a:endParaRPr>
          </a:p>
        </p:txBody>
      </p:sp>
      <p:grpSp>
        <p:nvGrpSpPr>
          <p:cNvPr id="859" name="Google Shape;859;p67"/>
          <p:cNvGrpSpPr/>
          <p:nvPr/>
        </p:nvGrpSpPr>
        <p:grpSpPr>
          <a:xfrm>
            <a:off x="6551275" y="1666500"/>
            <a:ext cx="589605" cy="475488"/>
            <a:chOff x="2816875" y="255775"/>
            <a:chExt cx="589605" cy="475488"/>
          </a:xfrm>
        </p:grpSpPr>
        <p:pic>
          <p:nvPicPr>
            <p:cNvPr id="860" name="Google Shape;860;p67"/>
            <p:cNvPicPr preferRelativeResize="0"/>
            <p:nvPr/>
          </p:nvPicPr>
          <p:blipFill>
            <a:blip r:embed="rId3">
              <a:alphaModFix/>
            </a:blip>
            <a:stretch>
              <a:fillRect/>
            </a:stretch>
          </p:blipFill>
          <p:spPr>
            <a:xfrm>
              <a:off x="2816875" y="255775"/>
              <a:ext cx="589605" cy="475488"/>
            </a:xfrm>
            <a:prstGeom prst="rect">
              <a:avLst/>
            </a:prstGeom>
            <a:noFill/>
            <a:ln>
              <a:noFill/>
            </a:ln>
          </p:spPr>
        </p:pic>
        <p:pic>
          <p:nvPicPr>
            <p:cNvPr id="861" name="Google Shape;861;p67"/>
            <p:cNvPicPr preferRelativeResize="0"/>
            <p:nvPr/>
          </p:nvPicPr>
          <p:blipFill>
            <a:blip r:embed="rId4">
              <a:alphaModFix/>
            </a:blip>
            <a:stretch>
              <a:fillRect/>
            </a:stretch>
          </p:blipFill>
          <p:spPr>
            <a:xfrm>
              <a:off x="2927406" y="306440"/>
              <a:ext cx="297968" cy="246888"/>
            </a:xfrm>
            <a:prstGeom prst="rect">
              <a:avLst/>
            </a:prstGeom>
            <a:noFill/>
            <a:ln>
              <a:noFill/>
            </a:ln>
          </p:spPr>
        </p:pic>
      </p:grpSp>
      <p:pic>
        <p:nvPicPr>
          <p:cNvPr id="862" name="Google Shape;862;p67"/>
          <p:cNvPicPr preferRelativeResize="0"/>
          <p:nvPr/>
        </p:nvPicPr>
        <p:blipFill>
          <a:blip r:embed="rId5">
            <a:alphaModFix/>
          </a:blip>
          <a:stretch>
            <a:fillRect/>
          </a:stretch>
        </p:blipFill>
        <p:spPr>
          <a:xfrm rot="8099994">
            <a:off x="6976900" y="1970219"/>
            <a:ext cx="259950" cy="132061"/>
          </a:xfrm>
          <a:prstGeom prst="rect">
            <a:avLst/>
          </a:prstGeom>
          <a:noFill/>
          <a:ln>
            <a:noFill/>
          </a:ln>
        </p:spPr>
      </p:pic>
      <p:sp>
        <p:nvSpPr>
          <p:cNvPr id="863" name="Google Shape;863;p67"/>
          <p:cNvSpPr txBox="1"/>
          <p:nvPr/>
        </p:nvSpPr>
        <p:spPr>
          <a:xfrm>
            <a:off x="5076338" y="2998025"/>
            <a:ext cx="15978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solidFill>
                  <a:srgbClr val="000000"/>
                </a:solidFill>
                <a:latin typeface="Titillium Web Light"/>
                <a:ea typeface="Titillium Web Light"/>
                <a:cs typeface="Titillium Web Light"/>
                <a:sym typeface="Titillium Web Light"/>
              </a:rPr>
              <a:t>Customer</a:t>
            </a:r>
            <a:endParaRPr sz="1000">
              <a:solidFill>
                <a:srgbClr val="000000"/>
              </a:solidFill>
              <a:latin typeface="Titillium Web Light"/>
              <a:ea typeface="Titillium Web Light"/>
              <a:cs typeface="Titillium Web Light"/>
              <a:sym typeface="Titillium Web Light"/>
            </a:endParaRPr>
          </a:p>
        </p:txBody>
      </p:sp>
      <p:pic>
        <p:nvPicPr>
          <p:cNvPr id="864" name="Google Shape;864;p67"/>
          <p:cNvPicPr preferRelativeResize="0"/>
          <p:nvPr/>
        </p:nvPicPr>
        <p:blipFill>
          <a:blip r:embed="rId6">
            <a:alphaModFix/>
          </a:blip>
          <a:stretch>
            <a:fillRect/>
          </a:stretch>
        </p:blipFill>
        <p:spPr>
          <a:xfrm>
            <a:off x="5600925" y="2495075"/>
            <a:ext cx="548640" cy="548640"/>
          </a:xfrm>
          <a:prstGeom prst="rect">
            <a:avLst/>
          </a:prstGeom>
          <a:noFill/>
          <a:ln>
            <a:noFill/>
          </a:ln>
        </p:spPr>
      </p:pic>
      <p:sp>
        <p:nvSpPr>
          <p:cNvPr id="865" name="Google Shape;865;p67"/>
          <p:cNvSpPr txBox="1"/>
          <p:nvPr/>
        </p:nvSpPr>
        <p:spPr>
          <a:xfrm>
            <a:off x="5797000" y="3751300"/>
            <a:ext cx="6546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latin typeface="Titillium Web Light"/>
                <a:ea typeface="Titillium Web Light"/>
                <a:cs typeface="Titillium Web Light"/>
                <a:sym typeface="Titillium Web Light"/>
              </a:rPr>
              <a:t>ASE</a:t>
            </a:r>
            <a:endParaRPr sz="1000">
              <a:solidFill>
                <a:srgbClr val="000000"/>
              </a:solidFill>
              <a:latin typeface="Titillium Web Light"/>
              <a:ea typeface="Titillium Web Light"/>
              <a:cs typeface="Titillium Web Light"/>
              <a:sym typeface="Titillium Web Light"/>
            </a:endParaRPr>
          </a:p>
        </p:txBody>
      </p:sp>
      <p:pic>
        <p:nvPicPr>
          <p:cNvPr id="866" name="Google Shape;866;p67"/>
          <p:cNvPicPr preferRelativeResize="0"/>
          <p:nvPr/>
        </p:nvPicPr>
        <p:blipFill>
          <a:blip r:embed="rId7">
            <a:alphaModFix/>
          </a:blip>
          <a:stretch>
            <a:fillRect/>
          </a:stretch>
        </p:blipFill>
        <p:spPr>
          <a:xfrm>
            <a:off x="6374913" y="3834313"/>
            <a:ext cx="186075" cy="172675"/>
          </a:xfrm>
          <a:prstGeom prst="rect">
            <a:avLst/>
          </a:prstGeom>
          <a:noFill/>
          <a:ln>
            <a:noFill/>
          </a:ln>
        </p:spPr>
      </p:pic>
      <p:pic>
        <p:nvPicPr>
          <p:cNvPr id="867" name="Google Shape;867;p67"/>
          <p:cNvPicPr preferRelativeResize="0"/>
          <p:nvPr/>
        </p:nvPicPr>
        <p:blipFill>
          <a:blip r:embed="rId8">
            <a:alphaModFix/>
          </a:blip>
          <a:stretch>
            <a:fillRect/>
          </a:stretch>
        </p:blipFill>
        <p:spPr>
          <a:xfrm>
            <a:off x="6337989" y="3701113"/>
            <a:ext cx="259950" cy="439109"/>
          </a:xfrm>
          <a:prstGeom prst="rect">
            <a:avLst/>
          </a:prstGeom>
          <a:noFill/>
          <a:ln>
            <a:noFill/>
          </a:ln>
        </p:spPr>
      </p:pic>
      <p:sp>
        <p:nvSpPr>
          <p:cNvPr id="868" name="Google Shape;868;p67"/>
          <p:cNvSpPr txBox="1"/>
          <p:nvPr/>
        </p:nvSpPr>
        <p:spPr>
          <a:xfrm>
            <a:off x="572200" y="299975"/>
            <a:ext cx="7704000" cy="572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3000">
                <a:solidFill>
                  <a:srgbClr val="005452"/>
                </a:solidFill>
                <a:latin typeface="Titillium Web SemiBold"/>
                <a:ea typeface="Titillium Web SemiBold"/>
                <a:cs typeface="Titillium Web SemiBold"/>
                <a:sym typeface="Titillium Web SemiBold"/>
              </a:rPr>
              <a:t>Deep Dive: Authorization</a:t>
            </a:r>
            <a:endParaRPr sz="3000">
              <a:solidFill>
                <a:srgbClr val="005452"/>
              </a:solidFill>
              <a:latin typeface="Titillium Web SemiBold"/>
              <a:ea typeface="Titillium Web SemiBold"/>
              <a:cs typeface="Titillium Web SemiBold"/>
              <a:sym typeface="Titillium Web SemiBold"/>
            </a:endParaRPr>
          </a:p>
        </p:txBody>
      </p:sp>
      <p:sp>
        <p:nvSpPr>
          <p:cNvPr id="869" name="Google Shape;869;p67"/>
          <p:cNvSpPr txBox="1"/>
          <p:nvPr/>
        </p:nvSpPr>
        <p:spPr>
          <a:xfrm>
            <a:off x="611128" y="740436"/>
            <a:ext cx="7774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005452"/>
                </a:solidFill>
                <a:latin typeface="Titillium Web"/>
                <a:ea typeface="Titillium Web"/>
                <a:cs typeface="Titillium Web"/>
                <a:sym typeface="Titillium Web"/>
              </a:rPr>
              <a:t>G</a:t>
            </a:r>
            <a:r>
              <a:rPr lang="en">
                <a:solidFill>
                  <a:srgbClr val="005452"/>
                </a:solidFill>
                <a:latin typeface="Titillium Web"/>
                <a:ea typeface="Titillium Web"/>
                <a:cs typeface="Titillium Web"/>
                <a:sym typeface="Titillium Web"/>
              </a:rPr>
              <a:t>rant</a:t>
            </a:r>
            <a:r>
              <a:rPr lang="en">
                <a:solidFill>
                  <a:srgbClr val="005452"/>
                </a:solidFill>
                <a:latin typeface="Titillium Web SemiBold"/>
                <a:ea typeface="Titillium Web SemiBold"/>
                <a:cs typeface="Titillium Web SemiBold"/>
                <a:sym typeface="Titillium Web SemiBold"/>
              </a:rPr>
              <a:t> </a:t>
            </a:r>
            <a:r>
              <a:rPr b="1" lang="en">
                <a:solidFill>
                  <a:srgbClr val="005452"/>
                </a:solidFill>
                <a:latin typeface="Titillium Web"/>
                <a:ea typeface="Titillium Web"/>
                <a:cs typeface="Titillium Web"/>
                <a:sym typeface="Titillium Web"/>
              </a:rPr>
              <a:t>N</a:t>
            </a:r>
            <a:r>
              <a:rPr lang="en">
                <a:solidFill>
                  <a:srgbClr val="005452"/>
                </a:solidFill>
                <a:latin typeface="Titillium Web"/>
                <a:ea typeface="Titillium Web"/>
                <a:cs typeface="Titillium Web"/>
                <a:sym typeface="Titillium Web"/>
              </a:rPr>
              <a:t>egotiation</a:t>
            </a:r>
            <a:r>
              <a:rPr lang="en">
                <a:solidFill>
                  <a:srgbClr val="005452"/>
                </a:solidFill>
                <a:latin typeface="Titillium Web SemiBold"/>
                <a:ea typeface="Titillium Web SemiBold"/>
                <a:cs typeface="Titillium Web SemiBold"/>
                <a:sym typeface="Titillium Web SemiBold"/>
              </a:rPr>
              <a:t> </a:t>
            </a:r>
            <a:r>
              <a:rPr lang="en">
                <a:solidFill>
                  <a:srgbClr val="005452"/>
                </a:solidFill>
                <a:latin typeface="Titillium Web"/>
                <a:ea typeface="Titillium Web"/>
                <a:cs typeface="Titillium Web"/>
                <a:sym typeface="Titillium Web"/>
              </a:rPr>
              <a:t>and</a:t>
            </a:r>
            <a:r>
              <a:rPr lang="en">
                <a:solidFill>
                  <a:srgbClr val="005452"/>
                </a:solidFill>
                <a:latin typeface="Titillium Web SemiBold"/>
                <a:ea typeface="Titillium Web SemiBold"/>
                <a:cs typeface="Titillium Web SemiBold"/>
                <a:sym typeface="Titillium Web SemiBold"/>
              </a:rPr>
              <a:t> </a:t>
            </a:r>
            <a:r>
              <a:rPr b="1" lang="en">
                <a:solidFill>
                  <a:srgbClr val="005452"/>
                </a:solidFill>
                <a:latin typeface="Titillium Web"/>
                <a:ea typeface="Titillium Web"/>
                <a:cs typeface="Titillium Web"/>
                <a:sym typeface="Titillium Web"/>
              </a:rPr>
              <a:t>A</a:t>
            </a:r>
            <a:r>
              <a:rPr lang="en">
                <a:solidFill>
                  <a:srgbClr val="005452"/>
                </a:solidFill>
                <a:latin typeface="Titillium Web"/>
                <a:ea typeface="Titillium Web"/>
                <a:cs typeface="Titillium Web"/>
                <a:sym typeface="Titillium Web"/>
              </a:rPr>
              <a:t>uthorization</a:t>
            </a:r>
            <a:r>
              <a:rPr lang="en">
                <a:solidFill>
                  <a:srgbClr val="005452"/>
                </a:solidFill>
                <a:latin typeface="Titillium Web SemiBold"/>
                <a:ea typeface="Titillium Web SemiBold"/>
                <a:cs typeface="Titillium Web SemiBold"/>
                <a:sym typeface="Titillium Web SemiBold"/>
              </a:rPr>
              <a:t> </a:t>
            </a:r>
            <a:r>
              <a:rPr b="1" lang="en">
                <a:solidFill>
                  <a:srgbClr val="005452"/>
                </a:solidFill>
                <a:latin typeface="Titillium Web"/>
                <a:ea typeface="Titillium Web"/>
                <a:cs typeface="Titillium Web"/>
                <a:sym typeface="Titillium Web"/>
              </a:rPr>
              <a:t>P</a:t>
            </a:r>
            <a:r>
              <a:rPr lang="en">
                <a:solidFill>
                  <a:srgbClr val="005452"/>
                </a:solidFill>
                <a:latin typeface="Titillium Web"/>
                <a:ea typeface="Titillium Web"/>
                <a:cs typeface="Titillium Web"/>
                <a:sym typeface="Titillium Web"/>
              </a:rPr>
              <a:t>rotocol</a:t>
            </a:r>
            <a:endParaRPr>
              <a:solidFill>
                <a:srgbClr val="005452"/>
              </a:solidFill>
              <a:latin typeface="Titillium Web"/>
              <a:ea typeface="Titillium Web"/>
              <a:cs typeface="Titillium Web"/>
              <a:sym typeface="Titillium Web"/>
            </a:endParaRPr>
          </a:p>
        </p:txBody>
      </p:sp>
      <p:sp>
        <p:nvSpPr>
          <p:cNvPr id="870" name="Google Shape;870;p67"/>
          <p:cNvSpPr txBox="1"/>
          <p:nvPr/>
        </p:nvSpPr>
        <p:spPr>
          <a:xfrm>
            <a:off x="675475" y="1324125"/>
            <a:ext cx="4516800" cy="35196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Clr>
                <a:srgbClr val="005452"/>
              </a:buClr>
              <a:buSzPts val="1600"/>
              <a:buFont typeface="Titillium Web"/>
              <a:buChar char="➔"/>
            </a:pPr>
            <a:r>
              <a:rPr lang="en" sz="1600">
                <a:solidFill>
                  <a:srgbClr val="005452"/>
                </a:solidFill>
                <a:latin typeface="Titillium Web"/>
                <a:ea typeface="Titillium Web"/>
                <a:cs typeface="Titillium Web"/>
                <a:sym typeface="Titillium Web"/>
              </a:rPr>
              <a:t>Open Payments uses the Grant Negotiation and Authorization Protocol (GNAP) to give the client application authorization to use the Open Payments API to interface with a customer’s account.</a:t>
            </a:r>
            <a:endParaRPr sz="1600">
              <a:solidFill>
                <a:srgbClr val="005452"/>
              </a:solidFill>
              <a:latin typeface="Titillium Web"/>
              <a:ea typeface="Titillium Web"/>
              <a:cs typeface="Titillium Web"/>
              <a:sym typeface="Titillium Web"/>
            </a:endParaRPr>
          </a:p>
          <a:p>
            <a:pPr indent="-330200" lvl="0" marL="457200" rtl="0" algn="l">
              <a:lnSpc>
                <a:spcPct val="115000"/>
              </a:lnSpc>
              <a:spcBef>
                <a:spcPts val="1000"/>
              </a:spcBef>
              <a:spcAft>
                <a:spcPts val="0"/>
              </a:spcAft>
              <a:buClr>
                <a:srgbClr val="005452"/>
              </a:buClr>
              <a:buSzPts val="1600"/>
              <a:buFont typeface="Titillium Web"/>
              <a:buChar char="➔"/>
            </a:pPr>
            <a:r>
              <a:rPr lang="en" sz="1600">
                <a:solidFill>
                  <a:srgbClr val="005452"/>
                </a:solidFill>
                <a:latin typeface="Titillium Web"/>
                <a:ea typeface="Titillium Web"/>
                <a:cs typeface="Titillium Web"/>
                <a:sym typeface="Titillium Web"/>
              </a:rPr>
              <a:t>An authorization server (AS) implements the GNAP standard in order to give clients access tokens. </a:t>
            </a:r>
            <a:endParaRPr sz="1600">
              <a:solidFill>
                <a:srgbClr val="005452"/>
              </a:solidFill>
              <a:latin typeface="Titillium Web"/>
              <a:ea typeface="Titillium Web"/>
              <a:cs typeface="Titillium Web"/>
              <a:sym typeface="Titillium Web"/>
            </a:endParaRPr>
          </a:p>
          <a:p>
            <a:pPr indent="-330200" lvl="0" marL="457200" rtl="0" algn="l">
              <a:lnSpc>
                <a:spcPct val="115000"/>
              </a:lnSpc>
              <a:spcBef>
                <a:spcPts val="1000"/>
              </a:spcBef>
              <a:spcAft>
                <a:spcPts val="1000"/>
              </a:spcAft>
              <a:buClr>
                <a:srgbClr val="005452"/>
              </a:buClr>
              <a:buSzPts val="1600"/>
              <a:buFont typeface="Titillium Web"/>
              <a:buChar char="➔"/>
            </a:pPr>
            <a:r>
              <a:rPr lang="en" sz="1600">
                <a:solidFill>
                  <a:srgbClr val="005452"/>
                </a:solidFill>
                <a:latin typeface="Titillium Web"/>
                <a:ea typeface="Titillium Web"/>
                <a:cs typeface="Titillium Web"/>
                <a:sym typeface="Titillium Web"/>
              </a:rPr>
              <a:t>Clients use the access tokens to access resources on the resource server (RS), on the customer’s behalf. </a:t>
            </a:r>
            <a:endParaRPr sz="1600">
              <a:solidFill>
                <a:srgbClr val="005452"/>
              </a:solidFill>
              <a:latin typeface="Titillium Web"/>
              <a:ea typeface="Titillium Web"/>
              <a:cs typeface="Titillium Web"/>
              <a:sym typeface="Titillium Web"/>
            </a:endParaRPr>
          </a:p>
        </p:txBody>
      </p:sp>
      <p:grpSp>
        <p:nvGrpSpPr>
          <p:cNvPr id="871" name="Google Shape;871;p67"/>
          <p:cNvGrpSpPr/>
          <p:nvPr/>
        </p:nvGrpSpPr>
        <p:grpSpPr>
          <a:xfrm>
            <a:off x="6873205" y="4252508"/>
            <a:ext cx="589500" cy="663625"/>
            <a:chOff x="5479788" y="4012475"/>
            <a:chExt cx="589500" cy="663625"/>
          </a:xfrm>
        </p:grpSpPr>
        <p:pic>
          <p:nvPicPr>
            <p:cNvPr id="872" name="Google Shape;872;p67"/>
            <p:cNvPicPr preferRelativeResize="0"/>
            <p:nvPr/>
          </p:nvPicPr>
          <p:blipFill>
            <a:blip r:embed="rId9">
              <a:alphaModFix/>
            </a:blip>
            <a:stretch>
              <a:fillRect/>
            </a:stretch>
          </p:blipFill>
          <p:spPr>
            <a:xfrm>
              <a:off x="5647473" y="4012475"/>
              <a:ext cx="264306" cy="273048"/>
            </a:xfrm>
            <a:prstGeom prst="rect">
              <a:avLst/>
            </a:prstGeom>
            <a:noFill/>
            <a:ln>
              <a:noFill/>
            </a:ln>
          </p:spPr>
        </p:pic>
        <p:sp>
          <p:nvSpPr>
            <p:cNvPr id="873" name="Google Shape;873;p67"/>
            <p:cNvSpPr txBox="1"/>
            <p:nvPr/>
          </p:nvSpPr>
          <p:spPr>
            <a:xfrm>
              <a:off x="5479788" y="4245000"/>
              <a:ext cx="5895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800">
                  <a:latin typeface="Titillium Web Light"/>
                  <a:ea typeface="Titillium Web Light"/>
                  <a:cs typeface="Titillium Web Light"/>
                  <a:sym typeface="Titillium Web Light"/>
                </a:rPr>
                <a:t>Resource server </a:t>
              </a:r>
              <a:endParaRPr sz="800">
                <a:solidFill>
                  <a:srgbClr val="000000"/>
                </a:solidFill>
                <a:latin typeface="Titillium Web Light"/>
                <a:ea typeface="Titillium Web Light"/>
                <a:cs typeface="Titillium Web Light"/>
                <a:sym typeface="Titillium Web Light"/>
              </a:endParaRPr>
            </a:p>
          </p:txBody>
        </p:sp>
      </p:grpSp>
      <p:grpSp>
        <p:nvGrpSpPr>
          <p:cNvPr id="874" name="Google Shape;874;p67"/>
          <p:cNvGrpSpPr/>
          <p:nvPr/>
        </p:nvGrpSpPr>
        <p:grpSpPr>
          <a:xfrm>
            <a:off x="6750355" y="3588867"/>
            <a:ext cx="835200" cy="663625"/>
            <a:chOff x="4406975" y="4012475"/>
            <a:chExt cx="835200" cy="663625"/>
          </a:xfrm>
        </p:grpSpPr>
        <p:pic>
          <p:nvPicPr>
            <p:cNvPr id="875" name="Google Shape;875;p67"/>
            <p:cNvPicPr preferRelativeResize="0"/>
            <p:nvPr/>
          </p:nvPicPr>
          <p:blipFill>
            <a:blip r:embed="rId9">
              <a:alphaModFix/>
            </a:blip>
            <a:stretch>
              <a:fillRect/>
            </a:stretch>
          </p:blipFill>
          <p:spPr>
            <a:xfrm>
              <a:off x="4692422" y="4012475"/>
              <a:ext cx="264306" cy="273048"/>
            </a:xfrm>
            <a:prstGeom prst="rect">
              <a:avLst/>
            </a:prstGeom>
            <a:noFill/>
            <a:ln>
              <a:noFill/>
            </a:ln>
          </p:spPr>
        </p:pic>
        <p:sp>
          <p:nvSpPr>
            <p:cNvPr id="876" name="Google Shape;876;p67"/>
            <p:cNvSpPr txBox="1"/>
            <p:nvPr/>
          </p:nvSpPr>
          <p:spPr>
            <a:xfrm>
              <a:off x="4406975" y="4245000"/>
              <a:ext cx="8352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800">
                  <a:latin typeface="Titillium Web Light"/>
                  <a:ea typeface="Titillium Web Light"/>
                  <a:cs typeface="Titillium Web Light"/>
                  <a:sym typeface="Titillium Web Light"/>
                </a:rPr>
                <a:t>Authorization server (AS)</a:t>
              </a:r>
              <a:endParaRPr sz="800">
                <a:solidFill>
                  <a:srgbClr val="000000"/>
                </a:solidFill>
                <a:latin typeface="Titillium Web Light"/>
                <a:ea typeface="Titillium Web Light"/>
                <a:cs typeface="Titillium Web Light"/>
                <a:sym typeface="Titillium Web Light"/>
              </a:endParaRPr>
            </a:p>
          </p:txBody>
        </p:sp>
      </p:gr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0" name="Shape 880"/>
        <p:cNvGrpSpPr/>
        <p:nvPr/>
      </p:nvGrpSpPr>
      <p:grpSpPr>
        <a:xfrm>
          <a:off x="0" y="0"/>
          <a:ext cx="0" cy="0"/>
          <a:chOff x="0" y="0"/>
          <a:chExt cx="0" cy="0"/>
        </a:xfrm>
      </p:grpSpPr>
      <p:cxnSp>
        <p:nvCxnSpPr>
          <p:cNvPr id="881" name="Google Shape;881;p68"/>
          <p:cNvCxnSpPr/>
          <p:nvPr/>
        </p:nvCxnSpPr>
        <p:spPr>
          <a:xfrm>
            <a:off x="675471" y="1151900"/>
            <a:ext cx="7774200" cy="0"/>
          </a:xfrm>
          <a:prstGeom prst="straightConnector1">
            <a:avLst/>
          </a:prstGeom>
          <a:noFill/>
          <a:ln cap="flat" cmpd="sng" w="9525">
            <a:solidFill>
              <a:srgbClr val="005452"/>
            </a:solidFill>
            <a:prstDash val="solid"/>
            <a:round/>
            <a:headEnd len="med" w="med" type="none"/>
            <a:tailEnd len="med" w="med" type="triangle"/>
          </a:ln>
        </p:spPr>
      </p:cxnSp>
      <p:sp>
        <p:nvSpPr>
          <p:cNvPr id="882" name="Google Shape;882;p68"/>
          <p:cNvSpPr txBox="1"/>
          <p:nvPr/>
        </p:nvSpPr>
        <p:spPr>
          <a:xfrm>
            <a:off x="572200" y="478675"/>
            <a:ext cx="7704000" cy="572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3000">
                <a:solidFill>
                  <a:srgbClr val="005452"/>
                </a:solidFill>
                <a:latin typeface="Titillium Web SemiBold"/>
                <a:ea typeface="Titillium Web SemiBold"/>
                <a:cs typeface="Titillium Web SemiBold"/>
                <a:sym typeface="Titillium Web SemiBold"/>
              </a:rPr>
              <a:t>Documentation: Creating Grants</a:t>
            </a:r>
            <a:endParaRPr sz="3000">
              <a:solidFill>
                <a:srgbClr val="005452"/>
              </a:solidFill>
              <a:latin typeface="Titillium Web SemiBold"/>
              <a:ea typeface="Titillium Web SemiBold"/>
              <a:cs typeface="Titillium Web SemiBold"/>
              <a:sym typeface="Titillium Web SemiBold"/>
            </a:endParaRPr>
          </a:p>
        </p:txBody>
      </p:sp>
      <p:sp>
        <p:nvSpPr>
          <p:cNvPr id="883" name="Google Shape;883;p68"/>
          <p:cNvSpPr txBox="1"/>
          <p:nvPr/>
        </p:nvSpPr>
        <p:spPr>
          <a:xfrm>
            <a:off x="1336650" y="4238200"/>
            <a:ext cx="6700200" cy="639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000"/>
              </a:spcAft>
              <a:buNone/>
            </a:pPr>
            <a:r>
              <a:rPr lang="en" sz="2000" u="sng">
                <a:solidFill>
                  <a:schemeClr val="hlink"/>
                </a:solidFill>
                <a:latin typeface="Titillium Web"/>
                <a:ea typeface="Titillium Web"/>
                <a:cs typeface="Titillium Web"/>
                <a:sym typeface="Titillium Web"/>
                <a:hlinkClick r:id="rId3"/>
              </a:rPr>
              <a:t>https://openpayments.dev/guides/create-interactive-grant/</a:t>
            </a:r>
            <a:endParaRPr sz="2000">
              <a:solidFill>
                <a:srgbClr val="005452"/>
              </a:solidFill>
              <a:latin typeface="Titillium Web"/>
              <a:ea typeface="Titillium Web"/>
              <a:cs typeface="Titillium Web"/>
              <a:sym typeface="Titillium Web"/>
            </a:endParaRPr>
          </a:p>
        </p:txBody>
      </p:sp>
      <p:pic>
        <p:nvPicPr>
          <p:cNvPr id="884" name="Google Shape;884;p68"/>
          <p:cNvPicPr preferRelativeResize="0"/>
          <p:nvPr/>
        </p:nvPicPr>
        <p:blipFill rotWithShape="1">
          <a:blip r:embed="rId4">
            <a:alphaModFix/>
          </a:blip>
          <a:srcRect b="0" l="0" r="0" t="0"/>
          <a:stretch/>
        </p:blipFill>
        <p:spPr>
          <a:xfrm>
            <a:off x="3163824" y="1380744"/>
            <a:ext cx="2825497" cy="2825497"/>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8" name="Shape 888"/>
        <p:cNvGrpSpPr/>
        <p:nvPr/>
      </p:nvGrpSpPr>
      <p:grpSpPr>
        <a:xfrm>
          <a:off x="0" y="0"/>
          <a:ext cx="0" cy="0"/>
          <a:chOff x="0" y="0"/>
          <a:chExt cx="0" cy="0"/>
        </a:xfrm>
      </p:grpSpPr>
      <p:cxnSp>
        <p:nvCxnSpPr>
          <p:cNvPr id="889" name="Google Shape;889;p69"/>
          <p:cNvCxnSpPr/>
          <p:nvPr/>
        </p:nvCxnSpPr>
        <p:spPr>
          <a:xfrm>
            <a:off x="675471" y="1151900"/>
            <a:ext cx="7774200" cy="0"/>
          </a:xfrm>
          <a:prstGeom prst="straightConnector1">
            <a:avLst/>
          </a:prstGeom>
          <a:noFill/>
          <a:ln cap="flat" cmpd="sng" w="9525">
            <a:solidFill>
              <a:srgbClr val="005452"/>
            </a:solidFill>
            <a:prstDash val="solid"/>
            <a:round/>
            <a:headEnd len="med" w="med" type="none"/>
            <a:tailEnd len="med" w="med" type="triangle"/>
          </a:ln>
        </p:spPr>
      </p:cxnSp>
      <p:sp>
        <p:nvSpPr>
          <p:cNvPr id="890" name="Google Shape;890;p69"/>
          <p:cNvSpPr txBox="1"/>
          <p:nvPr/>
        </p:nvSpPr>
        <p:spPr>
          <a:xfrm>
            <a:off x="572200" y="478675"/>
            <a:ext cx="7704000" cy="572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3000">
                <a:solidFill>
                  <a:srgbClr val="005452"/>
                </a:solidFill>
                <a:latin typeface="Titillium Web SemiBold"/>
                <a:ea typeface="Titillium Web SemiBold"/>
                <a:cs typeface="Titillium Web SemiBold"/>
                <a:sym typeface="Titillium Web SemiBold"/>
              </a:rPr>
              <a:t>OP Concepts: Grants</a:t>
            </a:r>
            <a:endParaRPr sz="3000">
              <a:solidFill>
                <a:srgbClr val="005452"/>
              </a:solidFill>
              <a:latin typeface="Titillium Web SemiBold"/>
              <a:ea typeface="Titillium Web SemiBold"/>
              <a:cs typeface="Titillium Web SemiBold"/>
              <a:sym typeface="Titillium Web SemiBold"/>
            </a:endParaRPr>
          </a:p>
        </p:txBody>
      </p:sp>
      <p:sp>
        <p:nvSpPr>
          <p:cNvPr id="891" name="Google Shape;891;p69"/>
          <p:cNvSpPr txBox="1"/>
          <p:nvPr/>
        </p:nvSpPr>
        <p:spPr>
          <a:xfrm>
            <a:off x="675475" y="1324125"/>
            <a:ext cx="7704000" cy="3544800"/>
          </a:xfrm>
          <a:prstGeom prst="rect">
            <a:avLst/>
          </a:prstGeom>
          <a:noFill/>
          <a:ln>
            <a:noFill/>
          </a:ln>
        </p:spPr>
        <p:txBody>
          <a:bodyPr anchorCtr="0" anchor="t" bIns="91425" lIns="91425" spcFirstLastPara="1" rIns="91425" wrap="square" tIns="91425">
            <a:spAutoFit/>
          </a:bodyPr>
          <a:lstStyle/>
          <a:p>
            <a:pPr indent="-333375" lvl="0" marL="457200" rtl="0" algn="l">
              <a:lnSpc>
                <a:spcPct val="115000"/>
              </a:lnSpc>
              <a:spcBef>
                <a:spcPts val="0"/>
              </a:spcBef>
              <a:spcAft>
                <a:spcPts val="0"/>
              </a:spcAft>
              <a:buClr>
                <a:srgbClr val="005452"/>
              </a:buClr>
              <a:buSzPts val="1650"/>
              <a:buFont typeface="Titillium Web"/>
              <a:buChar char="➔"/>
            </a:pPr>
            <a:r>
              <a:rPr lang="en" sz="1650">
                <a:solidFill>
                  <a:srgbClr val="005452"/>
                </a:solidFill>
                <a:latin typeface="Titillium Web"/>
                <a:ea typeface="Titillium Web"/>
                <a:cs typeface="Titillium Web"/>
                <a:sym typeface="Titillium Web"/>
              </a:rPr>
              <a:t>A grant indicates a transfer of authorization from a resource owner (RO) to a piece of software (the client application).</a:t>
            </a:r>
            <a:endParaRPr sz="1650">
              <a:solidFill>
                <a:srgbClr val="005452"/>
              </a:solidFill>
              <a:latin typeface="Titillium Web"/>
              <a:ea typeface="Titillium Web"/>
              <a:cs typeface="Titillium Web"/>
              <a:sym typeface="Titillium Web"/>
            </a:endParaRPr>
          </a:p>
          <a:p>
            <a:pPr indent="-333375" lvl="0" marL="457200" rtl="0" algn="l">
              <a:lnSpc>
                <a:spcPct val="115000"/>
              </a:lnSpc>
              <a:spcBef>
                <a:spcPts val="1000"/>
              </a:spcBef>
              <a:spcAft>
                <a:spcPts val="0"/>
              </a:spcAft>
              <a:buClr>
                <a:srgbClr val="005452"/>
              </a:buClr>
              <a:buSzPts val="1650"/>
              <a:buFont typeface="Titillium Web"/>
              <a:buChar char="➔"/>
            </a:pPr>
            <a:r>
              <a:rPr lang="en" sz="1650">
                <a:solidFill>
                  <a:srgbClr val="005452"/>
                </a:solidFill>
                <a:latin typeface="Titillium Web"/>
                <a:ea typeface="Titillium Web"/>
                <a:cs typeface="Titillium Web"/>
                <a:sym typeface="Titillium Web"/>
              </a:rPr>
              <a:t>Grant types match our resource types:</a:t>
            </a:r>
            <a:endParaRPr sz="1650">
              <a:solidFill>
                <a:srgbClr val="005452"/>
              </a:solidFill>
              <a:latin typeface="Titillium Web"/>
              <a:ea typeface="Titillium Web"/>
              <a:cs typeface="Titillium Web"/>
              <a:sym typeface="Titillium Web"/>
            </a:endParaRPr>
          </a:p>
          <a:p>
            <a:pPr indent="-333375" lvl="1" marL="914400" rtl="0" algn="l">
              <a:lnSpc>
                <a:spcPct val="115000"/>
              </a:lnSpc>
              <a:spcBef>
                <a:spcPts val="1000"/>
              </a:spcBef>
              <a:spcAft>
                <a:spcPts val="0"/>
              </a:spcAft>
              <a:buClr>
                <a:srgbClr val="005452"/>
              </a:buClr>
              <a:buSzPts val="1650"/>
              <a:buFont typeface="Titillium Web"/>
              <a:buChar char="◆"/>
            </a:pPr>
            <a:r>
              <a:rPr lang="en" sz="1650">
                <a:solidFill>
                  <a:srgbClr val="005452"/>
                </a:solidFill>
                <a:latin typeface="Titillium Web"/>
                <a:ea typeface="Titillium Web"/>
                <a:cs typeface="Titillium Web"/>
                <a:sym typeface="Titillium Web"/>
              </a:rPr>
              <a:t>Incoming payment</a:t>
            </a:r>
            <a:endParaRPr sz="1650">
              <a:solidFill>
                <a:srgbClr val="005452"/>
              </a:solidFill>
              <a:latin typeface="Titillium Web"/>
              <a:ea typeface="Titillium Web"/>
              <a:cs typeface="Titillium Web"/>
              <a:sym typeface="Titillium Web"/>
            </a:endParaRPr>
          </a:p>
          <a:p>
            <a:pPr indent="-333375" lvl="1" marL="914400" rtl="0" algn="l">
              <a:lnSpc>
                <a:spcPct val="115000"/>
              </a:lnSpc>
              <a:spcBef>
                <a:spcPts val="1000"/>
              </a:spcBef>
              <a:spcAft>
                <a:spcPts val="0"/>
              </a:spcAft>
              <a:buClr>
                <a:srgbClr val="005452"/>
              </a:buClr>
              <a:buSzPts val="1650"/>
              <a:buFont typeface="Titillium Web"/>
              <a:buChar char="◆"/>
            </a:pPr>
            <a:r>
              <a:rPr lang="en" sz="1650">
                <a:solidFill>
                  <a:srgbClr val="005452"/>
                </a:solidFill>
                <a:latin typeface="Titillium Web"/>
                <a:ea typeface="Titillium Web"/>
                <a:cs typeface="Titillium Web"/>
                <a:sym typeface="Titillium Web"/>
              </a:rPr>
              <a:t>Quote</a:t>
            </a:r>
            <a:endParaRPr sz="1650">
              <a:solidFill>
                <a:srgbClr val="005452"/>
              </a:solidFill>
              <a:latin typeface="Titillium Web"/>
              <a:ea typeface="Titillium Web"/>
              <a:cs typeface="Titillium Web"/>
              <a:sym typeface="Titillium Web"/>
            </a:endParaRPr>
          </a:p>
          <a:p>
            <a:pPr indent="-333375" lvl="1" marL="914400" rtl="0" algn="l">
              <a:lnSpc>
                <a:spcPct val="115000"/>
              </a:lnSpc>
              <a:spcBef>
                <a:spcPts val="1000"/>
              </a:spcBef>
              <a:spcAft>
                <a:spcPts val="0"/>
              </a:spcAft>
              <a:buClr>
                <a:srgbClr val="005452"/>
              </a:buClr>
              <a:buSzPts val="1650"/>
              <a:buFont typeface="Titillium Web"/>
              <a:buChar char="◆"/>
            </a:pPr>
            <a:r>
              <a:rPr lang="en" sz="1650">
                <a:solidFill>
                  <a:srgbClr val="005452"/>
                </a:solidFill>
                <a:latin typeface="Titillium Web"/>
                <a:ea typeface="Titillium Web"/>
                <a:cs typeface="Titillium Web"/>
                <a:sym typeface="Titillium Web"/>
              </a:rPr>
              <a:t>Outgoing payment</a:t>
            </a:r>
            <a:endParaRPr sz="1650">
              <a:solidFill>
                <a:srgbClr val="005452"/>
              </a:solidFill>
              <a:latin typeface="Titillium Web"/>
              <a:ea typeface="Titillium Web"/>
              <a:cs typeface="Titillium Web"/>
              <a:sym typeface="Titillium Web"/>
            </a:endParaRPr>
          </a:p>
          <a:p>
            <a:pPr indent="-333375" lvl="0" marL="457200" rtl="0" algn="l">
              <a:lnSpc>
                <a:spcPct val="115000"/>
              </a:lnSpc>
              <a:spcBef>
                <a:spcPts val="1000"/>
              </a:spcBef>
              <a:spcAft>
                <a:spcPts val="0"/>
              </a:spcAft>
              <a:buClr>
                <a:srgbClr val="005452"/>
              </a:buClr>
              <a:buSzPts val="1650"/>
              <a:buFont typeface="Titillium Web"/>
              <a:buChar char="➔"/>
            </a:pPr>
            <a:r>
              <a:rPr lang="en" sz="1650">
                <a:solidFill>
                  <a:srgbClr val="005452"/>
                </a:solidFill>
                <a:latin typeface="Titillium Web"/>
                <a:ea typeface="Titillium Web"/>
                <a:cs typeface="Titillium Web"/>
                <a:sym typeface="Titillium Web"/>
              </a:rPr>
              <a:t>Grants serve as a request from the client to the authorization server. Once the grant is validated, it can be exchanged for access tokens. </a:t>
            </a:r>
            <a:endParaRPr sz="1650">
              <a:solidFill>
                <a:srgbClr val="005452"/>
              </a:solidFill>
              <a:latin typeface="Titillium Web"/>
              <a:ea typeface="Titillium Web"/>
              <a:cs typeface="Titillium Web"/>
              <a:sym typeface="Titillium Web"/>
            </a:endParaRPr>
          </a:p>
          <a:p>
            <a:pPr indent="-333375" lvl="0" marL="457200" rtl="0" algn="l">
              <a:lnSpc>
                <a:spcPct val="115000"/>
              </a:lnSpc>
              <a:spcBef>
                <a:spcPts val="1000"/>
              </a:spcBef>
              <a:spcAft>
                <a:spcPts val="1000"/>
              </a:spcAft>
              <a:buClr>
                <a:srgbClr val="005452"/>
              </a:buClr>
              <a:buSzPts val="1650"/>
              <a:buFont typeface="Titillium Web"/>
              <a:buChar char="➔"/>
            </a:pPr>
            <a:r>
              <a:rPr lang="en" sz="1650">
                <a:solidFill>
                  <a:srgbClr val="005452"/>
                </a:solidFill>
                <a:latin typeface="Titillium Web"/>
                <a:ea typeface="Titillium Web"/>
                <a:cs typeface="Titillium Web"/>
                <a:sym typeface="Titillium Web"/>
              </a:rPr>
              <a:t>Grants are typically short-lived or single-use in many cases.</a:t>
            </a:r>
            <a:endParaRPr sz="1650">
              <a:solidFill>
                <a:srgbClr val="005452"/>
              </a:solidFill>
              <a:latin typeface="Titillium Web"/>
              <a:ea typeface="Titillium Web"/>
              <a:cs typeface="Titillium Web"/>
              <a:sym typeface="Titillium Web"/>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pic>
        <p:nvPicPr>
          <p:cNvPr id="123" name="Google Shape;123;p25"/>
          <p:cNvPicPr preferRelativeResize="0"/>
          <p:nvPr/>
        </p:nvPicPr>
        <p:blipFill>
          <a:blip r:embed="rId3">
            <a:alphaModFix/>
          </a:blip>
          <a:stretch>
            <a:fillRect/>
          </a:stretch>
        </p:blipFill>
        <p:spPr>
          <a:xfrm>
            <a:off x="3007850" y="552200"/>
            <a:ext cx="5809924" cy="4335650"/>
          </a:xfrm>
          <a:prstGeom prst="rect">
            <a:avLst/>
          </a:prstGeom>
          <a:noFill/>
          <a:ln>
            <a:noFill/>
          </a:ln>
        </p:spPr>
      </p:pic>
      <p:sp>
        <p:nvSpPr>
          <p:cNvPr id="124" name="Google Shape;124;p25"/>
          <p:cNvSpPr txBox="1"/>
          <p:nvPr/>
        </p:nvSpPr>
        <p:spPr>
          <a:xfrm>
            <a:off x="572200" y="478675"/>
            <a:ext cx="2977800" cy="572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3000">
                <a:solidFill>
                  <a:srgbClr val="005452"/>
                </a:solidFill>
                <a:latin typeface="Titillium Web SemiBold"/>
                <a:ea typeface="Titillium Web SemiBold"/>
                <a:cs typeface="Titillium Web SemiBold"/>
                <a:sym typeface="Titillium Web SemiBold"/>
              </a:rPr>
              <a:t>The Problem</a:t>
            </a:r>
            <a:endParaRPr sz="3000">
              <a:solidFill>
                <a:srgbClr val="005452"/>
              </a:solidFill>
              <a:latin typeface="Titillium Web SemiBold"/>
              <a:ea typeface="Titillium Web SemiBold"/>
              <a:cs typeface="Titillium Web SemiBold"/>
              <a:sym typeface="Titillium Web SemiBold"/>
            </a:endParaRPr>
          </a:p>
        </p:txBody>
      </p:sp>
      <p:cxnSp>
        <p:nvCxnSpPr>
          <p:cNvPr id="125" name="Google Shape;125;p25"/>
          <p:cNvCxnSpPr/>
          <p:nvPr/>
        </p:nvCxnSpPr>
        <p:spPr>
          <a:xfrm>
            <a:off x="675471" y="1151900"/>
            <a:ext cx="4076700" cy="0"/>
          </a:xfrm>
          <a:prstGeom prst="straightConnector1">
            <a:avLst/>
          </a:prstGeom>
          <a:noFill/>
          <a:ln cap="flat" cmpd="sng" w="9525">
            <a:solidFill>
              <a:srgbClr val="005452"/>
            </a:solidFill>
            <a:prstDash val="solid"/>
            <a:round/>
            <a:headEnd len="med" w="med" type="none"/>
            <a:tailEnd len="med" w="med" type="triangle"/>
          </a:ln>
        </p:spPr>
      </p:cxnSp>
      <p:sp>
        <p:nvSpPr>
          <p:cNvPr id="126" name="Google Shape;126;p25"/>
          <p:cNvSpPr txBox="1"/>
          <p:nvPr/>
        </p:nvSpPr>
        <p:spPr>
          <a:xfrm>
            <a:off x="675475" y="1324125"/>
            <a:ext cx="7704000" cy="30882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rgbClr val="005452"/>
              </a:buClr>
              <a:buSzPts val="2000"/>
              <a:buFont typeface="Titillium Web"/>
              <a:buChar char="➔"/>
            </a:pPr>
            <a:r>
              <a:rPr lang="en" sz="2000">
                <a:solidFill>
                  <a:srgbClr val="005452"/>
                </a:solidFill>
                <a:latin typeface="Titillium Web"/>
                <a:ea typeface="Titillium Web"/>
                <a:cs typeface="Titillium Web"/>
                <a:sym typeface="Titillium Web"/>
              </a:rPr>
              <a:t>Online payments are complicated</a:t>
            </a:r>
            <a:endParaRPr sz="2000">
              <a:solidFill>
                <a:srgbClr val="005452"/>
              </a:solidFill>
              <a:latin typeface="Titillium Web"/>
              <a:ea typeface="Titillium Web"/>
              <a:cs typeface="Titillium Web"/>
              <a:sym typeface="Titillium Web"/>
            </a:endParaRPr>
          </a:p>
          <a:p>
            <a:pPr indent="-355600" lvl="0" marL="457200" rtl="0" algn="l">
              <a:lnSpc>
                <a:spcPct val="115000"/>
              </a:lnSpc>
              <a:spcBef>
                <a:spcPts val="1000"/>
              </a:spcBef>
              <a:spcAft>
                <a:spcPts val="0"/>
              </a:spcAft>
              <a:buClr>
                <a:srgbClr val="005452"/>
              </a:buClr>
              <a:buSzPts val="2000"/>
              <a:buFont typeface="Titillium Web"/>
              <a:buChar char="➔"/>
            </a:pPr>
            <a:r>
              <a:rPr lang="en" sz="2000">
                <a:solidFill>
                  <a:srgbClr val="005452"/>
                </a:solidFill>
                <a:latin typeface="Titillium Web"/>
                <a:ea typeface="Titillium Web"/>
                <a:cs typeface="Titillium Web"/>
                <a:sym typeface="Titillium Web"/>
              </a:rPr>
              <a:t>Insecure</a:t>
            </a:r>
            <a:endParaRPr sz="2000">
              <a:solidFill>
                <a:srgbClr val="005452"/>
              </a:solidFill>
              <a:latin typeface="Titillium Web"/>
              <a:ea typeface="Titillium Web"/>
              <a:cs typeface="Titillium Web"/>
              <a:sym typeface="Titillium Web"/>
            </a:endParaRPr>
          </a:p>
          <a:p>
            <a:pPr indent="-355600" lvl="0" marL="457200" rtl="0" algn="l">
              <a:lnSpc>
                <a:spcPct val="115000"/>
              </a:lnSpc>
              <a:spcBef>
                <a:spcPts val="1000"/>
              </a:spcBef>
              <a:spcAft>
                <a:spcPts val="0"/>
              </a:spcAft>
              <a:buClr>
                <a:srgbClr val="005452"/>
              </a:buClr>
              <a:buSzPts val="2000"/>
              <a:buFont typeface="Titillium Web"/>
              <a:buChar char="➔"/>
            </a:pPr>
            <a:r>
              <a:rPr lang="en" sz="2000">
                <a:solidFill>
                  <a:srgbClr val="005452"/>
                </a:solidFill>
                <a:latin typeface="Titillium Web"/>
                <a:ea typeface="Titillium Web"/>
                <a:cs typeface="Titillium Web"/>
                <a:sym typeface="Titillium Web"/>
              </a:rPr>
              <a:t>Typically require intermediaries</a:t>
            </a:r>
            <a:endParaRPr sz="2000">
              <a:solidFill>
                <a:srgbClr val="005452"/>
              </a:solidFill>
              <a:latin typeface="Titillium Web"/>
              <a:ea typeface="Titillium Web"/>
              <a:cs typeface="Titillium Web"/>
              <a:sym typeface="Titillium Web"/>
            </a:endParaRPr>
          </a:p>
          <a:p>
            <a:pPr indent="-355600" lvl="0" marL="457200" rtl="0" algn="l">
              <a:lnSpc>
                <a:spcPct val="115000"/>
              </a:lnSpc>
              <a:spcBef>
                <a:spcPts val="1000"/>
              </a:spcBef>
              <a:spcAft>
                <a:spcPts val="1000"/>
              </a:spcAft>
              <a:buClr>
                <a:srgbClr val="005452"/>
              </a:buClr>
              <a:buSzPts val="2000"/>
              <a:buFont typeface="Titillium Web"/>
              <a:buChar char="➔"/>
            </a:pPr>
            <a:r>
              <a:rPr lang="en" sz="2000">
                <a:solidFill>
                  <a:srgbClr val="005452"/>
                </a:solidFill>
                <a:latin typeface="Titillium Web"/>
                <a:ea typeface="Titillium Web"/>
                <a:cs typeface="Titillium Web"/>
                <a:sym typeface="Titillium Web"/>
              </a:rPr>
              <a:t>Opaque</a:t>
            </a:r>
            <a:endParaRPr sz="2000">
              <a:solidFill>
                <a:srgbClr val="005452"/>
              </a:solidFill>
              <a:latin typeface="Titillium Web"/>
              <a:ea typeface="Titillium Web"/>
              <a:cs typeface="Titillium Web"/>
              <a:sym typeface="Titillium Web"/>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5" name="Shape 895"/>
        <p:cNvGrpSpPr/>
        <p:nvPr/>
      </p:nvGrpSpPr>
      <p:grpSpPr>
        <a:xfrm>
          <a:off x="0" y="0"/>
          <a:ext cx="0" cy="0"/>
          <a:chOff x="0" y="0"/>
          <a:chExt cx="0" cy="0"/>
        </a:xfrm>
      </p:grpSpPr>
      <p:cxnSp>
        <p:nvCxnSpPr>
          <p:cNvPr id="896" name="Google Shape;896;p70"/>
          <p:cNvCxnSpPr/>
          <p:nvPr/>
        </p:nvCxnSpPr>
        <p:spPr>
          <a:xfrm>
            <a:off x="675471" y="1151900"/>
            <a:ext cx="7774200" cy="0"/>
          </a:xfrm>
          <a:prstGeom prst="straightConnector1">
            <a:avLst/>
          </a:prstGeom>
          <a:noFill/>
          <a:ln cap="flat" cmpd="sng" w="9525">
            <a:solidFill>
              <a:srgbClr val="005452"/>
            </a:solidFill>
            <a:prstDash val="solid"/>
            <a:round/>
            <a:headEnd len="med" w="med" type="none"/>
            <a:tailEnd len="med" w="med" type="triangle"/>
          </a:ln>
        </p:spPr>
      </p:cxnSp>
      <p:sp>
        <p:nvSpPr>
          <p:cNvPr id="897" name="Google Shape;897;p70"/>
          <p:cNvSpPr txBox="1"/>
          <p:nvPr/>
        </p:nvSpPr>
        <p:spPr>
          <a:xfrm>
            <a:off x="7883432" y="2660538"/>
            <a:ext cx="6234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800">
                <a:solidFill>
                  <a:srgbClr val="005452"/>
                </a:solidFill>
                <a:latin typeface="Titillium Web Light"/>
                <a:ea typeface="Titillium Web Light"/>
                <a:cs typeface="Titillium Web Light"/>
                <a:sym typeface="Titillium Web Light"/>
              </a:rPr>
              <a:t>Grant Request</a:t>
            </a:r>
            <a:endParaRPr sz="800">
              <a:solidFill>
                <a:srgbClr val="005452"/>
              </a:solidFill>
              <a:latin typeface="Titillium Web Light"/>
              <a:ea typeface="Titillium Web Light"/>
              <a:cs typeface="Titillium Web Light"/>
              <a:sym typeface="Titillium Web Light"/>
            </a:endParaRPr>
          </a:p>
        </p:txBody>
      </p:sp>
      <p:sp>
        <p:nvSpPr>
          <p:cNvPr id="898" name="Google Shape;898;p70"/>
          <p:cNvSpPr/>
          <p:nvPr/>
        </p:nvSpPr>
        <p:spPr>
          <a:xfrm>
            <a:off x="7181850" y="2181225"/>
            <a:ext cx="994500" cy="1738350"/>
          </a:xfrm>
          <a:custGeom>
            <a:rect b="b" l="l" r="r" t="t"/>
            <a:pathLst>
              <a:path extrusionOk="0" h="69534" w="39780">
                <a:moveTo>
                  <a:pt x="0" y="0"/>
                </a:moveTo>
                <a:cubicBezTo>
                  <a:pt x="6604" y="8319"/>
                  <a:pt x="37321" y="38322"/>
                  <a:pt x="39624" y="49911"/>
                </a:cubicBezTo>
                <a:cubicBezTo>
                  <a:pt x="41927" y="61500"/>
                  <a:pt x="18118" y="66264"/>
                  <a:pt x="13817" y="69534"/>
                </a:cubicBezTo>
              </a:path>
            </a:pathLst>
          </a:custGeom>
          <a:noFill/>
          <a:ln cap="flat" cmpd="sng" w="9525">
            <a:solidFill>
              <a:srgbClr val="005452"/>
            </a:solidFill>
            <a:prstDash val="solid"/>
            <a:round/>
            <a:headEnd len="med" w="med" type="none"/>
            <a:tailEnd len="med" w="med" type="stealth"/>
          </a:ln>
        </p:spPr>
      </p:sp>
      <p:sp>
        <p:nvSpPr>
          <p:cNvPr id="899" name="Google Shape;899;p70"/>
          <p:cNvSpPr txBox="1"/>
          <p:nvPr/>
        </p:nvSpPr>
        <p:spPr>
          <a:xfrm>
            <a:off x="6047175" y="1327800"/>
            <a:ext cx="15978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latin typeface="Titillium Web Light"/>
                <a:ea typeface="Titillium Web Light"/>
                <a:cs typeface="Titillium Web Light"/>
                <a:sym typeface="Titillium Web Light"/>
              </a:rPr>
              <a:t>Client</a:t>
            </a:r>
            <a:endParaRPr sz="1000">
              <a:solidFill>
                <a:srgbClr val="000000"/>
              </a:solidFill>
              <a:latin typeface="Titillium Web Light"/>
              <a:ea typeface="Titillium Web Light"/>
              <a:cs typeface="Titillium Web Light"/>
              <a:sym typeface="Titillium Web Light"/>
            </a:endParaRPr>
          </a:p>
        </p:txBody>
      </p:sp>
      <p:grpSp>
        <p:nvGrpSpPr>
          <p:cNvPr id="900" name="Google Shape;900;p70"/>
          <p:cNvGrpSpPr/>
          <p:nvPr/>
        </p:nvGrpSpPr>
        <p:grpSpPr>
          <a:xfrm>
            <a:off x="6551275" y="1666500"/>
            <a:ext cx="589605" cy="475488"/>
            <a:chOff x="2816875" y="255775"/>
            <a:chExt cx="589605" cy="475488"/>
          </a:xfrm>
        </p:grpSpPr>
        <p:pic>
          <p:nvPicPr>
            <p:cNvPr id="901" name="Google Shape;901;p70"/>
            <p:cNvPicPr preferRelativeResize="0"/>
            <p:nvPr/>
          </p:nvPicPr>
          <p:blipFill>
            <a:blip r:embed="rId3">
              <a:alphaModFix/>
            </a:blip>
            <a:stretch>
              <a:fillRect/>
            </a:stretch>
          </p:blipFill>
          <p:spPr>
            <a:xfrm>
              <a:off x="2816875" y="255775"/>
              <a:ext cx="589605" cy="475488"/>
            </a:xfrm>
            <a:prstGeom prst="rect">
              <a:avLst/>
            </a:prstGeom>
            <a:noFill/>
            <a:ln>
              <a:noFill/>
            </a:ln>
          </p:spPr>
        </p:pic>
        <p:pic>
          <p:nvPicPr>
            <p:cNvPr id="902" name="Google Shape;902;p70"/>
            <p:cNvPicPr preferRelativeResize="0"/>
            <p:nvPr/>
          </p:nvPicPr>
          <p:blipFill>
            <a:blip r:embed="rId4">
              <a:alphaModFix/>
            </a:blip>
            <a:stretch>
              <a:fillRect/>
            </a:stretch>
          </p:blipFill>
          <p:spPr>
            <a:xfrm>
              <a:off x="2927406" y="306440"/>
              <a:ext cx="297968" cy="246888"/>
            </a:xfrm>
            <a:prstGeom prst="rect">
              <a:avLst/>
            </a:prstGeom>
            <a:noFill/>
            <a:ln>
              <a:noFill/>
            </a:ln>
          </p:spPr>
        </p:pic>
      </p:grpSp>
      <p:pic>
        <p:nvPicPr>
          <p:cNvPr id="903" name="Google Shape;903;p70"/>
          <p:cNvPicPr preferRelativeResize="0"/>
          <p:nvPr/>
        </p:nvPicPr>
        <p:blipFill>
          <a:blip r:embed="rId5">
            <a:alphaModFix/>
          </a:blip>
          <a:stretch>
            <a:fillRect/>
          </a:stretch>
        </p:blipFill>
        <p:spPr>
          <a:xfrm rot="8099994">
            <a:off x="6976900" y="1970219"/>
            <a:ext cx="259950" cy="132061"/>
          </a:xfrm>
          <a:prstGeom prst="rect">
            <a:avLst/>
          </a:prstGeom>
          <a:noFill/>
          <a:ln>
            <a:noFill/>
          </a:ln>
        </p:spPr>
      </p:pic>
      <p:sp>
        <p:nvSpPr>
          <p:cNvPr id="904" name="Google Shape;904;p70"/>
          <p:cNvSpPr txBox="1"/>
          <p:nvPr/>
        </p:nvSpPr>
        <p:spPr>
          <a:xfrm>
            <a:off x="5076338" y="2998025"/>
            <a:ext cx="15978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solidFill>
                  <a:srgbClr val="000000"/>
                </a:solidFill>
                <a:latin typeface="Titillium Web Light"/>
                <a:ea typeface="Titillium Web Light"/>
                <a:cs typeface="Titillium Web Light"/>
                <a:sym typeface="Titillium Web Light"/>
              </a:rPr>
              <a:t>Customer</a:t>
            </a:r>
            <a:endParaRPr sz="1000">
              <a:solidFill>
                <a:srgbClr val="000000"/>
              </a:solidFill>
              <a:latin typeface="Titillium Web Light"/>
              <a:ea typeface="Titillium Web Light"/>
              <a:cs typeface="Titillium Web Light"/>
              <a:sym typeface="Titillium Web Light"/>
            </a:endParaRPr>
          </a:p>
        </p:txBody>
      </p:sp>
      <p:pic>
        <p:nvPicPr>
          <p:cNvPr id="905" name="Google Shape;905;p70"/>
          <p:cNvPicPr preferRelativeResize="0"/>
          <p:nvPr/>
        </p:nvPicPr>
        <p:blipFill>
          <a:blip r:embed="rId6">
            <a:alphaModFix/>
          </a:blip>
          <a:stretch>
            <a:fillRect/>
          </a:stretch>
        </p:blipFill>
        <p:spPr>
          <a:xfrm>
            <a:off x="5600925" y="2495075"/>
            <a:ext cx="548640" cy="548640"/>
          </a:xfrm>
          <a:prstGeom prst="rect">
            <a:avLst/>
          </a:prstGeom>
          <a:noFill/>
          <a:ln>
            <a:noFill/>
          </a:ln>
        </p:spPr>
      </p:pic>
      <p:sp>
        <p:nvSpPr>
          <p:cNvPr id="906" name="Google Shape;906;p70"/>
          <p:cNvSpPr txBox="1"/>
          <p:nvPr/>
        </p:nvSpPr>
        <p:spPr>
          <a:xfrm>
            <a:off x="5797000" y="3751300"/>
            <a:ext cx="6546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latin typeface="Titillium Web Light"/>
                <a:ea typeface="Titillium Web Light"/>
                <a:cs typeface="Titillium Web Light"/>
                <a:sym typeface="Titillium Web Light"/>
              </a:rPr>
              <a:t>ASE</a:t>
            </a:r>
            <a:endParaRPr sz="1000">
              <a:solidFill>
                <a:srgbClr val="000000"/>
              </a:solidFill>
              <a:latin typeface="Titillium Web Light"/>
              <a:ea typeface="Titillium Web Light"/>
              <a:cs typeface="Titillium Web Light"/>
              <a:sym typeface="Titillium Web Light"/>
            </a:endParaRPr>
          </a:p>
        </p:txBody>
      </p:sp>
      <p:pic>
        <p:nvPicPr>
          <p:cNvPr id="907" name="Google Shape;907;p70"/>
          <p:cNvPicPr preferRelativeResize="0"/>
          <p:nvPr/>
        </p:nvPicPr>
        <p:blipFill>
          <a:blip r:embed="rId7">
            <a:alphaModFix/>
          </a:blip>
          <a:stretch>
            <a:fillRect/>
          </a:stretch>
        </p:blipFill>
        <p:spPr>
          <a:xfrm>
            <a:off x="6374913" y="3834313"/>
            <a:ext cx="186075" cy="172675"/>
          </a:xfrm>
          <a:prstGeom prst="rect">
            <a:avLst/>
          </a:prstGeom>
          <a:noFill/>
          <a:ln>
            <a:noFill/>
          </a:ln>
        </p:spPr>
      </p:pic>
      <p:pic>
        <p:nvPicPr>
          <p:cNvPr id="908" name="Google Shape;908;p70"/>
          <p:cNvPicPr preferRelativeResize="0"/>
          <p:nvPr/>
        </p:nvPicPr>
        <p:blipFill>
          <a:blip r:embed="rId8">
            <a:alphaModFix/>
          </a:blip>
          <a:stretch>
            <a:fillRect/>
          </a:stretch>
        </p:blipFill>
        <p:spPr>
          <a:xfrm>
            <a:off x="6337989" y="3701113"/>
            <a:ext cx="259950" cy="439109"/>
          </a:xfrm>
          <a:prstGeom prst="rect">
            <a:avLst/>
          </a:prstGeom>
          <a:noFill/>
          <a:ln>
            <a:noFill/>
          </a:ln>
        </p:spPr>
      </p:pic>
      <p:grpSp>
        <p:nvGrpSpPr>
          <p:cNvPr id="909" name="Google Shape;909;p70"/>
          <p:cNvGrpSpPr/>
          <p:nvPr/>
        </p:nvGrpSpPr>
        <p:grpSpPr>
          <a:xfrm>
            <a:off x="6873205" y="4252508"/>
            <a:ext cx="589500" cy="663625"/>
            <a:chOff x="5479788" y="4012475"/>
            <a:chExt cx="589500" cy="663625"/>
          </a:xfrm>
        </p:grpSpPr>
        <p:pic>
          <p:nvPicPr>
            <p:cNvPr id="910" name="Google Shape;910;p70"/>
            <p:cNvPicPr preferRelativeResize="0"/>
            <p:nvPr/>
          </p:nvPicPr>
          <p:blipFill>
            <a:blip r:embed="rId9">
              <a:alphaModFix/>
            </a:blip>
            <a:stretch>
              <a:fillRect/>
            </a:stretch>
          </p:blipFill>
          <p:spPr>
            <a:xfrm>
              <a:off x="5647473" y="4012475"/>
              <a:ext cx="264306" cy="273048"/>
            </a:xfrm>
            <a:prstGeom prst="rect">
              <a:avLst/>
            </a:prstGeom>
            <a:noFill/>
            <a:ln>
              <a:noFill/>
            </a:ln>
          </p:spPr>
        </p:pic>
        <p:sp>
          <p:nvSpPr>
            <p:cNvPr id="911" name="Google Shape;911;p70"/>
            <p:cNvSpPr txBox="1"/>
            <p:nvPr/>
          </p:nvSpPr>
          <p:spPr>
            <a:xfrm>
              <a:off x="5479788" y="4245000"/>
              <a:ext cx="5895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800">
                  <a:latin typeface="Titillium Web Light"/>
                  <a:ea typeface="Titillium Web Light"/>
                  <a:cs typeface="Titillium Web Light"/>
                  <a:sym typeface="Titillium Web Light"/>
                </a:rPr>
                <a:t>Resource server </a:t>
              </a:r>
              <a:endParaRPr sz="800">
                <a:solidFill>
                  <a:srgbClr val="000000"/>
                </a:solidFill>
                <a:latin typeface="Titillium Web Light"/>
                <a:ea typeface="Titillium Web Light"/>
                <a:cs typeface="Titillium Web Light"/>
                <a:sym typeface="Titillium Web Light"/>
              </a:endParaRPr>
            </a:p>
          </p:txBody>
        </p:sp>
      </p:grpSp>
      <p:grpSp>
        <p:nvGrpSpPr>
          <p:cNvPr id="912" name="Google Shape;912;p70"/>
          <p:cNvGrpSpPr/>
          <p:nvPr/>
        </p:nvGrpSpPr>
        <p:grpSpPr>
          <a:xfrm>
            <a:off x="6750355" y="3588867"/>
            <a:ext cx="835200" cy="663625"/>
            <a:chOff x="4406975" y="4012475"/>
            <a:chExt cx="835200" cy="663625"/>
          </a:xfrm>
        </p:grpSpPr>
        <p:pic>
          <p:nvPicPr>
            <p:cNvPr id="913" name="Google Shape;913;p70"/>
            <p:cNvPicPr preferRelativeResize="0"/>
            <p:nvPr/>
          </p:nvPicPr>
          <p:blipFill>
            <a:blip r:embed="rId9">
              <a:alphaModFix/>
            </a:blip>
            <a:stretch>
              <a:fillRect/>
            </a:stretch>
          </p:blipFill>
          <p:spPr>
            <a:xfrm>
              <a:off x="4692422" y="4012475"/>
              <a:ext cx="264306" cy="273048"/>
            </a:xfrm>
            <a:prstGeom prst="rect">
              <a:avLst/>
            </a:prstGeom>
            <a:noFill/>
            <a:ln>
              <a:noFill/>
            </a:ln>
          </p:spPr>
        </p:pic>
        <p:sp>
          <p:nvSpPr>
            <p:cNvPr id="914" name="Google Shape;914;p70"/>
            <p:cNvSpPr txBox="1"/>
            <p:nvPr/>
          </p:nvSpPr>
          <p:spPr>
            <a:xfrm>
              <a:off x="4406975" y="4245000"/>
              <a:ext cx="8352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800">
                  <a:latin typeface="Titillium Web Light"/>
                  <a:ea typeface="Titillium Web Light"/>
                  <a:cs typeface="Titillium Web Light"/>
                  <a:sym typeface="Titillium Web Light"/>
                </a:rPr>
                <a:t>Authorization server (AS)</a:t>
              </a:r>
              <a:endParaRPr sz="800">
                <a:solidFill>
                  <a:srgbClr val="000000"/>
                </a:solidFill>
                <a:latin typeface="Titillium Web Light"/>
                <a:ea typeface="Titillium Web Light"/>
                <a:cs typeface="Titillium Web Light"/>
                <a:sym typeface="Titillium Web Light"/>
              </a:endParaRPr>
            </a:p>
          </p:txBody>
        </p:sp>
      </p:grpSp>
      <p:sp>
        <p:nvSpPr>
          <p:cNvPr id="915" name="Google Shape;915;p70"/>
          <p:cNvSpPr txBox="1"/>
          <p:nvPr/>
        </p:nvSpPr>
        <p:spPr>
          <a:xfrm>
            <a:off x="675475" y="1324125"/>
            <a:ext cx="4516800" cy="33648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Clr>
                <a:srgbClr val="005452"/>
              </a:buClr>
              <a:buSzPts val="1600"/>
              <a:buFont typeface="Titillium Web"/>
              <a:buChar char="➔"/>
            </a:pPr>
            <a:r>
              <a:rPr lang="en" sz="1600">
                <a:solidFill>
                  <a:srgbClr val="005452"/>
                </a:solidFill>
                <a:latin typeface="Titillium Web"/>
                <a:ea typeface="Titillium Web"/>
                <a:cs typeface="Titillium Web"/>
                <a:sym typeface="Titillium Web"/>
              </a:rPr>
              <a:t>Before a client can access the Open Payments API, it must send a grant request to the AS.</a:t>
            </a:r>
            <a:endParaRPr sz="1600">
              <a:solidFill>
                <a:srgbClr val="005452"/>
              </a:solidFill>
              <a:latin typeface="Titillium Web"/>
              <a:ea typeface="Titillium Web"/>
              <a:cs typeface="Titillium Web"/>
              <a:sym typeface="Titillium Web"/>
            </a:endParaRPr>
          </a:p>
          <a:p>
            <a:pPr indent="-330200" lvl="0" marL="457200" rtl="0" algn="l">
              <a:lnSpc>
                <a:spcPct val="115000"/>
              </a:lnSpc>
              <a:spcBef>
                <a:spcPts val="1000"/>
              </a:spcBef>
              <a:spcAft>
                <a:spcPts val="0"/>
              </a:spcAft>
              <a:buClr>
                <a:srgbClr val="005452"/>
              </a:buClr>
              <a:buSzPts val="1600"/>
              <a:buFont typeface="Titillium Web"/>
              <a:buChar char="➔"/>
            </a:pPr>
            <a:r>
              <a:rPr lang="en" sz="1600">
                <a:solidFill>
                  <a:srgbClr val="005452"/>
                </a:solidFill>
                <a:latin typeface="Titillium Web"/>
                <a:ea typeface="Titillium Web"/>
                <a:cs typeface="Titillium Web"/>
                <a:sym typeface="Titillium Web"/>
              </a:rPr>
              <a:t>The request must contain the type of resource it wants to work with and the action(s) it wants to take on the resource. </a:t>
            </a:r>
            <a:endParaRPr sz="1600">
              <a:solidFill>
                <a:srgbClr val="005452"/>
              </a:solidFill>
              <a:latin typeface="Titillium Web"/>
              <a:ea typeface="Titillium Web"/>
              <a:cs typeface="Titillium Web"/>
              <a:sym typeface="Titillium Web"/>
            </a:endParaRPr>
          </a:p>
          <a:p>
            <a:pPr indent="-330200" lvl="0" marL="457200" rtl="0" algn="l">
              <a:lnSpc>
                <a:spcPct val="115000"/>
              </a:lnSpc>
              <a:spcBef>
                <a:spcPts val="1000"/>
              </a:spcBef>
              <a:spcAft>
                <a:spcPts val="0"/>
              </a:spcAft>
              <a:buClr>
                <a:srgbClr val="005452"/>
              </a:buClr>
              <a:buSzPts val="1600"/>
              <a:buFont typeface="Titillium Web"/>
              <a:buChar char="➔"/>
            </a:pPr>
            <a:r>
              <a:rPr lang="en" sz="1600">
                <a:solidFill>
                  <a:srgbClr val="005452"/>
                </a:solidFill>
                <a:latin typeface="Titillium Web"/>
                <a:ea typeface="Titillium Web"/>
                <a:cs typeface="Titillium Web"/>
                <a:sym typeface="Titillium Web"/>
              </a:rPr>
              <a:t>Resource types include incoming-payment, quote, and outgoing-payment. </a:t>
            </a:r>
            <a:endParaRPr sz="1600">
              <a:solidFill>
                <a:srgbClr val="005452"/>
              </a:solidFill>
              <a:latin typeface="Titillium Web"/>
              <a:ea typeface="Titillium Web"/>
              <a:cs typeface="Titillium Web"/>
              <a:sym typeface="Titillium Web"/>
            </a:endParaRPr>
          </a:p>
          <a:p>
            <a:pPr indent="-330200" lvl="0" marL="457200" rtl="0" algn="l">
              <a:lnSpc>
                <a:spcPct val="115000"/>
              </a:lnSpc>
              <a:spcBef>
                <a:spcPts val="1000"/>
              </a:spcBef>
              <a:spcAft>
                <a:spcPts val="1000"/>
              </a:spcAft>
              <a:buClr>
                <a:srgbClr val="005452"/>
              </a:buClr>
              <a:buSzPts val="1600"/>
              <a:buFont typeface="Titillium Web"/>
              <a:buChar char="➔"/>
            </a:pPr>
            <a:r>
              <a:rPr lang="en" sz="1600">
                <a:solidFill>
                  <a:srgbClr val="005452"/>
                </a:solidFill>
                <a:latin typeface="Titillium Web"/>
                <a:ea typeface="Titillium Web"/>
                <a:cs typeface="Titillium Web"/>
                <a:sym typeface="Titillium Web"/>
              </a:rPr>
              <a:t>The available actions depend on type, but examples include create and read. </a:t>
            </a:r>
            <a:endParaRPr sz="1600">
              <a:solidFill>
                <a:srgbClr val="005452"/>
              </a:solidFill>
              <a:latin typeface="Titillium Web"/>
              <a:ea typeface="Titillium Web"/>
              <a:cs typeface="Titillium Web"/>
              <a:sym typeface="Titillium Web"/>
            </a:endParaRPr>
          </a:p>
        </p:txBody>
      </p:sp>
      <p:sp>
        <p:nvSpPr>
          <p:cNvPr id="916" name="Google Shape;916;p70"/>
          <p:cNvSpPr txBox="1"/>
          <p:nvPr/>
        </p:nvSpPr>
        <p:spPr>
          <a:xfrm>
            <a:off x="572200" y="299975"/>
            <a:ext cx="7704000" cy="572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3000">
                <a:solidFill>
                  <a:srgbClr val="005452"/>
                </a:solidFill>
                <a:latin typeface="Titillium Web SemiBold"/>
                <a:ea typeface="Titillium Web SemiBold"/>
                <a:cs typeface="Titillium Web SemiBold"/>
                <a:sym typeface="Titillium Web SemiBold"/>
              </a:rPr>
              <a:t>Deep Dive: Grant Flows</a:t>
            </a:r>
            <a:endParaRPr sz="3000">
              <a:solidFill>
                <a:srgbClr val="005452"/>
              </a:solidFill>
              <a:latin typeface="Titillium Web SemiBold"/>
              <a:ea typeface="Titillium Web SemiBold"/>
              <a:cs typeface="Titillium Web SemiBold"/>
              <a:sym typeface="Titillium Web SemiBold"/>
            </a:endParaRPr>
          </a:p>
        </p:txBody>
      </p:sp>
      <p:sp>
        <p:nvSpPr>
          <p:cNvPr id="917" name="Google Shape;917;p70"/>
          <p:cNvSpPr txBox="1"/>
          <p:nvPr/>
        </p:nvSpPr>
        <p:spPr>
          <a:xfrm>
            <a:off x="611128" y="740436"/>
            <a:ext cx="7774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005452"/>
                </a:solidFill>
                <a:latin typeface="Titillium Web SemiBold"/>
                <a:ea typeface="Titillium Web SemiBold"/>
                <a:cs typeface="Titillium Web SemiBold"/>
                <a:sym typeface="Titillium Web SemiBold"/>
              </a:rPr>
              <a:t>Non-interactive grant flows</a:t>
            </a:r>
            <a:endParaRPr>
              <a:solidFill>
                <a:srgbClr val="005452"/>
              </a:solidFill>
              <a:latin typeface="Titillium Web SemiBold"/>
              <a:ea typeface="Titillium Web SemiBold"/>
              <a:cs typeface="Titillium Web SemiBold"/>
              <a:sym typeface="Titillium Web SemiBold"/>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1" name="Shape 921"/>
        <p:cNvGrpSpPr/>
        <p:nvPr/>
      </p:nvGrpSpPr>
      <p:grpSpPr>
        <a:xfrm>
          <a:off x="0" y="0"/>
          <a:ext cx="0" cy="0"/>
          <a:chOff x="0" y="0"/>
          <a:chExt cx="0" cy="0"/>
        </a:xfrm>
      </p:grpSpPr>
      <p:cxnSp>
        <p:nvCxnSpPr>
          <p:cNvPr id="922" name="Google Shape;922;p71"/>
          <p:cNvCxnSpPr/>
          <p:nvPr/>
        </p:nvCxnSpPr>
        <p:spPr>
          <a:xfrm>
            <a:off x="675471" y="1151900"/>
            <a:ext cx="7774200" cy="0"/>
          </a:xfrm>
          <a:prstGeom prst="straightConnector1">
            <a:avLst/>
          </a:prstGeom>
          <a:noFill/>
          <a:ln cap="flat" cmpd="sng" w="9525">
            <a:solidFill>
              <a:srgbClr val="005452"/>
            </a:solidFill>
            <a:prstDash val="solid"/>
            <a:round/>
            <a:headEnd len="med" w="med" type="none"/>
            <a:tailEnd len="med" w="med" type="triangle"/>
          </a:ln>
        </p:spPr>
      </p:cxnSp>
      <p:sp>
        <p:nvSpPr>
          <p:cNvPr id="923" name="Google Shape;923;p71"/>
          <p:cNvSpPr txBox="1"/>
          <p:nvPr/>
        </p:nvSpPr>
        <p:spPr>
          <a:xfrm>
            <a:off x="7826282" y="2863038"/>
            <a:ext cx="6234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800">
                <a:solidFill>
                  <a:srgbClr val="005452"/>
                </a:solidFill>
                <a:latin typeface="Titillium Web Light"/>
                <a:ea typeface="Titillium Web Light"/>
                <a:cs typeface="Titillium Web Light"/>
                <a:sym typeface="Titillium Web Light"/>
              </a:rPr>
              <a:t>Access token</a:t>
            </a:r>
            <a:endParaRPr sz="800">
              <a:solidFill>
                <a:srgbClr val="005452"/>
              </a:solidFill>
              <a:latin typeface="Titillium Web Light"/>
              <a:ea typeface="Titillium Web Light"/>
              <a:cs typeface="Titillium Web Light"/>
              <a:sym typeface="Titillium Web Light"/>
            </a:endParaRPr>
          </a:p>
        </p:txBody>
      </p:sp>
      <p:sp>
        <p:nvSpPr>
          <p:cNvPr id="924" name="Google Shape;924;p71"/>
          <p:cNvSpPr/>
          <p:nvPr/>
        </p:nvSpPr>
        <p:spPr>
          <a:xfrm>
            <a:off x="7324725" y="2000250"/>
            <a:ext cx="611025" cy="1877175"/>
          </a:xfrm>
          <a:custGeom>
            <a:rect b="b" l="l" r="r" t="t"/>
            <a:pathLst>
              <a:path extrusionOk="0" h="75087" w="24441">
                <a:moveTo>
                  <a:pt x="6753" y="75087"/>
                </a:moveTo>
                <a:cubicBezTo>
                  <a:pt x="9692" y="66827"/>
                  <a:pt x="25510" y="38042"/>
                  <a:pt x="24384" y="25527"/>
                </a:cubicBezTo>
                <a:cubicBezTo>
                  <a:pt x="23259" y="13013"/>
                  <a:pt x="4064" y="4255"/>
                  <a:pt x="0" y="0"/>
                </a:cubicBezTo>
              </a:path>
            </a:pathLst>
          </a:custGeom>
          <a:noFill/>
          <a:ln cap="flat" cmpd="sng" w="9525">
            <a:solidFill>
              <a:srgbClr val="005452"/>
            </a:solidFill>
            <a:prstDash val="solid"/>
            <a:round/>
            <a:headEnd len="med" w="med" type="none"/>
            <a:tailEnd len="med" w="med" type="stealth"/>
          </a:ln>
        </p:spPr>
      </p:sp>
      <p:sp>
        <p:nvSpPr>
          <p:cNvPr id="925" name="Google Shape;925;p71"/>
          <p:cNvSpPr txBox="1"/>
          <p:nvPr/>
        </p:nvSpPr>
        <p:spPr>
          <a:xfrm>
            <a:off x="6047175" y="1327800"/>
            <a:ext cx="15978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latin typeface="Titillium Web Light"/>
                <a:ea typeface="Titillium Web Light"/>
                <a:cs typeface="Titillium Web Light"/>
                <a:sym typeface="Titillium Web Light"/>
              </a:rPr>
              <a:t>Client</a:t>
            </a:r>
            <a:endParaRPr sz="1000">
              <a:solidFill>
                <a:srgbClr val="000000"/>
              </a:solidFill>
              <a:latin typeface="Titillium Web Light"/>
              <a:ea typeface="Titillium Web Light"/>
              <a:cs typeface="Titillium Web Light"/>
              <a:sym typeface="Titillium Web Light"/>
            </a:endParaRPr>
          </a:p>
        </p:txBody>
      </p:sp>
      <p:grpSp>
        <p:nvGrpSpPr>
          <p:cNvPr id="926" name="Google Shape;926;p71"/>
          <p:cNvGrpSpPr/>
          <p:nvPr/>
        </p:nvGrpSpPr>
        <p:grpSpPr>
          <a:xfrm>
            <a:off x="6551275" y="1666500"/>
            <a:ext cx="589605" cy="475488"/>
            <a:chOff x="2816875" y="255775"/>
            <a:chExt cx="589605" cy="475488"/>
          </a:xfrm>
        </p:grpSpPr>
        <p:pic>
          <p:nvPicPr>
            <p:cNvPr id="927" name="Google Shape;927;p71"/>
            <p:cNvPicPr preferRelativeResize="0"/>
            <p:nvPr/>
          </p:nvPicPr>
          <p:blipFill>
            <a:blip r:embed="rId3">
              <a:alphaModFix/>
            </a:blip>
            <a:stretch>
              <a:fillRect/>
            </a:stretch>
          </p:blipFill>
          <p:spPr>
            <a:xfrm>
              <a:off x="2816875" y="255775"/>
              <a:ext cx="589605" cy="475488"/>
            </a:xfrm>
            <a:prstGeom prst="rect">
              <a:avLst/>
            </a:prstGeom>
            <a:noFill/>
            <a:ln>
              <a:noFill/>
            </a:ln>
          </p:spPr>
        </p:pic>
        <p:pic>
          <p:nvPicPr>
            <p:cNvPr id="928" name="Google Shape;928;p71"/>
            <p:cNvPicPr preferRelativeResize="0"/>
            <p:nvPr/>
          </p:nvPicPr>
          <p:blipFill>
            <a:blip r:embed="rId4">
              <a:alphaModFix/>
            </a:blip>
            <a:stretch>
              <a:fillRect/>
            </a:stretch>
          </p:blipFill>
          <p:spPr>
            <a:xfrm>
              <a:off x="2927406" y="306440"/>
              <a:ext cx="297968" cy="246888"/>
            </a:xfrm>
            <a:prstGeom prst="rect">
              <a:avLst/>
            </a:prstGeom>
            <a:noFill/>
            <a:ln>
              <a:noFill/>
            </a:ln>
          </p:spPr>
        </p:pic>
      </p:grpSp>
      <p:pic>
        <p:nvPicPr>
          <p:cNvPr id="929" name="Google Shape;929;p71"/>
          <p:cNvPicPr preferRelativeResize="0"/>
          <p:nvPr/>
        </p:nvPicPr>
        <p:blipFill>
          <a:blip r:embed="rId5">
            <a:alphaModFix/>
          </a:blip>
          <a:stretch>
            <a:fillRect/>
          </a:stretch>
        </p:blipFill>
        <p:spPr>
          <a:xfrm rot="8099994">
            <a:off x="6976900" y="1970219"/>
            <a:ext cx="259950" cy="132061"/>
          </a:xfrm>
          <a:prstGeom prst="rect">
            <a:avLst/>
          </a:prstGeom>
          <a:noFill/>
          <a:ln>
            <a:noFill/>
          </a:ln>
        </p:spPr>
      </p:pic>
      <p:sp>
        <p:nvSpPr>
          <p:cNvPr id="930" name="Google Shape;930;p71"/>
          <p:cNvSpPr txBox="1"/>
          <p:nvPr/>
        </p:nvSpPr>
        <p:spPr>
          <a:xfrm>
            <a:off x="5076338" y="2998025"/>
            <a:ext cx="15978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solidFill>
                  <a:srgbClr val="000000"/>
                </a:solidFill>
                <a:latin typeface="Titillium Web Light"/>
                <a:ea typeface="Titillium Web Light"/>
                <a:cs typeface="Titillium Web Light"/>
                <a:sym typeface="Titillium Web Light"/>
              </a:rPr>
              <a:t>Customer</a:t>
            </a:r>
            <a:endParaRPr sz="1000">
              <a:solidFill>
                <a:srgbClr val="000000"/>
              </a:solidFill>
              <a:latin typeface="Titillium Web Light"/>
              <a:ea typeface="Titillium Web Light"/>
              <a:cs typeface="Titillium Web Light"/>
              <a:sym typeface="Titillium Web Light"/>
            </a:endParaRPr>
          </a:p>
        </p:txBody>
      </p:sp>
      <p:pic>
        <p:nvPicPr>
          <p:cNvPr id="931" name="Google Shape;931;p71"/>
          <p:cNvPicPr preferRelativeResize="0"/>
          <p:nvPr/>
        </p:nvPicPr>
        <p:blipFill>
          <a:blip r:embed="rId6">
            <a:alphaModFix/>
          </a:blip>
          <a:stretch>
            <a:fillRect/>
          </a:stretch>
        </p:blipFill>
        <p:spPr>
          <a:xfrm>
            <a:off x="5600925" y="2495075"/>
            <a:ext cx="548640" cy="548640"/>
          </a:xfrm>
          <a:prstGeom prst="rect">
            <a:avLst/>
          </a:prstGeom>
          <a:noFill/>
          <a:ln>
            <a:noFill/>
          </a:ln>
        </p:spPr>
      </p:pic>
      <p:sp>
        <p:nvSpPr>
          <p:cNvPr id="932" name="Google Shape;932;p71"/>
          <p:cNvSpPr txBox="1"/>
          <p:nvPr/>
        </p:nvSpPr>
        <p:spPr>
          <a:xfrm>
            <a:off x="5797000" y="3751300"/>
            <a:ext cx="6546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latin typeface="Titillium Web Light"/>
                <a:ea typeface="Titillium Web Light"/>
                <a:cs typeface="Titillium Web Light"/>
                <a:sym typeface="Titillium Web Light"/>
              </a:rPr>
              <a:t>ASE</a:t>
            </a:r>
            <a:endParaRPr sz="1000">
              <a:solidFill>
                <a:srgbClr val="000000"/>
              </a:solidFill>
              <a:latin typeface="Titillium Web Light"/>
              <a:ea typeface="Titillium Web Light"/>
              <a:cs typeface="Titillium Web Light"/>
              <a:sym typeface="Titillium Web Light"/>
            </a:endParaRPr>
          </a:p>
        </p:txBody>
      </p:sp>
      <p:pic>
        <p:nvPicPr>
          <p:cNvPr id="933" name="Google Shape;933;p71"/>
          <p:cNvPicPr preferRelativeResize="0"/>
          <p:nvPr/>
        </p:nvPicPr>
        <p:blipFill>
          <a:blip r:embed="rId7">
            <a:alphaModFix/>
          </a:blip>
          <a:stretch>
            <a:fillRect/>
          </a:stretch>
        </p:blipFill>
        <p:spPr>
          <a:xfrm>
            <a:off x="6374913" y="3834313"/>
            <a:ext cx="186075" cy="172675"/>
          </a:xfrm>
          <a:prstGeom prst="rect">
            <a:avLst/>
          </a:prstGeom>
          <a:noFill/>
          <a:ln>
            <a:noFill/>
          </a:ln>
        </p:spPr>
      </p:pic>
      <p:pic>
        <p:nvPicPr>
          <p:cNvPr id="934" name="Google Shape;934;p71"/>
          <p:cNvPicPr preferRelativeResize="0"/>
          <p:nvPr/>
        </p:nvPicPr>
        <p:blipFill>
          <a:blip r:embed="rId8">
            <a:alphaModFix/>
          </a:blip>
          <a:stretch>
            <a:fillRect/>
          </a:stretch>
        </p:blipFill>
        <p:spPr>
          <a:xfrm>
            <a:off x="6337989" y="3701113"/>
            <a:ext cx="259950" cy="439109"/>
          </a:xfrm>
          <a:prstGeom prst="rect">
            <a:avLst/>
          </a:prstGeom>
          <a:noFill/>
          <a:ln>
            <a:noFill/>
          </a:ln>
        </p:spPr>
      </p:pic>
      <p:grpSp>
        <p:nvGrpSpPr>
          <p:cNvPr id="935" name="Google Shape;935;p71"/>
          <p:cNvGrpSpPr/>
          <p:nvPr/>
        </p:nvGrpSpPr>
        <p:grpSpPr>
          <a:xfrm>
            <a:off x="6873205" y="4252508"/>
            <a:ext cx="589500" cy="663625"/>
            <a:chOff x="5479788" y="4012475"/>
            <a:chExt cx="589500" cy="663625"/>
          </a:xfrm>
        </p:grpSpPr>
        <p:pic>
          <p:nvPicPr>
            <p:cNvPr id="936" name="Google Shape;936;p71"/>
            <p:cNvPicPr preferRelativeResize="0"/>
            <p:nvPr/>
          </p:nvPicPr>
          <p:blipFill>
            <a:blip r:embed="rId9">
              <a:alphaModFix/>
            </a:blip>
            <a:stretch>
              <a:fillRect/>
            </a:stretch>
          </p:blipFill>
          <p:spPr>
            <a:xfrm>
              <a:off x="5647473" y="4012475"/>
              <a:ext cx="264306" cy="273048"/>
            </a:xfrm>
            <a:prstGeom prst="rect">
              <a:avLst/>
            </a:prstGeom>
            <a:noFill/>
            <a:ln>
              <a:noFill/>
            </a:ln>
          </p:spPr>
        </p:pic>
        <p:sp>
          <p:nvSpPr>
            <p:cNvPr id="937" name="Google Shape;937;p71"/>
            <p:cNvSpPr txBox="1"/>
            <p:nvPr/>
          </p:nvSpPr>
          <p:spPr>
            <a:xfrm>
              <a:off x="5479788" y="4245000"/>
              <a:ext cx="5895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800">
                  <a:latin typeface="Titillium Web Light"/>
                  <a:ea typeface="Titillium Web Light"/>
                  <a:cs typeface="Titillium Web Light"/>
                  <a:sym typeface="Titillium Web Light"/>
                </a:rPr>
                <a:t>Resource server </a:t>
              </a:r>
              <a:endParaRPr sz="800">
                <a:solidFill>
                  <a:srgbClr val="000000"/>
                </a:solidFill>
                <a:latin typeface="Titillium Web Light"/>
                <a:ea typeface="Titillium Web Light"/>
                <a:cs typeface="Titillium Web Light"/>
                <a:sym typeface="Titillium Web Light"/>
              </a:endParaRPr>
            </a:p>
          </p:txBody>
        </p:sp>
      </p:grpSp>
      <p:grpSp>
        <p:nvGrpSpPr>
          <p:cNvPr id="938" name="Google Shape;938;p71"/>
          <p:cNvGrpSpPr/>
          <p:nvPr/>
        </p:nvGrpSpPr>
        <p:grpSpPr>
          <a:xfrm>
            <a:off x="6750355" y="3588867"/>
            <a:ext cx="835200" cy="663625"/>
            <a:chOff x="4406975" y="4012475"/>
            <a:chExt cx="835200" cy="663625"/>
          </a:xfrm>
        </p:grpSpPr>
        <p:pic>
          <p:nvPicPr>
            <p:cNvPr id="939" name="Google Shape;939;p71"/>
            <p:cNvPicPr preferRelativeResize="0"/>
            <p:nvPr/>
          </p:nvPicPr>
          <p:blipFill>
            <a:blip r:embed="rId9">
              <a:alphaModFix/>
            </a:blip>
            <a:stretch>
              <a:fillRect/>
            </a:stretch>
          </p:blipFill>
          <p:spPr>
            <a:xfrm>
              <a:off x="4692422" y="4012475"/>
              <a:ext cx="264306" cy="273048"/>
            </a:xfrm>
            <a:prstGeom prst="rect">
              <a:avLst/>
            </a:prstGeom>
            <a:noFill/>
            <a:ln>
              <a:noFill/>
            </a:ln>
          </p:spPr>
        </p:pic>
        <p:sp>
          <p:nvSpPr>
            <p:cNvPr id="940" name="Google Shape;940;p71"/>
            <p:cNvSpPr txBox="1"/>
            <p:nvPr/>
          </p:nvSpPr>
          <p:spPr>
            <a:xfrm>
              <a:off x="4406975" y="4245000"/>
              <a:ext cx="8352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800">
                  <a:latin typeface="Titillium Web Light"/>
                  <a:ea typeface="Titillium Web Light"/>
                  <a:cs typeface="Titillium Web Light"/>
                  <a:sym typeface="Titillium Web Light"/>
                </a:rPr>
                <a:t>Authorization server (AS)</a:t>
              </a:r>
              <a:endParaRPr sz="800">
                <a:solidFill>
                  <a:srgbClr val="000000"/>
                </a:solidFill>
                <a:latin typeface="Titillium Web Light"/>
                <a:ea typeface="Titillium Web Light"/>
                <a:cs typeface="Titillium Web Light"/>
                <a:sym typeface="Titillium Web Light"/>
              </a:endParaRPr>
            </a:p>
          </p:txBody>
        </p:sp>
      </p:grpSp>
      <p:sp>
        <p:nvSpPr>
          <p:cNvPr id="941" name="Google Shape;941;p71"/>
          <p:cNvSpPr txBox="1"/>
          <p:nvPr/>
        </p:nvSpPr>
        <p:spPr>
          <a:xfrm>
            <a:off x="675475" y="1324125"/>
            <a:ext cx="4248300" cy="30882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rgbClr val="005452"/>
              </a:buClr>
              <a:buSzPts val="2000"/>
              <a:buFont typeface="Titillium Web"/>
              <a:buChar char="➔"/>
            </a:pPr>
            <a:r>
              <a:rPr lang="en" sz="2000">
                <a:solidFill>
                  <a:srgbClr val="005452"/>
                </a:solidFill>
                <a:latin typeface="Titillium Web"/>
                <a:ea typeface="Titillium Web"/>
                <a:cs typeface="Titillium Web"/>
                <a:sym typeface="Titillium Web"/>
              </a:rPr>
              <a:t>A successful grant request results in the AS returning one or more access tokens to the client.</a:t>
            </a:r>
            <a:endParaRPr sz="2000">
              <a:solidFill>
                <a:srgbClr val="005452"/>
              </a:solidFill>
              <a:latin typeface="Titillium Web"/>
              <a:ea typeface="Titillium Web"/>
              <a:cs typeface="Titillium Web"/>
              <a:sym typeface="Titillium Web"/>
            </a:endParaRPr>
          </a:p>
          <a:p>
            <a:pPr indent="-355600" lvl="0" marL="457200" rtl="0" algn="l">
              <a:lnSpc>
                <a:spcPct val="115000"/>
              </a:lnSpc>
              <a:spcBef>
                <a:spcPts val="1000"/>
              </a:spcBef>
              <a:spcAft>
                <a:spcPts val="1000"/>
              </a:spcAft>
              <a:buClr>
                <a:srgbClr val="005452"/>
              </a:buClr>
              <a:buSzPts val="2000"/>
              <a:buFont typeface="Titillium Web"/>
              <a:buChar char="➔"/>
            </a:pPr>
            <a:r>
              <a:rPr lang="en" sz="2000">
                <a:solidFill>
                  <a:srgbClr val="005452"/>
                </a:solidFill>
                <a:latin typeface="Titillium Web"/>
                <a:ea typeface="Titillium Web"/>
                <a:cs typeface="Titillium Web"/>
                <a:sym typeface="Titillium Web"/>
              </a:rPr>
              <a:t>Access tokens represent a set of access rights and/or attributes granted to the client.</a:t>
            </a:r>
            <a:endParaRPr sz="2000">
              <a:solidFill>
                <a:srgbClr val="005452"/>
              </a:solidFill>
              <a:latin typeface="Titillium Web"/>
              <a:ea typeface="Titillium Web"/>
              <a:cs typeface="Titillium Web"/>
              <a:sym typeface="Titillium Web"/>
            </a:endParaRPr>
          </a:p>
        </p:txBody>
      </p:sp>
      <p:sp>
        <p:nvSpPr>
          <p:cNvPr id="942" name="Google Shape;942;p71"/>
          <p:cNvSpPr txBox="1"/>
          <p:nvPr/>
        </p:nvSpPr>
        <p:spPr>
          <a:xfrm>
            <a:off x="572200" y="299975"/>
            <a:ext cx="7704000" cy="572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3000">
                <a:solidFill>
                  <a:srgbClr val="005452"/>
                </a:solidFill>
                <a:latin typeface="Titillium Web SemiBold"/>
                <a:ea typeface="Titillium Web SemiBold"/>
                <a:cs typeface="Titillium Web SemiBold"/>
                <a:sym typeface="Titillium Web SemiBold"/>
              </a:rPr>
              <a:t>Deep Dive: Grant Flows</a:t>
            </a:r>
            <a:endParaRPr sz="3000">
              <a:solidFill>
                <a:srgbClr val="005452"/>
              </a:solidFill>
              <a:latin typeface="Titillium Web SemiBold"/>
              <a:ea typeface="Titillium Web SemiBold"/>
              <a:cs typeface="Titillium Web SemiBold"/>
              <a:sym typeface="Titillium Web SemiBold"/>
            </a:endParaRPr>
          </a:p>
        </p:txBody>
      </p:sp>
      <p:sp>
        <p:nvSpPr>
          <p:cNvPr id="943" name="Google Shape;943;p71"/>
          <p:cNvSpPr txBox="1"/>
          <p:nvPr/>
        </p:nvSpPr>
        <p:spPr>
          <a:xfrm>
            <a:off x="611128" y="740436"/>
            <a:ext cx="7774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005452"/>
                </a:solidFill>
                <a:latin typeface="Titillium Web SemiBold"/>
                <a:ea typeface="Titillium Web SemiBold"/>
                <a:cs typeface="Titillium Web SemiBold"/>
                <a:sym typeface="Titillium Web SemiBold"/>
              </a:rPr>
              <a:t>Non-interactive grant flows</a:t>
            </a:r>
            <a:endParaRPr>
              <a:solidFill>
                <a:srgbClr val="005452"/>
              </a:solidFill>
              <a:latin typeface="Titillium Web SemiBold"/>
              <a:ea typeface="Titillium Web SemiBold"/>
              <a:cs typeface="Titillium Web SemiBold"/>
              <a:sym typeface="Titillium Web SemiBold"/>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7" name="Shape 947"/>
        <p:cNvGrpSpPr/>
        <p:nvPr/>
      </p:nvGrpSpPr>
      <p:grpSpPr>
        <a:xfrm>
          <a:off x="0" y="0"/>
          <a:ext cx="0" cy="0"/>
          <a:chOff x="0" y="0"/>
          <a:chExt cx="0" cy="0"/>
        </a:xfrm>
      </p:grpSpPr>
      <p:cxnSp>
        <p:nvCxnSpPr>
          <p:cNvPr id="948" name="Google Shape;948;p72"/>
          <p:cNvCxnSpPr/>
          <p:nvPr/>
        </p:nvCxnSpPr>
        <p:spPr>
          <a:xfrm>
            <a:off x="675471" y="1151900"/>
            <a:ext cx="7774200" cy="0"/>
          </a:xfrm>
          <a:prstGeom prst="straightConnector1">
            <a:avLst/>
          </a:prstGeom>
          <a:noFill/>
          <a:ln cap="flat" cmpd="sng" w="9525">
            <a:solidFill>
              <a:srgbClr val="005452"/>
            </a:solidFill>
            <a:prstDash val="solid"/>
            <a:round/>
            <a:headEnd len="med" w="med" type="none"/>
            <a:tailEnd len="med" w="med" type="triangle"/>
          </a:ln>
        </p:spPr>
      </p:cxnSp>
      <p:sp>
        <p:nvSpPr>
          <p:cNvPr id="949" name="Google Shape;949;p72"/>
          <p:cNvSpPr txBox="1"/>
          <p:nvPr/>
        </p:nvSpPr>
        <p:spPr>
          <a:xfrm>
            <a:off x="7826282" y="2792288"/>
            <a:ext cx="6234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800">
                <a:solidFill>
                  <a:srgbClr val="005452"/>
                </a:solidFill>
                <a:latin typeface="Titillium Web Light"/>
                <a:ea typeface="Titillium Web Light"/>
                <a:cs typeface="Titillium Web Light"/>
                <a:sym typeface="Titillium Web Light"/>
              </a:rPr>
              <a:t>Request + </a:t>
            </a:r>
            <a:r>
              <a:rPr lang="en" sz="800">
                <a:solidFill>
                  <a:srgbClr val="005452"/>
                </a:solidFill>
                <a:latin typeface="Titillium Web Light"/>
                <a:ea typeface="Titillium Web Light"/>
                <a:cs typeface="Titillium Web Light"/>
                <a:sym typeface="Titillium Web Light"/>
              </a:rPr>
              <a:t>Access token</a:t>
            </a:r>
            <a:endParaRPr sz="800">
              <a:solidFill>
                <a:srgbClr val="005452"/>
              </a:solidFill>
              <a:latin typeface="Titillium Web Light"/>
              <a:ea typeface="Titillium Web Light"/>
              <a:cs typeface="Titillium Web Light"/>
              <a:sym typeface="Titillium Web Light"/>
            </a:endParaRPr>
          </a:p>
        </p:txBody>
      </p:sp>
      <p:sp>
        <p:nvSpPr>
          <p:cNvPr id="950" name="Google Shape;950;p72"/>
          <p:cNvSpPr/>
          <p:nvPr/>
        </p:nvSpPr>
        <p:spPr>
          <a:xfrm>
            <a:off x="7181850" y="2181225"/>
            <a:ext cx="908350" cy="2345250"/>
          </a:xfrm>
          <a:custGeom>
            <a:rect b="b" l="l" r="r" t="t"/>
            <a:pathLst>
              <a:path extrusionOk="0" h="93810" w="36334">
                <a:moveTo>
                  <a:pt x="0" y="0"/>
                </a:moveTo>
                <a:cubicBezTo>
                  <a:pt x="6033" y="9589"/>
                  <a:pt x="34117" y="41896"/>
                  <a:pt x="36195" y="57531"/>
                </a:cubicBezTo>
                <a:cubicBezTo>
                  <a:pt x="38273" y="73166"/>
                  <a:pt x="16423" y="87764"/>
                  <a:pt x="12468" y="93810"/>
                </a:cubicBezTo>
              </a:path>
            </a:pathLst>
          </a:custGeom>
          <a:noFill/>
          <a:ln cap="flat" cmpd="sng" w="9525">
            <a:solidFill>
              <a:srgbClr val="005452"/>
            </a:solidFill>
            <a:prstDash val="solid"/>
            <a:round/>
            <a:headEnd len="med" w="med" type="none"/>
            <a:tailEnd len="med" w="med" type="stealth"/>
          </a:ln>
        </p:spPr>
      </p:sp>
      <p:sp>
        <p:nvSpPr>
          <p:cNvPr id="951" name="Google Shape;951;p72"/>
          <p:cNvSpPr txBox="1"/>
          <p:nvPr/>
        </p:nvSpPr>
        <p:spPr>
          <a:xfrm>
            <a:off x="6047175" y="1327800"/>
            <a:ext cx="15978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latin typeface="Titillium Web Light"/>
                <a:ea typeface="Titillium Web Light"/>
                <a:cs typeface="Titillium Web Light"/>
                <a:sym typeface="Titillium Web Light"/>
              </a:rPr>
              <a:t>Client</a:t>
            </a:r>
            <a:endParaRPr sz="1000">
              <a:solidFill>
                <a:srgbClr val="000000"/>
              </a:solidFill>
              <a:latin typeface="Titillium Web Light"/>
              <a:ea typeface="Titillium Web Light"/>
              <a:cs typeface="Titillium Web Light"/>
              <a:sym typeface="Titillium Web Light"/>
            </a:endParaRPr>
          </a:p>
        </p:txBody>
      </p:sp>
      <p:grpSp>
        <p:nvGrpSpPr>
          <p:cNvPr id="952" name="Google Shape;952;p72"/>
          <p:cNvGrpSpPr/>
          <p:nvPr/>
        </p:nvGrpSpPr>
        <p:grpSpPr>
          <a:xfrm>
            <a:off x="6551275" y="1666500"/>
            <a:ext cx="589605" cy="475488"/>
            <a:chOff x="2816875" y="255775"/>
            <a:chExt cx="589605" cy="475488"/>
          </a:xfrm>
        </p:grpSpPr>
        <p:pic>
          <p:nvPicPr>
            <p:cNvPr id="953" name="Google Shape;953;p72"/>
            <p:cNvPicPr preferRelativeResize="0"/>
            <p:nvPr/>
          </p:nvPicPr>
          <p:blipFill>
            <a:blip r:embed="rId3">
              <a:alphaModFix/>
            </a:blip>
            <a:stretch>
              <a:fillRect/>
            </a:stretch>
          </p:blipFill>
          <p:spPr>
            <a:xfrm>
              <a:off x="2816875" y="255775"/>
              <a:ext cx="589605" cy="475488"/>
            </a:xfrm>
            <a:prstGeom prst="rect">
              <a:avLst/>
            </a:prstGeom>
            <a:noFill/>
            <a:ln>
              <a:noFill/>
            </a:ln>
          </p:spPr>
        </p:pic>
        <p:pic>
          <p:nvPicPr>
            <p:cNvPr id="954" name="Google Shape;954;p72"/>
            <p:cNvPicPr preferRelativeResize="0"/>
            <p:nvPr/>
          </p:nvPicPr>
          <p:blipFill>
            <a:blip r:embed="rId4">
              <a:alphaModFix/>
            </a:blip>
            <a:stretch>
              <a:fillRect/>
            </a:stretch>
          </p:blipFill>
          <p:spPr>
            <a:xfrm>
              <a:off x="2927406" y="306440"/>
              <a:ext cx="297968" cy="246888"/>
            </a:xfrm>
            <a:prstGeom prst="rect">
              <a:avLst/>
            </a:prstGeom>
            <a:noFill/>
            <a:ln>
              <a:noFill/>
            </a:ln>
          </p:spPr>
        </p:pic>
      </p:grpSp>
      <p:pic>
        <p:nvPicPr>
          <p:cNvPr id="955" name="Google Shape;955;p72"/>
          <p:cNvPicPr preferRelativeResize="0"/>
          <p:nvPr/>
        </p:nvPicPr>
        <p:blipFill>
          <a:blip r:embed="rId5">
            <a:alphaModFix/>
          </a:blip>
          <a:stretch>
            <a:fillRect/>
          </a:stretch>
        </p:blipFill>
        <p:spPr>
          <a:xfrm rot="8099994">
            <a:off x="6976900" y="1970219"/>
            <a:ext cx="259950" cy="132061"/>
          </a:xfrm>
          <a:prstGeom prst="rect">
            <a:avLst/>
          </a:prstGeom>
          <a:noFill/>
          <a:ln>
            <a:noFill/>
          </a:ln>
        </p:spPr>
      </p:pic>
      <p:sp>
        <p:nvSpPr>
          <p:cNvPr id="956" name="Google Shape;956;p72"/>
          <p:cNvSpPr txBox="1"/>
          <p:nvPr/>
        </p:nvSpPr>
        <p:spPr>
          <a:xfrm>
            <a:off x="5076338" y="2998025"/>
            <a:ext cx="15978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solidFill>
                  <a:srgbClr val="000000"/>
                </a:solidFill>
                <a:latin typeface="Titillium Web Light"/>
                <a:ea typeface="Titillium Web Light"/>
                <a:cs typeface="Titillium Web Light"/>
                <a:sym typeface="Titillium Web Light"/>
              </a:rPr>
              <a:t>Customer</a:t>
            </a:r>
            <a:endParaRPr sz="1000">
              <a:solidFill>
                <a:srgbClr val="000000"/>
              </a:solidFill>
              <a:latin typeface="Titillium Web Light"/>
              <a:ea typeface="Titillium Web Light"/>
              <a:cs typeface="Titillium Web Light"/>
              <a:sym typeface="Titillium Web Light"/>
            </a:endParaRPr>
          </a:p>
        </p:txBody>
      </p:sp>
      <p:pic>
        <p:nvPicPr>
          <p:cNvPr id="957" name="Google Shape;957;p72"/>
          <p:cNvPicPr preferRelativeResize="0"/>
          <p:nvPr/>
        </p:nvPicPr>
        <p:blipFill>
          <a:blip r:embed="rId6">
            <a:alphaModFix/>
          </a:blip>
          <a:stretch>
            <a:fillRect/>
          </a:stretch>
        </p:blipFill>
        <p:spPr>
          <a:xfrm>
            <a:off x="5600925" y="2495075"/>
            <a:ext cx="548640" cy="548640"/>
          </a:xfrm>
          <a:prstGeom prst="rect">
            <a:avLst/>
          </a:prstGeom>
          <a:noFill/>
          <a:ln>
            <a:noFill/>
          </a:ln>
        </p:spPr>
      </p:pic>
      <p:sp>
        <p:nvSpPr>
          <p:cNvPr id="958" name="Google Shape;958;p72"/>
          <p:cNvSpPr txBox="1"/>
          <p:nvPr/>
        </p:nvSpPr>
        <p:spPr>
          <a:xfrm>
            <a:off x="5797000" y="3751300"/>
            <a:ext cx="6546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latin typeface="Titillium Web Light"/>
                <a:ea typeface="Titillium Web Light"/>
                <a:cs typeface="Titillium Web Light"/>
                <a:sym typeface="Titillium Web Light"/>
              </a:rPr>
              <a:t>ASE</a:t>
            </a:r>
            <a:endParaRPr sz="1000">
              <a:solidFill>
                <a:srgbClr val="000000"/>
              </a:solidFill>
              <a:latin typeface="Titillium Web Light"/>
              <a:ea typeface="Titillium Web Light"/>
              <a:cs typeface="Titillium Web Light"/>
              <a:sym typeface="Titillium Web Light"/>
            </a:endParaRPr>
          </a:p>
        </p:txBody>
      </p:sp>
      <p:pic>
        <p:nvPicPr>
          <p:cNvPr id="959" name="Google Shape;959;p72"/>
          <p:cNvPicPr preferRelativeResize="0"/>
          <p:nvPr/>
        </p:nvPicPr>
        <p:blipFill>
          <a:blip r:embed="rId7">
            <a:alphaModFix/>
          </a:blip>
          <a:stretch>
            <a:fillRect/>
          </a:stretch>
        </p:blipFill>
        <p:spPr>
          <a:xfrm>
            <a:off x="6374913" y="3834313"/>
            <a:ext cx="186075" cy="172675"/>
          </a:xfrm>
          <a:prstGeom prst="rect">
            <a:avLst/>
          </a:prstGeom>
          <a:noFill/>
          <a:ln>
            <a:noFill/>
          </a:ln>
        </p:spPr>
      </p:pic>
      <p:pic>
        <p:nvPicPr>
          <p:cNvPr id="960" name="Google Shape;960;p72"/>
          <p:cNvPicPr preferRelativeResize="0"/>
          <p:nvPr/>
        </p:nvPicPr>
        <p:blipFill>
          <a:blip r:embed="rId8">
            <a:alphaModFix/>
          </a:blip>
          <a:stretch>
            <a:fillRect/>
          </a:stretch>
        </p:blipFill>
        <p:spPr>
          <a:xfrm>
            <a:off x="6337989" y="3701113"/>
            <a:ext cx="259950" cy="439109"/>
          </a:xfrm>
          <a:prstGeom prst="rect">
            <a:avLst/>
          </a:prstGeom>
          <a:noFill/>
          <a:ln>
            <a:noFill/>
          </a:ln>
        </p:spPr>
      </p:pic>
      <p:grpSp>
        <p:nvGrpSpPr>
          <p:cNvPr id="961" name="Google Shape;961;p72"/>
          <p:cNvGrpSpPr/>
          <p:nvPr/>
        </p:nvGrpSpPr>
        <p:grpSpPr>
          <a:xfrm>
            <a:off x="6873205" y="4252508"/>
            <a:ext cx="589500" cy="663625"/>
            <a:chOff x="5479788" y="4012475"/>
            <a:chExt cx="589500" cy="663625"/>
          </a:xfrm>
        </p:grpSpPr>
        <p:pic>
          <p:nvPicPr>
            <p:cNvPr id="962" name="Google Shape;962;p72"/>
            <p:cNvPicPr preferRelativeResize="0"/>
            <p:nvPr/>
          </p:nvPicPr>
          <p:blipFill>
            <a:blip r:embed="rId9">
              <a:alphaModFix/>
            </a:blip>
            <a:stretch>
              <a:fillRect/>
            </a:stretch>
          </p:blipFill>
          <p:spPr>
            <a:xfrm>
              <a:off x="5647473" y="4012475"/>
              <a:ext cx="264306" cy="273048"/>
            </a:xfrm>
            <a:prstGeom prst="rect">
              <a:avLst/>
            </a:prstGeom>
            <a:noFill/>
            <a:ln>
              <a:noFill/>
            </a:ln>
          </p:spPr>
        </p:pic>
        <p:sp>
          <p:nvSpPr>
            <p:cNvPr id="963" name="Google Shape;963;p72"/>
            <p:cNvSpPr txBox="1"/>
            <p:nvPr/>
          </p:nvSpPr>
          <p:spPr>
            <a:xfrm>
              <a:off x="5479788" y="4245000"/>
              <a:ext cx="5895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800">
                  <a:latin typeface="Titillium Web Light"/>
                  <a:ea typeface="Titillium Web Light"/>
                  <a:cs typeface="Titillium Web Light"/>
                  <a:sym typeface="Titillium Web Light"/>
                </a:rPr>
                <a:t>Resource server </a:t>
              </a:r>
              <a:endParaRPr sz="800">
                <a:solidFill>
                  <a:srgbClr val="000000"/>
                </a:solidFill>
                <a:latin typeface="Titillium Web Light"/>
                <a:ea typeface="Titillium Web Light"/>
                <a:cs typeface="Titillium Web Light"/>
                <a:sym typeface="Titillium Web Light"/>
              </a:endParaRPr>
            </a:p>
          </p:txBody>
        </p:sp>
      </p:grpSp>
      <p:grpSp>
        <p:nvGrpSpPr>
          <p:cNvPr id="964" name="Google Shape;964;p72"/>
          <p:cNvGrpSpPr/>
          <p:nvPr/>
        </p:nvGrpSpPr>
        <p:grpSpPr>
          <a:xfrm>
            <a:off x="6750355" y="3588867"/>
            <a:ext cx="835200" cy="663625"/>
            <a:chOff x="4406975" y="4012475"/>
            <a:chExt cx="835200" cy="663625"/>
          </a:xfrm>
        </p:grpSpPr>
        <p:pic>
          <p:nvPicPr>
            <p:cNvPr id="965" name="Google Shape;965;p72"/>
            <p:cNvPicPr preferRelativeResize="0"/>
            <p:nvPr/>
          </p:nvPicPr>
          <p:blipFill>
            <a:blip r:embed="rId9">
              <a:alphaModFix/>
            </a:blip>
            <a:stretch>
              <a:fillRect/>
            </a:stretch>
          </p:blipFill>
          <p:spPr>
            <a:xfrm>
              <a:off x="4692422" y="4012475"/>
              <a:ext cx="264306" cy="273048"/>
            </a:xfrm>
            <a:prstGeom prst="rect">
              <a:avLst/>
            </a:prstGeom>
            <a:noFill/>
            <a:ln>
              <a:noFill/>
            </a:ln>
          </p:spPr>
        </p:pic>
        <p:sp>
          <p:nvSpPr>
            <p:cNvPr id="966" name="Google Shape;966;p72"/>
            <p:cNvSpPr txBox="1"/>
            <p:nvPr/>
          </p:nvSpPr>
          <p:spPr>
            <a:xfrm>
              <a:off x="4406975" y="4245000"/>
              <a:ext cx="8352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800">
                  <a:latin typeface="Titillium Web Light"/>
                  <a:ea typeface="Titillium Web Light"/>
                  <a:cs typeface="Titillium Web Light"/>
                  <a:sym typeface="Titillium Web Light"/>
                </a:rPr>
                <a:t>Authorization server (AS)</a:t>
              </a:r>
              <a:endParaRPr sz="800">
                <a:solidFill>
                  <a:srgbClr val="000000"/>
                </a:solidFill>
                <a:latin typeface="Titillium Web Light"/>
                <a:ea typeface="Titillium Web Light"/>
                <a:cs typeface="Titillium Web Light"/>
                <a:sym typeface="Titillium Web Light"/>
              </a:endParaRPr>
            </a:p>
          </p:txBody>
        </p:sp>
      </p:grpSp>
      <p:sp>
        <p:nvSpPr>
          <p:cNvPr id="967" name="Google Shape;967;p72"/>
          <p:cNvSpPr txBox="1"/>
          <p:nvPr/>
        </p:nvSpPr>
        <p:spPr>
          <a:xfrm>
            <a:off x="572200" y="299975"/>
            <a:ext cx="7704000" cy="572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3000">
                <a:solidFill>
                  <a:srgbClr val="005452"/>
                </a:solidFill>
                <a:latin typeface="Titillium Web SemiBold"/>
                <a:ea typeface="Titillium Web SemiBold"/>
                <a:cs typeface="Titillium Web SemiBold"/>
                <a:sym typeface="Titillium Web SemiBold"/>
              </a:rPr>
              <a:t>Deep Dive: Grant Flows</a:t>
            </a:r>
            <a:endParaRPr sz="3000">
              <a:solidFill>
                <a:srgbClr val="005452"/>
              </a:solidFill>
              <a:latin typeface="Titillium Web SemiBold"/>
              <a:ea typeface="Titillium Web SemiBold"/>
              <a:cs typeface="Titillium Web SemiBold"/>
              <a:sym typeface="Titillium Web SemiBold"/>
            </a:endParaRPr>
          </a:p>
        </p:txBody>
      </p:sp>
      <p:sp>
        <p:nvSpPr>
          <p:cNvPr id="968" name="Google Shape;968;p72"/>
          <p:cNvSpPr txBox="1"/>
          <p:nvPr/>
        </p:nvSpPr>
        <p:spPr>
          <a:xfrm>
            <a:off x="611128" y="740436"/>
            <a:ext cx="7774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005452"/>
                </a:solidFill>
                <a:latin typeface="Titillium Web SemiBold"/>
                <a:ea typeface="Titillium Web SemiBold"/>
                <a:cs typeface="Titillium Web SemiBold"/>
                <a:sym typeface="Titillium Web SemiBold"/>
              </a:rPr>
              <a:t>Non-interactive grant flows</a:t>
            </a:r>
            <a:endParaRPr>
              <a:solidFill>
                <a:srgbClr val="005452"/>
              </a:solidFill>
              <a:latin typeface="Titillium Web SemiBold"/>
              <a:ea typeface="Titillium Web SemiBold"/>
              <a:cs typeface="Titillium Web SemiBold"/>
              <a:sym typeface="Titillium Web SemiBold"/>
            </a:endParaRPr>
          </a:p>
        </p:txBody>
      </p:sp>
      <p:sp>
        <p:nvSpPr>
          <p:cNvPr id="969" name="Google Shape;969;p72"/>
          <p:cNvSpPr txBox="1"/>
          <p:nvPr/>
        </p:nvSpPr>
        <p:spPr>
          <a:xfrm>
            <a:off x="675475" y="1324125"/>
            <a:ext cx="4248300" cy="30882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rgbClr val="005452"/>
              </a:buClr>
              <a:buSzPts val="2000"/>
              <a:buFont typeface="Titillium Web"/>
              <a:buChar char="➔"/>
            </a:pPr>
            <a:r>
              <a:rPr lang="en" sz="2000">
                <a:solidFill>
                  <a:srgbClr val="005452"/>
                </a:solidFill>
                <a:latin typeface="Titillium Web"/>
                <a:ea typeface="Titillium Web"/>
                <a:cs typeface="Titillium Web"/>
                <a:sym typeface="Titillium Web"/>
              </a:rPr>
              <a:t>With the access token(s), the client can access a resource server’s (RS) Open Payments API and perform authorized operations.</a:t>
            </a:r>
            <a:endParaRPr sz="2000">
              <a:solidFill>
                <a:srgbClr val="005452"/>
              </a:solidFill>
              <a:latin typeface="Titillium Web"/>
              <a:ea typeface="Titillium Web"/>
              <a:cs typeface="Titillium Web"/>
              <a:sym typeface="Titillium Web"/>
            </a:endParaRPr>
          </a:p>
          <a:p>
            <a:pPr indent="-355600" lvl="0" marL="457200" rtl="0" algn="l">
              <a:lnSpc>
                <a:spcPct val="115000"/>
              </a:lnSpc>
              <a:spcBef>
                <a:spcPts val="1000"/>
              </a:spcBef>
              <a:spcAft>
                <a:spcPts val="1000"/>
              </a:spcAft>
              <a:buClr>
                <a:srgbClr val="005452"/>
              </a:buClr>
              <a:buSzPts val="2000"/>
              <a:buFont typeface="Titillium Web"/>
              <a:buChar char="➔"/>
            </a:pPr>
            <a:r>
              <a:rPr lang="en" sz="2000">
                <a:solidFill>
                  <a:srgbClr val="005452"/>
                </a:solidFill>
                <a:latin typeface="Titillium Web"/>
                <a:ea typeface="Titillium Web"/>
                <a:cs typeface="Titillium Web"/>
                <a:sym typeface="Titillium Web"/>
              </a:rPr>
              <a:t>E.g. creating incoming payments on behalf of the resource owner (the customer).</a:t>
            </a:r>
            <a:endParaRPr sz="2000">
              <a:solidFill>
                <a:srgbClr val="005452"/>
              </a:solidFill>
              <a:latin typeface="Titillium Web"/>
              <a:ea typeface="Titillium Web"/>
              <a:cs typeface="Titillium Web"/>
              <a:sym typeface="Titillium Web"/>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3" name="Shape 973"/>
        <p:cNvGrpSpPr/>
        <p:nvPr/>
      </p:nvGrpSpPr>
      <p:grpSpPr>
        <a:xfrm>
          <a:off x="0" y="0"/>
          <a:ext cx="0" cy="0"/>
          <a:chOff x="0" y="0"/>
          <a:chExt cx="0" cy="0"/>
        </a:xfrm>
      </p:grpSpPr>
      <p:cxnSp>
        <p:nvCxnSpPr>
          <p:cNvPr id="974" name="Google Shape;974;p73"/>
          <p:cNvCxnSpPr/>
          <p:nvPr/>
        </p:nvCxnSpPr>
        <p:spPr>
          <a:xfrm>
            <a:off x="675471" y="1151900"/>
            <a:ext cx="7774200" cy="0"/>
          </a:xfrm>
          <a:prstGeom prst="straightConnector1">
            <a:avLst/>
          </a:prstGeom>
          <a:noFill/>
          <a:ln cap="flat" cmpd="sng" w="9525">
            <a:solidFill>
              <a:srgbClr val="005452"/>
            </a:solidFill>
            <a:prstDash val="solid"/>
            <a:round/>
            <a:headEnd len="med" w="med" type="none"/>
            <a:tailEnd len="med" w="med" type="triangle"/>
          </a:ln>
        </p:spPr>
      </p:cxnSp>
      <p:sp>
        <p:nvSpPr>
          <p:cNvPr id="975" name="Google Shape;975;p73"/>
          <p:cNvSpPr txBox="1"/>
          <p:nvPr/>
        </p:nvSpPr>
        <p:spPr>
          <a:xfrm>
            <a:off x="7902482" y="2356188"/>
            <a:ext cx="6234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800">
                <a:solidFill>
                  <a:srgbClr val="005452"/>
                </a:solidFill>
                <a:latin typeface="Titillium Web Light"/>
                <a:ea typeface="Titillium Web Light"/>
                <a:cs typeface="Titillium Web Light"/>
                <a:sym typeface="Titillium Web Light"/>
              </a:rPr>
              <a:t>Grant Request</a:t>
            </a:r>
            <a:endParaRPr sz="800">
              <a:solidFill>
                <a:srgbClr val="005452"/>
              </a:solidFill>
              <a:latin typeface="Titillium Web Light"/>
              <a:ea typeface="Titillium Web Light"/>
              <a:cs typeface="Titillium Web Light"/>
              <a:sym typeface="Titillium Web Light"/>
            </a:endParaRPr>
          </a:p>
        </p:txBody>
      </p:sp>
      <p:sp>
        <p:nvSpPr>
          <p:cNvPr id="976" name="Google Shape;976;p73"/>
          <p:cNvSpPr/>
          <p:nvPr/>
        </p:nvSpPr>
        <p:spPr>
          <a:xfrm>
            <a:off x="7296150" y="2114550"/>
            <a:ext cx="722575" cy="1189700"/>
          </a:xfrm>
          <a:custGeom>
            <a:rect b="b" l="l" r="r" t="t"/>
            <a:pathLst>
              <a:path extrusionOk="0" h="47588" w="28903">
                <a:moveTo>
                  <a:pt x="0" y="0"/>
                </a:moveTo>
                <a:cubicBezTo>
                  <a:pt x="4800" y="4841"/>
                  <a:pt x="27204" y="21113"/>
                  <a:pt x="28801" y="29044"/>
                </a:cubicBezTo>
                <a:cubicBezTo>
                  <a:pt x="30398" y="36975"/>
                  <a:pt x="12785" y="44497"/>
                  <a:pt x="9582" y="47588"/>
                </a:cubicBezTo>
              </a:path>
            </a:pathLst>
          </a:custGeom>
          <a:noFill/>
          <a:ln cap="flat" cmpd="sng" w="9525">
            <a:solidFill>
              <a:srgbClr val="005452"/>
            </a:solidFill>
            <a:prstDash val="solid"/>
            <a:round/>
            <a:headEnd len="med" w="med" type="none"/>
            <a:tailEnd len="med" w="med" type="stealth"/>
          </a:ln>
        </p:spPr>
      </p:sp>
      <p:sp>
        <p:nvSpPr>
          <p:cNvPr id="977" name="Google Shape;977;p73"/>
          <p:cNvSpPr txBox="1"/>
          <p:nvPr/>
        </p:nvSpPr>
        <p:spPr>
          <a:xfrm>
            <a:off x="6047175" y="1327800"/>
            <a:ext cx="15978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latin typeface="Titillium Web Light"/>
                <a:ea typeface="Titillium Web Light"/>
                <a:cs typeface="Titillium Web Light"/>
                <a:sym typeface="Titillium Web Light"/>
              </a:rPr>
              <a:t>Client</a:t>
            </a:r>
            <a:endParaRPr sz="1000">
              <a:solidFill>
                <a:srgbClr val="000000"/>
              </a:solidFill>
              <a:latin typeface="Titillium Web Light"/>
              <a:ea typeface="Titillium Web Light"/>
              <a:cs typeface="Titillium Web Light"/>
              <a:sym typeface="Titillium Web Light"/>
            </a:endParaRPr>
          </a:p>
        </p:txBody>
      </p:sp>
      <p:grpSp>
        <p:nvGrpSpPr>
          <p:cNvPr id="978" name="Google Shape;978;p73"/>
          <p:cNvGrpSpPr/>
          <p:nvPr/>
        </p:nvGrpSpPr>
        <p:grpSpPr>
          <a:xfrm>
            <a:off x="6551275" y="1666500"/>
            <a:ext cx="589605" cy="475488"/>
            <a:chOff x="2816875" y="255775"/>
            <a:chExt cx="589605" cy="475488"/>
          </a:xfrm>
        </p:grpSpPr>
        <p:pic>
          <p:nvPicPr>
            <p:cNvPr id="979" name="Google Shape;979;p73"/>
            <p:cNvPicPr preferRelativeResize="0"/>
            <p:nvPr/>
          </p:nvPicPr>
          <p:blipFill>
            <a:blip r:embed="rId3">
              <a:alphaModFix/>
            </a:blip>
            <a:stretch>
              <a:fillRect/>
            </a:stretch>
          </p:blipFill>
          <p:spPr>
            <a:xfrm>
              <a:off x="2816875" y="255775"/>
              <a:ext cx="589605" cy="475488"/>
            </a:xfrm>
            <a:prstGeom prst="rect">
              <a:avLst/>
            </a:prstGeom>
            <a:noFill/>
            <a:ln>
              <a:noFill/>
            </a:ln>
          </p:spPr>
        </p:pic>
        <p:pic>
          <p:nvPicPr>
            <p:cNvPr id="980" name="Google Shape;980;p73"/>
            <p:cNvPicPr preferRelativeResize="0"/>
            <p:nvPr/>
          </p:nvPicPr>
          <p:blipFill>
            <a:blip r:embed="rId4">
              <a:alphaModFix/>
            </a:blip>
            <a:stretch>
              <a:fillRect/>
            </a:stretch>
          </p:blipFill>
          <p:spPr>
            <a:xfrm>
              <a:off x="2927406" y="306440"/>
              <a:ext cx="297968" cy="246888"/>
            </a:xfrm>
            <a:prstGeom prst="rect">
              <a:avLst/>
            </a:prstGeom>
            <a:noFill/>
            <a:ln>
              <a:noFill/>
            </a:ln>
          </p:spPr>
        </p:pic>
      </p:grpSp>
      <p:pic>
        <p:nvPicPr>
          <p:cNvPr id="981" name="Google Shape;981;p73"/>
          <p:cNvPicPr preferRelativeResize="0"/>
          <p:nvPr/>
        </p:nvPicPr>
        <p:blipFill>
          <a:blip r:embed="rId5">
            <a:alphaModFix/>
          </a:blip>
          <a:stretch>
            <a:fillRect/>
          </a:stretch>
        </p:blipFill>
        <p:spPr>
          <a:xfrm rot="8099994">
            <a:off x="6976900" y="1970219"/>
            <a:ext cx="259950" cy="132061"/>
          </a:xfrm>
          <a:prstGeom prst="rect">
            <a:avLst/>
          </a:prstGeom>
          <a:noFill/>
          <a:ln>
            <a:noFill/>
          </a:ln>
        </p:spPr>
      </p:pic>
      <p:sp>
        <p:nvSpPr>
          <p:cNvPr id="982" name="Google Shape;982;p73"/>
          <p:cNvSpPr txBox="1"/>
          <p:nvPr/>
        </p:nvSpPr>
        <p:spPr>
          <a:xfrm>
            <a:off x="5076338" y="2998025"/>
            <a:ext cx="15978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solidFill>
                  <a:srgbClr val="000000"/>
                </a:solidFill>
                <a:latin typeface="Titillium Web Light"/>
                <a:ea typeface="Titillium Web Light"/>
                <a:cs typeface="Titillium Web Light"/>
                <a:sym typeface="Titillium Web Light"/>
              </a:rPr>
              <a:t>Customer</a:t>
            </a:r>
            <a:endParaRPr sz="1000">
              <a:solidFill>
                <a:srgbClr val="000000"/>
              </a:solidFill>
              <a:latin typeface="Titillium Web Light"/>
              <a:ea typeface="Titillium Web Light"/>
              <a:cs typeface="Titillium Web Light"/>
              <a:sym typeface="Titillium Web Light"/>
            </a:endParaRPr>
          </a:p>
        </p:txBody>
      </p:sp>
      <p:pic>
        <p:nvPicPr>
          <p:cNvPr id="983" name="Google Shape;983;p73"/>
          <p:cNvPicPr preferRelativeResize="0"/>
          <p:nvPr/>
        </p:nvPicPr>
        <p:blipFill>
          <a:blip r:embed="rId6">
            <a:alphaModFix/>
          </a:blip>
          <a:stretch>
            <a:fillRect/>
          </a:stretch>
        </p:blipFill>
        <p:spPr>
          <a:xfrm>
            <a:off x="5600925" y="2495075"/>
            <a:ext cx="548640" cy="548640"/>
          </a:xfrm>
          <a:prstGeom prst="rect">
            <a:avLst/>
          </a:prstGeom>
          <a:noFill/>
          <a:ln>
            <a:noFill/>
          </a:ln>
        </p:spPr>
      </p:pic>
      <p:sp>
        <p:nvSpPr>
          <p:cNvPr id="984" name="Google Shape;984;p73"/>
          <p:cNvSpPr txBox="1"/>
          <p:nvPr/>
        </p:nvSpPr>
        <p:spPr>
          <a:xfrm>
            <a:off x="5797000" y="3446500"/>
            <a:ext cx="6546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latin typeface="Titillium Web Light"/>
                <a:ea typeface="Titillium Web Light"/>
                <a:cs typeface="Titillium Web Light"/>
                <a:sym typeface="Titillium Web Light"/>
              </a:rPr>
              <a:t>ASE</a:t>
            </a:r>
            <a:endParaRPr sz="1000">
              <a:solidFill>
                <a:srgbClr val="000000"/>
              </a:solidFill>
              <a:latin typeface="Titillium Web Light"/>
              <a:ea typeface="Titillium Web Light"/>
              <a:cs typeface="Titillium Web Light"/>
              <a:sym typeface="Titillium Web Light"/>
            </a:endParaRPr>
          </a:p>
        </p:txBody>
      </p:sp>
      <p:pic>
        <p:nvPicPr>
          <p:cNvPr id="985" name="Google Shape;985;p73"/>
          <p:cNvPicPr preferRelativeResize="0"/>
          <p:nvPr/>
        </p:nvPicPr>
        <p:blipFill>
          <a:blip r:embed="rId7">
            <a:alphaModFix/>
          </a:blip>
          <a:stretch>
            <a:fillRect/>
          </a:stretch>
        </p:blipFill>
        <p:spPr>
          <a:xfrm>
            <a:off x="6374913" y="3529513"/>
            <a:ext cx="186075" cy="172675"/>
          </a:xfrm>
          <a:prstGeom prst="rect">
            <a:avLst/>
          </a:prstGeom>
          <a:noFill/>
          <a:ln>
            <a:noFill/>
          </a:ln>
        </p:spPr>
      </p:pic>
      <p:pic>
        <p:nvPicPr>
          <p:cNvPr id="986" name="Google Shape;986;p73"/>
          <p:cNvPicPr preferRelativeResize="0"/>
          <p:nvPr/>
        </p:nvPicPr>
        <p:blipFill>
          <a:blip r:embed="rId8">
            <a:alphaModFix/>
          </a:blip>
          <a:stretch>
            <a:fillRect/>
          </a:stretch>
        </p:blipFill>
        <p:spPr>
          <a:xfrm>
            <a:off x="6337989" y="3396313"/>
            <a:ext cx="259950" cy="439109"/>
          </a:xfrm>
          <a:prstGeom prst="rect">
            <a:avLst/>
          </a:prstGeom>
          <a:noFill/>
          <a:ln>
            <a:noFill/>
          </a:ln>
        </p:spPr>
      </p:pic>
      <p:sp>
        <p:nvSpPr>
          <p:cNvPr id="987" name="Google Shape;987;p73"/>
          <p:cNvSpPr txBox="1"/>
          <p:nvPr/>
        </p:nvSpPr>
        <p:spPr>
          <a:xfrm>
            <a:off x="572200" y="299975"/>
            <a:ext cx="7704000" cy="572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3000">
                <a:solidFill>
                  <a:srgbClr val="005452"/>
                </a:solidFill>
                <a:latin typeface="Titillium Web SemiBold"/>
                <a:ea typeface="Titillium Web SemiBold"/>
                <a:cs typeface="Titillium Web SemiBold"/>
                <a:sym typeface="Titillium Web SemiBold"/>
              </a:rPr>
              <a:t>Deep Dive: Grant Flows</a:t>
            </a:r>
            <a:endParaRPr sz="3000">
              <a:solidFill>
                <a:srgbClr val="005452"/>
              </a:solidFill>
              <a:latin typeface="Titillium Web SemiBold"/>
              <a:ea typeface="Titillium Web SemiBold"/>
              <a:cs typeface="Titillium Web SemiBold"/>
              <a:sym typeface="Titillium Web SemiBold"/>
            </a:endParaRPr>
          </a:p>
        </p:txBody>
      </p:sp>
      <p:sp>
        <p:nvSpPr>
          <p:cNvPr id="988" name="Google Shape;988;p73"/>
          <p:cNvSpPr txBox="1"/>
          <p:nvPr/>
        </p:nvSpPr>
        <p:spPr>
          <a:xfrm>
            <a:off x="611128" y="740436"/>
            <a:ext cx="7774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005452"/>
                </a:solidFill>
                <a:latin typeface="Titillium Web SemiBold"/>
                <a:ea typeface="Titillium Web SemiBold"/>
                <a:cs typeface="Titillium Web SemiBold"/>
                <a:sym typeface="Titillium Web SemiBold"/>
              </a:rPr>
              <a:t>I</a:t>
            </a:r>
            <a:r>
              <a:rPr lang="en">
                <a:solidFill>
                  <a:srgbClr val="005452"/>
                </a:solidFill>
                <a:latin typeface="Titillium Web SemiBold"/>
                <a:ea typeface="Titillium Web SemiBold"/>
                <a:cs typeface="Titillium Web SemiBold"/>
                <a:sym typeface="Titillium Web SemiBold"/>
              </a:rPr>
              <a:t>nteractive grant flows</a:t>
            </a:r>
            <a:endParaRPr>
              <a:solidFill>
                <a:srgbClr val="005452"/>
              </a:solidFill>
              <a:latin typeface="Titillium Web SemiBold"/>
              <a:ea typeface="Titillium Web SemiBold"/>
              <a:cs typeface="Titillium Web SemiBold"/>
              <a:sym typeface="Titillium Web SemiBold"/>
            </a:endParaRPr>
          </a:p>
        </p:txBody>
      </p:sp>
      <p:sp>
        <p:nvSpPr>
          <p:cNvPr id="989" name="Google Shape;989;p73"/>
          <p:cNvSpPr txBox="1"/>
          <p:nvPr/>
        </p:nvSpPr>
        <p:spPr>
          <a:xfrm>
            <a:off x="675475" y="1324125"/>
            <a:ext cx="4248300" cy="30882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1000"/>
              </a:spcAft>
              <a:buClr>
                <a:srgbClr val="005452"/>
              </a:buClr>
              <a:buSzPts val="2000"/>
              <a:buFont typeface="Titillium Web"/>
              <a:buChar char="➔"/>
            </a:pPr>
            <a:r>
              <a:rPr lang="en" sz="2000">
                <a:solidFill>
                  <a:srgbClr val="005452"/>
                </a:solidFill>
                <a:latin typeface="Titillium Web"/>
                <a:ea typeface="Titillium Web"/>
                <a:cs typeface="Titillium Web"/>
                <a:sym typeface="Titillium Web"/>
              </a:rPr>
              <a:t>Upon receiving a grant request, the authorization server redirects the client to the identity provider.</a:t>
            </a:r>
            <a:endParaRPr sz="2000">
              <a:solidFill>
                <a:srgbClr val="005452"/>
              </a:solidFill>
              <a:latin typeface="Titillium Web"/>
              <a:ea typeface="Titillium Web"/>
              <a:cs typeface="Titillium Web"/>
              <a:sym typeface="Titillium Web"/>
            </a:endParaRPr>
          </a:p>
        </p:txBody>
      </p:sp>
      <p:grpSp>
        <p:nvGrpSpPr>
          <p:cNvPr id="990" name="Google Shape;990;p73"/>
          <p:cNvGrpSpPr/>
          <p:nvPr/>
        </p:nvGrpSpPr>
        <p:grpSpPr>
          <a:xfrm>
            <a:off x="6856330" y="3708859"/>
            <a:ext cx="589500" cy="663625"/>
            <a:chOff x="5479788" y="4012475"/>
            <a:chExt cx="589500" cy="663625"/>
          </a:xfrm>
        </p:grpSpPr>
        <p:pic>
          <p:nvPicPr>
            <p:cNvPr id="991" name="Google Shape;991;p73"/>
            <p:cNvPicPr preferRelativeResize="0"/>
            <p:nvPr/>
          </p:nvPicPr>
          <p:blipFill>
            <a:blip r:embed="rId9">
              <a:alphaModFix/>
            </a:blip>
            <a:stretch>
              <a:fillRect/>
            </a:stretch>
          </p:blipFill>
          <p:spPr>
            <a:xfrm>
              <a:off x="5647473" y="4012475"/>
              <a:ext cx="264306" cy="273048"/>
            </a:xfrm>
            <a:prstGeom prst="rect">
              <a:avLst/>
            </a:prstGeom>
            <a:noFill/>
            <a:ln>
              <a:noFill/>
            </a:ln>
          </p:spPr>
        </p:pic>
        <p:sp>
          <p:nvSpPr>
            <p:cNvPr id="992" name="Google Shape;992;p73"/>
            <p:cNvSpPr txBox="1"/>
            <p:nvPr/>
          </p:nvSpPr>
          <p:spPr>
            <a:xfrm>
              <a:off x="5479788" y="4245000"/>
              <a:ext cx="5895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800">
                  <a:latin typeface="Titillium Web Light"/>
                  <a:ea typeface="Titillium Web Light"/>
                  <a:cs typeface="Titillium Web Light"/>
                  <a:sym typeface="Titillium Web Light"/>
                </a:rPr>
                <a:t>Resource server </a:t>
              </a:r>
              <a:endParaRPr sz="800">
                <a:solidFill>
                  <a:srgbClr val="000000"/>
                </a:solidFill>
                <a:latin typeface="Titillium Web Light"/>
                <a:ea typeface="Titillium Web Light"/>
                <a:cs typeface="Titillium Web Light"/>
                <a:sym typeface="Titillium Web Light"/>
              </a:endParaRPr>
            </a:p>
          </p:txBody>
        </p:sp>
      </p:grpSp>
      <p:grpSp>
        <p:nvGrpSpPr>
          <p:cNvPr id="993" name="Google Shape;993;p73"/>
          <p:cNvGrpSpPr/>
          <p:nvPr/>
        </p:nvGrpSpPr>
        <p:grpSpPr>
          <a:xfrm>
            <a:off x="6733480" y="3032516"/>
            <a:ext cx="835200" cy="663625"/>
            <a:chOff x="4406975" y="4012475"/>
            <a:chExt cx="835200" cy="663625"/>
          </a:xfrm>
        </p:grpSpPr>
        <p:pic>
          <p:nvPicPr>
            <p:cNvPr id="994" name="Google Shape;994;p73"/>
            <p:cNvPicPr preferRelativeResize="0"/>
            <p:nvPr/>
          </p:nvPicPr>
          <p:blipFill>
            <a:blip r:embed="rId9">
              <a:alphaModFix/>
            </a:blip>
            <a:stretch>
              <a:fillRect/>
            </a:stretch>
          </p:blipFill>
          <p:spPr>
            <a:xfrm>
              <a:off x="4692422" y="4012475"/>
              <a:ext cx="264306" cy="273048"/>
            </a:xfrm>
            <a:prstGeom prst="rect">
              <a:avLst/>
            </a:prstGeom>
            <a:noFill/>
            <a:ln>
              <a:noFill/>
            </a:ln>
          </p:spPr>
        </p:pic>
        <p:sp>
          <p:nvSpPr>
            <p:cNvPr id="995" name="Google Shape;995;p73"/>
            <p:cNvSpPr txBox="1"/>
            <p:nvPr/>
          </p:nvSpPr>
          <p:spPr>
            <a:xfrm>
              <a:off x="4406975" y="4245000"/>
              <a:ext cx="8352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800">
                  <a:latin typeface="Titillium Web Light"/>
                  <a:ea typeface="Titillium Web Light"/>
                  <a:cs typeface="Titillium Web Light"/>
                  <a:sym typeface="Titillium Web Light"/>
                </a:rPr>
                <a:t>Authorization server (AS)</a:t>
              </a:r>
              <a:endParaRPr sz="800">
                <a:solidFill>
                  <a:srgbClr val="000000"/>
                </a:solidFill>
                <a:latin typeface="Titillium Web Light"/>
                <a:ea typeface="Titillium Web Light"/>
                <a:cs typeface="Titillium Web Light"/>
                <a:sym typeface="Titillium Web Light"/>
              </a:endParaRPr>
            </a:p>
          </p:txBody>
        </p:sp>
      </p:grpSp>
      <p:grpSp>
        <p:nvGrpSpPr>
          <p:cNvPr id="996" name="Google Shape;996;p73"/>
          <p:cNvGrpSpPr/>
          <p:nvPr/>
        </p:nvGrpSpPr>
        <p:grpSpPr>
          <a:xfrm>
            <a:off x="6733480" y="4357701"/>
            <a:ext cx="835200" cy="663625"/>
            <a:chOff x="4406975" y="4012475"/>
            <a:chExt cx="835200" cy="663625"/>
          </a:xfrm>
        </p:grpSpPr>
        <p:pic>
          <p:nvPicPr>
            <p:cNvPr id="997" name="Google Shape;997;p73"/>
            <p:cNvPicPr preferRelativeResize="0"/>
            <p:nvPr/>
          </p:nvPicPr>
          <p:blipFill>
            <a:blip r:embed="rId9">
              <a:alphaModFix/>
            </a:blip>
            <a:stretch>
              <a:fillRect/>
            </a:stretch>
          </p:blipFill>
          <p:spPr>
            <a:xfrm>
              <a:off x="4692422" y="4012475"/>
              <a:ext cx="264306" cy="273048"/>
            </a:xfrm>
            <a:prstGeom prst="rect">
              <a:avLst/>
            </a:prstGeom>
            <a:noFill/>
            <a:ln>
              <a:noFill/>
            </a:ln>
          </p:spPr>
        </p:pic>
        <p:sp>
          <p:nvSpPr>
            <p:cNvPr id="998" name="Google Shape;998;p73"/>
            <p:cNvSpPr txBox="1"/>
            <p:nvPr/>
          </p:nvSpPr>
          <p:spPr>
            <a:xfrm>
              <a:off x="4406975" y="4245000"/>
              <a:ext cx="8352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800">
                  <a:latin typeface="Titillium Web Light"/>
                  <a:ea typeface="Titillium Web Light"/>
                  <a:cs typeface="Titillium Web Light"/>
                  <a:sym typeface="Titillium Web Light"/>
                </a:rPr>
                <a:t>Identity Provider (IdP)</a:t>
              </a:r>
              <a:endParaRPr sz="800">
                <a:solidFill>
                  <a:srgbClr val="000000"/>
                </a:solidFill>
                <a:latin typeface="Titillium Web Light"/>
                <a:ea typeface="Titillium Web Light"/>
                <a:cs typeface="Titillium Web Light"/>
                <a:sym typeface="Titillium Web Light"/>
              </a:endParaRPr>
            </a:p>
          </p:txBody>
        </p:sp>
      </p:gr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2" name="Shape 1002"/>
        <p:cNvGrpSpPr/>
        <p:nvPr/>
      </p:nvGrpSpPr>
      <p:grpSpPr>
        <a:xfrm>
          <a:off x="0" y="0"/>
          <a:ext cx="0" cy="0"/>
          <a:chOff x="0" y="0"/>
          <a:chExt cx="0" cy="0"/>
        </a:xfrm>
      </p:grpSpPr>
      <p:cxnSp>
        <p:nvCxnSpPr>
          <p:cNvPr id="1003" name="Google Shape;1003;p74"/>
          <p:cNvCxnSpPr/>
          <p:nvPr/>
        </p:nvCxnSpPr>
        <p:spPr>
          <a:xfrm>
            <a:off x="675471" y="1151900"/>
            <a:ext cx="7774200" cy="0"/>
          </a:xfrm>
          <a:prstGeom prst="straightConnector1">
            <a:avLst/>
          </a:prstGeom>
          <a:noFill/>
          <a:ln cap="flat" cmpd="sng" w="9525">
            <a:solidFill>
              <a:srgbClr val="005452"/>
            </a:solidFill>
            <a:prstDash val="solid"/>
            <a:round/>
            <a:headEnd len="med" w="med" type="none"/>
            <a:tailEnd len="med" w="med" type="triangle"/>
          </a:ln>
        </p:spPr>
      </p:cxnSp>
      <p:sp>
        <p:nvSpPr>
          <p:cNvPr id="1004" name="Google Shape;1004;p74"/>
          <p:cNvSpPr txBox="1"/>
          <p:nvPr/>
        </p:nvSpPr>
        <p:spPr>
          <a:xfrm>
            <a:off x="7902482" y="2356188"/>
            <a:ext cx="6234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800">
                <a:solidFill>
                  <a:srgbClr val="005452"/>
                </a:solidFill>
                <a:latin typeface="Titillium Web Light"/>
                <a:ea typeface="Titillium Web Light"/>
                <a:cs typeface="Titillium Web Light"/>
                <a:sym typeface="Titillium Web Light"/>
              </a:rPr>
              <a:t>Grant Request</a:t>
            </a:r>
            <a:endParaRPr sz="800">
              <a:solidFill>
                <a:srgbClr val="005452"/>
              </a:solidFill>
              <a:latin typeface="Titillium Web Light"/>
              <a:ea typeface="Titillium Web Light"/>
              <a:cs typeface="Titillium Web Light"/>
              <a:sym typeface="Titillium Web Light"/>
            </a:endParaRPr>
          </a:p>
        </p:txBody>
      </p:sp>
      <p:sp>
        <p:nvSpPr>
          <p:cNvPr id="1005" name="Google Shape;1005;p74"/>
          <p:cNvSpPr/>
          <p:nvPr/>
        </p:nvSpPr>
        <p:spPr>
          <a:xfrm>
            <a:off x="7296150" y="2114550"/>
            <a:ext cx="722575" cy="1189700"/>
          </a:xfrm>
          <a:custGeom>
            <a:rect b="b" l="l" r="r" t="t"/>
            <a:pathLst>
              <a:path extrusionOk="0" h="47588" w="28903">
                <a:moveTo>
                  <a:pt x="0" y="0"/>
                </a:moveTo>
                <a:cubicBezTo>
                  <a:pt x="4800" y="4841"/>
                  <a:pt x="27204" y="21113"/>
                  <a:pt x="28801" y="29044"/>
                </a:cubicBezTo>
                <a:cubicBezTo>
                  <a:pt x="30398" y="36975"/>
                  <a:pt x="12785" y="44497"/>
                  <a:pt x="9582" y="47588"/>
                </a:cubicBezTo>
              </a:path>
            </a:pathLst>
          </a:custGeom>
          <a:noFill/>
          <a:ln cap="flat" cmpd="sng" w="9525">
            <a:solidFill>
              <a:srgbClr val="005452"/>
            </a:solidFill>
            <a:prstDash val="solid"/>
            <a:round/>
            <a:headEnd len="med" w="med" type="none"/>
            <a:tailEnd len="med" w="med" type="stealth"/>
          </a:ln>
        </p:spPr>
      </p:sp>
      <p:sp>
        <p:nvSpPr>
          <p:cNvPr id="1006" name="Google Shape;1006;p74"/>
          <p:cNvSpPr txBox="1"/>
          <p:nvPr/>
        </p:nvSpPr>
        <p:spPr>
          <a:xfrm>
            <a:off x="6047175" y="1327800"/>
            <a:ext cx="15978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latin typeface="Titillium Web Light"/>
                <a:ea typeface="Titillium Web Light"/>
                <a:cs typeface="Titillium Web Light"/>
                <a:sym typeface="Titillium Web Light"/>
              </a:rPr>
              <a:t>Client</a:t>
            </a:r>
            <a:endParaRPr sz="1000">
              <a:solidFill>
                <a:srgbClr val="000000"/>
              </a:solidFill>
              <a:latin typeface="Titillium Web Light"/>
              <a:ea typeface="Titillium Web Light"/>
              <a:cs typeface="Titillium Web Light"/>
              <a:sym typeface="Titillium Web Light"/>
            </a:endParaRPr>
          </a:p>
        </p:txBody>
      </p:sp>
      <p:grpSp>
        <p:nvGrpSpPr>
          <p:cNvPr id="1007" name="Google Shape;1007;p74"/>
          <p:cNvGrpSpPr/>
          <p:nvPr/>
        </p:nvGrpSpPr>
        <p:grpSpPr>
          <a:xfrm>
            <a:off x="6551275" y="1666500"/>
            <a:ext cx="589605" cy="475488"/>
            <a:chOff x="2816875" y="255775"/>
            <a:chExt cx="589605" cy="475488"/>
          </a:xfrm>
        </p:grpSpPr>
        <p:pic>
          <p:nvPicPr>
            <p:cNvPr id="1008" name="Google Shape;1008;p74"/>
            <p:cNvPicPr preferRelativeResize="0"/>
            <p:nvPr/>
          </p:nvPicPr>
          <p:blipFill>
            <a:blip r:embed="rId3">
              <a:alphaModFix/>
            </a:blip>
            <a:stretch>
              <a:fillRect/>
            </a:stretch>
          </p:blipFill>
          <p:spPr>
            <a:xfrm>
              <a:off x="2816875" y="255775"/>
              <a:ext cx="589605" cy="475488"/>
            </a:xfrm>
            <a:prstGeom prst="rect">
              <a:avLst/>
            </a:prstGeom>
            <a:noFill/>
            <a:ln>
              <a:noFill/>
            </a:ln>
          </p:spPr>
        </p:pic>
        <p:pic>
          <p:nvPicPr>
            <p:cNvPr id="1009" name="Google Shape;1009;p74"/>
            <p:cNvPicPr preferRelativeResize="0"/>
            <p:nvPr/>
          </p:nvPicPr>
          <p:blipFill>
            <a:blip r:embed="rId4">
              <a:alphaModFix/>
            </a:blip>
            <a:stretch>
              <a:fillRect/>
            </a:stretch>
          </p:blipFill>
          <p:spPr>
            <a:xfrm>
              <a:off x="2927406" y="306440"/>
              <a:ext cx="297968" cy="246888"/>
            </a:xfrm>
            <a:prstGeom prst="rect">
              <a:avLst/>
            </a:prstGeom>
            <a:noFill/>
            <a:ln>
              <a:noFill/>
            </a:ln>
          </p:spPr>
        </p:pic>
      </p:grpSp>
      <p:pic>
        <p:nvPicPr>
          <p:cNvPr id="1010" name="Google Shape;1010;p74"/>
          <p:cNvPicPr preferRelativeResize="0"/>
          <p:nvPr/>
        </p:nvPicPr>
        <p:blipFill>
          <a:blip r:embed="rId5">
            <a:alphaModFix/>
          </a:blip>
          <a:stretch>
            <a:fillRect/>
          </a:stretch>
        </p:blipFill>
        <p:spPr>
          <a:xfrm rot="8099994">
            <a:off x="6976900" y="1970219"/>
            <a:ext cx="259950" cy="132061"/>
          </a:xfrm>
          <a:prstGeom prst="rect">
            <a:avLst/>
          </a:prstGeom>
          <a:noFill/>
          <a:ln>
            <a:noFill/>
          </a:ln>
        </p:spPr>
      </p:pic>
      <p:sp>
        <p:nvSpPr>
          <p:cNvPr id="1011" name="Google Shape;1011;p74"/>
          <p:cNvSpPr txBox="1"/>
          <p:nvPr/>
        </p:nvSpPr>
        <p:spPr>
          <a:xfrm>
            <a:off x="5076338" y="2998025"/>
            <a:ext cx="15978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solidFill>
                  <a:srgbClr val="000000"/>
                </a:solidFill>
                <a:latin typeface="Titillium Web Light"/>
                <a:ea typeface="Titillium Web Light"/>
                <a:cs typeface="Titillium Web Light"/>
                <a:sym typeface="Titillium Web Light"/>
              </a:rPr>
              <a:t>Customer</a:t>
            </a:r>
            <a:endParaRPr sz="1000">
              <a:solidFill>
                <a:srgbClr val="000000"/>
              </a:solidFill>
              <a:latin typeface="Titillium Web Light"/>
              <a:ea typeface="Titillium Web Light"/>
              <a:cs typeface="Titillium Web Light"/>
              <a:sym typeface="Titillium Web Light"/>
            </a:endParaRPr>
          </a:p>
        </p:txBody>
      </p:sp>
      <p:pic>
        <p:nvPicPr>
          <p:cNvPr id="1012" name="Google Shape;1012;p74"/>
          <p:cNvPicPr preferRelativeResize="0"/>
          <p:nvPr/>
        </p:nvPicPr>
        <p:blipFill>
          <a:blip r:embed="rId6">
            <a:alphaModFix/>
          </a:blip>
          <a:stretch>
            <a:fillRect/>
          </a:stretch>
        </p:blipFill>
        <p:spPr>
          <a:xfrm>
            <a:off x="5600925" y="2495075"/>
            <a:ext cx="548640" cy="548640"/>
          </a:xfrm>
          <a:prstGeom prst="rect">
            <a:avLst/>
          </a:prstGeom>
          <a:noFill/>
          <a:ln>
            <a:noFill/>
          </a:ln>
        </p:spPr>
      </p:pic>
      <p:sp>
        <p:nvSpPr>
          <p:cNvPr id="1013" name="Google Shape;1013;p74"/>
          <p:cNvSpPr txBox="1"/>
          <p:nvPr/>
        </p:nvSpPr>
        <p:spPr>
          <a:xfrm>
            <a:off x="5797000" y="3446500"/>
            <a:ext cx="6546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latin typeface="Titillium Web Light"/>
                <a:ea typeface="Titillium Web Light"/>
                <a:cs typeface="Titillium Web Light"/>
                <a:sym typeface="Titillium Web Light"/>
              </a:rPr>
              <a:t>ASE</a:t>
            </a:r>
            <a:endParaRPr sz="1000">
              <a:solidFill>
                <a:srgbClr val="000000"/>
              </a:solidFill>
              <a:latin typeface="Titillium Web Light"/>
              <a:ea typeface="Titillium Web Light"/>
              <a:cs typeface="Titillium Web Light"/>
              <a:sym typeface="Titillium Web Light"/>
            </a:endParaRPr>
          </a:p>
        </p:txBody>
      </p:sp>
      <p:pic>
        <p:nvPicPr>
          <p:cNvPr id="1014" name="Google Shape;1014;p74"/>
          <p:cNvPicPr preferRelativeResize="0"/>
          <p:nvPr/>
        </p:nvPicPr>
        <p:blipFill>
          <a:blip r:embed="rId7">
            <a:alphaModFix/>
          </a:blip>
          <a:stretch>
            <a:fillRect/>
          </a:stretch>
        </p:blipFill>
        <p:spPr>
          <a:xfrm>
            <a:off x="6374913" y="3529513"/>
            <a:ext cx="186075" cy="172675"/>
          </a:xfrm>
          <a:prstGeom prst="rect">
            <a:avLst/>
          </a:prstGeom>
          <a:noFill/>
          <a:ln>
            <a:noFill/>
          </a:ln>
        </p:spPr>
      </p:pic>
      <p:pic>
        <p:nvPicPr>
          <p:cNvPr id="1015" name="Google Shape;1015;p74"/>
          <p:cNvPicPr preferRelativeResize="0"/>
          <p:nvPr/>
        </p:nvPicPr>
        <p:blipFill>
          <a:blip r:embed="rId8">
            <a:alphaModFix/>
          </a:blip>
          <a:stretch>
            <a:fillRect/>
          </a:stretch>
        </p:blipFill>
        <p:spPr>
          <a:xfrm>
            <a:off x="6337989" y="3396313"/>
            <a:ext cx="259950" cy="439109"/>
          </a:xfrm>
          <a:prstGeom prst="rect">
            <a:avLst/>
          </a:prstGeom>
          <a:noFill/>
          <a:ln>
            <a:noFill/>
          </a:ln>
        </p:spPr>
      </p:pic>
      <p:sp>
        <p:nvSpPr>
          <p:cNvPr id="1016" name="Google Shape;1016;p74"/>
          <p:cNvSpPr txBox="1"/>
          <p:nvPr/>
        </p:nvSpPr>
        <p:spPr>
          <a:xfrm>
            <a:off x="572200" y="299975"/>
            <a:ext cx="7704000" cy="572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3000">
                <a:solidFill>
                  <a:srgbClr val="005452"/>
                </a:solidFill>
                <a:latin typeface="Titillium Web SemiBold"/>
                <a:ea typeface="Titillium Web SemiBold"/>
                <a:cs typeface="Titillium Web SemiBold"/>
                <a:sym typeface="Titillium Web SemiBold"/>
              </a:rPr>
              <a:t>Deep Dive: Grant Flows</a:t>
            </a:r>
            <a:endParaRPr sz="3000">
              <a:solidFill>
                <a:srgbClr val="005452"/>
              </a:solidFill>
              <a:latin typeface="Titillium Web SemiBold"/>
              <a:ea typeface="Titillium Web SemiBold"/>
              <a:cs typeface="Titillium Web SemiBold"/>
              <a:sym typeface="Titillium Web SemiBold"/>
            </a:endParaRPr>
          </a:p>
        </p:txBody>
      </p:sp>
      <p:sp>
        <p:nvSpPr>
          <p:cNvPr id="1017" name="Google Shape;1017;p74"/>
          <p:cNvSpPr txBox="1"/>
          <p:nvPr/>
        </p:nvSpPr>
        <p:spPr>
          <a:xfrm>
            <a:off x="611128" y="740436"/>
            <a:ext cx="7774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005452"/>
                </a:solidFill>
                <a:latin typeface="Titillium Web SemiBold"/>
                <a:ea typeface="Titillium Web SemiBold"/>
                <a:cs typeface="Titillium Web SemiBold"/>
                <a:sym typeface="Titillium Web SemiBold"/>
              </a:rPr>
              <a:t>Interactive grant flows</a:t>
            </a:r>
            <a:endParaRPr>
              <a:solidFill>
                <a:srgbClr val="005452"/>
              </a:solidFill>
              <a:latin typeface="Titillium Web SemiBold"/>
              <a:ea typeface="Titillium Web SemiBold"/>
              <a:cs typeface="Titillium Web SemiBold"/>
              <a:sym typeface="Titillium Web SemiBold"/>
            </a:endParaRPr>
          </a:p>
        </p:txBody>
      </p:sp>
      <p:sp>
        <p:nvSpPr>
          <p:cNvPr id="1018" name="Google Shape;1018;p74"/>
          <p:cNvSpPr txBox="1"/>
          <p:nvPr/>
        </p:nvSpPr>
        <p:spPr>
          <a:xfrm>
            <a:off x="675475" y="1324125"/>
            <a:ext cx="4248300" cy="30882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rgbClr val="005452"/>
              </a:buClr>
              <a:buSzPts val="2000"/>
              <a:buFont typeface="Titillium Web"/>
              <a:buChar char="➔"/>
            </a:pPr>
            <a:r>
              <a:rPr lang="en" sz="2000">
                <a:solidFill>
                  <a:srgbClr val="005452"/>
                </a:solidFill>
                <a:latin typeface="Titillium Web"/>
                <a:ea typeface="Titillium Web"/>
                <a:cs typeface="Titillium Web"/>
                <a:sym typeface="Titillium Web"/>
              </a:rPr>
              <a:t>The identity provider must check that it’s talking to the customer, then get the customer’s consent.</a:t>
            </a:r>
            <a:endParaRPr sz="2000">
              <a:solidFill>
                <a:srgbClr val="005452"/>
              </a:solidFill>
              <a:latin typeface="Titillium Web"/>
              <a:ea typeface="Titillium Web"/>
              <a:cs typeface="Titillium Web"/>
              <a:sym typeface="Titillium Web"/>
            </a:endParaRPr>
          </a:p>
          <a:p>
            <a:pPr indent="-355600" lvl="0" marL="457200" rtl="0" algn="l">
              <a:lnSpc>
                <a:spcPct val="115000"/>
              </a:lnSpc>
              <a:spcBef>
                <a:spcPts val="1000"/>
              </a:spcBef>
              <a:spcAft>
                <a:spcPts val="1000"/>
              </a:spcAft>
              <a:buClr>
                <a:srgbClr val="005452"/>
              </a:buClr>
              <a:buSzPts val="2000"/>
              <a:buFont typeface="Titillium Web"/>
              <a:buChar char="➔"/>
            </a:pPr>
            <a:r>
              <a:rPr lang="en" sz="2000">
                <a:solidFill>
                  <a:srgbClr val="005452"/>
                </a:solidFill>
                <a:latin typeface="Titillium Web"/>
                <a:ea typeface="Titillium Web"/>
                <a:cs typeface="Titillium Web"/>
                <a:sym typeface="Titillium Web"/>
              </a:rPr>
              <a:t>Once it has the customer’s consent, it redirects back to the client.</a:t>
            </a:r>
            <a:endParaRPr sz="2000">
              <a:solidFill>
                <a:srgbClr val="005452"/>
              </a:solidFill>
              <a:latin typeface="Titillium Web"/>
              <a:ea typeface="Titillium Web"/>
              <a:cs typeface="Titillium Web"/>
              <a:sym typeface="Titillium Web"/>
            </a:endParaRPr>
          </a:p>
        </p:txBody>
      </p:sp>
      <p:grpSp>
        <p:nvGrpSpPr>
          <p:cNvPr id="1019" name="Google Shape;1019;p74"/>
          <p:cNvGrpSpPr/>
          <p:nvPr/>
        </p:nvGrpSpPr>
        <p:grpSpPr>
          <a:xfrm>
            <a:off x="6856330" y="3708859"/>
            <a:ext cx="589500" cy="663625"/>
            <a:chOff x="5479788" y="4012475"/>
            <a:chExt cx="589500" cy="663625"/>
          </a:xfrm>
        </p:grpSpPr>
        <p:pic>
          <p:nvPicPr>
            <p:cNvPr id="1020" name="Google Shape;1020;p74"/>
            <p:cNvPicPr preferRelativeResize="0"/>
            <p:nvPr/>
          </p:nvPicPr>
          <p:blipFill>
            <a:blip r:embed="rId9">
              <a:alphaModFix/>
            </a:blip>
            <a:stretch>
              <a:fillRect/>
            </a:stretch>
          </p:blipFill>
          <p:spPr>
            <a:xfrm>
              <a:off x="5647473" y="4012475"/>
              <a:ext cx="264306" cy="273048"/>
            </a:xfrm>
            <a:prstGeom prst="rect">
              <a:avLst/>
            </a:prstGeom>
            <a:noFill/>
            <a:ln>
              <a:noFill/>
            </a:ln>
          </p:spPr>
        </p:pic>
        <p:sp>
          <p:nvSpPr>
            <p:cNvPr id="1021" name="Google Shape;1021;p74"/>
            <p:cNvSpPr txBox="1"/>
            <p:nvPr/>
          </p:nvSpPr>
          <p:spPr>
            <a:xfrm>
              <a:off x="5479788" y="4245000"/>
              <a:ext cx="5895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800">
                  <a:latin typeface="Titillium Web Light"/>
                  <a:ea typeface="Titillium Web Light"/>
                  <a:cs typeface="Titillium Web Light"/>
                  <a:sym typeface="Titillium Web Light"/>
                </a:rPr>
                <a:t>Resource server </a:t>
              </a:r>
              <a:endParaRPr sz="800">
                <a:solidFill>
                  <a:srgbClr val="000000"/>
                </a:solidFill>
                <a:latin typeface="Titillium Web Light"/>
                <a:ea typeface="Titillium Web Light"/>
                <a:cs typeface="Titillium Web Light"/>
                <a:sym typeface="Titillium Web Light"/>
              </a:endParaRPr>
            </a:p>
          </p:txBody>
        </p:sp>
      </p:grpSp>
      <p:grpSp>
        <p:nvGrpSpPr>
          <p:cNvPr id="1022" name="Google Shape;1022;p74"/>
          <p:cNvGrpSpPr/>
          <p:nvPr/>
        </p:nvGrpSpPr>
        <p:grpSpPr>
          <a:xfrm>
            <a:off x="6733480" y="3032516"/>
            <a:ext cx="835200" cy="663625"/>
            <a:chOff x="4406975" y="4012475"/>
            <a:chExt cx="835200" cy="663625"/>
          </a:xfrm>
        </p:grpSpPr>
        <p:pic>
          <p:nvPicPr>
            <p:cNvPr id="1023" name="Google Shape;1023;p74"/>
            <p:cNvPicPr preferRelativeResize="0"/>
            <p:nvPr/>
          </p:nvPicPr>
          <p:blipFill>
            <a:blip r:embed="rId9">
              <a:alphaModFix/>
            </a:blip>
            <a:stretch>
              <a:fillRect/>
            </a:stretch>
          </p:blipFill>
          <p:spPr>
            <a:xfrm>
              <a:off x="4692422" y="4012475"/>
              <a:ext cx="264306" cy="273048"/>
            </a:xfrm>
            <a:prstGeom prst="rect">
              <a:avLst/>
            </a:prstGeom>
            <a:noFill/>
            <a:ln>
              <a:noFill/>
            </a:ln>
          </p:spPr>
        </p:pic>
        <p:sp>
          <p:nvSpPr>
            <p:cNvPr id="1024" name="Google Shape;1024;p74"/>
            <p:cNvSpPr txBox="1"/>
            <p:nvPr/>
          </p:nvSpPr>
          <p:spPr>
            <a:xfrm>
              <a:off x="4406975" y="4245000"/>
              <a:ext cx="8352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800">
                  <a:latin typeface="Titillium Web Light"/>
                  <a:ea typeface="Titillium Web Light"/>
                  <a:cs typeface="Titillium Web Light"/>
                  <a:sym typeface="Titillium Web Light"/>
                </a:rPr>
                <a:t>Authorization server (AS)</a:t>
              </a:r>
              <a:endParaRPr sz="800">
                <a:solidFill>
                  <a:srgbClr val="000000"/>
                </a:solidFill>
                <a:latin typeface="Titillium Web Light"/>
                <a:ea typeface="Titillium Web Light"/>
                <a:cs typeface="Titillium Web Light"/>
                <a:sym typeface="Titillium Web Light"/>
              </a:endParaRPr>
            </a:p>
          </p:txBody>
        </p:sp>
      </p:grpSp>
      <p:grpSp>
        <p:nvGrpSpPr>
          <p:cNvPr id="1025" name="Google Shape;1025;p74"/>
          <p:cNvGrpSpPr/>
          <p:nvPr/>
        </p:nvGrpSpPr>
        <p:grpSpPr>
          <a:xfrm>
            <a:off x="6733480" y="4357701"/>
            <a:ext cx="835200" cy="663625"/>
            <a:chOff x="4406975" y="4012475"/>
            <a:chExt cx="835200" cy="663625"/>
          </a:xfrm>
        </p:grpSpPr>
        <p:pic>
          <p:nvPicPr>
            <p:cNvPr id="1026" name="Google Shape;1026;p74"/>
            <p:cNvPicPr preferRelativeResize="0"/>
            <p:nvPr/>
          </p:nvPicPr>
          <p:blipFill>
            <a:blip r:embed="rId9">
              <a:alphaModFix/>
            </a:blip>
            <a:stretch>
              <a:fillRect/>
            </a:stretch>
          </p:blipFill>
          <p:spPr>
            <a:xfrm>
              <a:off x="4692422" y="4012475"/>
              <a:ext cx="264306" cy="273048"/>
            </a:xfrm>
            <a:prstGeom prst="rect">
              <a:avLst/>
            </a:prstGeom>
            <a:noFill/>
            <a:ln>
              <a:noFill/>
            </a:ln>
          </p:spPr>
        </p:pic>
        <p:sp>
          <p:nvSpPr>
            <p:cNvPr id="1027" name="Google Shape;1027;p74"/>
            <p:cNvSpPr txBox="1"/>
            <p:nvPr/>
          </p:nvSpPr>
          <p:spPr>
            <a:xfrm>
              <a:off x="4406975" y="4245000"/>
              <a:ext cx="8352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800">
                  <a:latin typeface="Titillium Web Light"/>
                  <a:ea typeface="Titillium Web Light"/>
                  <a:cs typeface="Titillium Web Light"/>
                  <a:sym typeface="Titillium Web Light"/>
                </a:rPr>
                <a:t>Identity Provider (IdP)</a:t>
              </a:r>
              <a:endParaRPr sz="800">
                <a:solidFill>
                  <a:srgbClr val="000000"/>
                </a:solidFill>
                <a:latin typeface="Titillium Web Light"/>
                <a:ea typeface="Titillium Web Light"/>
                <a:cs typeface="Titillium Web Light"/>
                <a:sym typeface="Titillium Web Light"/>
              </a:endParaRPr>
            </a:p>
          </p:txBody>
        </p:sp>
      </p:grpSp>
      <p:sp>
        <p:nvSpPr>
          <p:cNvPr id="1028" name="Google Shape;1028;p74"/>
          <p:cNvSpPr txBox="1"/>
          <p:nvPr/>
        </p:nvSpPr>
        <p:spPr>
          <a:xfrm>
            <a:off x="5114448" y="3521250"/>
            <a:ext cx="7605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800">
                <a:solidFill>
                  <a:srgbClr val="005452"/>
                </a:solidFill>
                <a:latin typeface="Titillium Web Light"/>
                <a:ea typeface="Titillium Web Light"/>
                <a:cs typeface="Titillium Web Light"/>
                <a:sym typeface="Titillium Web Light"/>
              </a:rPr>
              <a:t>Do you consent?</a:t>
            </a:r>
            <a:endParaRPr sz="800">
              <a:solidFill>
                <a:srgbClr val="005452"/>
              </a:solidFill>
              <a:latin typeface="Titillium Web Light"/>
              <a:ea typeface="Titillium Web Light"/>
              <a:cs typeface="Titillium Web Light"/>
              <a:sym typeface="Titillium Web Light"/>
            </a:endParaRPr>
          </a:p>
        </p:txBody>
      </p:sp>
      <p:sp>
        <p:nvSpPr>
          <p:cNvPr id="1029" name="Google Shape;1029;p74"/>
          <p:cNvSpPr txBox="1"/>
          <p:nvPr/>
        </p:nvSpPr>
        <p:spPr>
          <a:xfrm>
            <a:off x="5939586" y="4166100"/>
            <a:ext cx="760500" cy="307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800">
                <a:solidFill>
                  <a:srgbClr val="005452"/>
                </a:solidFill>
                <a:latin typeface="Titillium Web Light"/>
                <a:ea typeface="Titillium Web Light"/>
                <a:cs typeface="Titillium Web Light"/>
                <a:sym typeface="Titillium Web Light"/>
              </a:rPr>
              <a:t>Yes!</a:t>
            </a:r>
            <a:endParaRPr sz="800">
              <a:solidFill>
                <a:srgbClr val="005452"/>
              </a:solidFill>
              <a:latin typeface="Titillium Web Light"/>
              <a:ea typeface="Titillium Web Light"/>
              <a:cs typeface="Titillium Web Light"/>
              <a:sym typeface="Titillium Web Light"/>
            </a:endParaRPr>
          </a:p>
        </p:txBody>
      </p:sp>
      <p:sp>
        <p:nvSpPr>
          <p:cNvPr id="1030" name="Google Shape;1030;p74"/>
          <p:cNvSpPr/>
          <p:nvPr/>
        </p:nvSpPr>
        <p:spPr>
          <a:xfrm>
            <a:off x="5762625" y="3352800"/>
            <a:ext cx="981075" cy="1333500"/>
          </a:xfrm>
          <a:custGeom>
            <a:rect b="b" l="l" r="r" t="t"/>
            <a:pathLst>
              <a:path extrusionOk="0" h="53340" w="39243">
                <a:moveTo>
                  <a:pt x="39243" y="53340"/>
                </a:moveTo>
                <a:cubicBezTo>
                  <a:pt x="33592" y="51562"/>
                  <a:pt x="11875" y="51562"/>
                  <a:pt x="5334" y="42672"/>
                </a:cubicBezTo>
                <a:cubicBezTo>
                  <a:pt x="-1206" y="33782"/>
                  <a:pt x="889" y="7112"/>
                  <a:pt x="0" y="0"/>
                </a:cubicBezTo>
              </a:path>
            </a:pathLst>
          </a:custGeom>
          <a:noFill/>
          <a:ln cap="flat" cmpd="sng" w="9525">
            <a:solidFill>
              <a:srgbClr val="005452"/>
            </a:solidFill>
            <a:prstDash val="solid"/>
            <a:round/>
            <a:headEnd len="med" w="med" type="none"/>
            <a:tailEnd len="med" w="med" type="stealth"/>
          </a:ln>
        </p:spPr>
      </p:sp>
      <p:sp>
        <p:nvSpPr>
          <p:cNvPr id="1031" name="Google Shape;1031;p74"/>
          <p:cNvSpPr/>
          <p:nvPr/>
        </p:nvSpPr>
        <p:spPr>
          <a:xfrm>
            <a:off x="5895630" y="3409950"/>
            <a:ext cx="848075" cy="1162050"/>
          </a:xfrm>
          <a:custGeom>
            <a:rect b="b" l="l" r="r" t="t"/>
            <a:pathLst>
              <a:path extrusionOk="0" h="46482" w="33923">
                <a:moveTo>
                  <a:pt x="14" y="0"/>
                </a:moveTo>
                <a:cubicBezTo>
                  <a:pt x="649" y="5842"/>
                  <a:pt x="-1827" y="27305"/>
                  <a:pt x="3824" y="35052"/>
                </a:cubicBezTo>
                <a:cubicBezTo>
                  <a:pt x="9476" y="42799"/>
                  <a:pt x="28907" y="44577"/>
                  <a:pt x="33923" y="46482"/>
                </a:cubicBezTo>
              </a:path>
            </a:pathLst>
          </a:custGeom>
          <a:noFill/>
          <a:ln cap="flat" cmpd="sng" w="9525">
            <a:solidFill>
              <a:srgbClr val="005452"/>
            </a:solidFill>
            <a:prstDash val="solid"/>
            <a:round/>
            <a:headEnd len="med" w="med" type="none"/>
            <a:tailEnd len="med" w="med" type="stealth"/>
          </a:ln>
        </p:spPr>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5" name="Shape 1035"/>
        <p:cNvGrpSpPr/>
        <p:nvPr/>
      </p:nvGrpSpPr>
      <p:grpSpPr>
        <a:xfrm>
          <a:off x="0" y="0"/>
          <a:ext cx="0" cy="0"/>
          <a:chOff x="0" y="0"/>
          <a:chExt cx="0" cy="0"/>
        </a:xfrm>
      </p:grpSpPr>
      <p:cxnSp>
        <p:nvCxnSpPr>
          <p:cNvPr id="1036" name="Google Shape;1036;p75"/>
          <p:cNvCxnSpPr/>
          <p:nvPr/>
        </p:nvCxnSpPr>
        <p:spPr>
          <a:xfrm>
            <a:off x="675471" y="1151900"/>
            <a:ext cx="7774200" cy="0"/>
          </a:xfrm>
          <a:prstGeom prst="straightConnector1">
            <a:avLst/>
          </a:prstGeom>
          <a:noFill/>
          <a:ln cap="flat" cmpd="sng" w="9525">
            <a:solidFill>
              <a:srgbClr val="005452"/>
            </a:solidFill>
            <a:prstDash val="solid"/>
            <a:round/>
            <a:headEnd len="med" w="med" type="none"/>
            <a:tailEnd len="med" w="med" type="triangle"/>
          </a:ln>
        </p:spPr>
      </p:cxnSp>
      <p:sp>
        <p:nvSpPr>
          <p:cNvPr id="1037" name="Google Shape;1037;p75"/>
          <p:cNvSpPr txBox="1"/>
          <p:nvPr/>
        </p:nvSpPr>
        <p:spPr>
          <a:xfrm>
            <a:off x="7902473" y="2356200"/>
            <a:ext cx="7881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800">
                <a:solidFill>
                  <a:srgbClr val="005452"/>
                </a:solidFill>
                <a:latin typeface="Titillium Web Light"/>
                <a:ea typeface="Titillium Web Light"/>
                <a:cs typeface="Titillium Web Light"/>
                <a:sym typeface="Titillium Web Light"/>
              </a:rPr>
              <a:t>Grant Continuation Request</a:t>
            </a:r>
            <a:endParaRPr sz="800">
              <a:solidFill>
                <a:srgbClr val="005452"/>
              </a:solidFill>
              <a:latin typeface="Titillium Web Light"/>
              <a:ea typeface="Titillium Web Light"/>
              <a:cs typeface="Titillium Web Light"/>
              <a:sym typeface="Titillium Web Light"/>
            </a:endParaRPr>
          </a:p>
          <a:p>
            <a:pPr indent="0" lvl="0" marL="0" rtl="0" algn="ctr">
              <a:spcBef>
                <a:spcPts val="0"/>
              </a:spcBef>
              <a:spcAft>
                <a:spcPts val="0"/>
              </a:spcAft>
              <a:buNone/>
            </a:pPr>
            <a:r>
              <a:t/>
            </a:r>
            <a:endParaRPr sz="800">
              <a:solidFill>
                <a:srgbClr val="005452"/>
              </a:solidFill>
              <a:latin typeface="Titillium Web Light"/>
              <a:ea typeface="Titillium Web Light"/>
              <a:cs typeface="Titillium Web Light"/>
              <a:sym typeface="Titillium Web Light"/>
            </a:endParaRPr>
          </a:p>
        </p:txBody>
      </p:sp>
      <p:sp>
        <p:nvSpPr>
          <p:cNvPr id="1038" name="Google Shape;1038;p75"/>
          <p:cNvSpPr/>
          <p:nvPr/>
        </p:nvSpPr>
        <p:spPr>
          <a:xfrm>
            <a:off x="7296150" y="2114550"/>
            <a:ext cx="722575" cy="1189700"/>
          </a:xfrm>
          <a:custGeom>
            <a:rect b="b" l="l" r="r" t="t"/>
            <a:pathLst>
              <a:path extrusionOk="0" h="47588" w="28903">
                <a:moveTo>
                  <a:pt x="0" y="0"/>
                </a:moveTo>
                <a:cubicBezTo>
                  <a:pt x="4800" y="4841"/>
                  <a:pt x="27204" y="21113"/>
                  <a:pt x="28801" y="29044"/>
                </a:cubicBezTo>
                <a:cubicBezTo>
                  <a:pt x="30398" y="36975"/>
                  <a:pt x="12785" y="44497"/>
                  <a:pt x="9582" y="47588"/>
                </a:cubicBezTo>
              </a:path>
            </a:pathLst>
          </a:custGeom>
          <a:noFill/>
          <a:ln cap="flat" cmpd="sng" w="9525">
            <a:solidFill>
              <a:srgbClr val="005452"/>
            </a:solidFill>
            <a:prstDash val="solid"/>
            <a:round/>
            <a:headEnd len="med" w="med" type="none"/>
            <a:tailEnd len="med" w="med" type="stealth"/>
          </a:ln>
        </p:spPr>
      </p:sp>
      <p:sp>
        <p:nvSpPr>
          <p:cNvPr id="1039" name="Google Shape;1039;p75"/>
          <p:cNvSpPr txBox="1"/>
          <p:nvPr/>
        </p:nvSpPr>
        <p:spPr>
          <a:xfrm>
            <a:off x="6047175" y="1327800"/>
            <a:ext cx="15978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latin typeface="Titillium Web Light"/>
                <a:ea typeface="Titillium Web Light"/>
                <a:cs typeface="Titillium Web Light"/>
                <a:sym typeface="Titillium Web Light"/>
              </a:rPr>
              <a:t>Client</a:t>
            </a:r>
            <a:endParaRPr sz="1000">
              <a:solidFill>
                <a:srgbClr val="000000"/>
              </a:solidFill>
              <a:latin typeface="Titillium Web Light"/>
              <a:ea typeface="Titillium Web Light"/>
              <a:cs typeface="Titillium Web Light"/>
              <a:sym typeface="Titillium Web Light"/>
            </a:endParaRPr>
          </a:p>
        </p:txBody>
      </p:sp>
      <p:grpSp>
        <p:nvGrpSpPr>
          <p:cNvPr id="1040" name="Google Shape;1040;p75"/>
          <p:cNvGrpSpPr/>
          <p:nvPr/>
        </p:nvGrpSpPr>
        <p:grpSpPr>
          <a:xfrm>
            <a:off x="6551275" y="1666500"/>
            <a:ext cx="589605" cy="475488"/>
            <a:chOff x="2816875" y="255775"/>
            <a:chExt cx="589605" cy="475488"/>
          </a:xfrm>
        </p:grpSpPr>
        <p:pic>
          <p:nvPicPr>
            <p:cNvPr id="1041" name="Google Shape;1041;p75"/>
            <p:cNvPicPr preferRelativeResize="0"/>
            <p:nvPr/>
          </p:nvPicPr>
          <p:blipFill>
            <a:blip r:embed="rId3">
              <a:alphaModFix/>
            </a:blip>
            <a:stretch>
              <a:fillRect/>
            </a:stretch>
          </p:blipFill>
          <p:spPr>
            <a:xfrm>
              <a:off x="2816875" y="255775"/>
              <a:ext cx="589605" cy="475488"/>
            </a:xfrm>
            <a:prstGeom prst="rect">
              <a:avLst/>
            </a:prstGeom>
            <a:noFill/>
            <a:ln>
              <a:noFill/>
            </a:ln>
          </p:spPr>
        </p:pic>
        <p:pic>
          <p:nvPicPr>
            <p:cNvPr id="1042" name="Google Shape;1042;p75"/>
            <p:cNvPicPr preferRelativeResize="0"/>
            <p:nvPr/>
          </p:nvPicPr>
          <p:blipFill>
            <a:blip r:embed="rId4">
              <a:alphaModFix/>
            </a:blip>
            <a:stretch>
              <a:fillRect/>
            </a:stretch>
          </p:blipFill>
          <p:spPr>
            <a:xfrm>
              <a:off x="2927406" y="306440"/>
              <a:ext cx="297968" cy="246888"/>
            </a:xfrm>
            <a:prstGeom prst="rect">
              <a:avLst/>
            </a:prstGeom>
            <a:noFill/>
            <a:ln>
              <a:noFill/>
            </a:ln>
          </p:spPr>
        </p:pic>
      </p:grpSp>
      <p:pic>
        <p:nvPicPr>
          <p:cNvPr id="1043" name="Google Shape;1043;p75"/>
          <p:cNvPicPr preferRelativeResize="0"/>
          <p:nvPr/>
        </p:nvPicPr>
        <p:blipFill>
          <a:blip r:embed="rId5">
            <a:alphaModFix/>
          </a:blip>
          <a:stretch>
            <a:fillRect/>
          </a:stretch>
        </p:blipFill>
        <p:spPr>
          <a:xfrm rot="8099994">
            <a:off x="6976900" y="1970219"/>
            <a:ext cx="259950" cy="132061"/>
          </a:xfrm>
          <a:prstGeom prst="rect">
            <a:avLst/>
          </a:prstGeom>
          <a:noFill/>
          <a:ln>
            <a:noFill/>
          </a:ln>
        </p:spPr>
      </p:pic>
      <p:sp>
        <p:nvSpPr>
          <p:cNvPr id="1044" name="Google Shape;1044;p75"/>
          <p:cNvSpPr txBox="1"/>
          <p:nvPr/>
        </p:nvSpPr>
        <p:spPr>
          <a:xfrm>
            <a:off x="5076338" y="2998025"/>
            <a:ext cx="15978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solidFill>
                  <a:srgbClr val="000000"/>
                </a:solidFill>
                <a:latin typeface="Titillium Web Light"/>
                <a:ea typeface="Titillium Web Light"/>
                <a:cs typeface="Titillium Web Light"/>
                <a:sym typeface="Titillium Web Light"/>
              </a:rPr>
              <a:t>Customer</a:t>
            </a:r>
            <a:endParaRPr sz="1000">
              <a:solidFill>
                <a:srgbClr val="000000"/>
              </a:solidFill>
              <a:latin typeface="Titillium Web Light"/>
              <a:ea typeface="Titillium Web Light"/>
              <a:cs typeface="Titillium Web Light"/>
              <a:sym typeface="Titillium Web Light"/>
            </a:endParaRPr>
          </a:p>
        </p:txBody>
      </p:sp>
      <p:pic>
        <p:nvPicPr>
          <p:cNvPr id="1045" name="Google Shape;1045;p75"/>
          <p:cNvPicPr preferRelativeResize="0"/>
          <p:nvPr/>
        </p:nvPicPr>
        <p:blipFill>
          <a:blip r:embed="rId6">
            <a:alphaModFix/>
          </a:blip>
          <a:stretch>
            <a:fillRect/>
          </a:stretch>
        </p:blipFill>
        <p:spPr>
          <a:xfrm>
            <a:off x="5600925" y="2495075"/>
            <a:ext cx="548640" cy="548640"/>
          </a:xfrm>
          <a:prstGeom prst="rect">
            <a:avLst/>
          </a:prstGeom>
          <a:noFill/>
          <a:ln>
            <a:noFill/>
          </a:ln>
        </p:spPr>
      </p:pic>
      <p:sp>
        <p:nvSpPr>
          <p:cNvPr id="1046" name="Google Shape;1046;p75"/>
          <p:cNvSpPr txBox="1"/>
          <p:nvPr/>
        </p:nvSpPr>
        <p:spPr>
          <a:xfrm>
            <a:off x="5797000" y="3446500"/>
            <a:ext cx="6546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latin typeface="Titillium Web Light"/>
                <a:ea typeface="Titillium Web Light"/>
                <a:cs typeface="Titillium Web Light"/>
                <a:sym typeface="Titillium Web Light"/>
              </a:rPr>
              <a:t>ASE</a:t>
            </a:r>
            <a:endParaRPr sz="1000">
              <a:solidFill>
                <a:srgbClr val="000000"/>
              </a:solidFill>
              <a:latin typeface="Titillium Web Light"/>
              <a:ea typeface="Titillium Web Light"/>
              <a:cs typeface="Titillium Web Light"/>
              <a:sym typeface="Titillium Web Light"/>
            </a:endParaRPr>
          </a:p>
        </p:txBody>
      </p:sp>
      <p:pic>
        <p:nvPicPr>
          <p:cNvPr id="1047" name="Google Shape;1047;p75"/>
          <p:cNvPicPr preferRelativeResize="0"/>
          <p:nvPr/>
        </p:nvPicPr>
        <p:blipFill>
          <a:blip r:embed="rId7">
            <a:alphaModFix/>
          </a:blip>
          <a:stretch>
            <a:fillRect/>
          </a:stretch>
        </p:blipFill>
        <p:spPr>
          <a:xfrm>
            <a:off x="6374913" y="3529513"/>
            <a:ext cx="186075" cy="172675"/>
          </a:xfrm>
          <a:prstGeom prst="rect">
            <a:avLst/>
          </a:prstGeom>
          <a:noFill/>
          <a:ln>
            <a:noFill/>
          </a:ln>
        </p:spPr>
      </p:pic>
      <p:pic>
        <p:nvPicPr>
          <p:cNvPr id="1048" name="Google Shape;1048;p75"/>
          <p:cNvPicPr preferRelativeResize="0"/>
          <p:nvPr/>
        </p:nvPicPr>
        <p:blipFill>
          <a:blip r:embed="rId8">
            <a:alphaModFix/>
          </a:blip>
          <a:stretch>
            <a:fillRect/>
          </a:stretch>
        </p:blipFill>
        <p:spPr>
          <a:xfrm>
            <a:off x="6337989" y="3396313"/>
            <a:ext cx="259950" cy="439109"/>
          </a:xfrm>
          <a:prstGeom prst="rect">
            <a:avLst/>
          </a:prstGeom>
          <a:noFill/>
          <a:ln>
            <a:noFill/>
          </a:ln>
        </p:spPr>
      </p:pic>
      <p:sp>
        <p:nvSpPr>
          <p:cNvPr id="1049" name="Google Shape;1049;p75"/>
          <p:cNvSpPr txBox="1"/>
          <p:nvPr/>
        </p:nvSpPr>
        <p:spPr>
          <a:xfrm>
            <a:off x="572200" y="299975"/>
            <a:ext cx="7704000" cy="572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3000">
                <a:solidFill>
                  <a:srgbClr val="005452"/>
                </a:solidFill>
                <a:latin typeface="Titillium Web SemiBold"/>
                <a:ea typeface="Titillium Web SemiBold"/>
                <a:cs typeface="Titillium Web SemiBold"/>
                <a:sym typeface="Titillium Web SemiBold"/>
              </a:rPr>
              <a:t>Deep Dive: Grant Flows</a:t>
            </a:r>
            <a:endParaRPr sz="3000">
              <a:solidFill>
                <a:srgbClr val="005452"/>
              </a:solidFill>
              <a:latin typeface="Titillium Web SemiBold"/>
              <a:ea typeface="Titillium Web SemiBold"/>
              <a:cs typeface="Titillium Web SemiBold"/>
              <a:sym typeface="Titillium Web SemiBold"/>
            </a:endParaRPr>
          </a:p>
        </p:txBody>
      </p:sp>
      <p:sp>
        <p:nvSpPr>
          <p:cNvPr id="1050" name="Google Shape;1050;p75"/>
          <p:cNvSpPr txBox="1"/>
          <p:nvPr/>
        </p:nvSpPr>
        <p:spPr>
          <a:xfrm>
            <a:off x="611128" y="740436"/>
            <a:ext cx="7774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005452"/>
                </a:solidFill>
                <a:latin typeface="Titillium Web SemiBold"/>
                <a:ea typeface="Titillium Web SemiBold"/>
                <a:cs typeface="Titillium Web SemiBold"/>
                <a:sym typeface="Titillium Web SemiBold"/>
              </a:rPr>
              <a:t>Interactive grant flows</a:t>
            </a:r>
            <a:endParaRPr>
              <a:solidFill>
                <a:srgbClr val="005452"/>
              </a:solidFill>
              <a:latin typeface="Titillium Web SemiBold"/>
              <a:ea typeface="Titillium Web SemiBold"/>
              <a:cs typeface="Titillium Web SemiBold"/>
              <a:sym typeface="Titillium Web SemiBold"/>
            </a:endParaRPr>
          </a:p>
        </p:txBody>
      </p:sp>
      <p:sp>
        <p:nvSpPr>
          <p:cNvPr id="1051" name="Google Shape;1051;p75"/>
          <p:cNvSpPr txBox="1"/>
          <p:nvPr/>
        </p:nvSpPr>
        <p:spPr>
          <a:xfrm>
            <a:off x="675475" y="1324125"/>
            <a:ext cx="4248300" cy="30882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1000"/>
              </a:spcAft>
              <a:buClr>
                <a:srgbClr val="005452"/>
              </a:buClr>
              <a:buSzPts val="2000"/>
              <a:buFont typeface="Titillium Web"/>
              <a:buChar char="➔"/>
            </a:pPr>
            <a:r>
              <a:rPr lang="en" sz="2000">
                <a:solidFill>
                  <a:srgbClr val="005452"/>
                </a:solidFill>
                <a:latin typeface="Titillium Web"/>
                <a:ea typeface="Titillium Web"/>
                <a:cs typeface="Titillium Web"/>
                <a:sym typeface="Titillium Web"/>
              </a:rPr>
              <a:t>The client sends a grant continuation request to the AS.</a:t>
            </a:r>
            <a:endParaRPr sz="2000">
              <a:solidFill>
                <a:srgbClr val="005452"/>
              </a:solidFill>
              <a:latin typeface="Titillium Web"/>
              <a:ea typeface="Titillium Web"/>
              <a:cs typeface="Titillium Web"/>
              <a:sym typeface="Titillium Web"/>
            </a:endParaRPr>
          </a:p>
        </p:txBody>
      </p:sp>
      <p:grpSp>
        <p:nvGrpSpPr>
          <p:cNvPr id="1052" name="Google Shape;1052;p75"/>
          <p:cNvGrpSpPr/>
          <p:nvPr/>
        </p:nvGrpSpPr>
        <p:grpSpPr>
          <a:xfrm>
            <a:off x="6856330" y="3708859"/>
            <a:ext cx="589500" cy="663625"/>
            <a:chOff x="5479788" y="4012475"/>
            <a:chExt cx="589500" cy="663625"/>
          </a:xfrm>
        </p:grpSpPr>
        <p:pic>
          <p:nvPicPr>
            <p:cNvPr id="1053" name="Google Shape;1053;p75"/>
            <p:cNvPicPr preferRelativeResize="0"/>
            <p:nvPr/>
          </p:nvPicPr>
          <p:blipFill>
            <a:blip r:embed="rId9">
              <a:alphaModFix/>
            </a:blip>
            <a:stretch>
              <a:fillRect/>
            </a:stretch>
          </p:blipFill>
          <p:spPr>
            <a:xfrm>
              <a:off x="5647473" y="4012475"/>
              <a:ext cx="264306" cy="273048"/>
            </a:xfrm>
            <a:prstGeom prst="rect">
              <a:avLst/>
            </a:prstGeom>
            <a:noFill/>
            <a:ln>
              <a:noFill/>
            </a:ln>
          </p:spPr>
        </p:pic>
        <p:sp>
          <p:nvSpPr>
            <p:cNvPr id="1054" name="Google Shape;1054;p75"/>
            <p:cNvSpPr txBox="1"/>
            <p:nvPr/>
          </p:nvSpPr>
          <p:spPr>
            <a:xfrm>
              <a:off x="5479788" y="4245000"/>
              <a:ext cx="5895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800">
                  <a:latin typeface="Titillium Web Light"/>
                  <a:ea typeface="Titillium Web Light"/>
                  <a:cs typeface="Titillium Web Light"/>
                  <a:sym typeface="Titillium Web Light"/>
                </a:rPr>
                <a:t>Resource server </a:t>
              </a:r>
              <a:endParaRPr sz="800">
                <a:solidFill>
                  <a:srgbClr val="000000"/>
                </a:solidFill>
                <a:latin typeface="Titillium Web Light"/>
                <a:ea typeface="Titillium Web Light"/>
                <a:cs typeface="Titillium Web Light"/>
                <a:sym typeface="Titillium Web Light"/>
              </a:endParaRPr>
            </a:p>
          </p:txBody>
        </p:sp>
      </p:grpSp>
      <p:grpSp>
        <p:nvGrpSpPr>
          <p:cNvPr id="1055" name="Google Shape;1055;p75"/>
          <p:cNvGrpSpPr/>
          <p:nvPr/>
        </p:nvGrpSpPr>
        <p:grpSpPr>
          <a:xfrm>
            <a:off x="6733480" y="3032516"/>
            <a:ext cx="835200" cy="663625"/>
            <a:chOff x="4406975" y="4012475"/>
            <a:chExt cx="835200" cy="663625"/>
          </a:xfrm>
        </p:grpSpPr>
        <p:pic>
          <p:nvPicPr>
            <p:cNvPr id="1056" name="Google Shape;1056;p75"/>
            <p:cNvPicPr preferRelativeResize="0"/>
            <p:nvPr/>
          </p:nvPicPr>
          <p:blipFill>
            <a:blip r:embed="rId9">
              <a:alphaModFix/>
            </a:blip>
            <a:stretch>
              <a:fillRect/>
            </a:stretch>
          </p:blipFill>
          <p:spPr>
            <a:xfrm>
              <a:off x="4692422" y="4012475"/>
              <a:ext cx="264306" cy="273048"/>
            </a:xfrm>
            <a:prstGeom prst="rect">
              <a:avLst/>
            </a:prstGeom>
            <a:noFill/>
            <a:ln>
              <a:noFill/>
            </a:ln>
          </p:spPr>
        </p:pic>
        <p:sp>
          <p:nvSpPr>
            <p:cNvPr id="1057" name="Google Shape;1057;p75"/>
            <p:cNvSpPr txBox="1"/>
            <p:nvPr/>
          </p:nvSpPr>
          <p:spPr>
            <a:xfrm>
              <a:off x="4406975" y="4245000"/>
              <a:ext cx="8352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800">
                  <a:latin typeface="Titillium Web Light"/>
                  <a:ea typeface="Titillium Web Light"/>
                  <a:cs typeface="Titillium Web Light"/>
                  <a:sym typeface="Titillium Web Light"/>
                </a:rPr>
                <a:t>Authorization server (AS)</a:t>
              </a:r>
              <a:endParaRPr sz="800">
                <a:solidFill>
                  <a:srgbClr val="000000"/>
                </a:solidFill>
                <a:latin typeface="Titillium Web Light"/>
                <a:ea typeface="Titillium Web Light"/>
                <a:cs typeface="Titillium Web Light"/>
                <a:sym typeface="Titillium Web Light"/>
              </a:endParaRPr>
            </a:p>
          </p:txBody>
        </p:sp>
      </p:grpSp>
      <p:grpSp>
        <p:nvGrpSpPr>
          <p:cNvPr id="1058" name="Google Shape;1058;p75"/>
          <p:cNvGrpSpPr/>
          <p:nvPr/>
        </p:nvGrpSpPr>
        <p:grpSpPr>
          <a:xfrm>
            <a:off x="6733480" y="4357701"/>
            <a:ext cx="835200" cy="663625"/>
            <a:chOff x="4406975" y="4012475"/>
            <a:chExt cx="835200" cy="663625"/>
          </a:xfrm>
        </p:grpSpPr>
        <p:pic>
          <p:nvPicPr>
            <p:cNvPr id="1059" name="Google Shape;1059;p75"/>
            <p:cNvPicPr preferRelativeResize="0"/>
            <p:nvPr/>
          </p:nvPicPr>
          <p:blipFill>
            <a:blip r:embed="rId9">
              <a:alphaModFix/>
            </a:blip>
            <a:stretch>
              <a:fillRect/>
            </a:stretch>
          </p:blipFill>
          <p:spPr>
            <a:xfrm>
              <a:off x="4692422" y="4012475"/>
              <a:ext cx="264306" cy="273048"/>
            </a:xfrm>
            <a:prstGeom prst="rect">
              <a:avLst/>
            </a:prstGeom>
            <a:noFill/>
            <a:ln>
              <a:noFill/>
            </a:ln>
          </p:spPr>
        </p:pic>
        <p:sp>
          <p:nvSpPr>
            <p:cNvPr id="1060" name="Google Shape;1060;p75"/>
            <p:cNvSpPr txBox="1"/>
            <p:nvPr/>
          </p:nvSpPr>
          <p:spPr>
            <a:xfrm>
              <a:off x="4406975" y="4245000"/>
              <a:ext cx="8352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800">
                  <a:latin typeface="Titillium Web Light"/>
                  <a:ea typeface="Titillium Web Light"/>
                  <a:cs typeface="Titillium Web Light"/>
                  <a:sym typeface="Titillium Web Light"/>
                </a:rPr>
                <a:t>Identity Provider (IdP)</a:t>
              </a:r>
              <a:endParaRPr sz="800">
                <a:solidFill>
                  <a:srgbClr val="000000"/>
                </a:solidFill>
                <a:latin typeface="Titillium Web Light"/>
                <a:ea typeface="Titillium Web Light"/>
                <a:cs typeface="Titillium Web Light"/>
                <a:sym typeface="Titillium Web Light"/>
              </a:endParaRPr>
            </a:p>
          </p:txBody>
        </p:sp>
      </p:gr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4" name="Shape 1064"/>
        <p:cNvGrpSpPr/>
        <p:nvPr/>
      </p:nvGrpSpPr>
      <p:grpSpPr>
        <a:xfrm>
          <a:off x="0" y="0"/>
          <a:ext cx="0" cy="0"/>
          <a:chOff x="0" y="0"/>
          <a:chExt cx="0" cy="0"/>
        </a:xfrm>
      </p:grpSpPr>
      <p:cxnSp>
        <p:nvCxnSpPr>
          <p:cNvPr id="1065" name="Google Shape;1065;p76"/>
          <p:cNvCxnSpPr/>
          <p:nvPr/>
        </p:nvCxnSpPr>
        <p:spPr>
          <a:xfrm>
            <a:off x="675471" y="1151900"/>
            <a:ext cx="7774200" cy="0"/>
          </a:xfrm>
          <a:prstGeom prst="straightConnector1">
            <a:avLst/>
          </a:prstGeom>
          <a:noFill/>
          <a:ln cap="flat" cmpd="sng" w="9525">
            <a:solidFill>
              <a:srgbClr val="005452"/>
            </a:solidFill>
            <a:prstDash val="solid"/>
            <a:round/>
            <a:headEnd len="med" w="med" type="none"/>
            <a:tailEnd len="med" w="med" type="triangle"/>
          </a:ln>
        </p:spPr>
      </p:cxnSp>
      <p:sp>
        <p:nvSpPr>
          <p:cNvPr id="1066" name="Google Shape;1066;p76"/>
          <p:cNvSpPr txBox="1"/>
          <p:nvPr/>
        </p:nvSpPr>
        <p:spPr>
          <a:xfrm>
            <a:off x="7794449" y="2553850"/>
            <a:ext cx="7293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800">
                <a:solidFill>
                  <a:srgbClr val="005452"/>
                </a:solidFill>
                <a:latin typeface="Titillium Web Light"/>
                <a:ea typeface="Titillium Web Light"/>
                <a:cs typeface="Titillium Web Light"/>
                <a:sym typeface="Titillium Web Light"/>
              </a:rPr>
              <a:t>Access token</a:t>
            </a:r>
            <a:endParaRPr sz="800">
              <a:solidFill>
                <a:srgbClr val="005452"/>
              </a:solidFill>
              <a:latin typeface="Titillium Web Light"/>
              <a:ea typeface="Titillium Web Light"/>
              <a:cs typeface="Titillium Web Light"/>
              <a:sym typeface="Titillium Web Light"/>
            </a:endParaRPr>
          </a:p>
        </p:txBody>
      </p:sp>
      <p:sp>
        <p:nvSpPr>
          <p:cNvPr id="1067" name="Google Shape;1067;p76"/>
          <p:cNvSpPr txBox="1"/>
          <p:nvPr/>
        </p:nvSpPr>
        <p:spPr>
          <a:xfrm>
            <a:off x="6047175" y="1327800"/>
            <a:ext cx="15978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latin typeface="Titillium Web Light"/>
                <a:ea typeface="Titillium Web Light"/>
                <a:cs typeface="Titillium Web Light"/>
                <a:sym typeface="Titillium Web Light"/>
              </a:rPr>
              <a:t>Client</a:t>
            </a:r>
            <a:endParaRPr sz="1000">
              <a:solidFill>
                <a:srgbClr val="000000"/>
              </a:solidFill>
              <a:latin typeface="Titillium Web Light"/>
              <a:ea typeface="Titillium Web Light"/>
              <a:cs typeface="Titillium Web Light"/>
              <a:sym typeface="Titillium Web Light"/>
            </a:endParaRPr>
          </a:p>
        </p:txBody>
      </p:sp>
      <p:grpSp>
        <p:nvGrpSpPr>
          <p:cNvPr id="1068" name="Google Shape;1068;p76"/>
          <p:cNvGrpSpPr/>
          <p:nvPr/>
        </p:nvGrpSpPr>
        <p:grpSpPr>
          <a:xfrm>
            <a:off x="6551275" y="1666500"/>
            <a:ext cx="589605" cy="475488"/>
            <a:chOff x="2816875" y="255775"/>
            <a:chExt cx="589605" cy="475488"/>
          </a:xfrm>
        </p:grpSpPr>
        <p:pic>
          <p:nvPicPr>
            <p:cNvPr id="1069" name="Google Shape;1069;p76"/>
            <p:cNvPicPr preferRelativeResize="0"/>
            <p:nvPr/>
          </p:nvPicPr>
          <p:blipFill>
            <a:blip r:embed="rId3">
              <a:alphaModFix/>
            </a:blip>
            <a:stretch>
              <a:fillRect/>
            </a:stretch>
          </p:blipFill>
          <p:spPr>
            <a:xfrm>
              <a:off x="2816875" y="255775"/>
              <a:ext cx="589605" cy="475488"/>
            </a:xfrm>
            <a:prstGeom prst="rect">
              <a:avLst/>
            </a:prstGeom>
            <a:noFill/>
            <a:ln>
              <a:noFill/>
            </a:ln>
          </p:spPr>
        </p:pic>
        <p:pic>
          <p:nvPicPr>
            <p:cNvPr id="1070" name="Google Shape;1070;p76"/>
            <p:cNvPicPr preferRelativeResize="0"/>
            <p:nvPr/>
          </p:nvPicPr>
          <p:blipFill>
            <a:blip r:embed="rId4">
              <a:alphaModFix/>
            </a:blip>
            <a:stretch>
              <a:fillRect/>
            </a:stretch>
          </p:blipFill>
          <p:spPr>
            <a:xfrm>
              <a:off x="2927406" y="306440"/>
              <a:ext cx="297968" cy="246888"/>
            </a:xfrm>
            <a:prstGeom prst="rect">
              <a:avLst/>
            </a:prstGeom>
            <a:noFill/>
            <a:ln>
              <a:noFill/>
            </a:ln>
          </p:spPr>
        </p:pic>
      </p:grpSp>
      <p:pic>
        <p:nvPicPr>
          <p:cNvPr id="1071" name="Google Shape;1071;p76"/>
          <p:cNvPicPr preferRelativeResize="0"/>
          <p:nvPr/>
        </p:nvPicPr>
        <p:blipFill>
          <a:blip r:embed="rId5">
            <a:alphaModFix/>
          </a:blip>
          <a:stretch>
            <a:fillRect/>
          </a:stretch>
        </p:blipFill>
        <p:spPr>
          <a:xfrm rot="8099994">
            <a:off x="6976900" y="1970219"/>
            <a:ext cx="259950" cy="132061"/>
          </a:xfrm>
          <a:prstGeom prst="rect">
            <a:avLst/>
          </a:prstGeom>
          <a:noFill/>
          <a:ln>
            <a:noFill/>
          </a:ln>
        </p:spPr>
      </p:pic>
      <p:sp>
        <p:nvSpPr>
          <p:cNvPr id="1072" name="Google Shape;1072;p76"/>
          <p:cNvSpPr txBox="1"/>
          <p:nvPr/>
        </p:nvSpPr>
        <p:spPr>
          <a:xfrm>
            <a:off x="5076338" y="2998025"/>
            <a:ext cx="15978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solidFill>
                  <a:srgbClr val="000000"/>
                </a:solidFill>
                <a:latin typeface="Titillium Web Light"/>
                <a:ea typeface="Titillium Web Light"/>
                <a:cs typeface="Titillium Web Light"/>
                <a:sym typeface="Titillium Web Light"/>
              </a:rPr>
              <a:t>Customer</a:t>
            </a:r>
            <a:endParaRPr sz="1000">
              <a:solidFill>
                <a:srgbClr val="000000"/>
              </a:solidFill>
              <a:latin typeface="Titillium Web Light"/>
              <a:ea typeface="Titillium Web Light"/>
              <a:cs typeface="Titillium Web Light"/>
              <a:sym typeface="Titillium Web Light"/>
            </a:endParaRPr>
          </a:p>
        </p:txBody>
      </p:sp>
      <p:pic>
        <p:nvPicPr>
          <p:cNvPr id="1073" name="Google Shape;1073;p76"/>
          <p:cNvPicPr preferRelativeResize="0"/>
          <p:nvPr/>
        </p:nvPicPr>
        <p:blipFill>
          <a:blip r:embed="rId6">
            <a:alphaModFix/>
          </a:blip>
          <a:stretch>
            <a:fillRect/>
          </a:stretch>
        </p:blipFill>
        <p:spPr>
          <a:xfrm>
            <a:off x="5600925" y="2495075"/>
            <a:ext cx="548640" cy="548640"/>
          </a:xfrm>
          <a:prstGeom prst="rect">
            <a:avLst/>
          </a:prstGeom>
          <a:noFill/>
          <a:ln>
            <a:noFill/>
          </a:ln>
        </p:spPr>
      </p:pic>
      <p:sp>
        <p:nvSpPr>
          <p:cNvPr id="1074" name="Google Shape;1074;p76"/>
          <p:cNvSpPr txBox="1"/>
          <p:nvPr/>
        </p:nvSpPr>
        <p:spPr>
          <a:xfrm>
            <a:off x="5797000" y="3446500"/>
            <a:ext cx="6546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latin typeface="Titillium Web Light"/>
                <a:ea typeface="Titillium Web Light"/>
                <a:cs typeface="Titillium Web Light"/>
                <a:sym typeface="Titillium Web Light"/>
              </a:rPr>
              <a:t>ASE</a:t>
            </a:r>
            <a:endParaRPr sz="1000">
              <a:solidFill>
                <a:srgbClr val="000000"/>
              </a:solidFill>
              <a:latin typeface="Titillium Web Light"/>
              <a:ea typeface="Titillium Web Light"/>
              <a:cs typeface="Titillium Web Light"/>
              <a:sym typeface="Titillium Web Light"/>
            </a:endParaRPr>
          </a:p>
        </p:txBody>
      </p:sp>
      <p:pic>
        <p:nvPicPr>
          <p:cNvPr id="1075" name="Google Shape;1075;p76"/>
          <p:cNvPicPr preferRelativeResize="0"/>
          <p:nvPr/>
        </p:nvPicPr>
        <p:blipFill>
          <a:blip r:embed="rId7">
            <a:alphaModFix/>
          </a:blip>
          <a:stretch>
            <a:fillRect/>
          </a:stretch>
        </p:blipFill>
        <p:spPr>
          <a:xfrm>
            <a:off x="6374913" y="3529513"/>
            <a:ext cx="186075" cy="172675"/>
          </a:xfrm>
          <a:prstGeom prst="rect">
            <a:avLst/>
          </a:prstGeom>
          <a:noFill/>
          <a:ln>
            <a:noFill/>
          </a:ln>
        </p:spPr>
      </p:pic>
      <p:pic>
        <p:nvPicPr>
          <p:cNvPr id="1076" name="Google Shape;1076;p76"/>
          <p:cNvPicPr preferRelativeResize="0"/>
          <p:nvPr/>
        </p:nvPicPr>
        <p:blipFill>
          <a:blip r:embed="rId8">
            <a:alphaModFix/>
          </a:blip>
          <a:stretch>
            <a:fillRect/>
          </a:stretch>
        </p:blipFill>
        <p:spPr>
          <a:xfrm>
            <a:off x="6337989" y="3396313"/>
            <a:ext cx="259950" cy="439109"/>
          </a:xfrm>
          <a:prstGeom prst="rect">
            <a:avLst/>
          </a:prstGeom>
          <a:noFill/>
          <a:ln>
            <a:noFill/>
          </a:ln>
        </p:spPr>
      </p:pic>
      <p:sp>
        <p:nvSpPr>
          <p:cNvPr id="1077" name="Google Shape;1077;p76"/>
          <p:cNvSpPr/>
          <p:nvPr/>
        </p:nvSpPr>
        <p:spPr>
          <a:xfrm>
            <a:off x="7324725" y="2000250"/>
            <a:ext cx="610875" cy="1270275"/>
          </a:xfrm>
          <a:custGeom>
            <a:rect b="b" l="l" r="r" t="t"/>
            <a:pathLst>
              <a:path extrusionOk="0" h="50811" w="24435">
                <a:moveTo>
                  <a:pt x="6416" y="50811"/>
                </a:moveTo>
                <a:cubicBezTo>
                  <a:pt x="9411" y="46597"/>
                  <a:pt x="25453" y="33996"/>
                  <a:pt x="24384" y="25527"/>
                </a:cubicBezTo>
                <a:cubicBezTo>
                  <a:pt x="23315" y="17059"/>
                  <a:pt x="4064" y="4255"/>
                  <a:pt x="0" y="0"/>
                </a:cubicBezTo>
              </a:path>
            </a:pathLst>
          </a:custGeom>
          <a:noFill/>
          <a:ln cap="flat" cmpd="sng" w="9525">
            <a:solidFill>
              <a:srgbClr val="005452"/>
            </a:solidFill>
            <a:prstDash val="solid"/>
            <a:round/>
            <a:headEnd len="med" w="med" type="none"/>
            <a:tailEnd len="med" w="med" type="stealth"/>
          </a:ln>
        </p:spPr>
      </p:sp>
      <p:grpSp>
        <p:nvGrpSpPr>
          <p:cNvPr id="1078" name="Google Shape;1078;p76"/>
          <p:cNvGrpSpPr/>
          <p:nvPr/>
        </p:nvGrpSpPr>
        <p:grpSpPr>
          <a:xfrm>
            <a:off x="6856330" y="3708859"/>
            <a:ext cx="589500" cy="663625"/>
            <a:chOff x="5479788" y="4012475"/>
            <a:chExt cx="589500" cy="663625"/>
          </a:xfrm>
        </p:grpSpPr>
        <p:pic>
          <p:nvPicPr>
            <p:cNvPr id="1079" name="Google Shape;1079;p76"/>
            <p:cNvPicPr preferRelativeResize="0"/>
            <p:nvPr/>
          </p:nvPicPr>
          <p:blipFill>
            <a:blip r:embed="rId9">
              <a:alphaModFix/>
            </a:blip>
            <a:stretch>
              <a:fillRect/>
            </a:stretch>
          </p:blipFill>
          <p:spPr>
            <a:xfrm>
              <a:off x="5647473" y="4012475"/>
              <a:ext cx="264306" cy="273048"/>
            </a:xfrm>
            <a:prstGeom prst="rect">
              <a:avLst/>
            </a:prstGeom>
            <a:noFill/>
            <a:ln>
              <a:noFill/>
            </a:ln>
          </p:spPr>
        </p:pic>
        <p:sp>
          <p:nvSpPr>
            <p:cNvPr id="1080" name="Google Shape;1080;p76"/>
            <p:cNvSpPr txBox="1"/>
            <p:nvPr/>
          </p:nvSpPr>
          <p:spPr>
            <a:xfrm>
              <a:off x="5479788" y="4245000"/>
              <a:ext cx="5895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800">
                  <a:latin typeface="Titillium Web Light"/>
                  <a:ea typeface="Titillium Web Light"/>
                  <a:cs typeface="Titillium Web Light"/>
                  <a:sym typeface="Titillium Web Light"/>
                </a:rPr>
                <a:t>Resource server </a:t>
              </a:r>
              <a:endParaRPr sz="800">
                <a:solidFill>
                  <a:srgbClr val="000000"/>
                </a:solidFill>
                <a:latin typeface="Titillium Web Light"/>
                <a:ea typeface="Titillium Web Light"/>
                <a:cs typeface="Titillium Web Light"/>
                <a:sym typeface="Titillium Web Light"/>
              </a:endParaRPr>
            </a:p>
          </p:txBody>
        </p:sp>
      </p:grpSp>
      <p:grpSp>
        <p:nvGrpSpPr>
          <p:cNvPr id="1081" name="Google Shape;1081;p76"/>
          <p:cNvGrpSpPr/>
          <p:nvPr/>
        </p:nvGrpSpPr>
        <p:grpSpPr>
          <a:xfrm>
            <a:off x="6733480" y="3032516"/>
            <a:ext cx="835200" cy="663625"/>
            <a:chOff x="4406975" y="4012475"/>
            <a:chExt cx="835200" cy="663625"/>
          </a:xfrm>
        </p:grpSpPr>
        <p:pic>
          <p:nvPicPr>
            <p:cNvPr id="1082" name="Google Shape;1082;p76"/>
            <p:cNvPicPr preferRelativeResize="0"/>
            <p:nvPr/>
          </p:nvPicPr>
          <p:blipFill>
            <a:blip r:embed="rId9">
              <a:alphaModFix/>
            </a:blip>
            <a:stretch>
              <a:fillRect/>
            </a:stretch>
          </p:blipFill>
          <p:spPr>
            <a:xfrm>
              <a:off x="4692422" y="4012475"/>
              <a:ext cx="264306" cy="273048"/>
            </a:xfrm>
            <a:prstGeom prst="rect">
              <a:avLst/>
            </a:prstGeom>
            <a:noFill/>
            <a:ln>
              <a:noFill/>
            </a:ln>
          </p:spPr>
        </p:pic>
        <p:sp>
          <p:nvSpPr>
            <p:cNvPr id="1083" name="Google Shape;1083;p76"/>
            <p:cNvSpPr txBox="1"/>
            <p:nvPr/>
          </p:nvSpPr>
          <p:spPr>
            <a:xfrm>
              <a:off x="4406975" y="4245000"/>
              <a:ext cx="8352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800">
                  <a:latin typeface="Titillium Web Light"/>
                  <a:ea typeface="Titillium Web Light"/>
                  <a:cs typeface="Titillium Web Light"/>
                  <a:sym typeface="Titillium Web Light"/>
                </a:rPr>
                <a:t>Authorization server (AS)</a:t>
              </a:r>
              <a:endParaRPr sz="800">
                <a:solidFill>
                  <a:srgbClr val="000000"/>
                </a:solidFill>
                <a:latin typeface="Titillium Web Light"/>
                <a:ea typeface="Titillium Web Light"/>
                <a:cs typeface="Titillium Web Light"/>
                <a:sym typeface="Titillium Web Light"/>
              </a:endParaRPr>
            </a:p>
          </p:txBody>
        </p:sp>
      </p:grpSp>
      <p:grpSp>
        <p:nvGrpSpPr>
          <p:cNvPr id="1084" name="Google Shape;1084;p76"/>
          <p:cNvGrpSpPr/>
          <p:nvPr/>
        </p:nvGrpSpPr>
        <p:grpSpPr>
          <a:xfrm>
            <a:off x="6733480" y="4357701"/>
            <a:ext cx="835200" cy="663625"/>
            <a:chOff x="4406975" y="4012475"/>
            <a:chExt cx="835200" cy="663625"/>
          </a:xfrm>
        </p:grpSpPr>
        <p:pic>
          <p:nvPicPr>
            <p:cNvPr id="1085" name="Google Shape;1085;p76"/>
            <p:cNvPicPr preferRelativeResize="0"/>
            <p:nvPr/>
          </p:nvPicPr>
          <p:blipFill>
            <a:blip r:embed="rId9">
              <a:alphaModFix/>
            </a:blip>
            <a:stretch>
              <a:fillRect/>
            </a:stretch>
          </p:blipFill>
          <p:spPr>
            <a:xfrm>
              <a:off x="4692422" y="4012475"/>
              <a:ext cx="264306" cy="273048"/>
            </a:xfrm>
            <a:prstGeom prst="rect">
              <a:avLst/>
            </a:prstGeom>
            <a:noFill/>
            <a:ln>
              <a:noFill/>
            </a:ln>
          </p:spPr>
        </p:pic>
        <p:sp>
          <p:nvSpPr>
            <p:cNvPr id="1086" name="Google Shape;1086;p76"/>
            <p:cNvSpPr txBox="1"/>
            <p:nvPr/>
          </p:nvSpPr>
          <p:spPr>
            <a:xfrm>
              <a:off x="4406975" y="4245000"/>
              <a:ext cx="8352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800">
                  <a:latin typeface="Titillium Web Light"/>
                  <a:ea typeface="Titillium Web Light"/>
                  <a:cs typeface="Titillium Web Light"/>
                  <a:sym typeface="Titillium Web Light"/>
                </a:rPr>
                <a:t>Identity Provider (IdP)</a:t>
              </a:r>
              <a:endParaRPr sz="800">
                <a:solidFill>
                  <a:srgbClr val="000000"/>
                </a:solidFill>
                <a:latin typeface="Titillium Web Light"/>
                <a:ea typeface="Titillium Web Light"/>
                <a:cs typeface="Titillium Web Light"/>
                <a:sym typeface="Titillium Web Light"/>
              </a:endParaRPr>
            </a:p>
          </p:txBody>
        </p:sp>
      </p:grpSp>
      <p:sp>
        <p:nvSpPr>
          <p:cNvPr id="1087" name="Google Shape;1087;p76"/>
          <p:cNvSpPr txBox="1"/>
          <p:nvPr/>
        </p:nvSpPr>
        <p:spPr>
          <a:xfrm>
            <a:off x="675475" y="1324125"/>
            <a:ext cx="4248300" cy="30882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rgbClr val="005452"/>
              </a:buClr>
              <a:buSzPts val="2000"/>
              <a:buFont typeface="Titillium Web"/>
              <a:buChar char="➔"/>
            </a:pPr>
            <a:r>
              <a:rPr lang="en" sz="2000">
                <a:solidFill>
                  <a:srgbClr val="005452"/>
                </a:solidFill>
                <a:latin typeface="Titillium Web"/>
                <a:ea typeface="Titillium Web"/>
                <a:cs typeface="Titillium Web"/>
                <a:sym typeface="Titillium Web"/>
              </a:rPr>
              <a:t>The AS can then grant an access token to the client application. </a:t>
            </a:r>
            <a:endParaRPr sz="2000">
              <a:solidFill>
                <a:srgbClr val="005452"/>
              </a:solidFill>
              <a:latin typeface="Titillium Web"/>
              <a:ea typeface="Titillium Web"/>
              <a:cs typeface="Titillium Web"/>
              <a:sym typeface="Titillium Web"/>
            </a:endParaRPr>
          </a:p>
          <a:p>
            <a:pPr indent="-355600" lvl="0" marL="457200" rtl="0" algn="l">
              <a:lnSpc>
                <a:spcPct val="115000"/>
              </a:lnSpc>
              <a:spcBef>
                <a:spcPts val="1000"/>
              </a:spcBef>
              <a:spcAft>
                <a:spcPts val="1000"/>
              </a:spcAft>
              <a:buClr>
                <a:srgbClr val="005452"/>
              </a:buClr>
              <a:buSzPts val="2000"/>
              <a:buFont typeface="Titillium Web"/>
              <a:buChar char="➔"/>
            </a:pPr>
            <a:r>
              <a:rPr lang="en" sz="2000">
                <a:solidFill>
                  <a:srgbClr val="005452"/>
                </a:solidFill>
                <a:latin typeface="Titillium Web"/>
                <a:ea typeface="Titillium Web"/>
                <a:cs typeface="Titillium Web"/>
                <a:sym typeface="Titillium Web"/>
              </a:rPr>
              <a:t>Now the client can continue making requests to the resource server (RS) with its access token(s).</a:t>
            </a:r>
            <a:endParaRPr sz="2000">
              <a:solidFill>
                <a:srgbClr val="005452"/>
              </a:solidFill>
              <a:latin typeface="Titillium Web"/>
              <a:ea typeface="Titillium Web"/>
              <a:cs typeface="Titillium Web"/>
              <a:sym typeface="Titillium Web"/>
            </a:endParaRPr>
          </a:p>
        </p:txBody>
      </p:sp>
      <p:sp>
        <p:nvSpPr>
          <p:cNvPr id="1088" name="Google Shape;1088;p76"/>
          <p:cNvSpPr txBox="1"/>
          <p:nvPr/>
        </p:nvSpPr>
        <p:spPr>
          <a:xfrm>
            <a:off x="572200" y="299975"/>
            <a:ext cx="7704000" cy="572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3000">
                <a:solidFill>
                  <a:srgbClr val="005452"/>
                </a:solidFill>
                <a:latin typeface="Titillium Web SemiBold"/>
                <a:ea typeface="Titillium Web SemiBold"/>
                <a:cs typeface="Titillium Web SemiBold"/>
                <a:sym typeface="Titillium Web SemiBold"/>
              </a:rPr>
              <a:t>Deep Dive: Grant Flows</a:t>
            </a:r>
            <a:endParaRPr sz="3000">
              <a:solidFill>
                <a:srgbClr val="005452"/>
              </a:solidFill>
              <a:latin typeface="Titillium Web SemiBold"/>
              <a:ea typeface="Titillium Web SemiBold"/>
              <a:cs typeface="Titillium Web SemiBold"/>
              <a:sym typeface="Titillium Web SemiBold"/>
            </a:endParaRPr>
          </a:p>
        </p:txBody>
      </p:sp>
      <p:sp>
        <p:nvSpPr>
          <p:cNvPr id="1089" name="Google Shape;1089;p76"/>
          <p:cNvSpPr txBox="1"/>
          <p:nvPr/>
        </p:nvSpPr>
        <p:spPr>
          <a:xfrm>
            <a:off x="611128" y="740436"/>
            <a:ext cx="7774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005452"/>
                </a:solidFill>
                <a:latin typeface="Titillium Web SemiBold"/>
                <a:ea typeface="Titillium Web SemiBold"/>
                <a:cs typeface="Titillium Web SemiBold"/>
                <a:sym typeface="Titillium Web SemiBold"/>
              </a:rPr>
              <a:t>Interactive grant flows</a:t>
            </a:r>
            <a:endParaRPr>
              <a:solidFill>
                <a:srgbClr val="005452"/>
              </a:solidFill>
              <a:latin typeface="Titillium Web SemiBold"/>
              <a:ea typeface="Titillium Web SemiBold"/>
              <a:cs typeface="Titillium Web SemiBold"/>
              <a:sym typeface="Titillium Web SemiBold"/>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3" name="Shape 1093"/>
        <p:cNvGrpSpPr/>
        <p:nvPr/>
      </p:nvGrpSpPr>
      <p:grpSpPr>
        <a:xfrm>
          <a:off x="0" y="0"/>
          <a:ext cx="0" cy="0"/>
          <a:chOff x="0" y="0"/>
          <a:chExt cx="0" cy="0"/>
        </a:xfrm>
      </p:grpSpPr>
      <p:cxnSp>
        <p:nvCxnSpPr>
          <p:cNvPr id="1094" name="Google Shape;1094;p77"/>
          <p:cNvCxnSpPr/>
          <p:nvPr/>
        </p:nvCxnSpPr>
        <p:spPr>
          <a:xfrm>
            <a:off x="675471" y="1151900"/>
            <a:ext cx="7774200" cy="0"/>
          </a:xfrm>
          <a:prstGeom prst="straightConnector1">
            <a:avLst/>
          </a:prstGeom>
          <a:noFill/>
          <a:ln cap="flat" cmpd="sng" w="9525">
            <a:solidFill>
              <a:srgbClr val="005452"/>
            </a:solidFill>
            <a:prstDash val="solid"/>
            <a:round/>
            <a:headEnd len="med" w="med" type="none"/>
            <a:tailEnd len="med" w="med" type="triangle"/>
          </a:ln>
        </p:spPr>
      </p:cxnSp>
      <p:sp>
        <p:nvSpPr>
          <p:cNvPr id="1095" name="Google Shape;1095;p77"/>
          <p:cNvSpPr txBox="1"/>
          <p:nvPr/>
        </p:nvSpPr>
        <p:spPr>
          <a:xfrm>
            <a:off x="572200" y="478675"/>
            <a:ext cx="7704000" cy="572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3000">
                <a:solidFill>
                  <a:srgbClr val="005452"/>
                </a:solidFill>
                <a:latin typeface="Titillium Web SemiBold"/>
                <a:ea typeface="Titillium Web SemiBold"/>
                <a:cs typeface="Titillium Web SemiBold"/>
                <a:sym typeface="Titillium Web SemiBold"/>
              </a:rPr>
              <a:t>Documentation: Client Keys</a:t>
            </a:r>
            <a:endParaRPr sz="3000">
              <a:solidFill>
                <a:srgbClr val="005452"/>
              </a:solidFill>
              <a:latin typeface="Titillium Web SemiBold"/>
              <a:ea typeface="Titillium Web SemiBold"/>
              <a:cs typeface="Titillium Web SemiBold"/>
              <a:sym typeface="Titillium Web SemiBold"/>
            </a:endParaRPr>
          </a:p>
        </p:txBody>
      </p:sp>
      <p:sp>
        <p:nvSpPr>
          <p:cNvPr id="1096" name="Google Shape;1096;p77"/>
          <p:cNvSpPr txBox="1"/>
          <p:nvPr/>
        </p:nvSpPr>
        <p:spPr>
          <a:xfrm>
            <a:off x="1336650" y="4238200"/>
            <a:ext cx="6700200" cy="639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000"/>
              </a:spcAft>
              <a:buNone/>
            </a:pPr>
            <a:r>
              <a:rPr lang="en" sz="2000" u="sng">
                <a:solidFill>
                  <a:schemeClr val="hlink"/>
                </a:solidFill>
                <a:latin typeface="Titillium Web"/>
                <a:ea typeface="Titillium Web"/>
                <a:cs typeface="Titillium Web"/>
                <a:sym typeface="Titillium Web"/>
                <a:hlinkClick r:id="rId3"/>
              </a:rPr>
              <a:t>https://openpayments.dev/introduction/client-keys/</a:t>
            </a:r>
            <a:r>
              <a:rPr lang="en" sz="2000">
                <a:solidFill>
                  <a:srgbClr val="005452"/>
                </a:solidFill>
                <a:latin typeface="Titillium Web"/>
                <a:ea typeface="Titillium Web"/>
                <a:cs typeface="Titillium Web"/>
                <a:sym typeface="Titillium Web"/>
              </a:rPr>
              <a:t> </a:t>
            </a:r>
            <a:endParaRPr sz="2000">
              <a:solidFill>
                <a:srgbClr val="005452"/>
              </a:solidFill>
              <a:latin typeface="Titillium Web"/>
              <a:ea typeface="Titillium Web"/>
              <a:cs typeface="Titillium Web"/>
              <a:sym typeface="Titillium Web"/>
            </a:endParaRPr>
          </a:p>
        </p:txBody>
      </p:sp>
      <p:pic>
        <p:nvPicPr>
          <p:cNvPr id="1097" name="Google Shape;1097;p77"/>
          <p:cNvPicPr preferRelativeResize="0"/>
          <p:nvPr/>
        </p:nvPicPr>
        <p:blipFill rotWithShape="1">
          <a:blip r:embed="rId4">
            <a:alphaModFix/>
          </a:blip>
          <a:srcRect b="0" l="0" r="0" t="0"/>
          <a:stretch/>
        </p:blipFill>
        <p:spPr>
          <a:xfrm>
            <a:off x="3163824" y="1380744"/>
            <a:ext cx="2825497" cy="2825497"/>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1" name="Shape 1101"/>
        <p:cNvGrpSpPr/>
        <p:nvPr/>
      </p:nvGrpSpPr>
      <p:grpSpPr>
        <a:xfrm>
          <a:off x="0" y="0"/>
          <a:ext cx="0" cy="0"/>
          <a:chOff x="0" y="0"/>
          <a:chExt cx="0" cy="0"/>
        </a:xfrm>
      </p:grpSpPr>
      <p:cxnSp>
        <p:nvCxnSpPr>
          <p:cNvPr id="1102" name="Google Shape;1102;p78"/>
          <p:cNvCxnSpPr/>
          <p:nvPr/>
        </p:nvCxnSpPr>
        <p:spPr>
          <a:xfrm>
            <a:off x="675471" y="1151900"/>
            <a:ext cx="7774200" cy="0"/>
          </a:xfrm>
          <a:prstGeom prst="straightConnector1">
            <a:avLst/>
          </a:prstGeom>
          <a:noFill/>
          <a:ln cap="flat" cmpd="sng" w="9525">
            <a:solidFill>
              <a:srgbClr val="005452"/>
            </a:solidFill>
            <a:prstDash val="solid"/>
            <a:round/>
            <a:headEnd len="med" w="med" type="none"/>
            <a:tailEnd len="med" w="med" type="triangle"/>
          </a:ln>
        </p:spPr>
      </p:cxnSp>
      <p:sp>
        <p:nvSpPr>
          <p:cNvPr id="1103" name="Google Shape;1103;p78"/>
          <p:cNvSpPr txBox="1"/>
          <p:nvPr/>
        </p:nvSpPr>
        <p:spPr>
          <a:xfrm>
            <a:off x="572200" y="478675"/>
            <a:ext cx="7704000" cy="572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3000">
                <a:solidFill>
                  <a:srgbClr val="005452"/>
                </a:solidFill>
                <a:latin typeface="Titillium Web SemiBold"/>
                <a:ea typeface="Titillium Web SemiBold"/>
                <a:cs typeface="Titillium Web SemiBold"/>
                <a:sym typeface="Titillium Web SemiBold"/>
              </a:rPr>
              <a:t>OP Concepts: Client Keys</a:t>
            </a:r>
            <a:endParaRPr sz="3000">
              <a:solidFill>
                <a:srgbClr val="005452"/>
              </a:solidFill>
              <a:latin typeface="Titillium Web SemiBold"/>
              <a:ea typeface="Titillium Web SemiBold"/>
              <a:cs typeface="Titillium Web SemiBold"/>
              <a:sym typeface="Titillium Web SemiBold"/>
            </a:endParaRPr>
          </a:p>
        </p:txBody>
      </p:sp>
      <p:sp>
        <p:nvSpPr>
          <p:cNvPr id="1104" name="Google Shape;1104;p78"/>
          <p:cNvSpPr txBox="1"/>
          <p:nvPr/>
        </p:nvSpPr>
        <p:spPr>
          <a:xfrm>
            <a:off x="675475" y="1324125"/>
            <a:ext cx="7704000" cy="3088200"/>
          </a:xfrm>
          <a:prstGeom prst="rect">
            <a:avLst/>
          </a:prstGeom>
          <a:noFill/>
          <a:ln>
            <a:noFill/>
          </a:ln>
        </p:spPr>
        <p:txBody>
          <a:bodyPr anchorCtr="0" anchor="t" bIns="91425" lIns="91425" spcFirstLastPara="1" rIns="91425" wrap="square" tIns="91425">
            <a:noAutofit/>
          </a:bodyPr>
          <a:lstStyle/>
          <a:p>
            <a:pPr indent="-339725" lvl="0" marL="457200" rtl="0" algn="l">
              <a:lnSpc>
                <a:spcPct val="115000"/>
              </a:lnSpc>
              <a:spcBef>
                <a:spcPts val="0"/>
              </a:spcBef>
              <a:spcAft>
                <a:spcPts val="0"/>
              </a:spcAft>
              <a:buClr>
                <a:srgbClr val="005452"/>
              </a:buClr>
              <a:buSzPts val="1750"/>
              <a:buFont typeface="Titillium Web"/>
              <a:buChar char="➔"/>
            </a:pPr>
            <a:r>
              <a:rPr lang="en" sz="1750">
                <a:solidFill>
                  <a:srgbClr val="005452"/>
                </a:solidFill>
                <a:latin typeface="Titillium Web"/>
                <a:ea typeface="Titillium Web"/>
                <a:cs typeface="Titillium Web"/>
                <a:sym typeface="Titillium Web"/>
              </a:rPr>
              <a:t>All client requests in Open Payments are signed using a unique key that identifies the client to the authorization and resource servers. </a:t>
            </a:r>
            <a:endParaRPr sz="1750">
              <a:solidFill>
                <a:srgbClr val="005452"/>
              </a:solidFill>
              <a:latin typeface="Titillium Web"/>
              <a:ea typeface="Titillium Web"/>
              <a:cs typeface="Titillium Web"/>
              <a:sym typeface="Titillium Web"/>
            </a:endParaRPr>
          </a:p>
          <a:p>
            <a:pPr indent="-339725" lvl="0" marL="457200" rtl="0" algn="l">
              <a:lnSpc>
                <a:spcPct val="115000"/>
              </a:lnSpc>
              <a:spcBef>
                <a:spcPts val="1000"/>
              </a:spcBef>
              <a:spcAft>
                <a:spcPts val="0"/>
              </a:spcAft>
              <a:buClr>
                <a:srgbClr val="005452"/>
              </a:buClr>
              <a:buSzPts val="1750"/>
              <a:buFont typeface="Titillium Web"/>
              <a:buChar char="➔"/>
            </a:pPr>
            <a:r>
              <a:rPr lang="en" sz="1750">
                <a:solidFill>
                  <a:srgbClr val="005452"/>
                </a:solidFill>
                <a:latin typeface="Titillium Web"/>
                <a:ea typeface="Titillium Web"/>
                <a:cs typeface="Titillium Web"/>
                <a:sym typeface="Titillium Web"/>
              </a:rPr>
              <a:t>A client must generate and add its key to a key registry before requesting a grant for the first time. Each client is represented by its own wallet address.</a:t>
            </a:r>
            <a:endParaRPr sz="1750">
              <a:solidFill>
                <a:srgbClr val="005452"/>
              </a:solidFill>
              <a:latin typeface="Titillium Web"/>
              <a:ea typeface="Titillium Web"/>
              <a:cs typeface="Titillium Web"/>
              <a:sym typeface="Titillium Web"/>
            </a:endParaRPr>
          </a:p>
          <a:p>
            <a:pPr indent="-339725" lvl="0" marL="457200" rtl="0" algn="l">
              <a:lnSpc>
                <a:spcPct val="115000"/>
              </a:lnSpc>
              <a:spcBef>
                <a:spcPts val="1000"/>
              </a:spcBef>
              <a:spcAft>
                <a:spcPts val="0"/>
              </a:spcAft>
              <a:buClr>
                <a:srgbClr val="005452"/>
              </a:buClr>
              <a:buSzPts val="1750"/>
              <a:buFont typeface="Titillium Web"/>
              <a:buChar char="➔"/>
            </a:pPr>
            <a:r>
              <a:rPr lang="en" sz="1750">
                <a:solidFill>
                  <a:srgbClr val="005452"/>
                </a:solidFill>
                <a:latin typeface="Titillium Web"/>
                <a:ea typeface="Titillium Web"/>
                <a:cs typeface="Titillium Web"/>
                <a:sym typeface="Titillium Web"/>
              </a:rPr>
              <a:t>A key registry is a list of keys associated with client applications.</a:t>
            </a:r>
            <a:endParaRPr sz="1750">
              <a:solidFill>
                <a:srgbClr val="005452"/>
              </a:solidFill>
              <a:latin typeface="Titillium Web"/>
              <a:ea typeface="Titillium Web"/>
              <a:cs typeface="Titillium Web"/>
              <a:sym typeface="Titillium Web"/>
            </a:endParaRPr>
          </a:p>
          <a:p>
            <a:pPr indent="-339725" lvl="0" marL="457200" rtl="0" algn="l">
              <a:lnSpc>
                <a:spcPct val="115000"/>
              </a:lnSpc>
              <a:spcBef>
                <a:spcPts val="1000"/>
              </a:spcBef>
              <a:spcAft>
                <a:spcPts val="0"/>
              </a:spcAft>
              <a:buClr>
                <a:srgbClr val="005452"/>
              </a:buClr>
              <a:buSzPts val="1750"/>
              <a:buFont typeface="Titillium Web"/>
              <a:buChar char="➔"/>
            </a:pPr>
            <a:r>
              <a:rPr lang="en" sz="1750">
                <a:solidFill>
                  <a:srgbClr val="005452"/>
                </a:solidFill>
                <a:latin typeface="Titillium Web"/>
                <a:ea typeface="Titillium Web"/>
                <a:cs typeface="Titillium Web"/>
                <a:sym typeface="Titillium Web"/>
              </a:rPr>
              <a:t>Key registries are publicly exposed endpoints. Servers can retrieve the client’s key registry by accessing WALLET_ADDRESS/jwks.json</a:t>
            </a:r>
            <a:endParaRPr sz="1750">
              <a:solidFill>
                <a:srgbClr val="005452"/>
              </a:solidFill>
              <a:latin typeface="Titillium Web"/>
              <a:ea typeface="Titillium Web"/>
              <a:cs typeface="Titillium Web"/>
              <a:sym typeface="Titillium Web"/>
            </a:endParaRPr>
          </a:p>
          <a:p>
            <a:pPr indent="-339725" lvl="0" marL="457200" rtl="0" algn="l">
              <a:lnSpc>
                <a:spcPct val="115000"/>
              </a:lnSpc>
              <a:spcBef>
                <a:spcPts val="1000"/>
              </a:spcBef>
              <a:spcAft>
                <a:spcPts val="1000"/>
              </a:spcAft>
              <a:buClr>
                <a:srgbClr val="005452"/>
              </a:buClr>
              <a:buSzPts val="1750"/>
              <a:buFont typeface="Titillium Web"/>
              <a:buChar char="➔"/>
            </a:pPr>
            <a:r>
              <a:rPr lang="en" sz="1750">
                <a:solidFill>
                  <a:srgbClr val="005452"/>
                </a:solidFill>
                <a:latin typeface="Titillium Web"/>
                <a:ea typeface="Titillium Web"/>
                <a:cs typeface="Titillium Web"/>
                <a:sym typeface="Titillium Web"/>
              </a:rPr>
              <a:t>This allows servers to verify that a client is who they says they are.</a:t>
            </a:r>
            <a:endParaRPr sz="1750">
              <a:solidFill>
                <a:srgbClr val="005452"/>
              </a:solidFill>
              <a:latin typeface="Titillium Web"/>
              <a:ea typeface="Titillium Web"/>
              <a:cs typeface="Titillium Web"/>
              <a:sym typeface="Titillium Web"/>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8" name="Shape 1108"/>
        <p:cNvGrpSpPr/>
        <p:nvPr/>
      </p:nvGrpSpPr>
      <p:grpSpPr>
        <a:xfrm>
          <a:off x="0" y="0"/>
          <a:ext cx="0" cy="0"/>
          <a:chOff x="0" y="0"/>
          <a:chExt cx="0" cy="0"/>
        </a:xfrm>
      </p:grpSpPr>
      <p:cxnSp>
        <p:nvCxnSpPr>
          <p:cNvPr id="1109" name="Google Shape;1109;p79"/>
          <p:cNvCxnSpPr/>
          <p:nvPr/>
        </p:nvCxnSpPr>
        <p:spPr>
          <a:xfrm>
            <a:off x="675471" y="1151900"/>
            <a:ext cx="7774200" cy="0"/>
          </a:xfrm>
          <a:prstGeom prst="straightConnector1">
            <a:avLst/>
          </a:prstGeom>
          <a:noFill/>
          <a:ln cap="flat" cmpd="sng" w="9525">
            <a:solidFill>
              <a:srgbClr val="005452"/>
            </a:solidFill>
            <a:prstDash val="solid"/>
            <a:round/>
            <a:headEnd len="med" w="med" type="none"/>
            <a:tailEnd len="med" w="med" type="triangle"/>
          </a:ln>
        </p:spPr>
      </p:cxnSp>
      <p:sp>
        <p:nvSpPr>
          <p:cNvPr id="1110" name="Google Shape;1110;p79"/>
          <p:cNvSpPr txBox="1"/>
          <p:nvPr/>
        </p:nvSpPr>
        <p:spPr>
          <a:xfrm>
            <a:off x="572200" y="478675"/>
            <a:ext cx="7704000" cy="572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3000">
                <a:solidFill>
                  <a:srgbClr val="005452"/>
                </a:solidFill>
                <a:latin typeface="Titillium Web SemiBold"/>
                <a:ea typeface="Titillium Web SemiBold"/>
                <a:cs typeface="Titillium Web SemiBold"/>
                <a:sym typeface="Titillium Web SemiBold"/>
              </a:rPr>
              <a:t>OP Concepts: </a:t>
            </a:r>
            <a:r>
              <a:rPr lang="en" sz="3000">
                <a:solidFill>
                  <a:srgbClr val="005452"/>
                </a:solidFill>
                <a:latin typeface="Titillium Web SemiBold"/>
                <a:ea typeface="Titillium Web SemiBold"/>
                <a:cs typeface="Titillium Web SemiBold"/>
                <a:sym typeface="Titillium Web SemiBold"/>
              </a:rPr>
              <a:t>Asymmetric Keys</a:t>
            </a:r>
            <a:endParaRPr sz="3000">
              <a:solidFill>
                <a:srgbClr val="005452"/>
              </a:solidFill>
              <a:latin typeface="Titillium Web SemiBold"/>
              <a:ea typeface="Titillium Web SemiBold"/>
              <a:cs typeface="Titillium Web SemiBold"/>
              <a:sym typeface="Titillium Web SemiBold"/>
            </a:endParaRPr>
          </a:p>
        </p:txBody>
      </p:sp>
      <p:sp>
        <p:nvSpPr>
          <p:cNvPr id="1111" name="Google Shape;1111;p79"/>
          <p:cNvSpPr txBox="1"/>
          <p:nvPr/>
        </p:nvSpPr>
        <p:spPr>
          <a:xfrm>
            <a:off x="675475" y="1324125"/>
            <a:ext cx="7704000" cy="34662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Clr>
                <a:srgbClr val="005452"/>
              </a:buClr>
              <a:buSzPts val="1600"/>
              <a:buFont typeface="Titillium Web"/>
              <a:buChar char="➔"/>
            </a:pPr>
            <a:r>
              <a:rPr lang="en" sz="1600">
                <a:solidFill>
                  <a:srgbClr val="005452"/>
                </a:solidFill>
                <a:latin typeface="Titillium Web"/>
                <a:ea typeface="Titillium Web"/>
                <a:cs typeface="Titillium Web"/>
                <a:sym typeface="Titillium Web"/>
              </a:rPr>
              <a:t>Each client generates a key pair: a public key and a private key.</a:t>
            </a:r>
            <a:endParaRPr sz="1600">
              <a:solidFill>
                <a:srgbClr val="005452"/>
              </a:solidFill>
              <a:latin typeface="Titillium Web"/>
              <a:ea typeface="Titillium Web"/>
              <a:cs typeface="Titillium Web"/>
              <a:sym typeface="Titillium Web"/>
            </a:endParaRPr>
          </a:p>
          <a:p>
            <a:pPr indent="-330200" lvl="0" marL="457200" rtl="0" algn="l">
              <a:lnSpc>
                <a:spcPct val="115000"/>
              </a:lnSpc>
              <a:spcBef>
                <a:spcPts val="1000"/>
              </a:spcBef>
              <a:spcAft>
                <a:spcPts val="0"/>
              </a:spcAft>
              <a:buClr>
                <a:srgbClr val="005452"/>
              </a:buClr>
              <a:buSzPts val="1600"/>
              <a:buFont typeface="Titillium Web"/>
              <a:buChar char="➔"/>
            </a:pPr>
            <a:r>
              <a:rPr lang="en" sz="1600">
                <a:solidFill>
                  <a:srgbClr val="005452"/>
                </a:solidFill>
                <a:latin typeface="Titillium Web"/>
                <a:ea typeface="Titillium Web"/>
                <a:cs typeface="Titillium Web"/>
                <a:sym typeface="Titillium Web"/>
              </a:rPr>
              <a:t>Public key is registered with the Account Servicing Entity (ASE) in a key registry.</a:t>
            </a:r>
            <a:endParaRPr sz="1600">
              <a:solidFill>
                <a:srgbClr val="005452"/>
              </a:solidFill>
              <a:latin typeface="Titillium Web"/>
              <a:ea typeface="Titillium Web"/>
              <a:cs typeface="Titillium Web"/>
              <a:sym typeface="Titillium Web"/>
            </a:endParaRPr>
          </a:p>
          <a:p>
            <a:pPr indent="-330200" lvl="0" marL="457200" rtl="0" algn="l">
              <a:lnSpc>
                <a:spcPct val="115000"/>
              </a:lnSpc>
              <a:spcBef>
                <a:spcPts val="1000"/>
              </a:spcBef>
              <a:spcAft>
                <a:spcPts val="0"/>
              </a:spcAft>
              <a:buClr>
                <a:srgbClr val="005452"/>
              </a:buClr>
              <a:buSzPts val="1600"/>
              <a:buFont typeface="Titillium Web"/>
              <a:buChar char="➔"/>
            </a:pPr>
            <a:r>
              <a:rPr lang="en" sz="1600">
                <a:solidFill>
                  <a:srgbClr val="005452"/>
                </a:solidFill>
                <a:latin typeface="Titillium Web"/>
                <a:ea typeface="Titillium Web"/>
                <a:cs typeface="Titillium Web"/>
                <a:sym typeface="Titillium Web"/>
              </a:rPr>
              <a:t>Clients sign their request using their private key.</a:t>
            </a:r>
            <a:endParaRPr sz="1600">
              <a:solidFill>
                <a:srgbClr val="005452"/>
              </a:solidFill>
              <a:latin typeface="Titillium Web"/>
              <a:ea typeface="Titillium Web"/>
              <a:cs typeface="Titillium Web"/>
              <a:sym typeface="Titillium Web"/>
            </a:endParaRPr>
          </a:p>
          <a:p>
            <a:pPr indent="-330200" lvl="0" marL="457200" rtl="0" algn="l">
              <a:lnSpc>
                <a:spcPct val="115000"/>
              </a:lnSpc>
              <a:spcBef>
                <a:spcPts val="1000"/>
              </a:spcBef>
              <a:spcAft>
                <a:spcPts val="0"/>
              </a:spcAft>
              <a:buClr>
                <a:srgbClr val="005452"/>
              </a:buClr>
              <a:buSzPts val="1600"/>
              <a:buFont typeface="Titillium Web"/>
              <a:buChar char="➔"/>
            </a:pPr>
            <a:r>
              <a:rPr lang="en" sz="1600">
                <a:solidFill>
                  <a:srgbClr val="005452"/>
                </a:solidFill>
                <a:latin typeface="Titillium Web"/>
                <a:ea typeface="Titillium Web"/>
                <a:cs typeface="Titillium Web"/>
                <a:sym typeface="Titillium Web"/>
              </a:rPr>
              <a:t>ASE verifies the signature using the client's public key that is associated with them in the key registry.</a:t>
            </a:r>
            <a:endParaRPr sz="1600">
              <a:solidFill>
                <a:srgbClr val="005452"/>
              </a:solidFill>
              <a:latin typeface="Titillium Web"/>
              <a:ea typeface="Titillium Web"/>
              <a:cs typeface="Titillium Web"/>
              <a:sym typeface="Titillium Web"/>
            </a:endParaRPr>
          </a:p>
          <a:p>
            <a:pPr indent="-330200" lvl="0" marL="457200" rtl="0" algn="l">
              <a:lnSpc>
                <a:spcPct val="115000"/>
              </a:lnSpc>
              <a:spcBef>
                <a:spcPts val="1000"/>
              </a:spcBef>
              <a:spcAft>
                <a:spcPts val="0"/>
              </a:spcAft>
              <a:buClr>
                <a:srgbClr val="005452"/>
              </a:buClr>
              <a:buSzPts val="1600"/>
              <a:buFont typeface="Titillium Web"/>
              <a:buChar char="➔"/>
            </a:pPr>
            <a:r>
              <a:rPr lang="en" sz="1600">
                <a:solidFill>
                  <a:srgbClr val="005452"/>
                </a:solidFill>
                <a:latin typeface="Titillium Web"/>
                <a:ea typeface="Titillium Web"/>
                <a:cs typeface="Titillium Web"/>
                <a:sym typeface="Titillium Web"/>
              </a:rPr>
              <a:t>This ensures the request is from the legitimate client and hasn't been tampered with.</a:t>
            </a:r>
            <a:endParaRPr sz="1600">
              <a:solidFill>
                <a:srgbClr val="005452"/>
              </a:solidFill>
              <a:latin typeface="Titillium Web"/>
              <a:ea typeface="Titillium Web"/>
              <a:cs typeface="Titillium Web"/>
              <a:sym typeface="Titillium Web"/>
            </a:endParaRPr>
          </a:p>
          <a:p>
            <a:pPr indent="-330200" lvl="0" marL="457200" rtl="0" algn="l">
              <a:lnSpc>
                <a:spcPct val="115000"/>
              </a:lnSpc>
              <a:spcBef>
                <a:spcPts val="1000"/>
              </a:spcBef>
              <a:spcAft>
                <a:spcPts val="0"/>
              </a:spcAft>
              <a:buClr>
                <a:srgbClr val="005452"/>
              </a:buClr>
              <a:buSzPts val="1600"/>
              <a:buFont typeface="Titillium Web"/>
              <a:buChar char="➔"/>
            </a:pPr>
            <a:r>
              <a:rPr lang="en" sz="1600">
                <a:solidFill>
                  <a:srgbClr val="005452"/>
                </a:solidFill>
                <a:latin typeface="Titillium Web"/>
                <a:ea typeface="Titillium Web"/>
                <a:cs typeface="Titillium Web"/>
                <a:sym typeface="Titillium Web"/>
              </a:rPr>
              <a:t>Non-repudiation: The client cannot deny sending the request.</a:t>
            </a:r>
            <a:endParaRPr sz="1600">
              <a:solidFill>
                <a:srgbClr val="005452"/>
              </a:solidFill>
              <a:latin typeface="Titillium Web"/>
              <a:ea typeface="Titillium Web"/>
              <a:cs typeface="Titillium Web"/>
              <a:sym typeface="Titillium Web"/>
            </a:endParaRPr>
          </a:p>
          <a:p>
            <a:pPr indent="-330200" lvl="0" marL="457200" rtl="0" algn="l">
              <a:lnSpc>
                <a:spcPct val="115000"/>
              </a:lnSpc>
              <a:spcBef>
                <a:spcPts val="1000"/>
              </a:spcBef>
              <a:spcAft>
                <a:spcPts val="1000"/>
              </a:spcAft>
              <a:buClr>
                <a:srgbClr val="005452"/>
              </a:buClr>
              <a:buSzPts val="1600"/>
              <a:buFont typeface="Titillium Web"/>
              <a:buChar char="➔"/>
            </a:pPr>
            <a:r>
              <a:rPr lang="en" sz="1600">
                <a:solidFill>
                  <a:srgbClr val="005452"/>
                </a:solidFill>
                <a:latin typeface="Titillium Web"/>
                <a:ea typeface="Titillium Web"/>
                <a:cs typeface="Titillium Web"/>
                <a:sym typeface="Titillium Web"/>
              </a:rPr>
              <a:t>Purpose: integrity and authenticity, NOT privacy.</a:t>
            </a:r>
            <a:endParaRPr sz="1600">
              <a:solidFill>
                <a:srgbClr val="005452"/>
              </a:solidFill>
              <a:latin typeface="Titillium Web"/>
              <a:ea typeface="Titillium Web"/>
              <a:cs typeface="Titillium Web"/>
              <a:sym typeface="Titillium Web"/>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pic>
        <p:nvPicPr>
          <p:cNvPr id="131" name="Google Shape;131;p26"/>
          <p:cNvPicPr preferRelativeResize="0"/>
          <p:nvPr/>
        </p:nvPicPr>
        <p:blipFill>
          <a:blip r:embed="rId3">
            <a:alphaModFix/>
          </a:blip>
          <a:stretch>
            <a:fillRect/>
          </a:stretch>
        </p:blipFill>
        <p:spPr>
          <a:xfrm>
            <a:off x="996563" y="1294750"/>
            <a:ext cx="2371725" cy="3562350"/>
          </a:xfrm>
          <a:prstGeom prst="rect">
            <a:avLst/>
          </a:prstGeom>
          <a:noFill/>
          <a:ln>
            <a:noFill/>
          </a:ln>
        </p:spPr>
      </p:pic>
      <p:sp>
        <p:nvSpPr>
          <p:cNvPr id="132" name="Google Shape;132;p26"/>
          <p:cNvSpPr txBox="1"/>
          <p:nvPr/>
        </p:nvSpPr>
        <p:spPr>
          <a:xfrm>
            <a:off x="572200" y="299975"/>
            <a:ext cx="7704000" cy="572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3000">
                <a:solidFill>
                  <a:srgbClr val="005452"/>
                </a:solidFill>
                <a:latin typeface="Titillium Web SemiBold"/>
                <a:ea typeface="Titillium Web SemiBold"/>
                <a:cs typeface="Titillium Web SemiBold"/>
                <a:sym typeface="Titillium Web SemiBold"/>
              </a:rPr>
              <a:t>Where Interledger Comes In</a:t>
            </a:r>
            <a:endParaRPr sz="3000">
              <a:solidFill>
                <a:srgbClr val="005452"/>
              </a:solidFill>
              <a:latin typeface="Titillium Web SemiBold"/>
              <a:ea typeface="Titillium Web SemiBold"/>
              <a:cs typeface="Titillium Web SemiBold"/>
              <a:sym typeface="Titillium Web SemiBold"/>
            </a:endParaRPr>
          </a:p>
        </p:txBody>
      </p:sp>
      <p:cxnSp>
        <p:nvCxnSpPr>
          <p:cNvPr id="133" name="Google Shape;133;p26"/>
          <p:cNvCxnSpPr/>
          <p:nvPr/>
        </p:nvCxnSpPr>
        <p:spPr>
          <a:xfrm>
            <a:off x="675471" y="1151900"/>
            <a:ext cx="7774200" cy="0"/>
          </a:xfrm>
          <a:prstGeom prst="straightConnector1">
            <a:avLst/>
          </a:prstGeom>
          <a:noFill/>
          <a:ln cap="flat" cmpd="sng" w="9525">
            <a:solidFill>
              <a:srgbClr val="005452"/>
            </a:solidFill>
            <a:prstDash val="solid"/>
            <a:round/>
            <a:headEnd len="med" w="med" type="none"/>
            <a:tailEnd len="med" w="med" type="triangle"/>
          </a:ln>
        </p:spPr>
      </p:cxnSp>
      <p:sp>
        <p:nvSpPr>
          <p:cNvPr id="134" name="Google Shape;134;p26"/>
          <p:cNvSpPr txBox="1"/>
          <p:nvPr/>
        </p:nvSpPr>
        <p:spPr>
          <a:xfrm>
            <a:off x="611128" y="740436"/>
            <a:ext cx="7774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005452"/>
                </a:solidFill>
                <a:latin typeface="Titillium Web SemiBold"/>
                <a:ea typeface="Titillium Web SemiBold"/>
                <a:cs typeface="Titillium Web SemiBold"/>
                <a:sym typeface="Titillium Web SemiBold"/>
              </a:rPr>
              <a:t>Standardisation</a:t>
            </a:r>
            <a:r>
              <a:rPr lang="en">
                <a:solidFill>
                  <a:srgbClr val="005452"/>
                </a:solidFill>
                <a:latin typeface="Titillium Web"/>
                <a:ea typeface="Titillium Web"/>
                <a:cs typeface="Titillium Web"/>
                <a:sym typeface="Titillium Web"/>
              </a:rPr>
              <a:t> </a:t>
            </a:r>
            <a:endParaRPr sz="1300">
              <a:solidFill>
                <a:srgbClr val="005452"/>
              </a:solidFill>
            </a:endParaRPr>
          </a:p>
        </p:txBody>
      </p:sp>
      <p:sp>
        <p:nvSpPr>
          <p:cNvPr id="135" name="Google Shape;135;p26"/>
          <p:cNvSpPr txBox="1"/>
          <p:nvPr/>
        </p:nvSpPr>
        <p:spPr>
          <a:xfrm>
            <a:off x="1132375" y="4299900"/>
            <a:ext cx="7749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solidFill>
                  <a:schemeClr val="dk1"/>
                </a:solidFill>
                <a:latin typeface="Titillium Web Light"/>
                <a:ea typeface="Titillium Web Light"/>
                <a:cs typeface="Titillium Web Light"/>
                <a:sym typeface="Titillium Web Light"/>
              </a:rPr>
              <a:t>Bank</a:t>
            </a:r>
            <a:endParaRPr sz="1000">
              <a:solidFill>
                <a:schemeClr val="dk1"/>
              </a:solidFill>
              <a:latin typeface="Titillium Web Light"/>
              <a:ea typeface="Titillium Web Light"/>
              <a:cs typeface="Titillium Web Light"/>
              <a:sym typeface="Titillium Web Light"/>
            </a:endParaRPr>
          </a:p>
        </p:txBody>
      </p:sp>
      <p:sp>
        <p:nvSpPr>
          <p:cNvPr id="136" name="Google Shape;136;p26"/>
          <p:cNvSpPr txBox="1"/>
          <p:nvPr/>
        </p:nvSpPr>
        <p:spPr>
          <a:xfrm>
            <a:off x="2457600" y="4299900"/>
            <a:ext cx="7749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solidFill>
                  <a:schemeClr val="dk1"/>
                </a:solidFill>
                <a:latin typeface="Titillium Web Light"/>
                <a:ea typeface="Titillium Web Light"/>
                <a:cs typeface="Titillium Web Light"/>
                <a:sym typeface="Titillium Web Light"/>
              </a:rPr>
              <a:t>Bank</a:t>
            </a:r>
            <a:endParaRPr sz="1000">
              <a:solidFill>
                <a:schemeClr val="dk1"/>
              </a:solidFill>
              <a:latin typeface="Titillium Web Light"/>
              <a:ea typeface="Titillium Web Light"/>
              <a:cs typeface="Titillium Web Light"/>
              <a:sym typeface="Titillium Web Light"/>
            </a:endParaRPr>
          </a:p>
        </p:txBody>
      </p:sp>
      <p:sp>
        <p:nvSpPr>
          <p:cNvPr id="137" name="Google Shape;137;p26"/>
          <p:cNvSpPr txBox="1"/>
          <p:nvPr/>
        </p:nvSpPr>
        <p:spPr>
          <a:xfrm>
            <a:off x="2343750" y="2902425"/>
            <a:ext cx="10026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solidFill>
                  <a:schemeClr val="dk1"/>
                </a:solidFill>
                <a:latin typeface="Titillium Web Light"/>
                <a:ea typeface="Titillium Web Light"/>
                <a:cs typeface="Titillium Web Light"/>
                <a:sym typeface="Titillium Web Light"/>
              </a:rPr>
              <a:t>Digital Wallet</a:t>
            </a:r>
            <a:endParaRPr sz="1000">
              <a:solidFill>
                <a:schemeClr val="dk1"/>
              </a:solidFill>
              <a:latin typeface="Titillium Web Light"/>
              <a:ea typeface="Titillium Web Light"/>
              <a:cs typeface="Titillium Web Light"/>
              <a:sym typeface="Titillium Web Light"/>
            </a:endParaRPr>
          </a:p>
        </p:txBody>
      </p:sp>
      <p:sp>
        <p:nvSpPr>
          <p:cNvPr id="138" name="Google Shape;138;p26"/>
          <p:cNvSpPr txBox="1"/>
          <p:nvPr/>
        </p:nvSpPr>
        <p:spPr>
          <a:xfrm>
            <a:off x="3315325" y="2217800"/>
            <a:ext cx="8466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solidFill>
                  <a:srgbClr val="005452"/>
                </a:solidFill>
                <a:latin typeface="Titillium Web Light"/>
                <a:ea typeface="Titillium Web Light"/>
                <a:cs typeface="Titillium Web Light"/>
                <a:sym typeface="Titillium Web Light"/>
              </a:rPr>
              <a:t>Interledger</a:t>
            </a:r>
            <a:endParaRPr sz="1000">
              <a:solidFill>
                <a:srgbClr val="005452"/>
              </a:solidFill>
              <a:latin typeface="Titillium Web Light"/>
              <a:ea typeface="Titillium Web Light"/>
              <a:cs typeface="Titillium Web Light"/>
              <a:sym typeface="Titillium Web Light"/>
            </a:endParaRPr>
          </a:p>
        </p:txBody>
      </p:sp>
      <p:sp>
        <p:nvSpPr>
          <p:cNvPr id="139" name="Google Shape;139;p26"/>
          <p:cNvSpPr txBox="1"/>
          <p:nvPr/>
        </p:nvSpPr>
        <p:spPr>
          <a:xfrm>
            <a:off x="227325" y="2140850"/>
            <a:ext cx="774900" cy="4926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sz="1000">
                <a:solidFill>
                  <a:srgbClr val="005452"/>
                </a:solidFill>
                <a:latin typeface="Titillium Web Light"/>
                <a:ea typeface="Titillium Web Light"/>
                <a:cs typeface="Titillium Web Light"/>
                <a:sym typeface="Titillium Web Light"/>
              </a:rPr>
              <a:t>Custom Integration</a:t>
            </a:r>
            <a:endParaRPr sz="1000">
              <a:solidFill>
                <a:srgbClr val="005452"/>
              </a:solidFill>
              <a:latin typeface="Titillium Web Light"/>
              <a:ea typeface="Titillium Web Light"/>
              <a:cs typeface="Titillium Web Light"/>
              <a:sym typeface="Titillium Web Light"/>
            </a:endParaRPr>
          </a:p>
        </p:txBody>
      </p:sp>
      <p:sp>
        <p:nvSpPr>
          <p:cNvPr id="140" name="Google Shape;140;p26"/>
          <p:cNvSpPr txBox="1"/>
          <p:nvPr/>
        </p:nvSpPr>
        <p:spPr>
          <a:xfrm>
            <a:off x="227325" y="3530400"/>
            <a:ext cx="774900" cy="4926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sz="1000">
                <a:solidFill>
                  <a:srgbClr val="005452"/>
                </a:solidFill>
                <a:latin typeface="Titillium Web Light"/>
                <a:ea typeface="Titillium Web Light"/>
                <a:cs typeface="Titillium Web Light"/>
                <a:sym typeface="Titillium Web Light"/>
              </a:rPr>
              <a:t>Custom Integration</a:t>
            </a:r>
            <a:endParaRPr sz="1000">
              <a:solidFill>
                <a:srgbClr val="005452"/>
              </a:solidFill>
              <a:latin typeface="Titillium Web Light"/>
              <a:ea typeface="Titillium Web Light"/>
              <a:cs typeface="Titillium Web Light"/>
              <a:sym typeface="Titillium Web Light"/>
            </a:endParaRPr>
          </a:p>
        </p:txBody>
      </p:sp>
      <p:sp>
        <p:nvSpPr>
          <p:cNvPr id="141" name="Google Shape;141;p26"/>
          <p:cNvSpPr txBox="1"/>
          <p:nvPr/>
        </p:nvSpPr>
        <p:spPr>
          <a:xfrm>
            <a:off x="3315325" y="3584300"/>
            <a:ext cx="8466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solidFill>
                  <a:srgbClr val="005452"/>
                </a:solidFill>
                <a:latin typeface="Titillium Web Light"/>
                <a:ea typeface="Titillium Web Light"/>
                <a:cs typeface="Titillium Web Light"/>
                <a:sym typeface="Titillium Web Light"/>
              </a:rPr>
              <a:t>Interledger</a:t>
            </a:r>
            <a:endParaRPr sz="1000">
              <a:solidFill>
                <a:srgbClr val="005452"/>
              </a:solidFill>
              <a:latin typeface="Titillium Web Light"/>
              <a:ea typeface="Titillium Web Light"/>
              <a:cs typeface="Titillium Web Light"/>
              <a:sym typeface="Titillium Web Light"/>
            </a:endParaRPr>
          </a:p>
        </p:txBody>
      </p:sp>
      <p:sp>
        <p:nvSpPr>
          <p:cNvPr id="142" name="Google Shape;142;p26"/>
          <p:cNvSpPr txBox="1"/>
          <p:nvPr/>
        </p:nvSpPr>
        <p:spPr>
          <a:xfrm>
            <a:off x="1018525" y="2910713"/>
            <a:ext cx="10026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solidFill>
                  <a:schemeClr val="dk1"/>
                </a:solidFill>
                <a:latin typeface="Titillium Web Light"/>
                <a:ea typeface="Titillium Web Light"/>
                <a:cs typeface="Titillium Web Light"/>
                <a:sym typeface="Titillium Web Light"/>
              </a:rPr>
              <a:t>Digital Wallet</a:t>
            </a:r>
            <a:endParaRPr sz="1000">
              <a:solidFill>
                <a:schemeClr val="dk1"/>
              </a:solidFill>
              <a:latin typeface="Titillium Web Light"/>
              <a:ea typeface="Titillium Web Light"/>
              <a:cs typeface="Titillium Web Light"/>
              <a:sym typeface="Titillium Web Light"/>
            </a:endParaRPr>
          </a:p>
        </p:txBody>
      </p:sp>
      <p:sp>
        <p:nvSpPr>
          <p:cNvPr id="143" name="Google Shape;143;p26"/>
          <p:cNvSpPr txBox="1"/>
          <p:nvPr/>
        </p:nvSpPr>
        <p:spPr>
          <a:xfrm>
            <a:off x="1037575" y="1511063"/>
            <a:ext cx="10026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solidFill>
                  <a:schemeClr val="dk1"/>
                </a:solidFill>
                <a:latin typeface="Titillium Web Light"/>
                <a:ea typeface="Titillium Web Light"/>
                <a:cs typeface="Titillium Web Light"/>
                <a:sym typeface="Titillium Web Light"/>
              </a:rPr>
              <a:t>Crypto</a:t>
            </a:r>
            <a:r>
              <a:rPr lang="en" sz="1000">
                <a:solidFill>
                  <a:schemeClr val="dk1"/>
                </a:solidFill>
                <a:latin typeface="Titillium Web Light"/>
                <a:ea typeface="Titillium Web Light"/>
                <a:cs typeface="Titillium Web Light"/>
                <a:sym typeface="Titillium Web Light"/>
              </a:rPr>
              <a:t> Wallet</a:t>
            </a:r>
            <a:endParaRPr sz="1000">
              <a:solidFill>
                <a:schemeClr val="dk1"/>
              </a:solidFill>
              <a:latin typeface="Titillium Web Light"/>
              <a:ea typeface="Titillium Web Light"/>
              <a:cs typeface="Titillium Web Light"/>
              <a:sym typeface="Titillium Web Light"/>
            </a:endParaRPr>
          </a:p>
        </p:txBody>
      </p:sp>
      <p:sp>
        <p:nvSpPr>
          <p:cNvPr id="144" name="Google Shape;144;p26"/>
          <p:cNvSpPr txBox="1"/>
          <p:nvPr/>
        </p:nvSpPr>
        <p:spPr>
          <a:xfrm>
            <a:off x="2324700" y="1511063"/>
            <a:ext cx="10026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solidFill>
                  <a:schemeClr val="dk1"/>
                </a:solidFill>
                <a:latin typeface="Titillium Web Light"/>
                <a:ea typeface="Titillium Web Light"/>
                <a:cs typeface="Titillium Web Light"/>
                <a:sym typeface="Titillium Web Light"/>
              </a:rPr>
              <a:t>Crypto</a:t>
            </a:r>
            <a:r>
              <a:rPr lang="en" sz="1000">
                <a:solidFill>
                  <a:schemeClr val="dk1"/>
                </a:solidFill>
                <a:latin typeface="Titillium Web Light"/>
                <a:ea typeface="Titillium Web Light"/>
                <a:cs typeface="Titillium Web Light"/>
                <a:sym typeface="Titillium Web Light"/>
              </a:rPr>
              <a:t> Wallet</a:t>
            </a:r>
            <a:endParaRPr sz="1000">
              <a:solidFill>
                <a:schemeClr val="dk1"/>
              </a:solidFill>
              <a:latin typeface="Titillium Web Light"/>
              <a:ea typeface="Titillium Web Light"/>
              <a:cs typeface="Titillium Web Light"/>
              <a:sym typeface="Titillium Web Light"/>
            </a:endParaRPr>
          </a:p>
        </p:txBody>
      </p:sp>
      <p:sp>
        <p:nvSpPr>
          <p:cNvPr id="145" name="Google Shape;145;p26"/>
          <p:cNvSpPr txBox="1"/>
          <p:nvPr/>
        </p:nvSpPr>
        <p:spPr>
          <a:xfrm>
            <a:off x="4161925" y="1324125"/>
            <a:ext cx="4217400" cy="30882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rgbClr val="005452"/>
              </a:buClr>
              <a:buSzPts val="2000"/>
              <a:buFont typeface="Titillium Web"/>
              <a:buChar char="➔"/>
            </a:pPr>
            <a:r>
              <a:rPr lang="en" sz="2000">
                <a:solidFill>
                  <a:srgbClr val="005452"/>
                </a:solidFill>
                <a:latin typeface="Titillium Web"/>
                <a:ea typeface="Titillium Web"/>
                <a:cs typeface="Titillium Web"/>
                <a:sym typeface="Titillium Web"/>
              </a:rPr>
              <a:t>Open protocol for seamless value transfer.</a:t>
            </a:r>
            <a:endParaRPr sz="2000">
              <a:solidFill>
                <a:srgbClr val="005452"/>
              </a:solidFill>
              <a:latin typeface="Titillium Web"/>
              <a:ea typeface="Titillium Web"/>
              <a:cs typeface="Titillium Web"/>
              <a:sym typeface="Titillium Web"/>
            </a:endParaRPr>
          </a:p>
          <a:p>
            <a:pPr indent="-355600" lvl="0" marL="457200" rtl="0" algn="l">
              <a:lnSpc>
                <a:spcPct val="115000"/>
              </a:lnSpc>
              <a:spcBef>
                <a:spcPts val="1000"/>
              </a:spcBef>
              <a:spcAft>
                <a:spcPts val="1000"/>
              </a:spcAft>
              <a:buClr>
                <a:srgbClr val="005452"/>
              </a:buClr>
              <a:buSzPts val="2000"/>
              <a:buFont typeface="Titillium Web"/>
              <a:buChar char="➔"/>
            </a:pPr>
            <a:r>
              <a:rPr lang="en" sz="2000">
                <a:solidFill>
                  <a:srgbClr val="005452"/>
                </a:solidFill>
                <a:latin typeface="Titillium Web"/>
                <a:ea typeface="Titillium Web"/>
                <a:cs typeface="Titillium Web"/>
                <a:sym typeface="Titillium Web"/>
              </a:rPr>
              <a:t>It gives us scalable, secure, interoperability.</a:t>
            </a:r>
            <a:endParaRPr sz="2000">
              <a:solidFill>
                <a:srgbClr val="005452"/>
              </a:solidFill>
              <a:latin typeface="Titillium Web"/>
              <a:ea typeface="Titillium Web"/>
              <a:cs typeface="Titillium Web"/>
              <a:sym typeface="Titillium Web"/>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5" name="Shape 1115"/>
        <p:cNvGrpSpPr/>
        <p:nvPr/>
      </p:nvGrpSpPr>
      <p:grpSpPr>
        <a:xfrm>
          <a:off x="0" y="0"/>
          <a:ext cx="0" cy="0"/>
          <a:chOff x="0" y="0"/>
          <a:chExt cx="0" cy="0"/>
        </a:xfrm>
      </p:grpSpPr>
      <p:cxnSp>
        <p:nvCxnSpPr>
          <p:cNvPr id="1116" name="Google Shape;1116;p80"/>
          <p:cNvCxnSpPr/>
          <p:nvPr/>
        </p:nvCxnSpPr>
        <p:spPr>
          <a:xfrm>
            <a:off x="675471" y="1151900"/>
            <a:ext cx="7774200" cy="0"/>
          </a:xfrm>
          <a:prstGeom prst="straightConnector1">
            <a:avLst/>
          </a:prstGeom>
          <a:noFill/>
          <a:ln cap="flat" cmpd="sng" w="9525">
            <a:solidFill>
              <a:srgbClr val="005452"/>
            </a:solidFill>
            <a:prstDash val="solid"/>
            <a:round/>
            <a:headEnd len="med" w="med" type="none"/>
            <a:tailEnd len="med" w="med" type="triangle"/>
          </a:ln>
        </p:spPr>
      </p:cxnSp>
      <p:sp>
        <p:nvSpPr>
          <p:cNvPr id="1117" name="Google Shape;1117;p80"/>
          <p:cNvSpPr txBox="1"/>
          <p:nvPr/>
        </p:nvSpPr>
        <p:spPr>
          <a:xfrm>
            <a:off x="572200" y="478675"/>
            <a:ext cx="7704000" cy="572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3000">
                <a:solidFill>
                  <a:srgbClr val="005452"/>
                </a:solidFill>
                <a:latin typeface="Titillium Web SemiBold"/>
                <a:ea typeface="Titillium Web SemiBold"/>
                <a:cs typeface="Titillium Web SemiBold"/>
                <a:sym typeface="Titillium Web SemiBold"/>
              </a:rPr>
              <a:t>OP Concepts: Access Tokens</a:t>
            </a:r>
            <a:endParaRPr sz="3000">
              <a:solidFill>
                <a:srgbClr val="005452"/>
              </a:solidFill>
              <a:latin typeface="Titillium Web SemiBold"/>
              <a:ea typeface="Titillium Web SemiBold"/>
              <a:cs typeface="Titillium Web SemiBold"/>
              <a:sym typeface="Titillium Web SemiBold"/>
            </a:endParaRPr>
          </a:p>
        </p:txBody>
      </p:sp>
      <p:sp>
        <p:nvSpPr>
          <p:cNvPr id="1118" name="Google Shape;1118;p80"/>
          <p:cNvSpPr txBox="1"/>
          <p:nvPr/>
        </p:nvSpPr>
        <p:spPr>
          <a:xfrm>
            <a:off x="675475" y="1324125"/>
            <a:ext cx="7704000" cy="30882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rgbClr val="005452"/>
              </a:buClr>
              <a:buSzPts val="2000"/>
              <a:buFont typeface="Titillium Web"/>
              <a:buChar char="➔"/>
            </a:pPr>
            <a:r>
              <a:rPr lang="en" sz="2000">
                <a:solidFill>
                  <a:srgbClr val="005452"/>
                </a:solidFill>
                <a:latin typeface="Titillium Web"/>
                <a:ea typeface="Titillium Web"/>
                <a:cs typeface="Titillium Web"/>
                <a:sym typeface="Titillium Web"/>
              </a:rPr>
              <a:t>An access token is issued by the authorization server.</a:t>
            </a:r>
            <a:endParaRPr sz="2000">
              <a:solidFill>
                <a:srgbClr val="005452"/>
              </a:solidFill>
              <a:latin typeface="Titillium Web"/>
              <a:ea typeface="Titillium Web"/>
              <a:cs typeface="Titillium Web"/>
              <a:sym typeface="Titillium Web"/>
            </a:endParaRPr>
          </a:p>
          <a:p>
            <a:pPr indent="-355600" lvl="0" marL="457200" rtl="0" algn="l">
              <a:lnSpc>
                <a:spcPct val="115000"/>
              </a:lnSpc>
              <a:spcBef>
                <a:spcPts val="1000"/>
              </a:spcBef>
              <a:spcAft>
                <a:spcPts val="0"/>
              </a:spcAft>
              <a:buClr>
                <a:srgbClr val="005452"/>
              </a:buClr>
              <a:buSzPts val="2000"/>
              <a:buFont typeface="Titillium Web"/>
              <a:buChar char="➔"/>
            </a:pPr>
            <a:r>
              <a:rPr lang="en" sz="2000">
                <a:solidFill>
                  <a:srgbClr val="005452"/>
                </a:solidFill>
                <a:latin typeface="Titillium Web"/>
                <a:ea typeface="Titillium Web"/>
                <a:cs typeface="Titillium Web"/>
                <a:sym typeface="Titillium Web"/>
              </a:rPr>
              <a:t>It is used by the client to access specific resources on the resource server.</a:t>
            </a:r>
            <a:endParaRPr sz="2000">
              <a:solidFill>
                <a:srgbClr val="005452"/>
              </a:solidFill>
              <a:latin typeface="Titillium Web"/>
              <a:ea typeface="Titillium Web"/>
              <a:cs typeface="Titillium Web"/>
              <a:sym typeface="Titillium Web"/>
            </a:endParaRPr>
          </a:p>
          <a:p>
            <a:pPr indent="-355600" lvl="0" marL="457200" rtl="0" algn="l">
              <a:lnSpc>
                <a:spcPct val="115000"/>
              </a:lnSpc>
              <a:spcBef>
                <a:spcPts val="1000"/>
              </a:spcBef>
              <a:spcAft>
                <a:spcPts val="0"/>
              </a:spcAft>
              <a:buClr>
                <a:srgbClr val="005452"/>
              </a:buClr>
              <a:buSzPts val="2000"/>
              <a:buFont typeface="Titillium Web"/>
              <a:buChar char="➔"/>
            </a:pPr>
            <a:r>
              <a:rPr lang="en" sz="2000">
                <a:solidFill>
                  <a:srgbClr val="005452"/>
                </a:solidFill>
                <a:latin typeface="Titillium Web"/>
                <a:ea typeface="Titillium Web"/>
                <a:cs typeface="Titillium Web"/>
                <a:sym typeface="Titillium Web"/>
              </a:rPr>
              <a:t>A client will produce the access token to a resource server to access protected resources.</a:t>
            </a:r>
            <a:endParaRPr sz="2000">
              <a:solidFill>
                <a:srgbClr val="005452"/>
              </a:solidFill>
              <a:latin typeface="Titillium Web"/>
              <a:ea typeface="Titillium Web"/>
              <a:cs typeface="Titillium Web"/>
              <a:sym typeface="Titillium Web"/>
            </a:endParaRPr>
          </a:p>
          <a:p>
            <a:pPr indent="-355600" lvl="0" marL="457200" rtl="0" algn="l">
              <a:lnSpc>
                <a:spcPct val="115000"/>
              </a:lnSpc>
              <a:spcBef>
                <a:spcPts val="1000"/>
              </a:spcBef>
              <a:spcAft>
                <a:spcPts val="1000"/>
              </a:spcAft>
              <a:buClr>
                <a:srgbClr val="005452"/>
              </a:buClr>
              <a:buSzPts val="2000"/>
              <a:buFont typeface="Titillium Web"/>
              <a:buChar char="➔"/>
            </a:pPr>
            <a:r>
              <a:rPr lang="en" sz="2000">
                <a:solidFill>
                  <a:srgbClr val="005452"/>
                </a:solidFill>
                <a:latin typeface="Titillium Web"/>
                <a:ea typeface="Titillium Web"/>
                <a:cs typeface="Titillium Web"/>
                <a:sym typeface="Titillium Web"/>
              </a:rPr>
              <a:t>Access tokens can be short or long lived.</a:t>
            </a:r>
            <a:endParaRPr sz="2000">
              <a:solidFill>
                <a:srgbClr val="005452"/>
              </a:solidFill>
              <a:latin typeface="Titillium Web"/>
              <a:ea typeface="Titillium Web"/>
              <a:cs typeface="Titillium Web"/>
              <a:sym typeface="Titillium Web"/>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2" name="Shape 1122"/>
        <p:cNvGrpSpPr/>
        <p:nvPr/>
      </p:nvGrpSpPr>
      <p:grpSpPr>
        <a:xfrm>
          <a:off x="0" y="0"/>
          <a:ext cx="0" cy="0"/>
          <a:chOff x="0" y="0"/>
          <a:chExt cx="0" cy="0"/>
        </a:xfrm>
      </p:grpSpPr>
      <p:cxnSp>
        <p:nvCxnSpPr>
          <p:cNvPr id="1123" name="Google Shape;1123;p81"/>
          <p:cNvCxnSpPr/>
          <p:nvPr/>
        </p:nvCxnSpPr>
        <p:spPr>
          <a:xfrm>
            <a:off x="675471" y="1151900"/>
            <a:ext cx="7774200" cy="0"/>
          </a:xfrm>
          <a:prstGeom prst="straightConnector1">
            <a:avLst/>
          </a:prstGeom>
          <a:noFill/>
          <a:ln cap="flat" cmpd="sng" w="9525">
            <a:solidFill>
              <a:srgbClr val="005452"/>
            </a:solidFill>
            <a:prstDash val="solid"/>
            <a:round/>
            <a:headEnd len="med" w="med" type="none"/>
            <a:tailEnd len="med" w="med" type="triangle"/>
          </a:ln>
        </p:spPr>
      </p:cxnSp>
      <p:sp>
        <p:nvSpPr>
          <p:cNvPr id="1124" name="Google Shape;1124;p81"/>
          <p:cNvSpPr txBox="1"/>
          <p:nvPr/>
        </p:nvSpPr>
        <p:spPr>
          <a:xfrm>
            <a:off x="572200" y="478675"/>
            <a:ext cx="7704000" cy="572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3000">
                <a:solidFill>
                  <a:srgbClr val="005452"/>
                </a:solidFill>
                <a:latin typeface="Titillium Web SemiBold"/>
                <a:ea typeface="Titillium Web SemiBold"/>
                <a:cs typeface="Titillium Web SemiBold"/>
                <a:sym typeface="Titillium Web SemiBold"/>
              </a:rPr>
              <a:t>What about security?</a:t>
            </a:r>
            <a:endParaRPr sz="3000">
              <a:solidFill>
                <a:srgbClr val="005452"/>
              </a:solidFill>
              <a:latin typeface="Titillium Web SemiBold"/>
              <a:ea typeface="Titillium Web SemiBold"/>
              <a:cs typeface="Titillium Web SemiBold"/>
              <a:sym typeface="Titillium Web SemiBold"/>
            </a:endParaRPr>
          </a:p>
        </p:txBody>
      </p:sp>
      <p:sp>
        <p:nvSpPr>
          <p:cNvPr id="1125" name="Google Shape;1125;p81"/>
          <p:cNvSpPr txBox="1"/>
          <p:nvPr/>
        </p:nvSpPr>
        <p:spPr>
          <a:xfrm>
            <a:off x="675475" y="1324125"/>
            <a:ext cx="7704000" cy="3483900"/>
          </a:xfrm>
          <a:prstGeom prst="rect">
            <a:avLst/>
          </a:prstGeom>
          <a:noFill/>
          <a:ln>
            <a:noFill/>
          </a:ln>
        </p:spPr>
        <p:txBody>
          <a:bodyPr anchorCtr="0" anchor="t" bIns="91425" lIns="91425" spcFirstLastPara="1" rIns="91425" wrap="square" tIns="91425">
            <a:spAutoFit/>
          </a:bodyPr>
          <a:lstStyle/>
          <a:p>
            <a:pPr indent="-355600" lvl="0" marL="457200" rtl="0" algn="l">
              <a:lnSpc>
                <a:spcPct val="115000"/>
              </a:lnSpc>
              <a:spcBef>
                <a:spcPts val="0"/>
              </a:spcBef>
              <a:spcAft>
                <a:spcPts val="0"/>
              </a:spcAft>
              <a:buClr>
                <a:srgbClr val="005452"/>
              </a:buClr>
              <a:buSzPts val="2000"/>
              <a:buFont typeface="Titillium Web"/>
              <a:buChar char="➔"/>
            </a:pPr>
            <a:r>
              <a:rPr lang="en" sz="2000">
                <a:solidFill>
                  <a:srgbClr val="005452"/>
                </a:solidFill>
                <a:latin typeface="Titillium Web"/>
                <a:ea typeface="Titillium Web"/>
                <a:cs typeface="Titillium Web"/>
                <a:sym typeface="Titillium Web"/>
              </a:rPr>
              <a:t>Successful grant requests result in access tokens.</a:t>
            </a:r>
            <a:endParaRPr sz="2000">
              <a:solidFill>
                <a:srgbClr val="005452"/>
              </a:solidFill>
              <a:latin typeface="Titillium Web"/>
              <a:ea typeface="Titillium Web"/>
              <a:cs typeface="Titillium Web"/>
              <a:sym typeface="Titillium Web"/>
            </a:endParaRPr>
          </a:p>
          <a:p>
            <a:pPr indent="-355600" lvl="0" marL="457200" rtl="0" algn="l">
              <a:lnSpc>
                <a:spcPct val="115000"/>
              </a:lnSpc>
              <a:spcBef>
                <a:spcPts val="1000"/>
              </a:spcBef>
              <a:spcAft>
                <a:spcPts val="0"/>
              </a:spcAft>
              <a:buClr>
                <a:srgbClr val="005452"/>
              </a:buClr>
              <a:buSzPts val="2000"/>
              <a:buFont typeface="Titillium Web"/>
              <a:buChar char="➔"/>
            </a:pPr>
            <a:r>
              <a:rPr lang="en" sz="2000">
                <a:solidFill>
                  <a:srgbClr val="005452"/>
                </a:solidFill>
                <a:latin typeface="Titillium Web"/>
                <a:ea typeface="Titillium Web"/>
                <a:cs typeface="Titillium Web"/>
                <a:sym typeface="Titillium Web"/>
              </a:rPr>
              <a:t>Access tokens ensure that only authorized operations are executed.</a:t>
            </a:r>
            <a:endParaRPr sz="2000">
              <a:solidFill>
                <a:srgbClr val="005452"/>
              </a:solidFill>
              <a:latin typeface="Titillium Web"/>
              <a:ea typeface="Titillium Web"/>
              <a:cs typeface="Titillium Web"/>
              <a:sym typeface="Titillium Web"/>
            </a:endParaRPr>
          </a:p>
          <a:p>
            <a:pPr indent="-355600" lvl="0" marL="457200" rtl="0" algn="l">
              <a:lnSpc>
                <a:spcPct val="115000"/>
              </a:lnSpc>
              <a:spcBef>
                <a:spcPts val="1000"/>
              </a:spcBef>
              <a:spcAft>
                <a:spcPts val="0"/>
              </a:spcAft>
              <a:buClr>
                <a:srgbClr val="005452"/>
              </a:buClr>
              <a:buSzPts val="2000"/>
              <a:buFont typeface="Titillium Web"/>
              <a:buChar char="➔"/>
            </a:pPr>
            <a:r>
              <a:rPr lang="en" sz="2000">
                <a:solidFill>
                  <a:srgbClr val="005452"/>
                </a:solidFill>
                <a:latin typeface="Titillium Web"/>
                <a:ea typeface="Titillium Web"/>
                <a:cs typeface="Titillium Web"/>
                <a:sym typeface="Titillium Web"/>
              </a:rPr>
              <a:t>We’re still left with two very important questions:</a:t>
            </a:r>
            <a:endParaRPr sz="2000">
              <a:solidFill>
                <a:srgbClr val="005452"/>
              </a:solidFill>
              <a:latin typeface="Titillium Web"/>
              <a:ea typeface="Titillium Web"/>
              <a:cs typeface="Titillium Web"/>
              <a:sym typeface="Titillium Web"/>
            </a:endParaRPr>
          </a:p>
          <a:p>
            <a:pPr indent="-355600" lvl="1" marL="914400" rtl="0" algn="l">
              <a:lnSpc>
                <a:spcPct val="115000"/>
              </a:lnSpc>
              <a:spcBef>
                <a:spcPts val="1000"/>
              </a:spcBef>
              <a:spcAft>
                <a:spcPts val="0"/>
              </a:spcAft>
              <a:buClr>
                <a:srgbClr val="005452"/>
              </a:buClr>
              <a:buSzPts val="2000"/>
              <a:buFont typeface="Titillium Web"/>
              <a:buAutoNum type="alphaLcPeriod"/>
            </a:pPr>
            <a:r>
              <a:rPr lang="en" sz="2000">
                <a:solidFill>
                  <a:srgbClr val="005452"/>
                </a:solidFill>
                <a:latin typeface="Titillium Web"/>
                <a:ea typeface="Titillium Web"/>
                <a:cs typeface="Titillium Web"/>
                <a:sym typeface="Titillium Web"/>
              </a:rPr>
              <a:t>How do we know we can trust that the client sending the request is who they say they are?</a:t>
            </a:r>
            <a:endParaRPr sz="2000">
              <a:solidFill>
                <a:srgbClr val="005452"/>
              </a:solidFill>
              <a:latin typeface="Titillium Web"/>
              <a:ea typeface="Titillium Web"/>
              <a:cs typeface="Titillium Web"/>
              <a:sym typeface="Titillium Web"/>
            </a:endParaRPr>
          </a:p>
          <a:p>
            <a:pPr indent="-355600" lvl="1" marL="914400" rtl="0" algn="l">
              <a:lnSpc>
                <a:spcPct val="115000"/>
              </a:lnSpc>
              <a:spcBef>
                <a:spcPts val="1000"/>
              </a:spcBef>
              <a:spcAft>
                <a:spcPts val="1000"/>
              </a:spcAft>
              <a:buClr>
                <a:srgbClr val="005452"/>
              </a:buClr>
              <a:buSzPts val="2000"/>
              <a:buFont typeface="Titillium Web"/>
              <a:buAutoNum type="alphaLcPeriod"/>
            </a:pPr>
            <a:r>
              <a:rPr lang="en" sz="2000">
                <a:solidFill>
                  <a:srgbClr val="005452"/>
                </a:solidFill>
                <a:latin typeface="Titillium Web"/>
                <a:ea typeface="Titillium Web"/>
                <a:cs typeface="Titillium Web"/>
                <a:sym typeface="Titillium Web"/>
              </a:rPr>
              <a:t>How can we be sure that the request hasn’t been tampered with?</a:t>
            </a:r>
            <a:endParaRPr sz="2000">
              <a:solidFill>
                <a:srgbClr val="005452"/>
              </a:solidFill>
              <a:latin typeface="Titillium Web"/>
              <a:ea typeface="Titillium Web"/>
              <a:cs typeface="Titillium Web"/>
              <a:sym typeface="Titillium Web"/>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9" name="Shape 1129"/>
        <p:cNvGrpSpPr/>
        <p:nvPr/>
      </p:nvGrpSpPr>
      <p:grpSpPr>
        <a:xfrm>
          <a:off x="0" y="0"/>
          <a:ext cx="0" cy="0"/>
          <a:chOff x="0" y="0"/>
          <a:chExt cx="0" cy="0"/>
        </a:xfrm>
      </p:grpSpPr>
      <p:cxnSp>
        <p:nvCxnSpPr>
          <p:cNvPr id="1130" name="Google Shape;1130;p82"/>
          <p:cNvCxnSpPr/>
          <p:nvPr/>
        </p:nvCxnSpPr>
        <p:spPr>
          <a:xfrm>
            <a:off x="675471" y="1151900"/>
            <a:ext cx="7774200" cy="0"/>
          </a:xfrm>
          <a:prstGeom prst="straightConnector1">
            <a:avLst/>
          </a:prstGeom>
          <a:noFill/>
          <a:ln cap="flat" cmpd="sng" w="9525">
            <a:solidFill>
              <a:srgbClr val="005452"/>
            </a:solidFill>
            <a:prstDash val="solid"/>
            <a:round/>
            <a:headEnd len="med" w="med" type="none"/>
            <a:tailEnd len="med" w="med" type="triangle"/>
          </a:ln>
        </p:spPr>
      </p:cxnSp>
      <p:sp>
        <p:nvSpPr>
          <p:cNvPr id="1131" name="Google Shape;1131;p82"/>
          <p:cNvSpPr txBox="1"/>
          <p:nvPr/>
        </p:nvSpPr>
        <p:spPr>
          <a:xfrm>
            <a:off x="572200" y="478675"/>
            <a:ext cx="7704000" cy="572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3000">
                <a:solidFill>
                  <a:srgbClr val="005452"/>
                </a:solidFill>
                <a:latin typeface="Titillium Web SemiBold"/>
                <a:ea typeface="Titillium Web SemiBold"/>
                <a:cs typeface="Titillium Web SemiBold"/>
                <a:sym typeface="Titillium Web SemiBold"/>
              </a:rPr>
              <a:t>Documentation: </a:t>
            </a:r>
            <a:r>
              <a:rPr lang="en" sz="3000">
                <a:solidFill>
                  <a:srgbClr val="005452"/>
                </a:solidFill>
                <a:latin typeface="Titillium Web SemiBold"/>
                <a:ea typeface="Titillium Web SemiBold"/>
                <a:cs typeface="Titillium Web SemiBold"/>
                <a:sym typeface="Titillium Web SemiBold"/>
              </a:rPr>
              <a:t>HTTP message signatures</a:t>
            </a:r>
            <a:endParaRPr sz="3000">
              <a:solidFill>
                <a:srgbClr val="005452"/>
              </a:solidFill>
              <a:latin typeface="Titillium Web SemiBold"/>
              <a:ea typeface="Titillium Web SemiBold"/>
              <a:cs typeface="Titillium Web SemiBold"/>
              <a:sym typeface="Titillium Web SemiBold"/>
            </a:endParaRPr>
          </a:p>
        </p:txBody>
      </p:sp>
      <p:sp>
        <p:nvSpPr>
          <p:cNvPr id="1132" name="Google Shape;1132;p82"/>
          <p:cNvSpPr txBox="1"/>
          <p:nvPr/>
        </p:nvSpPr>
        <p:spPr>
          <a:xfrm>
            <a:off x="1336650" y="4238200"/>
            <a:ext cx="6700200" cy="639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000"/>
              </a:spcAft>
              <a:buNone/>
            </a:pPr>
            <a:r>
              <a:rPr lang="en" sz="2000" u="sng">
                <a:solidFill>
                  <a:schemeClr val="hlink"/>
                </a:solidFill>
                <a:latin typeface="Titillium Web"/>
                <a:ea typeface="Titillium Web"/>
                <a:cs typeface="Titillium Web"/>
                <a:sym typeface="Titillium Web"/>
                <a:hlinkClick r:id="rId3"/>
              </a:rPr>
              <a:t>https://openpayments.dev/introduction/http-signatures/</a:t>
            </a:r>
            <a:r>
              <a:rPr lang="en" sz="2000">
                <a:solidFill>
                  <a:srgbClr val="005452"/>
                </a:solidFill>
                <a:latin typeface="Titillium Web"/>
                <a:ea typeface="Titillium Web"/>
                <a:cs typeface="Titillium Web"/>
                <a:sym typeface="Titillium Web"/>
              </a:rPr>
              <a:t> </a:t>
            </a:r>
            <a:endParaRPr sz="2000">
              <a:solidFill>
                <a:srgbClr val="005452"/>
              </a:solidFill>
              <a:latin typeface="Titillium Web"/>
              <a:ea typeface="Titillium Web"/>
              <a:cs typeface="Titillium Web"/>
              <a:sym typeface="Titillium Web"/>
            </a:endParaRPr>
          </a:p>
        </p:txBody>
      </p:sp>
      <p:pic>
        <p:nvPicPr>
          <p:cNvPr id="1133" name="Google Shape;1133;p82"/>
          <p:cNvPicPr preferRelativeResize="0"/>
          <p:nvPr/>
        </p:nvPicPr>
        <p:blipFill rotWithShape="1">
          <a:blip r:embed="rId4">
            <a:alphaModFix/>
          </a:blip>
          <a:srcRect b="0" l="0" r="0" t="0"/>
          <a:stretch/>
        </p:blipFill>
        <p:spPr>
          <a:xfrm>
            <a:off x="3163824" y="1380744"/>
            <a:ext cx="2825497" cy="2825497"/>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7" name="Shape 1137"/>
        <p:cNvGrpSpPr/>
        <p:nvPr/>
      </p:nvGrpSpPr>
      <p:grpSpPr>
        <a:xfrm>
          <a:off x="0" y="0"/>
          <a:ext cx="0" cy="0"/>
          <a:chOff x="0" y="0"/>
          <a:chExt cx="0" cy="0"/>
        </a:xfrm>
      </p:grpSpPr>
      <p:cxnSp>
        <p:nvCxnSpPr>
          <p:cNvPr id="1138" name="Google Shape;1138;p83"/>
          <p:cNvCxnSpPr/>
          <p:nvPr/>
        </p:nvCxnSpPr>
        <p:spPr>
          <a:xfrm>
            <a:off x="675471" y="1151900"/>
            <a:ext cx="7774200" cy="0"/>
          </a:xfrm>
          <a:prstGeom prst="straightConnector1">
            <a:avLst/>
          </a:prstGeom>
          <a:noFill/>
          <a:ln cap="flat" cmpd="sng" w="9525">
            <a:solidFill>
              <a:srgbClr val="005452"/>
            </a:solidFill>
            <a:prstDash val="solid"/>
            <a:round/>
            <a:headEnd len="med" w="med" type="none"/>
            <a:tailEnd len="med" w="med" type="triangle"/>
          </a:ln>
        </p:spPr>
      </p:cxnSp>
      <p:sp>
        <p:nvSpPr>
          <p:cNvPr id="1139" name="Google Shape;1139;p83"/>
          <p:cNvSpPr txBox="1"/>
          <p:nvPr/>
        </p:nvSpPr>
        <p:spPr>
          <a:xfrm>
            <a:off x="572200" y="299975"/>
            <a:ext cx="7704000" cy="572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3000">
                <a:solidFill>
                  <a:srgbClr val="005452"/>
                </a:solidFill>
                <a:latin typeface="Titillium Web SemiBold"/>
                <a:ea typeface="Titillium Web SemiBold"/>
                <a:cs typeface="Titillium Web SemiBold"/>
                <a:sym typeface="Titillium Web SemiBold"/>
              </a:rPr>
              <a:t>Digital Signatures</a:t>
            </a:r>
            <a:endParaRPr sz="3000">
              <a:solidFill>
                <a:srgbClr val="005452"/>
              </a:solidFill>
              <a:latin typeface="Titillium Web SemiBold"/>
              <a:ea typeface="Titillium Web SemiBold"/>
              <a:cs typeface="Titillium Web SemiBold"/>
              <a:sym typeface="Titillium Web SemiBold"/>
            </a:endParaRPr>
          </a:p>
        </p:txBody>
      </p:sp>
      <p:sp>
        <p:nvSpPr>
          <p:cNvPr id="1140" name="Google Shape;1140;p83"/>
          <p:cNvSpPr txBox="1"/>
          <p:nvPr/>
        </p:nvSpPr>
        <p:spPr>
          <a:xfrm>
            <a:off x="611128" y="740436"/>
            <a:ext cx="7774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005452"/>
                </a:solidFill>
                <a:latin typeface="Titillium Web SemiBold"/>
                <a:ea typeface="Titillium Web SemiBold"/>
                <a:cs typeface="Titillium Web SemiBold"/>
                <a:sym typeface="Titillium Web SemiBold"/>
              </a:rPr>
              <a:t>Client Side: Creating The Signature</a:t>
            </a:r>
            <a:endParaRPr>
              <a:solidFill>
                <a:srgbClr val="005452"/>
              </a:solidFill>
              <a:latin typeface="Titillium Web SemiBold"/>
              <a:ea typeface="Titillium Web SemiBold"/>
              <a:cs typeface="Titillium Web SemiBold"/>
              <a:sym typeface="Titillium Web SemiBold"/>
            </a:endParaRPr>
          </a:p>
        </p:txBody>
      </p:sp>
      <p:sp>
        <p:nvSpPr>
          <p:cNvPr id="1141" name="Google Shape;1141;p83"/>
          <p:cNvSpPr txBox="1"/>
          <p:nvPr/>
        </p:nvSpPr>
        <p:spPr>
          <a:xfrm>
            <a:off x="675475" y="1324125"/>
            <a:ext cx="7704000" cy="3381000"/>
          </a:xfrm>
          <a:prstGeom prst="rect">
            <a:avLst/>
          </a:prstGeom>
          <a:noFill/>
          <a:ln>
            <a:noFill/>
          </a:ln>
        </p:spPr>
        <p:txBody>
          <a:bodyPr anchorCtr="0" anchor="t" bIns="91425" lIns="91425" spcFirstLastPara="1" rIns="91425" wrap="square" tIns="91425">
            <a:spAutoFit/>
          </a:bodyPr>
          <a:lstStyle/>
          <a:p>
            <a:pPr indent="-333375" lvl="0" marL="457200" rtl="0" algn="l">
              <a:lnSpc>
                <a:spcPct val="115000"/>
              </a:lnSpc>
              <a:spcBef>
                <a:spcPts val="0"/>
              </a:spcBef>
              <a:spcAft>
                <a:spcPts val="0"/>
              </a:spcAft>
              <a:buClr>
                <a:srgbClr val="005452"/>
              </a:buClr>
              <a:buSzPts val="1650"/>
              <a:buFont typeface="Titillium Web"/>
              <a:buChar char="➔"/>
            </a:pPr>
            <a:r>
              <a:rPr lang="en" sz="1650">
                <a:solidFill>
                  <a:srgbClr val="005452"/>
                </a:solidFill>
                <a:latin typeface="Titillium Web"/>
                <a:ea typeface="Titillium Web"/>
                <a:cs typeface="Titillium Web"/>
                <a:sym typeface="Titillium Web"/>
              </a:rPr>
              <a:t>Inputs:</a:t>
            </a:r>
            <a:endParaRPr sz="1650">
              <a:solidFill>
                <a:srgbClr val="005452"/>
              </a:solidFill>
              <a:latin typeface="Titillium Web"/>
              <a:ea typeface="Titillium Web"/>
              <a:cs typeface="Titillium Web"/>
              <a:sym typeface="Titillium Web"/>
            </a:endParaRPr>
          </a:p>
          <a:p>
            <a:pPr indent="-333375" lvl="1" marL="914400" rtl="0" algn="l">
              <a:lnSpc>
                <a:spcPct val="115000"/>
              </a:lnSpc>
              <a:spcBef>
                <a:spcPts val="1000"/>
              </a:spcBef>
              <a:spcAft>
                <a:spcPts val="0"/>
              </a:spcAft>
              <a:buClr>
                <a:srgbClr val="005452"/>
              </a:buClr>
              <a:buSzPts val="1650"/>
              <a:buFont typeface="Titillium Web"/>
              <a:buChar char="◆"/>
            </a:pPr>
            <a:r>
              <a:rPr lang="en" sz="1650">
                <a:solidFill>
                  <a:srgbClr val="005452"/>
                </a:solidFill>
                <a:latin typeface="Titillium Web"/>
                <a:ea typeface="Titillium Web"/>
                <a:cs typeface="Titillium Web"/>
                <a:sym typeface="Titillium Web"/>
              </a:rPr>
              <a:t>Request data</a:t>
            </a:r>
            <a:endParaRPr sz="1650">
              <a:solidFill>
                <a:srgbClr val="005452"/>
              </a:solidFill>
              <a:latin typeface="Titillium Web"/>
              <a:ea typeface="Titillium Web"/>
              <a:cs typeface="Titillium Web"/>
              <a:sym typeface="Titillium Web"/>
            </a:endParaRPr>
          </a:p>
          <a:p>
            <a:pPr indent="-333375" lvl="1" marL="914400" rtl="0" algn="l">
              <a:lnSpc>
                <a:spcPct val="115000"/>
              </a:lnSpc>
              <a:spcBef>
                <a:spcPts val="1000"/>
              </a:spcBef>
              <a:spcAft>
                <a:spcPts val="0"/>
              </a:spcAft>
              <a:buClr>
                <a:srgbClr val="005452"/>
              </a:buClr>
              <a:buSzPts val="1650"/>
              <a:buFont typeface="Titillium Web"/>
              <a:buChar char="◆"/>
            </a:pPr>
            <a:r>
              <a:rPr lang="en" sz="1650">
                <a:solidFill>
                  <a:srgbClr val="005452"/>
                </a:solidFill>
                <a:latin typeface="Titillium Web"/>
                <a:ea typeface="Titillium Web"/>
                <a:cs typeface="Titillium Web"/>
                <a:sym typeface="Titillium Web"/>
              </a:rPr>
              <a:t>Client's private key</a:t>
            </a:r>
            <a:endParaRPr sz="1650">
              <a:solidFill>
                <a:srgbClr val="005452"/>
              </a:solidFill>
              <a:latin typeface="Titillium Web"/>
              <a:ea typeface="Titillium Web"/>
              <a:cs typeface="Titillium Web"/>
              <a:sym typeface="Titillium Web"/>
            </a:endParaRPr>
          </a:p>
          <a:p>
            <a:pPr indent="-333375" lvl="0" marL="457200" rtl="0" algn="l">
              <a:lnSpc>
                <a:spcPct val="115000"/>
              </a:lnSpc>
              <a:spcBef>
                <a:spcPts val="1000"/>
              </a:spcBef>
              <a:spcAft>
                <a:spcPts val="0"/>
              </a:spcAft>
              <a:buClr>
                <a:srgbClr val="005452"/>
              </a:buClr>
              <a:buSzPts val="1650"/>
              <a:buFont typeface="Titillium Web"/>
              <a:buChar char="➔"/>
            </a:pPr>
            <a:r>
              <a:rPr lang="en" sz="1650">
                <a:solidFill>
                  <a:srgbClr val="005452"/>
                </a:solidFill>
                <a:latin typeface="Titillium Web"/>
                <a:ea typeface="Titillium Web"/>
                <a:cs typeface="Titillium Web"/>
                <a:sym typeface="Titillium Web"/>
              </a:rPr>
              <a:t>Process:</a:t>
            </a:r>
            <a:endParaRPr sz="1650">
              <a:solidFill>
                <a:srgbClr val="005452"/>
              </a:solidFill>
              <a:latin typeface="Titillium Web"/>
              <a:ea typeface="Titillium Web"/>
              <a:cs typeface="Titillium Web"/>
              <a:sym typeface="Titillium Web"/>
            </a:endParaRPr>
          </a:p>
          <a:p>
            <a:pPr indent="-333375" lvl="1" marL="914400" rtl="0" algn="l">
              <a:lnSpc>
                <a:spcPct val="115000"/>
              </a:lnSpc>
              <a:spcBef>
                <a:spcPts val="1000"/>
              </a:spcBef>
              <a:spcAft>
                <a:spcPts val="0"/>
              </a:spcAft>
              <a:buClr>
                <a:srgbClr val="005452"/>
              </a:buClr>
              <a:buSzPts val="1650"/>
              <a:buFont typeface="Titillium Web"/>
              <a:buChar char="◆"/>
            </a:pPr>
            <a:r>
              <a:rPr lang="en" sz="1650">
                <a:solidFill>
                  <a:srgbClr val="005452"/>
                </a:solidFill>
                <a:latin typeface="Titillium Web"/>
                <a:ea typeface="Titillium Web"/>
                <a:cs typeface="Titillium Web"/>
                <a:sym typeface="Titillium Web"/>
              </a:rPr>
              <a:t>The request data is hashed (converted into a fixed-size string).</a:t>
            </a:r>
            <a:endParaRPr sz="1650">
              <a:solidFill>
                <a:srgbClr val="005452"/>
              </a:solidFill>
              <a:latin typeface="Titillium Web"/>
              <a:ea typeface="Titillium Web"/>
              <a:cs typeface="Titillium Web"/>
              <a:sym typeface="Titillium Web"/>
            </a:endParaRPr>
          </a:p>
          <a:p>
            <a:pPr indent="-333375" lvl="1" marL="914400" rtl="0" algn="l">
              <a:lnSpc>
                <a:spcPct val="115000"/>
              </a:lnSpc>
              <a:spcBef>
                <a:spcPts val="1000"/>
              </a:spcBef>
              <a:spcAft>
                <a:spcPts val="0"/>
              </a:spcAft>
              <a:buClr>
                <a:srgbClr val="005452"/>
              </a:buClr>
              <a:buSzPts val="1650"/>
              <a:buFont typeface="Titillium Web"/>
              <a:buChar char="◆"/>
            </a:pPr>
            <a:r>
              <a:rPr lang="en" sz="1650">
                <a:solidFill>
                  <a:srgbClr val="005452"/>
                </a:solidFill>
                <a:latin typeface="Titillium Web"/>
                <a:ea typeface="Titillium Web"/>
                <a:cs typeface="Titillium Web"/>
                <a:sym typeface="Titillium Web"/>
              </a:rPr>
              <a:t>The hash is encrypted with the client's private key, creating the signature.</a:t>
            </a:r>
            <a:endParaRPr sz="1650">
              <a:solidFill>
                <a:srgbClr val="005452"/>
              </a:solidFill>
              <a:latin typeface="Titillium Web"/>
              <a:ea typeface="Titillium Web"/>
              <a:cs typeface="Titillium Web"/>
              <a:sym typeface="Titillium Web"/>
            </a:endParaRPr>
          </a:p>
          <a:p>
            <a:pPr indent="-333375" lvl="0" marL="457200" rtl="0" algn="l">
              <a:lnSpc>
                <a:spcPct val="115000"/>
              </a:lnSpc>
              <a:spcBef>
                <a:spcPts val="1000"/>
              </a:spcBef>
              <a:spcAft>
                <a:spcPts val="0"/>
              </a:spcAft>
              <a:buClr>
                <a:srgbClr val="005452"/>
              </a:buClr>
              <a:buSzPts val="1650"/>
              <a:buFont typeface="Titillium Web"/>
              <a:buChar char="➔"/>
            </a:pPr>
            <a:r>
              <a:rPr lang="en" sz="1650">
                <a:solidFill>
                  <a:srgbClr val="005452"/>
                </a:solidFill>
                <a:latin typeface="Titillium Web"/>
                <a:ea typeface="Titillium Web"/>
                <a:cs typeface="Titillium Web"/>
                <a:sym typeface="Titillium Web"/>
              </a:rPr>
              <a:t>Output:</a:t>
            </a:r>
            <a:endParaRPr sz="1650">
              <a:solidFill>
                <a:srgbClr val="005452"/>
              </a:solidFill>
              <a:latin typeface="Titillium Web"/>
              <a:ea typeface="Titillium Web"/>
              <a:cs typeface="Titillium Web"/>
              <a:sym typeface="Titillium Web"/>
            </a:endParaRPr>
          </a:p>
          <a:p>
            <a:pPr indent="-333375" lvl="1" marL="914400" rtl="0" algn="l">
              <a:lnSpc>
                <a:spcPct val="115000"/>
              </a:lnSpc>
              <a:spcBef>
                <a:spcPts val="1000"/>
              </a:spcBef>
              <a:spcAft>
                <a:spcPts val="1000"/>
              </a:spcAft>
              <a:buClr>
                <a:srgbClr val="005452"/>
              </a:buClr>
              <a:buSzPts val="1650"/>
              <a:buFont typeface="Titillium Web"/>
              <a:buChar char="◆"/>
            </a:pPr>
            <a:r>
              <a:rPr lang="en" sz="1650">
                <a:solidFill>
                  <a:srgbClr val="005452"/>
                </a:solidFill>
                <a:latin typeface="Titillium Web"/>
                <a:ea typeface="Titillium Web"/>
                <a:cs typeface="Titillium Web"/>
                <a:sym typeface="Titillium Web"/>
              </a:rPr>
              <a:t>The signature is a unique encrypted string.</a:t>
            </a:r>
            <a:endParaRPr sz="1650">
              <a:solidFill>
                <a:srgbClr val="005452"/>
              </a:solidFill>
              <a:latin typeface="Titillium Web"/>
              <a:ea typeface="Titillium Web"/>
              <a:cs typeface="Titillium Web"/>
              <a:sym typeface="Titillium Web"/>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5" name="Shape 1145"/>
        <p:cNvGrpSpPr/>
        <p:nvPr/>
      </p:nvGrpSpPr>
      <p:grpSpPr>
        <a:xfrm>
          <a:off x="0" y="0"/>
          <a:ext cx="0" cy="0"/>
          <a:chOff x="0" y="0"/>
          <a:chExt cx="0" cy="0"/>
        </a:xfrm>
      </p:grpSpPr>
      <p:cxnSp>
        <p:nvCxnSpPr>
          <p:cNvPr id="1146" name="Google Shape;1146;p84"/>
          <p:cNvCxnSpPr/>
          <p:nvPr/>
        </p:nvCxnSpPr>
        <p:spPr>
          <a:xfrm>
            <a:off x="675471" y="1151900"/>
            <a:ext cx="7774200" cy="0"/>
          </a:xfrm>
          <a:prstGeom prst="straightConnector1">
            <a:avLst/>
          </a:prstGeom>
          <a:noFill/>
          <a:ln cap="flat" cmpd="sng" w="9525">
            <a:solidFill>
              <a:srgbClr val="005452"/>
            </a:solidFill>
            <a:prstDash val="solid"/>
            <a:round/>
            <a:headEnd len="med" w="med" type="none"/>
            <a:tailEnd len="med" w="med" type="triangle"/>
          </a:ln>
        </p:spPr>
      </p:cxnSp>
      <p:sp>
        <p:nvSpPr>
          <p:cNvPr id="1147" name="Google Shape;1147;p84"/>
          <p:cNvSpPr txBox="1"/>
          <p:nvPr/>
        </p:nvSpPr>
        <p:spPr>
          <a:xfrm>
            <a:off x="-1762675" y="1998500"/>
            <a:ext cx="7877400" cy="3551100"/>
          </a:xfrm>
          <a:prstGeom prst="rect">
            <a:avLst/>
          </a:prstGeom>
          <a:noFill/>
          <a:ln>
            <a:noFill/>
          </a:ln>
        </p:spPr>
        <p:txBody>
          <a:bodyPr anchorCtr="0" anchor="t" bIns="91425" lIns="91425" spcFirstLastPara="1" rIns="91425" wrap="square" tIns="91425">
            <a:noAutofit/>
          </a:bodyPr>
          <a:lstStyle/>
          <a:p>
            <a:pPr indent="-330200" lvl="0" marL="457200" rtl="0" algn="l">
              <a:lnSpc>
                <a:spcPct val="115000"/>
              </a:lnSpc>
              <a:spcBef>
                <a:spcPts val="0"/>
              </a:spcBef>
              <a:spcAft>
                <a:spcPts val="1000"/>
              </a:spcAft>
              <a:buClr>
                <a:srgbClr val="005452"/>
              </a:buClr>
              <a:buSzPts val="1600"/>
              <a:buFont typeface="Titillium Web"/>
              <a:buChar char="➔"/>
            </a:pPr>
            <a:r>
              <a:t/>
            </a:r>
            <a:endParaRPr sz="1600">
              <a:solidFill>
                <a:srgbClr val="005452"/>
              </a:solidFill>
              <a:latin typeface="Titillium Web"/>
              <a:ea typeface="Titillium Web"/>
              <a:cs typeface="Titillium Web"/>
              <a:sym typeface="Titillium Web"/>
            </a:endParaRPr>
          </a:p>
        </p:txBody>
      </p:sp>
      <p:sp>
        <p:nvSpPr>
          <p:cNvPr id="1148" name="Google Shape;1148;p84"/>
          <p:cNvSpPr txBox="1"/>
          <p:nvPr/>
        </p:nvSpPr>
        <p:spPr>
          <a:xfrm>
            <a:off x="572200" y="299975"/>
            <a:ext cx="7704000" cy="572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3000">
                <a:solidFill>
                  <a:srgbClr val="005452"/>
                </a:solidFill>
                <a:latin typeface="Titillium Web SemiBold"/>
                <a:ea typeface="Titillium Web SemiBold"/>
                <a:cs typeface="Titillium Web SemiBold"/>
                <a:sym typeface="Titillium Web SemiBold"/>
              </a:rPr>
              <a:t>Digital Signatures</a:t>
            </a:r>
            <a:endParaRPr sz="3000">
              <a:solidFill>
                <a:srgbClr val="005452"/>
              </a:solidFill>
              <a:latin typeface="Titillium Web SemiBold"/>
              <a:ea typeface="Titillium Web SemiBold"/>
              <a:cs typeface="Titillium Web SemiBold"/>
              <a:sym typeface="Titillium Web SemiBold"/>
            </a:endParaRPr>
          </a:p>
        </p:txBody>
      </p:sp>
      <p:sp>
        <p:nvSpPr>
          <p:cNvPr id="1149" name="Google Shape;1149;p84"/>
          <p:cNvSpPr txBox="1"/>
          <p:nvPr/>
        </p:nvSpPr>
        <p:spPr>
          <a:xfrm>
            <a:off x="611128" y="740436"/>
            <a:ext cx="7774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005452"/>
                </a:solidFill>
                <a:latin typeface="Titillium Web SemiBold"/>
                <a:ea typeface="Titillium Web SemiBold"/>
                <a:cs typeface="Titillium Web SemiBold"/>
                <a:sym typeface="Titillium Web SemiBold"/>
              </a:rPr>
              <a:t>Server Side: Verifying The Signature</a:t>
            </a:r>
            <a:endParaRPr>
              <a:solidFill>
                <a:srgbClr val="005452"/>
              </a:solidFill>
              <a:latin typeface="Titillium Web SemiBold"/>
              <a:ea typeface="Titillium Web SemiBold"/>
              <a:cs typeface="Titillium Web SemiBold"/>
              <a:sym typeface="Titillium Web SemiBold"/>
            </a:endParaRPr>
          </a:p>
        </p:txBody>
      </p:sp>
      <p:sp>
        <p:nvSpPr>
          <p:cNvPr id="1150" name="Google Shape;1150;p84"/>
          <p:cNvSpPr txBox="1"/>
          <p:nvPr/>
        </p:nvSpPr>
        <p:spPr>
          <a:xfrm>
            <a:off x="675475" y="1324125"/>
            <a:ext cx="7704000" cy="35946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Clr>
                <a:srgbClr val="005452"/>
              </a:buClr>
              <a:buSzPts val="1600"/>
              <a:buFont typeface="Titillium Web"/>
              <a:buChar char="➔"/>
            </a:pPr>
            <a:r>
              <a:rPr lang="en" sz="1600">
                <a:solidFill>
                  <a:srgbClr val="005452"/>
                </a:solidFill>
                <a:latin typeface="Titillium Web"/>
                <a:ea typeface="Titillium Web"/>
                <a:cs typeface="Titillium Web"/>
                <a:sym typeface="Titillium Web"/>
              </a:rPr>
              <a:t>Inputs:</a:t>
            </a:r>
            <a:endParaRPr sz="1600">
              <a:solidFill>
                <a:srgbClr val="005452"/>
              </a:solidFill>
              <a:latin typeface="Titillium Web"/>
              <a:ea typeface="Titillium Web"/>
              <a:cs typeface="Titillium Web"/>
              <a:sym typeface="Titillium Web"/>
            </a:endParaRPr>
          </a:p>
          <a:p>
            <a:pPr indent="-330200" lvl="1" marL="914400" rtl="0" algn="l">
              <a:lnSpc>
                <a:spcPct val="115000"/>
              </a:lnSpc>
              <a:spcBef>
                <a:spcPts val="1000"/>
              </a:spcBef>
              <a:spcAft>
                <a:spcPts val="0"/>
              </a:spcAft>
              <a:buClr>
                <a:srgbClr val="005452"/>
              </a:buClr>
              <a:buSzPts val="1600"/>
              <a:buFont typeface="Titillium Web"/>
              <a:buChar char="◆"/>
            </a:pPr>
            <a:r>
              <a:rPr lang="en" sz="1600">
                <a:solidFill>
                  <a:srgbClr val="005452"/>
                </a:solidFill>
                <a:latin typeface="Titillium Web"/>
                <a:ea typeface="Titillium Web"/>
                <a:cs typeface="Titillium Web"/>
                <a:sym typeface="Titillium Web"/>
              </a:rPr>
              <a:t>Received request data</a:t>
            </a:r>
            <a:endParaRPr sz="1600">
              <a:solidFill>
                <a:srgbClr val="005452"/>
              </a:solidFill>
              <a:latin typeface="Titillium Web"/>
              <a:ea typeface="Titillium Web"/>
              <a:cs typeface="Titillium Web"/>
              <a:sym typeface="Titillium Web"/>
            </a:endParaRPr>
          </a:p>
          <a:p>
            <a:pPr indent="-330200" lvl="1" marL="914400" rtl="0" algn="l">
              <a:lnSpc>
                <a:spcPct val="115000"/>
              </a:lnSpc>
              <a:spcBef>
                <a:spcPts val="1000"/>
              </a:spcBef>
              <a:spcAft>
                <a:spcPts val="0"/>
              </a:spcAft>
              <a:buClr>
                <a:srgbClr val="005452"/>
              </a:buClr>
              <a:buSzPts val="1600"/>
              <a:buFont typeface="Titillium Web"/>
              <a:buChar char="◆"/>
            </a:pPr>
            <a:r>
              <a:rPr lang="en" sz="1600">
                <a:solidFill>
                  <a:srgbClr val="005452"/>
                </a:solidFill>
                <a:latin typeface="Titillium Web"/>
                <a:ea typeface="Titillium Web"/>
                <a:cs typeface="Titillium Web"/>
                <a:sym typeface="Titillium Web"/>
              </a:rPr>
              <a:t>Signature from the request</a:t>
            </a:r>
            <a:endParaRPr sz="1600">
              <a:solidFill>
                <a:srgbClr val="005452"/>
              </a:solidFill>
              <a:latin typeface="Titillium Web"/>
              <a:ea typeface="Titillium Web"/>
              <a:cs typeface="Titillium Web"/>
              <a:sym typeface="Titillium Web"/>
            </a:endParaRPr>
          </a:p>
          <a:p>
            <a:pPr indent="-330200" lvl="1" marL="914400" rtl="0" algn="l">
              <a:lnSpc>
                <a:spcPct val="115000"/>
              </a:lnSpc>
              <a:spcBef>
                <a:spcPts val="1000"/>
              </a:spcBef>
              <a:spcAft>
                <a:spcPts val="0"/>
              </a:spcAft>
              <a:buClr>
                <a:srgbClr val="005452"/>
              </a:buClr>
              <a:buSzPts val="1600"/>
              <a:buFont typeface="Titillium Web"/>
              <a:buChar char="◆"/>
            </a:pPr>
            <a:r>
              <a:rPr lang="en" sz="1600">
                <a:solidFill>
                  <a:srgbClr val="005452"/>
                </a:solidFill>
                <a:latin typeface="Titillium Web"/>
                <a:ea typeface="Titillium Web"/>
                <a:cs typeface="Titillium Web"/>
                <a:sym typeface="Titillium Web"/>
              </a:rPr>
              <a:t>Client's public key</a:t>
            </a:r>
            <a:endParaRPr sz="1600">
              <a:solidFill>
                <a:srgbClr val="005452"/>
              </a:solidFill>
              <a:latin typeface="Titillium Web"/>
              <a:ea typeface="Titillium Web"/>
              <a:cs typeface="Titillium Web"/>
              <a:sym typeface="Titillium Web"/>
            </a:endParaRPr>
          </a:p>
          <a:p>
            <a:pPr indent="-330200" lvl="0" marL="457200" rtl="0" algn="l">
              <a:lnSpc>
                <a:spcPct val="115000"/>
              </a:lnSpc>
              <a:spcBef>
                <a:spcPts val="1000"/>
              </a:spcBef>
              <a:spcAft>
                <a:spcPts val="0"/>
              </a:spcAft>
              <a:buClr>
                <a:srgbClr val="005452"/>
              </a:buClr>
              <a:buSzPts val="1600"/>
              <a:buFont typeface="Titillium Web"/>
              <a:buChar char="➔"/>
            </a:pPr>
            <a:r>
              <a:rPr lang="en" sz="1600">
                <a:solidFill>
                  <a:srgbClr val="005452"/>
                </a:solidFill>
                <a:latin typeface="Titillium Web"/>
                <a:ea typeface="Titillium Web"/>
                <a:cs typeface="Titillium Web"/>
                <a:sym typeface="Titillium Web"/>
              </a:rPr>
              <a:t>Process:</a:t>
            </a:r>
            <a:endParaRPr sz="1600">
              <a:solidFill>
                <a:srgbClr val="005452"/>
              </a:solidFill>
              <a:latin typeface="Titillium Web"/>
              <a:ea typeface="Titillium Web"/>
              <a:cs typeface="Titillium Web"/>
              <a:sym typeface="Titillium Web"/>
            </a:endParaRPr>
          </a:p>
          <a:p>
            <a:pPr indent="-330200" lvl="1" marL="914400" rtl="0" algn="l">
              <a:lnSpc>
                <a:spcPct val="115000"/>
              </a:lnSpc>
              <a:spcBef>
                <a:spcPts val="1000"/>
              </a:spcBef>
              <a:spcAft>
                <a:spcPts val="0"/>
              </a:spcAft>
              <a:buClr>
                <a:srgbClr val="005452"/>
              </a:buClr>
              <a:buSzPts val="1600"/>
              <a:buFont typeface="Titillium Web"/>
              <a:buChar char="◆"/>
            </a:pPr>
            <a:r>
              <a:rPr lang="en" sz="1600">
                <a:solidFill>
                  <a:srgbClr val="005452"/>
                </a:solidFill>
                <a:latin typeface="Titillium Web"/>
                <a:ea typeface="Titillium Web"/>
                <a:cs typeface="Titillium Web"/>
                <a:sym typeface="Titillium Web"/>
              </a:rPr>
              <a:t>The server hashes the received request data.</a:t>
            </a:r>
            <a:endParaRPr sz="1600">
              <a:solidFill>
                <a:srgbClr val="005452"/>
              </a:solidFill>
              <a:latin typeface="Titillium Web"/>
              <a:ea typeface="Titillium Web"/>
              <a:cs typeface="Titillium Web"/>
              <a:sym typeface="Titillium Web"/>
            </a:endParaRPr>
          </a:p>
          <a:p>
            <a:pPr indent="-330200" lvl="1" marL="914400" rtl="0" algn="l">
              <a:lnSpc>
                <a:spcPct val="115000"/>
              </a:lnSpc>
              <a:spcBef>
                <a:spcPts val="1000"/>
              </a:spcBef>
              <a:spcAft>
                <a:spcPts val="0"/>
              </a:spcAft>
              <a:buClr>
                <a:srgbClr val="005452"/>
              </a:buClr>
              <a:buSzPts val="1600"/>
              <a:buFont typeface="Titillium Web"/>
              <a:buChar char="◆"/>
            </a:pPr>
            <a:r>
              <a:rPr lang="en" sz="1600">
                <a:solidFill>
                  <a:srgbClr val="005452"/>
                </a:solidFill>
                <a:latin typeface="Titillium Web"/>
                <a:ea typeface="Titillium Web"/>
                <a:cs typeface="Titillium Web"/>
                <a:sym typeface="Titillium Web"/>
              </a:rPr>
              <a:t>The server decrypts the signature using the client’s public key to get the original hash.</a:t>
            </a:r>
            <a:endParaRPr sz="1600">
              <a:solidFill>
                <a:srgbClr val="005452"/>
              </a:solidFill>
              <a:latin typeface="Titillium Web"/>
              <a:ea typeface="Titillium Web"/>
              <a:cs typeface="Titillium Web"/>
              <a:sym typeface="Titillium Web"/>
            </a:endParaRPr>
          </a:p>
          <a:p>
            <a:pPr indent="-330200" lvl="1" marL="914400" rtl="0" algn="l">
              <a:lnSpc>
                <a:spcPct val="115000"/>
              </a:lnSpc>
              <a:spcBef>
                <a:spcPts val="1000"/>
              </a:spcBef>
              <a:spcAft>
                <a:spcPts val="1000"/>
              </a:spcAft>
              <a:buClr>
                <a:srgbClr val="005452"/>
              </a:buClr>
              <a:buSzPts val="1600"/>
              <a:buFont typeface="Titillium Web"/>
              <a:buChar char="◆"/>
            </a:pPr>
            <a:r>
              <a:rPr lang="en" sz="1600">
                <a:solidFill>
                  <a:srgbClr val="005452"/>
                </a:solidFill>
                <a:latin typeface="Titillium Web"/>
                <a:ea typeface="Titillium Web"/>
                <a:cs typeface="Titillium Web"/>
                <a:sym typeface="Titillium Web"/>
              </a:rPr>
              <a:t>The server compares both hashes. If the hashes match, the signature is valid.</a:t>
            </a:r>
            <a:endParaRPr sz="1600">
              <a:solidFill>
                <a:srgbClr val="005452"/>
              </a:solidFill>
              <a:latin typeface="Titillium Web"/>
              <a:ea typeface="Titillium Web"/>
              <a:cs typeface="Titillium Web"/>
              <a:sym typeface="Titillium Web"/>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cxnSp>
        <p:nvCxnSpPr>
          <p:cNvPr id="150" name="Google Shape;150;p27"/>
          <p:cNvCxnSpPr/>
          <p:nvPr/>
        </p:nvCxnSpPr>
        <p:spPr>
          <a:xfrm>
            <a:off x="675471" y="1151900"/>
            <a:ext cx="7774200" cy="0"/>
          </a:xfrm>
          <a:prstGeom prst="straightConnector1">
            <a:avLst/>
          </a:prstGeom>
          <a:noFill/>
          <a:ln cap="flat" cmpd="sng" w="9525">
            <a:solidFill>
              <a:srgbClr val="005452"/>
            </a:solidFill>
            <a:prstDash val="solid"/>
            <a:round/>
            <a:headEnd len="med" w="med" type="none"/>
            <a:tailEnd len="med" w="med" type="triangle"/>
          </a:ln>
        </p:spPr>
      </p:cxnSp>
      <p:cxnSp>
        <p:nvCxnSpPr>
          <p:cNvPr id="151" name="Google Shape;151;p27"/>
          <p:cNvCxnSpPr/>
          <p:nvPr/>
        </p:nvCxnSpPr>
        <p:spPr>
          <a:xfrm flipH="1" rot="10800000">
            <a:off x="3549776" y="3920265"/>
            <a:ext cx="4899900" cy="2400"/>
          </a:xfrm>
          <a:prstGeom prst="straightConnector1">
            <a:avLst/>
          </a:prstGeom>
          <a:noFill/>
          <a:ln cap="flat" cmpd="sng" w="9525">
            <a:solidFill>
              <a:srgbClr val="999999"/>
            </a:solidFill>
            <a:prstDash val="dot"/>
            <a:round/>
            <a:headEnd len="med" w="med" type="none"/>
            <a:tailEnd len="med" w="med" type="none"/>
          </a:ln>
        </p:spPr>
      </p:cxnSp>
      <p:sp>
        <p:nvSpPr>
          <p:cNvPr id="152" name="Google Shape;152;p27"/>
          <p:cNvSpPr/>
          <p:nvPr/>
        </p:nvSpPr>
        <p:spPr>
          <a:xfrm>
            <a:off x="3725466" y="4001576"/>
            <a:ext cx="2329500" cy="598200"/>
          </a:xfrm>
          <a:prstGeom prst="trapezoid">
            <a:avLst>
              <a:gd fmla="val 25000" name="adj"/>
            </a:avLst>
          </a:prstGeom>
          <a:solidFill>
            <a:srgbClr val="00777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53" name="Google Shape;153;p27"/>
          <p:cNvCxnSpPr/>
          <p:nvPr/>
        </p:nvCxnSpPr>
        <p:spPr>
          <a:xfrm flipH="1" rot="10800000">
            <a:off x="3543224" y="2140673"/>
            <a:ext cx="4905900" cy="25200"/>
          </a:xfrm>
          <a:prstGeom prst="straightConnector1">
            <a:avLst/>
          </a:prstGeom>
          <a:noFill/>
          <a:ln cap="flat" cmpd="sng" w="9525">
            <a:solidFill>
              <a:srgbClr val="999999"/>
            </a:solidFill>
            <a:prstDash val="dot"/>
            <a:round/>
            <a:headEnd len="med" w="med" type="none"/>
            <a:tailEnd len="med" w="med" type="none"/>
          </a:ln>
        </p:spPr>
      </p:cxnSp>
      <p:cxnSp>
        <p:nvCxnSpPr>
          <p:cNvPr id="154" name="Google Shape;154;p27"/>
          <p:cNvCxnSpPr/>
          <p:nvPr/>
        </p:nvCxnSpPr>
        <p:spPr>
          <a:xfrm flipH="1" rot="10800000">
            <a:off x="3536649" y="2744562"/>
            <a:ext cx="4912500" cy="5400"/>
          </a:xfrm>
          <a:prstGeom prst="straightConnector1">
            <a:avLst/>
          </a:prstGeom>
          <a:noFill/>
          <a:ln cap="flat" cmpd="sng" w="9525">
            <a:solidFill>
              <a:srgbClr val="999999"/>
            </a:solidFill>
            <a:prstDash val="dot"/>
            <a:round/>
            <a:headEnd len="med" w="med" type="none"/>
            <a:tailEnd len="med" w="med" type="none"/>
          </a:ln>
        </p:spPr>
      </p:cxnSp>
      <p:cxnSp>
        <p:nvCxnSpPr>
          <p:cNvPr id="155" name="Google Shape;155;p27"/>
          <p:cNvCxnSpPr/>
          <p:nvPr/>
        </p:nvCxnSpPr>
        <p:spPr>
          <a:xfrm flipH="1" rot="10800000">
            <a:off x="3549776" y="3331651"/>
            <a:ext cx="4899900" cy="2400"/>
          </a:xfrm>
          <a:prstGeom prst="straightConnector1">
            <a:avLst/>
          </a:prstGeom>
          <a:noFill/>
          <a:ln cap="flat" cmpd="sng" w="9525">
            <a:solidFill>
              <a:srgbClr val="999999"/>
            </a:solidFill>
            <a:prstDash val="dot"/>
            <a:round/>
            <a:headEnd len="med" w="med" type="none"/>
            <a:tailEnd len="med" w="med" type="none"/>
          </a:ln>
        </p:spPr>
      </p:cxnSp>
      <p:sp>
        <p:nvSpPr>
          <p:cNvPr id="156" name="Google Shape;156;p27"/>
          <p:cNvSpPr/>
          <p:nvPr/>
        </p:nvSpPr>
        <p:spPr>
          <a:xfrm>
            <a:off x="4026347" y="3029614"/>
            <a:ext cx="1730400" cy="299400"/>
          </a:xfrm>
          <a:prstGeom prst="trapezoid">
            <a:avLst>
              <a:gd fmla="val 25000" name="adj"/>
            </a:avLst>
          </a:prstGeom>
          <a:solidFill>
            <a:srgbClr val="D028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27"/>
          <p:cNvSpPr/>
          <p:nvPr/>
        </p:nvSpPr>
        <p:spPr>
          <a:xfrm rot="10800000">
            <a:off x="4025262" y="2753738"/>
            <a:ext cx="1730400" cy="299400"/>
          </a:xfrm>
          <a:prstGeom prst="trapezoid">
            <a:avLst>
              <a:gd fmla="val 25000" name="adj"/>
            </a:avLst>
          </a:prstGeom>
          <a:solidFill>
            <a:srgbClr val="D028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27"/>
          <p:cNvSpPr/>
          <p:nvPr/>
        </p:nvSpPr>
        <p:spPr>
          <a:xfrm>
            <a:off x="3875615" y="3328785"/>
            <a:ext cx="2029200" cy="598200"/>
          </a:xfrm>
          <a:prstGeom prst="trapezoid">
            <a:avLst>
              <a:gd fmla="val 25000" name="adj"/>
            </a:avLst>
          </a:prstGeom>
          <a:solidFill>
            <a:srgbClr val="A4EA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27"/>
          <p:cNvSpPr/>
          <p:nvPr/>
        </p:nvSpPr>
        <p:spPr>
          <a:xfrm rot="10800000">
            <a:off x="3875769" y="2155767"/>
            <a:ext cx="2029200" cy="598200"/>
          </a:xfrm>
          <a:prstGeom prst="trapezoid">
            <a:avLst>
              <a:gd fmla="val 25000" name="adj"/>
            </a:avLst>
          </a:prstGeom>
          <a:solidFill>
            <a:srgbClr val="A4EA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27"/>
          <p:cNvSpPr/>
          <p:nvPr/>
        </p:nvSpPr>
        <p:spPr>
          <a:xfrm rot="10800000">
            <a:off x="3726827" y="1557424"/>
            <a:ext cx="2329500" cy="598200"/>
          </a:xfrm>
          <a:prstGeom prst="trapezoid">
            <a:avLst>
              <a:gd fmla="val 25000" name="adj"/>
            </a:avLst>
          </a:prstGeom>
          <a:solidFill>
            <a:srgbClr val="00777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27"/>
          <p:cNvSpPr txBox="1"/>
          <p:nvPr/>
        </p:nvSpPr>
        <p:spPr>
          <a:xfrm>
            <a:off x="3799734" y="1612519"/>
            <a:ext cx="2183700" cy="440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Titillium Web"/>
                <a:ea typeface="Titillium Web"/>
                <a:cs typeface="Titillium Web"/>
                <a:sym typeface="Titillium Web"/>
              </a:rPr>
              <a:t>SPSP    Open Payments</a:t>
            </a:r>
            <a:endParaRPr>
              <a:solidFill>
                <a:srgbClr val="FFFFFF"/>
              </a:solidFill>
              <a:latin typeface="Titillium Web"/>
              <a:ea typeface="Titillium Web"/>
              <a:cs typeface="Titillium Web"/>
              <a:sym typeface="Titillium Web"/>
            </a:endParaRPr>
          </a:p>
        </p:txBody>
      </p:sp>
      <p:sp>
        <p:nvSpPr>
          <p:cNvPr id="162" name="Google Shape;162;p27"/>
          <p:cNvSpPr txBox="1"/>
          <p:nvPr/>
        </p:nvSpPr>
        <p:spPr>
          <a:xfrm>
            <a:off x="3798310" y="2234367"/>
            <a:ext cx="2183700" cy="440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000000"/>
                </a:solidFill>
                <a:latin typeface="Titillium Web"/>
                <a:ea typeface="Titillium Web"/>
                <a:cs typeface="Titillium Web"/>
                <a:sym typeface="Titillium Web"/>
              </a:rPr>
              <a:t>STREAM</a:t>
            </a:r>
            <a:endParaRPr>
              <a:solidFill>
                <a:srgbClr val="000000"/>
              </a:solidFill>
              <a:latin typeface="Titillium Web"/>
              <a:ea typeface="Titillium Web"/>
              <a:cs typeface="Titillium Web"/>
              <a:sym typeface="Titillium Web"/>
            </a:endParaRPr>
          </a:p>
        </p:txBody>
      </p:sp>
      <p:sp>
        <p:nvSpPr>
          <p:cNvPr id="163" name="Google Shape;163;p27"/>
          <p:cNvSpPr txBox="1"/>
          <p:nvPr/>
        </p:nvSpPr>
        <p:spPr>
          <a:xfrm>
            <a:off x="4312690" y="2909495"/>
            <a:ext cx="1155000" cy="261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Titillium Web"/>
                <a:ea typeface="Titillium Web"/>
                <a:cs typeface="Titillium Web"/>
                <a:sym typeface="Titillium Web"/>
              </a:rPr>
              <a:t>ILP</a:t>
            </a:r>
            <a:endParaRPr>
              <a:solidFill>
                <a:srgbClr val="FFFFFF"/>
              </a:solidFill>
              <a:latin typeface="Titillium Web"/>
              <a:ea typeface="Titillium Web"/>
              <a:cs typeface="Titillium Web"/>
              <a:sym typeface="Titillium Web"/>
            </a:endParaRPr>
          </a:p>
        </p:txBody>
      </p:sp>
      <p:sp>
        <p:nvSpPr>
          <p:cNvPr id="164" name="Google Shape;164;p27"/>
          <p:cNvSpPr txBox="1"/>
          <p:nvPr/>
        </p:nvSpPr>
        <p:spPr>
          <a:xfrm>
            <a:off x="3798310" y="4077776"/>
            <a:ext cx="2183700" cy="440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Titillium Web"/>
                <a:ea typeface="Titillium Web"/>
                <a:cs typeface="Titillium Web"/>
                <a:sym typeface="Titillium Web"/>
              </a:rPr>
              <a:t>FIAT   CRYPTO </a:t>
            </a:r>
            <a:endParaRPr>
              <a:solidFill>
                <a:srgbClr val="FFFFFF"/>
              </a:solidFill>
              <a:latin typeface="Titillium Web"/>
              <a:ea typeface="Titillium Web"/>
              <a:cs typeface="Titillium Web"/>
              <a:sym typeface="Titillium Web"/>
            </a:endParaRPr>
          </a:p>
          <a:p>
            <a:pPr indent="0" lvl="0" marL="0" rtl="0" algn="ctr">
              <a:spcBef>
                <a:spcPts val="0"/>
              </a:spcBef>
              <a:spcAft>
                <a:spcPts val="0"/>
              </a:spcAft>
              <a:buNone/>
            </a:pPr>
            <a:r>
              <a:rPr lang="en">
                <a:solidFill>
                  <a:srgbClr val="FFFFFF"/>
                </a:solidFill>
                <a:latin typeface="Titillium Web"/>
                <a:ea typeface="Titillium Web"/>
                <a:cs typeface="Titillium Web"/>
                <a:sym typeface="Titillium Web"/>
              </a:rPr>
              <a:t>MOBILE MONEY</a:t>
            </a:r>
            <a:endParaRPr>
              <a:solidFill>
                <a:srgbClr val="FFFFFF"/>
              </a:solidFill>
              <a:latin typeface="Titillium Web"/>
              <a:ea typeface="Titillium Web"/>
              <a:cs typeface="Titillium Web"/>
              <a:sym typeface="Titillium Web"/>
            </a:endParaRPr>
          </a:p>
        </p:txBody>
      </p:sp>
      <p:sp>
        <p:nvSpPr>
          <p:cNvPr id="165" name="Google Shape;165;p27"/>
          <p:cNvSpPr txBox="1"/>
          <p:nvPr/>
        </p:nvSpPr>
        <p:spPr>
          <a:xfrm>
            <a:off x="3798310" y="3407651"/>
            <a:ext cx="2183700" cy="440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000000"/>
                </a:solidFill>
                <a:latin typeface="Titillium Web"/>
                <a:ea typeface="Titillium Web"/>
                <a:cs typeface="Titillium Web"/>
                <a:sym typeface="Titillium Web"/>
              </a:rPr>
              <a:t>BTP  ILPoverHTTP</a:t>
            </a:r>
            <a:endParaRPr>
              <a:solidFill>
                <a:srgbClr val="000000"/>
              </a:solidFill>
              <a:latin typeface="Titillium Web"/>
              <a:ea typeface="Titillium Web"/>
              <a:cs typeface="Titillium Web"/>
              <a:sym typeface="Titillium Web"/>
            </a:endParaRPr>
          </a:p>
        </p:txBody>
      </p:sp>
      <p:sp>
        <p:nvSpPr>
          <p:cNvPr id="166" name="Google Shape;166;p27"/>
          <p:cNvSpPr txBox="1"/>
          <p:nvPr/>
        </p:nvSpPr>
        <p:spPr>
          <a:xfrm>
            <a:off x="6957194" y="1643759"/>
            <a:ext cx="1399500" cy="43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595959"/>
                </a:solidFill>
                <a:latin typeface="Titillium Web"/>
                <a:ea typeface="Titillium Web"/>
                <a:cs typeface="Titillium Web"/>
                <a:sym typeface="Titillium Web"/>
              </a:rPr>
              <a:t>Application</a:t>
            </a:r>
            <a:endParaRPr>
              <a:solidFill>
                <a:srgbClr val="595959"/>
              </a:solidFill>
              <a:latin typeface="Titillium Web"/>
              <a:ea typeface="Titillium Web"/>
              <a:cs typeface="Titillium Web"/>
              <a:sym typeface="Titillium Web"/>
            </a:endParaRPr>
          </a:p>
        </p:txBody>
      </p:sp>
      <p:sp>
        <p:nvSpPr>
          <p:cNvPr id="167" name="Google Shape;167;p27"/>
          <p:cNvSpPr txBox="1"/>
          <p:nvPr/>
        </p:nvSpPr>
        <p:spPr>
          <a:xfrm>
            <a:off x="6957194" y="2233041"/>
            <a:ext cx="1399500" cy="43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595959"/>
                </a:solidFill>
                <a:latin typeface="Titillium Web"/>
                <a:ea typeface="Titillium Web"/>
                <a:cs typeface="Titillium Web"/>
                <a:sym typeface="Titillium Web"/>
              </a:rPr>
              <a:t>Transport</a:t>
            </a:r>
            <a:endParaRPr>
              <a:solidFill>
                <a:srgbClr val="595959"/>
              </a:solidFill>
              <a:latin typeface="Titillium Web"/>
              <a:ea typeface="Titillium Web"/>
              <a:cs typeface="Titillium Web"/>
              <a:sym typeface="Titillium Web"/>
            </a:endParaRPr>
          </a:p>
        </p:txBody>
      </p:sp>
      <p:sp>
        <p:nvSpPr>
          <p:cNvPr id="168" name="Google Shape;168;p27"/>
          <p:cNvSpPr txBox="1"/>
          <p:nvPr/>
        </p:nvSpPr>
        <p:spPr>
          <a:xfrm>
            <a:off x="6957194" y="2822324"/>
            <a:ext cx="1399500" cy="43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595959"/>
                </a:solidFill>
                <a:latin typeface="Titillium Web"/>
                <a:ea typeface="Titillium Web"/>
                <a:cs typeface="Titillium Web"/>
                <a:sym typeface="Titillium Web"/>
              </a:rPr>
              <a:t>Protocol</a:t>
            </a:r>
            <a:endParaRPr>
              <a:solidFill>
                <a:srgbClr val="595959"/>
              </a:solidFill>
              <a:latin typeface="Titillium Web"/>
              <a:ea typeface="Titillium Web"/>
              <a:cs typeface="Titillium Web"/>
              <a:sym typeface="Titillium Web"/>
            </a:endParaRPr>
          </a:p>
        </p:txBody>
      </p:sp>
      <p:sp>
        <p:nvSpPr>
          <p:cNvPr id="169" name="Google Shape;169;p27"/>
          <p:cNvSpPr txBox="1"/>
          <p:nvPr/>
        </p:nvSpPr>
        <p:spPr>
          <a:xfrm>
            <a:off x="6957194" y="3409744"/>
            <a:ext cx="1399500" cy="43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595959"/>
                </a:solidFill>
                <a:latin typeface="Titillium Web"/>
                <a:ea typeface="Titillium Web"/>
                <a:cs typeface="Titillium Web"/>
                <a:sym typeface="Titillium Web"/>
              </a:rPr>
              <a:t>Link</a:t>
            </a:r>
            <a:endParaRPr>
              <a:solidFill>
                <a:srgbClr val="595959"/>
              </a:solidFill>
              <a:latin typeface="Titillium Web"/>
              <a:ea typeface="Titillium Web"/>
              <a:cs typeface="Titillium Web"/>
              <a:sym typeface="Titillium Web"/>
            </a:endParaRPr>
          </a:p>
        </p:txBody>
      </p:sp>
      <p:sp>
        <p:nvSpPr>
          <p:cNvPr id="170" name="Google Shape;170;p27"/>
          <p:cNvSpPr txBox="1"/>
          <p:nvPr/>
        </p:nvSpPr>
        <p:spPr>
          <a:xfrm>
            <a:off x="6957194" y="4000889"/>
            <a:ext cx="1399500" cy="43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595959"/>
                </a:solidFill>
                <a:latin typeface="Titillium Web"/>
                <a:ea typeface="Titillium Web"/>
                <a:cs typeface="Titillium Web"/>
                <a:sym typeface="Titillium Web"/>
              </a:rPr>
              <a:t>Settlement</a:t>
            </a:r>
            <a:endParaRPr>
              <a:solidFill>
                <a:srgbClr val="595959"/>
              </a:solidFill>
              <a:latin typeface="Titillium Web"/>
              <a:ea typeface="Titillium Web"/>
              <a:cs typeface="Titillium Web"/>
              <a:sym typeface="Titillium Web"/>
            </a:endParaRPr>
          </a:p>
        </p:txBody>
      </p:sp>
      <p:sp>
        <p:nvSpPr>
          <p:cNvPr id="171" name="Google Shape;171;p27"/>
          <p:cNvSpPr txBox="1"/>
          <p:nvPr/>
        </p:nvSpPr>
        <p:spPr>
          <a:xfrm>
            <a:off x="572200" y="299975"/>
            <a:ext cx="7704000" cy="572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3000">
                <a:solidFill>
                  <a:srgbClr val="005452"/>
                </a:solidFill>
                <a:latin typeface="Titillium Web SemiBold"/>
                <a:ea typeface="Titillium Web SemiBold"/>
                <a:cs typeface="Titillium Web SemiBold"/>
                <a:sym typeface="Titillium Web SemiBold"/>
              </a:rPr>
              <a:t>Interledger Protocol (ILP)</a:t>
            </a:r>
            <a:endParaRPr sz="3000">
              <a:solidFill>
                <a:srgbClr val="005452"/>
              </a:solidFill>
              <a:latin typeface="Titillium Web SemiBold"/>
              <a:ea typeface="Titillium Web SemiBold"/>
              <a:cs typeface="Titillium Web SemiBold"/>
              <a:sym typeface="Titillium Web SemiBold"/>
            </a:endParaRPr>
          </a:p>
        </p:txBody>
      </p:sp>
      <p:sp>
        <p:nvSpPr>
          <p:cNvPr id="172" name="Google Shape;172;p27"/>
          <p:cNvSpPr txBox="1"/>
          <p:nvPr/>
        </p:nvSpPr>
        <p:spPr>
          <a:xfrm>
            <a:off x="611128" y="740436"/>
            <a:ext cx="7774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005452"/>
                </a:solidFill>
                <a:latin typeface="Titillium Web SemiBold"/>
                <a:ea typeface="Titillium Web SemiBold"/>
                <a:cs typeface="Titillium Web SemiBold"/>
                <a:sym typeface="Titillium Web SemiBold"/>
              </a:rPr>
              <a:t>The Protocol Suite</a:t>
            </a:r>
            <a:r>
              <a:rPr lang="en">
                <a:solidFill>
                  <a:srgbClr val="005452"/>
                </a:solidFill>
                <a:latin typeface="Titillium Web"/>
                <a:ea typeface="Titillium Web"/>
                <a:cs typeface="Titillium Web"/>
                <a:sym typeface="Titillium Web"/>
              </a:rPr>
              <a:t> </a:t>
            </a:r>
            <a:endParaRPr sz="1300">
              <a:solidFill>
                <a:srgbClr val="005452"/>
              </a:solidFill>
            </a:endParaRPr>
          </a:p>
        </p:txBody>
      </p:sp>
      <p:sp>
        <p:nvSpPr>
          <p:cNvPr id="173" name="Google Shape;173;p27"/>
          <p:cNvSpPr txBox="1"/>
          <p:nvPr/>
        </p:nvSpPr>
        <p:spPr>
          <a:xfrm>
            <a:off x="675475" y="1324125"/>
            <a:ext cx="3050100" cy="30882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rgbClr val="005452"/>
              </a:buClr>
              <a:buSzPts val="2000"/>
              <a:buFont typeface="Titillium Web"/>
              <a:buChar char="➔"/>
            </a:pPr>
            <a:r>
              <a:rPr lang="en" sz="2000">
                <a:solidFill>
                  <a:srgbClr val="005452"/>
                </a:solidFill>
                <a:latin typeface="Titillium Web"/>
                <a:ea typeface="Titillium Web"/>
                <a:cs typeface="Titillium Web"/>
                <a:sym typeface="Titillium Web"/>
              </a:rPr>
              <a:t>Protocol suite</a:t>
            </a:r>
            <a:endParaRPr sz="2000">
              <a:solidFill>
                <a:srgbClr val="005452"/>
              </a:solidFill>
              <a:latin typeface="Titillium Web"/>
              <a:ea typeface="Titillium Web"/>
              <a:cs typeface="Titillium Web"/>
              <a:sym typeface="Titillium Web"/>
            </a:endParaRPr>
          </a:p>
          <a:p>
            <a:pPr indent="-355600" lvl="0" marL="457200" rtl="0" algn="l">
              <a:lnSpc>
                <a:spcPct val="115000"/>
              </a:lnSpc>
              <a:spcBef>
                <a:spcPts val="1000"/>
              </a:spcBef>
              <a:spcAft>
                <a:spcPts val="0"/>
              </a:spcAft>
              <a:buClr>
                <a:srgbClr val="005452"/>
              </a:buClr>
              <a:buSzPts val="2000"/>
              <a:buFont typeface="Titillium Web"/>
              <a:buChar char="➔"/>
            </a:pPr>
            <a:r>
              <a:rPr lang="en" sz="2000">
                <a:solidFill>
                  <a:srgbClr val="005452"/>
                </a:solidFill>
                <a:latin typeface="Titillium Web"/>
                <a:ea typeface="Titillium Web"/>
                <a:cs typeface="Titillium Web"/>
                <a:sym typeface="Titillium Web"/>
              </a:rPr>
              <a:t>Layered architecture</a:t>
            </a:r>
            <a:endParaRPr sz="2000">
              <a:solidFill>
                <a:srgbClr val="005452"/>
              </a:solidFill>
              <a:latin typeface="Titillium Web"/>
              <a:ea typeface="Titillium Web"/>
              <a:cs typeface="Titillium Web"/>
              <a:sym typeface="Titillium Web"/>
            </a:endParaRPr>
          </a:p>
          <a:p>
            <a:pPr indent="-355600" lvl="0" marL="457200" rtl="0" algn="l">
              <a:lnSpc>
                <a:spcPct val="115000"/>
              </a:lnSpc>
              <a:spcBef>
                <a:spcPts val="1000"/>
              </a:spcBef>
              <a:spcAft>
                <a:spcPts val="1000"/>
              </a:spcAft>
              <a:buClr>
                <a:srgbClr val="005452"/>
              </a:buClr>
              <a:buSzPts val="2000"/>
              <a:buFont typeface="Titillium Web"/>
              <a:buChar char="➔"/>
            </a:pPr>
            <a:r>
              <a:rPr lang="en" sz="2000">
                <a:solidFill>
                  <a:srgbClr val="005452"/>
                </a:solidFill>
                <a:latin typeface="Titillium Web"/>
                <a:ea typeface="Titillium Web"/>
                <a:cs typeface="Titillium Web"/>
                <a:sym typeface="Titillium Web"/>
              </a:rPr>
              <a:t>Ledgers: outside of ILP suite. Are the systems that keep track of value.</a:t>
            </a:r>
            <a:endParaRPr sz="2000">
              <a:solidFill>
                <a:srgbClr val="005452"/>
              </a:solidFill>
              <a:latin typeface="Titillium Web"/>
              <a:ea typeface="Titillium Web"/>
              <a:cs typeface="Titillium Web"/>
              <a:sym typeface="Titillium Web"/>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cxnSp>
        <p:nvCxnSpPr>
          <p:cNvPr id="178" name="Google Shape;178;p28"/>
          <p:cNvCxnSpPr/>
          <p:nvPr/>
        </p:nvCxnSpPr>
        <p:spPr>
          <a:xfrm>
            <a:off x="675471" y="1151900"/>
            <a:ext cx="7774200" cy="0"/>
          </a:xfrm>
          <a:prstGeom prst="straightConnector1">
            <a:avLst/>
          </a:prstGeom>
          <a:noFill/>
          <a:ln cap="flat" cmpd="sng" w="9525">
            <a:solidFill>
              <a:srgbClr val="005452"/>
            </a:solidFill>
            <a:prstDash val="solid"/>
            <a:round/>
            <a:headEnd len="med" w="med" type="none"/>
            <a:tailEnd len="med" w="med" type="triangle"/>
          </a:ln>
        </p:spPr>
      </p:cxnSp>
      <p:cxnSp>
        <p:nvCxnSpPr>
          <p:cNvPr id="179" name="Google Shape;179;p28"/>
          <p:cNvCxnSpPr/>
          <p:nvPr/>
        </p:nvCxnSpPr>
        <p:spPr>
          <a:xfrm flipH="1" rot="10800000">
            <a:off x="3549776" y="3920265"/>
            <a:ext cx="4899900" cy="2400"/>
          </a:xfrm>
          <a:prstGeom prst="straightConnector1">
            <a:avLst/>
          </a:prstGeom>
          <a:noFill/>
          <a:ln cap="flat" cmpd="sng" w="9525">
            <a:solidFill>
              <a:srgbClr val="999999"/>
            </a:solidFill>
            <a:prstDash val="dot"/>
            <a:round/>
            <a:headEnd len="med" w="med" type="none"/>
            <a:tailEnd len="med" w="med" type="none"/>
          </a:ln>
        </p:spPr>
      </p:cxnSp>
      <p:sp>
        <p:nvSpPr>
          <p:cNvPr id="180" name="Google Shape;180;p28"/>
          <p:cNvSpPr/>
          <p:nvPr/>
        </p:nvSpPr>
        <p:spPr>
          <a:xfrm>
            <a:off x="3725466" y="4001576"/>
            <a:ext cx="2329500" cy="598200"/>
          </a:xfrm>
          <a:prstGeom prst="trapezoid">
            <a:avLst>
              <a:gd fmla="val 25000" name="adj"/>
            </a:avLst>
          </a:prstGeom>
          <a:solidFill>
            <a:srgbClr val="00777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81" name="Google Shape;181;p28"/>
          <p:cNvCxnSpPr/>
          <p:nvPr/>
        </p:nvCxnSpPr>
        <p:spPr>
          <a:xfrm flipH="1" rot="10800000">
            <a:off x="3543224" y="2140673"/>
            <a:ext cx="4905900" cy="25200"/>
          </a:xfrm>
          <a:prstGeom prst="straightConnector1">
            <a:avLst/>
          </a:prstGeom>
          <a:noFill/>
          <a:ln cap="flat" cmpd="sng" w="9525">
            <a:solidFill>
              <a:srgbClr val="999999"/>
            </a:solidFill>
            <a:prstDash val="dot"/>
            <a:round/>
            <a:headEnd len="med" w="med" type="none"/>
            <a:tailEnd len="med" w="med" type="none"/>
          </a:ln>
        </p:spPr>
      </p:cxnSp>
      <p:cxnSp>
        <p:nvCxnSpPr>
          <p:cNvPr id="182" name="Google Shape;182;p28"/>
          <p:cNvCxnSpPr/>
          <p:nvPr/>
        </p:nvCxnSpPr>
        <p:spPr>
          <a:xfrm flipH="1" rot="10800000">
            <a:off x="3536649" y="2744562"/>
            <a:ext cx="4912500" cy="5400"/>
          </a:xfrm>
          <a:prstGeom prst="straightConnector1">
            <a:avLst/>
          </a:prstGeom>
          <a:noFill/>
          <a:ln cap="flat" cmpd="sng" w="9525">
            <a:solidFill>
              <a:srgbClr val="999999"/>
            </a:solidFill>
            <a:prstDash val="dot"/>
            <a:round/>
            <a:headEnd len="med" w="med" type="none"/>
            <a:tailEnd len="med" w="med" type="none"/>
          </a:ln>
        </p:spPr>
      </p:cxnSp>
      <p:cxnSp>
        <p:nvCxnSpPr>
          <p:cNvPr id="183" name="Google Shape;183;p28"/>
          <p:cNvCxnSpPr/>
          <p:nvPr/>
        </p:nvCxnSpPr>
        <p:spPr>
          <a:xfrm flipH="1" rot="10800000">
            <a:off x="3549776" y="3331651"/>
            <a:ext cx="4899900" cy="2400"/>
          </a:xfrm>
          <a:prstGeom prst="straightConnector1">
            <a:avLst/>
          </a:prstGeom>
          <a:noFill/>
          <a:ln cap="flat" cmpd="sng" w="9525">
            <a:solidFill>
              <a:srgbClr val="999999"/>
            </a:solidFill>
            <a:prstDash val="dot"/>
            <a:round/>
            <a:headEnd len="med" w="med" type="none"/>
            <a:tailEnd len="med" w="med" type="none"/>
          </a:ln>
        </p:spPr>
      </p:cxnSp>
      <p:sp>
        <p:nvSpPr>
          <p:cNvPr id="184" name="Google Shape;184;p28"/>
          <p:cNvSpPr/>
          <p:nvPr/>
        </p:nvSpPr>
        <p:spPr>
          <a:xfrm>
            <a:off x="4026347" y="3029614"/>
            <a:ext cx="1730400" cy="299400"/>
          </a:xfrm>
          <a:prstGeom prst="trapezoid">
            <a:avLst>
              <a:gd fmla="val 25000" name="adj"/>
            </a:avLst>
          </a:prstGeom>
          <a:solidFill>
            <a:srgbClr val="D028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28"/>
          <p:cNvSpPr/>
          <p:nvPr/>
        </p:nvSpPr>
        <p:spPr>
          <a:xfrm rot="10800000">
            <a:off x="4025262" y="2753738"/>
            <a:ext cx="1730400" cy="299400"/>
          </a:xfrm>
          <a:prstGeom prst="trapezoid">
            <a:avLst>
              <a:gd fmla="val 25000" name="adj"/>
            </a:avLst>
          </a:prstGeom>
          <a:solidFill>
            <a:srgbClr val="D028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28"/>
          <p:cNvSpPr/>
          <p:nvPr/>
        </p:nvSpPr>
        <p:spPr>
          <a:xfrm>
            <a:off x="3875615" y="3328785"/>
            <a:ext cx="2029200" cy="598200"/>
          </a:xfrm>
          <a:prstGeom prst="trapezoid">
            <a:avLst>
              <a:gd fmla="val 25000" name="adj"/>
            </a:avLst>
          </a:prstGeom>
          <a:solidFill>
            <a:srgbClr val="A4EA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28"/>
          <p:cNvSpPr/>
          <p:nvPr/>
        </p:nvSpPr>
        <p:spPr>
          <a:xfrm rot="10800000">
            <a:off x="3875769" y="2155767"/>
            <a:ext cx="2029200" cy="598200"/>
          </a:xfrm>
          <a:prstGeom prst="trapezoid">
            <a:avLst>
              <a:gd fmla="val 25000" name="adj"/>
            </a:avLst>
          </a:prstGeom>
          <a:solidFill>
            <a:srgbClr val="A4EA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28"/>
          <p:cNvSpPr/>
          <p:nvPr/>
        </p:nvSpPr>
        <p:spPr>
          <a:xfrm rot="10800000">
            <a:off x="3726827" y="1557424"/>
            <a:ext cx="2329500" cy="598200"/>
          </a:xfrm>
          <a:prstGeom prst="trapezoid">
            <a:avLst>
              <a:gd fmla="val 25000" name="adj"/>
            </a:avLst>
          </a:prstGeom>
          <a:solidFill>
            <a:srgbClr val="00777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28"/>
          <p:cNvSpPr txBox="1"/>
          <p:nvPr/>
        </p:nvSpPr>
        <p:spPr>
          <a:xfrm>
            <a:off x="3799734" y="1612519"/>
            <a:ext cx="2183700" cy="440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Titillium Web"/>
                <a:ea typeface="Titillium Web"/>
                <a:cs typeface="Titillium Web"/>
                <a:sym typeface="Titillium Web"/>
              </a:rPr>
              <a:t>SPSP    Open Payments</a:t>
            </a:r>
            <a:endParaRPr>
              <a:solidFill>
                <a:srgbClr val="FFFFFF"/>
              </a:solidFill>
              <a:latin typeface="Titillium Web"/>
              <a:ea typeface="Titillium Web"/>
              <a:cs typeface="Titillium Web"/>
              <a:sym typeface="Titillium Web"/>
            </a:endParaRPr>
          </a:p>
        </p:txBody>
      </p:sp>
      <p:sp>
        <p:nvSpPr>
          <p:cNvPr id="190" name="Google Shape;190;p28"/>
          <p:cNvSpPr txBox="1"/>
          <p:nvPr/>
        </p:nvSpPr>
        <p:spPr>
          <a:xfrm>
            <a:off x="3798310" y="2234367"/>
            <a:ext cx="2183700" cy="440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000000"/>
                </a:solidFill>
                <a:latin typeface="Titillium Web"/>
                <a:ea typeface="Titillium Web"/>
                <a:cs typeface="Titillium Web"/>
                <a:sym typeface="Titillium Web"/>
              </a:rPr>
              <a:t>STREAM</a:t>
            </a:r>
            <a:endParaRPr>
              <a:solidFill>
                <a:srgbClr val="000000"/>
              </a:solidFill>
              <a:latin typeface="Titillium Web"/>
              <a:ea typeface="Titillium Web"/>
              <a:cs typeface="Titillium Web"/>
              <a:sym typeface="Titillium Web"/>
            </a:endParaRPr>
          </a:p>
        </p:txBody>
      </p:sp>
      <p:sp>
        <p:nvSpPr>
          <p:cNvPr id="191" name="Google Shape;191;p28"/>
          <p:cNvSpPr txBox="1"/>
          <p:nvPr/>
        </p:nvSpPr>
        <p:spPr>
          <a:xfrm>
            <a:off x="4312690" y="2909495"/>
            <a:ext cx="1155000" cy="261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Titillium Web"/>
                <a:ea typeface="Titillium Web"/>
                <a:cs typeface="Titillium Web"/>
                <a:sym typeface="Titillium Web"/>
              </a:rPr>
              <a:t>ILP</a:t>
            </a:r>
            <a:endParaRPr>
              <a:solidFill>
                <a:srgbClr val="FFFFFF"/>
              </a:solidFill>
              <a:latin typeface="Titillium Web"/>
              <a:ea typeface="Titillium Web"/>
              <a:cs typeface="Titillium Web"/>
              <a:sym typeface="Titillium Web"/>
            </a:endParaRPr>
          </a:p>
        </p:txBody>
      </p:sp>
      <p:sp>
        <p:nvSpPr>
          <p:cNvPr id="192" name="Google Shape;192;p28"/>
          <p:cNvSpPr txBox="1"/>
          <p:nvPr/>
        </p:nvSpPr>
        <p:spPr>
          <a:xfrm>
            <a:off x="3798310" y="4077776"/>
            <a:ext cx="2183700" cy="440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Titillium Web"/>
                <a:ea typeface="Titillium Web"/>
                <a:cs typeface="Titillium Web"/>
                <a:sym typeface="Titillium Web"/>
              </a:rPr>
              <a:t>FIAT   CRYPTO </a:t>
            </a:r>
            <a:endParaRPr>
              <a:solidFill>
                <a:srgbClr val="FFFFFF"/>
              </a:solidFill>
              <a:latin typeface="Titillium Web"/>
              <a:ea typeface="Titillium Web"/>
              <a:cs typeface="Titillium Web"/>
              <a:sym typeface="Titillium Web"/>
            </a:endParaRPr>
          </a:p>
          <a:p>
            <a:pPr indent="0" lvl="0" marL="0" rtl="0" algn="ctr">
              <a:spcBef>
                <a:spcPts val="0"/>
              </a:spcBef>
              <a:spcAft>
                <a:spcPts val="0"/>
              </a:spcAft>
              <a:buNone/>
            </a:pPr>
            <a:r>
              <a:rPr lang="en">
                <a:solidFill>
                  <a:srgbClr val="FFFFFF"/>
                </a:solidFill>
                <a:latin typeface="Titillium Web"/>
                <a:ea typeface="Titillium Web"/>
                <a:cs typeface="Titillium Web"/>
                <a:sym typeface="Titillium Web"/>
              </a:rPr>
              <a:t>MOBILE MONEY</a:t>
            </a:r>
            <a:endParaRPr>
              <a:solidFill>
                <a:srgbClr val="FFFFFF"/>
              </a:solidFill>
              <a:latin typeface="Titillium Web"/>
              <a:ea typeface="Titillium Web"/>
              <a:cs typeface="Titillium Web"/>
              <a:sym typeface="Titillium Web"/>
            </a:endParaRPr>
          </a:p>
        </p:txBody>
      </p:sp>
      <p:sp>
        <p:nvSpPr>
          <p:cNvPr id="193" name="Google Shape;193;p28"/>
          <p:cNvSpPr txBox="1"/>
          <p:nvPr/>
        </p:nvSpPr>
        <p:spPr>
          <a:xfrm>
            <a:off x="3798310" y="3407651"/>
            <a:ext cx="2183700" cy="440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000000"/>
                </a:solidFill>
                <a:latin typeface="Titillium Web"/>
                <a:ea typeface="Titillium Web"/>
                <a:cs typeface="Titillium Web"/>
                <a:sym typeface="Titillium Web"/>
              </a:rPr>
              <a:t>BTP  ILPoverHTTP</a:t>
            </a:r>
            <a:endParaRPr>
              <a:solidFill>
                <a:srgbClr val="000000"/>
              </a:solidFill>
              <a:latin typeface="Titillium Web"/>
              <a:ea typeface="Titillium Web"/>
              <a:cs typeface="Titillium Web"/>
              <a:sym typeface="Titillium Web"/>
            </a:endParaRPr>
          </a:p>
        </p:txBody>
      </p:sp>
      <p:sp>
        <p:nvSpPr>
          <p:cNvPr id="194" name="Google Shape;194;p28"/>
          <p:cNvSpPr txBox="1"/>
          <p:nvPr/>
        </p:nvSpPr>
        <p:spPr>
          <a:xfrm>
            <a:off x="6957194" y="1643759"/>
            <a:ext cx="1399500" cy="43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595959"/>
                </a:solidFill>
                <a:latin typeface="Titillium Web"/>
                <a:ea typeface="Titillium Web"/>
                <a:cs typeface="Titillium Web"/>
                <a:sym typeface="Titillium Web"/>
              </a:rPr>
              <a:t>Application</a:t>
            </a:r>
            <a:endParaRPr>
              <a:solidFill>
                <a:srgbClr val="595959"/>
              </a:solidFill>
              <a:latin typeface="Titillium Web"/>
              <a:ea typeface="Titillium Web"/>
              <a:cs typeface="Titillium Web"/>
              <a:sym typeface="Titillium Web"/>
            </a:endParaRPr>
          </a:p>
        </p:txBody>
      </p:sp>
      <p:sp>
        <p:nvSpPr>
          <p:cNvPr id="195" name="Google Shape;195;p28"/>
          <p:cNvSpPr txBox="1"/>
          <p:nvPr/>
        </p:nvSpPr>
        <p:spPr>
          <a:xfrm>
            <a:off x="6957194" y="2233041"/>
            <a:ext cx="1399500" cy="43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595959"/>
                </a:solidFill>
                <a:latin typeface="Titillium Web"/>
                <a:ea typeface="Titillium Web"/>
                <a:cs typeface="Titillium Web"/>
                <a:sym typeface="Titillium Web"/>
              </a:rPr>
              <a:t>Transport</a:t>
            </a:r>
            <a:endParaRPr>
              <a:solidFill>
                <a:srgbClr val="595959"/>
              </a:solidFill>
              <a:latin typeface="Titillium Web"/>
              <a:ea typeface="Titillium Web"/>
              <a:cs typeface="Titillium Web"/>
              <a:sym typeface="Titillium Web"/>
            </a:endParaRPr>
          </a:p>
        </p:txBody>
      </p:sp>
      <p:sp>
        <p:nvSpPr>
          <p:cNvPr id="196" name="Google Shape;196;p28"/>
          <p:cNvSpPr txBox="1"/>
          <p:nvPr/>
        </p:nvSpPr>
        <p:spPr>
          <a:xfrm>
            <a:off x="6957194" y="2822324"/>
            <a:ext cx="1399500" cy="43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595959"/>
                </a:solidFill>
                <a:latin typeface="Titillium Web"/>
                <a:ea typeface="Titillium Web"/>
                <a:cs typeface="Titillium Web"/>
                <a:sym typeface="Titillium Web"/>
              </a:rPr>
              <a:t>Protocol</a:t>
            </a:r>
            <a:endParaRPr>
              <a:solidFill>
                <a:srgbClr val="595959"/>
              </a:solidFill>
              <a:latin typeface="Titillium Web"/>
              <a:ea typeface="Titillium Web"/>
              <a:cs typeface="Titillium Web"/>
              <a:sym typeface="Titillium Web"/>
            </a:endParaRPr>
          </a:p>
        </p:txBody>
      </p:sp>
      <p:sp>
        <p:nvSpPr>
          <p:cNvPr id="197" name="Google Shape;197;p28"/>
          <p:cNvSpPr txBox="1"/>
          <p:nvPr/>
        </p:nvSpPr>
        <p:spPr>
          <a:xfrm>
            <a:off x="6957194" y="3409744"/>
            <a:ext cx="1399500" cy="43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595959"/>
                </a:solidFill>
                <a:latin typeface="Titillium Web"/>
                <a:ea typeface="Titillium Web"/>
                <a:cs typeface="Titillium Web"/>
                <a:sym typeface="Titillium Web"/>
              </a:rPr>
              <a:t>Link</a:t>
            </a:r>
            <a:endParaRPr>
              <a:solidFill>
                <a:srgbClr val="595959"/>
              </a:solidFill>
              <a:latin typeface="Titillium Web"/>
              <a:ea typeface="Titillium Web"/>
              <a:cs typeface="Titillium Web"/>
              <a:sym typeface="Titillium Web"/>
            </a:endParaRPr>
          </a:p>
        </p:txBody>
      </p:sp>
      <p:sp>
        <p:nvSpPr>
          <p:cNvPr id="198" name="Google Shape;198;p28"/>
          <p:cNvSpPr txBox="1"/>
          <p:nvPr/>
        </p:nvSpPr>
        <p:spPr>
          <a:xfrm>
            <a:off x="6957194" y="4000889"/>
            <a:ext cx="1399500" cy="43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595959"/>
                </a:solidFill>
                <a:latin typeface="Titillium Web"/>
                <a:ea typeface="Titillium Web"/>
                <a:cs typeface="Titillium Web"/>
                <a:sym typeface="Titillium Web"/>
              </a:rPr>
              <a:t>Settlement</a:t>
            </a:r>
            <a:endParaRPr>
              <a:solidFill>
                <a:srgbClr val="595959"/>
              </a:solidFill>
              <a:latin typeface="Titillium Web"/>
              <a:ea typeface="Titillium Web"/>
              <a:cs typeface="Titillium Web"/>
              <a:sym typeface="Titillium Web"/>
            </a:endParaRPr>
          </a:p>
        </p:txBody>
      </p:sp>
      <p:sp>
        <p:nvSpPr>
          <p:cNvPr id="199" name="Google Shape;199;p28"/>
          <p:cNvSpPr txBox="1"/>
          <p:nvPr/>
        </p:nvSpPr>
        <p:spPr>
          <a:xfrm>
            <a:off x="572200" y="299975"/>
            <a:ext cx="7704000" cy="572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3000">
                <a:solidFill>
                  <a:srgbClr val="005452"/>
                </a:solidFill>
                <a:latin typeface="Titillium Web SemiBold"/>
                <a:ea typeface="Titillium Web SemiBold"/>
                <a:cs typeface="Titillium Web SemiBold"/>
                <a:sym typeface="Titillium Web SemiBold"/>
              </a:rPr>
              <a:t>Interledger Protocol (ILP)</a:t>
            </a:r>
            <a:endParaRPr sz="3000">
              <a:solidFill>
                <a:srgbClr val="005452"/>
              </a:solidFill>
              <a:latin typeface="Titillium Web SemiBold"/>
              <a:ea typeface="Titillium Web SemiBold"/>
              <a:cs typeface="Titillium Web SemiBold"/>
              <a:sym typeface="Titillium Web SemiBold"/>
            </a:endParaRPr>
          </a:p>
        </p:txBody>
      </p:sp>
      <p:sp>
        <p:nvSpPr>
          <p:cNvPr id="200" name="Google Shape;200;p28"/>
          <p:cNvSpPr txBox="1"/>
          <p:nvPr/>
        </p:nvSpPr>
        <p:spPr>
          <a:xfrm>
            <a:off x="611128" y="740436"/>
            <a:ext cx="7774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005452"/>
                </a:solidFill>
                <a:latin typeface="Titillium Web SemiBold"/>
                <a:ea typeface="Titillium Web SemiBold"/>
                <a:cs typeface="Titillium Web SemiBold"/>
                <a:sym typeface="Titillium Web SemiBold"/>
              </a:rPr>
              <a:t>The Protocol Suite</a:t>
            </a:r>
            <a:r>
              <a:rPr lang="en">
                <a:solidFill>
                  <a:srgbClr val="005452"/>
                </a:solidFill>
                <a:latin typeface="Titillium Web"/>
                <a:ea typeface="Titillium Web"/>
                <a:cs typeface="Titillium Web"/>
                <a:sym typeface="Titillium Web"/>
              </a:rPr>
              <a:t> </a:t>
            </a:r>
            <a:endParaRPr sz="1300">
              <a:solidFill>
                <a:srgbClr val="005452"/>
              </a:solidFill>
            </a:endParaRPr>
          </a:p>
        </p:txBody>
      </p:sp>
      <p:sp>
        <p:nvSpPr>
          <p:cNvPr id="201" name="Google Shape;201;p28"/>
          <p:cNvSpPr txBox="1"/>
          <p:nvPr/>
        </p:nvSpPr>
        <p:spPr>
          <a:xfrm>
            <a:off x="675475" y="1324125"/>
            <a:ext cx="3050100" cy="30882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1000"/>
              </a:spcAft>
              <a:buClr>
                <a:srgbClr val="005452"/>
              </a:buClr>
              <a:buSzPts val="2000"/>
              <a:buFont typeface="Titillium Web"/>
              <a:buChar char="➔"/>
            </a:pPr>
            <a:r>
              <a:rPr lang="en" sz="2000">
                <a:solidFill>
                  <a:srgbClr val="005452"/>
                </a:solidFill>
                <a:latin typeface="Titillium Web"/>
                <a:ea typeface="Titillium Web"/>
                <a:cs typeface="Titillium Web"/>
                <a:sym typeface="Titillium Web"/>
              </a:rPr>
              <a:t>The depiction of money moving between sender and recipient is happening below the Open Payments layer.</a:t>
            </a:r>
            <a:endParaRPr sz="2000">
              <a:solidFill>
                <a:srgbClr val="005452"/>
              </a:solidFill>
              <a:latin typeface="Titillium Web"/>
              <a:ea typeface="Titillium Web"/>
              <a:cs typeface="Titillium Web"/>
              <a:sym typeface="Titillium Web"/>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cxnSp>
        <p:nvCxnSpPr>
          <p:cNvPr id="206" name="Google Shape;206;p29"/>
          <p:cNvCxnSpPr/>
          <p:nvPr/>
        </p:nvCxnSpPr>
        <p:spPr>
          <a:xfrm>
            <a:off x="675471" y="1151900"/>
            <a:ext cx="7774200" cy="0"/>
          </a:xfrm>
          <a:prstGeom prst="straightConnector1">
            <a:avLst/>
          </a:prstGeom>
          <a:noFill/>
          <a:ln cap="flat" cmpd="sng" w="9525">
            <a:solidFill>
              <a:srgbClr val="005452"/>
            </a:solidFill>
            <a:prstDash val="solid"/>
            <a:round/>
            <a:headEnd len="med" w="med" type="none"/>
            <a:tailEnd len="med" w="med" type="triangle"/>
          </a:ln>
        </p:spPr>
      </p:cxnSp>
      <p:cxnSp>
        <p:nvCxnSpPr>
          <p:cNvPr id="207" name="Google Shape;207;p29"/>
          <p:cNvCxnSpPr/>
          <p:nvPr/>
        </p:nvCxnSpPr>
        <p:spPr>
          <a:xfrm flipH="1" rot="10800000">
            <a:off x="3549776" y="3920265"/>
            <a:ext cx="4899900" cy="2400"/>
          </a:xfrm>
          <a:prstGeom prst="straightConnector1">
            <a:avLst/>
          </a:prstGeom>
          <a:noFill/>
          <a:ln cap="flat" cmpd="sng" w="9525">
            <a:solidFill>
              <a:srgbClr val="999999"/>
            </a:solidFill>
            <a:prstDash val="dot"/>
            <a:round/>
            <a:headEnd len="med" w="med" type="none"/>
            <a:tailEnd len="med" w="med" type="none"/>
          </a:ln>
        </p:spPr>
      </p:cxnSp>
      <p:sp>
        <p:nvSpPr>
          <p:cNvPr id="208" name="Google Shape;208;p29"/>
          <p:cNvSpPr/>
          <p:nvPr/>
        </p:nvSpPr>
        <p:spPr>
          <a:xfrm>
            <a:off x="3725466" y="4001576"/>
            <a:ext cx="2329500" cy="598200"/>
          </a:xfrm>
          <a:prstGeom prst="trapezoid">
            <a:avLst>
              <a:gd fmla="val 25000" name="adj"/>
            </a:avLst>
          </a:prstGeom>
          <a:solidFill>
            <a:srgbClr val="00777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09" name="Google Shape;209;p29"/>
          <p:cNvCxnSpPr/>
          <p:nvPr/>
        </p:nvCxnSpPr>
        <p:spPr>
          <a:xfrm flipH="1" rot="10800000">
            <a:off x="3543224" y="2140673"/>
            <a:ext cx="4905900" cy="25200"/>
          </a:xfrm>
          <a:prstGeom prst="straightConnector1">
            <a:avLst/>
          </a:prstGeom>
          <a:noFill/>
          <a:ln cap="flat" cmpd="sng" w="9525">
            <a:solidFill>
              <a:srgbClr val="999999"/>
            </a:solidFill>
            <a:prstDash val="dot"/>
            <a:round/>
            <a:headEnd len="med" w="med" type="none"/>
            <a:tailEnd len="med" w="med" type="none"/>
          </a:ln>
        </p:spPr>
      </p:cxnSp>
      <p:cxnSp>
        <p:nvCxnSpPr>
          <p:cNvPr id="210" name="Google Shape;210;p29"/>
          <p:cNvCxnSpPr/>
          <p:nvPr/>
        </p:nvCxnSpPr>
        <p:spPr>
          <a:xfrm flipH="1" rot="10800000">
            <a:off x="3536649" y="2744562"/>
            <a:ext cx="4912500" cy="5400"/>
          </a:xfrm>
          <a:prstGeom prst="straightConnector1">
            <a:avLst/>
          </a:prstGeom>
          <a:noFill/>
          <a:ln cap="flat" cmpd="sng" w="9525">
            <a:solidFill>
              <a:srgbClr val="999999"/>
            </a:solidFill>
            <a:prstDash val="dot"/>
            <a:round/>
            <a:headEnd len="med" w="med" type="none"/>
            <a:tailEnd len="med" w="med" type="none"/>
          </a:ln>
        </p:spPr>
      </p:cxnSp>
      <p:cxnSp>
        <p:nvCxnSpPr>
          <p:cNvPr id="211" name="Google Shape;211;p29"/>
          <p:cNvCxnSpPr/>
          <p:nvPr/>
        </p:nvCxnSpPr>
        <p:spPr>
          <a:xfrm flipH="1" rot="10800000">
            <a:off x="3549776" y="3331651"/>
            <a:ext cx="4899900" cy="2400"/>
          </a:xfrm>
          <a:prstGeom prst="straightConnector1">
            <a:avLst/>
          </a:prstGeom>
          <a:noFill/>
          <a:ln cap="flat" cmpd="sng" w="9525">
            <a:solidFill>
              <a:srgbClr val="999999"/>
            </a:solidFill>
            <a:prstDash val="dot"/>
            <a:round/>
            <a:headEnd len="med" w="med" type="none"/>
            <a:tailEnd len="med" w="med" type="none"/>
          </a:ln>
        </p:spPr>
      </p:cxnSp>
      <p:sp>
        <p:nvSpPr>
          <p:cNvPr id="212" name="Google Shape;212;p29"/>
          <p:cNvSpPr/>
          <p:nvPr/>
        </p:nvSpPr>
        <p:spPr>
          <a:xfrm>
            <a:off x="4026347" y="3029614"/>
            <a:ext cx="1730400" cy="299400"/>
          </a:xfrm>
          <a:prstGeom prst="trapezoid">
            <a:avLst>
              <a:gd fmla="val 25000" name="adj"/>
            </a:avLst>
          </a:prstGeom>
          <a:solidFill>
            <a:srgbClr val="D028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29"/>
          <p:cNvSpPr/>
          <p:nvPr/>
        </p:nvSpPr>
        <p:spPr>
          <a:xfrm rot="10800000">
            <a:off x="4025262" y="2753738"/>
            <a:ext cx="1730400" cy="299400"/>
          </a:xfrm>
          <a:prstGeom prst="trapezoid">
            <a:avLst>
              <a:gd fmla="val 25000" name="adj"/>
            </a:avLst>
          </a:prstGeom>
          <a:solidFill>
            <a:srgbClr val="D028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29"/>
          <p:cNvSpPr/>
          <p:nvPr/>
        </p:nvSpPr>
        <p:spPr>
          <a:xfrm>
            <a:off x="3875615" y="3328785"/>
            <a:ext cx="2029200" cy="598200"/>
          </a:xfrm>
          <a:prstGeom prst="trapezoid">
            <a:avLst>
              <a:gd fmla="val 25000" name="adj"/>
            </a:avLst>
          </a:prstGeom>
          <a:solidFill>
            <a:srgbClr val="A4EA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29"/>
          <p:cNvSpPr/>
          <p:nvPr/>
        </p:nvSpPr>
        <p:spPr>
          <a:xfrm rot="10800000">
            <a:off x="3875769" y="2155767"/>
            <a:ext cx="2029200" cy="598200"/>
          </a:xfrm>
          <a:prstGeom prst="trapezoid">
            <a:avLst>
              <a:gd fmla="val 25000" name="adj"/>
            </a:avLst>
          </a:prstGeom>
          <a:solidFill>
            <a:srgbClr val="A4EA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29"/>
          <p:cNvSpPr/>
          <p:nvPr/>
        </p:nvSpPr>
        <p:spPr>
          <a:xfrm rot="10800000">
            <a:off x="3726827" y="1557424"/>
            <a:ext cx="2329500" cy="598200"/>
          </a:xfrm>
          <a:prstGeom prst="trapezoid">
            <a:avLst>
              <a:gd fmla="val 25000" name="adj"/>
            </a:avLst>
          </a:prstGeom>
          <a:solidFill>
            <a:srgbClr val="00777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29"/>
          <p:cNvSpPr txBox="1"/>
          <p:nvPr/>
        </p:nvSpPr>
        <p:spPr>
          <a:xfrm>
            <a:off x="3799734" y="1612519"/>
            <a:ext cx="2183700" cy="440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Titillium Web"/>
                <a:ea typeface="Titillium Web"/>
                <a:cs typeface="Titillium Web"/>
                <a:sym typeface="Titillium Web"/>
              </a:rPr>
              <a:t>SPSP    Open Payments</a:t>
            </a:r>
            <a:endParaRPr>
              <a:solidFill>
                <a:srgbClr val="FFFFFF"/>
              </a:solidFill>
              <a:latin typeface="Titillium Web"/>
              <a:ea typeface="Titillium Web"/>
              <a:cs typeface="Titillium Web"/>
              <a:sym typeface="Titillium Web"/>
            </a:endParaRPr>
          </a:p>
        </p:txBody>
      </p:sp>
      <p:sp>
        <p:nvSpPr>
          <p:cNvPr id="218" name="Google Shape;218;p29"/>
          <p:cNvSpPr txBox="1"/>
          <p:nvPr/>
        </p:nvSpPr>
        <p:spPr>
          <a:xfrm>
            <a:off x="3798310" y="2234367"/>
            <a:ext cx="2183700" cy="440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000000"/>
                </a:solidFill>
                <a:latin typeface="Titillium Web"/>
                <a:ea typeface="Titillium Web"/>
                <a:cs typeface="Titillium Web"/>
                <a:sym typeface="Titillium Web"/>
              </a:rPr>
              <a:t>STREAM</a:t>
            </a:r>
            <a:endParaRPr>
              <a:solidFill>
                <a:srgbClr val="000000"/>
              </a:solidFill>
              <a:latin typeface="Titillium Web"/>
              <a:ea typeface="Titillium Web"/>
              <a:cs typeface="Titillium Web"/>
              <a:sym typeface="Titillium Web"/>
            </a:endParaRPr>
          </a:p>
        </p:txBody>
      </p:sp>
      <p:sp>
        <p:nvSpPr>
          <p:cNvPr id="219" name="Google Shape;219;p29"/>
          <p:cNvSpPr txBox="1"/>
          <p:nvPr/>
        </p:nvSpPr>
        <p:spPr>
          <a:xfrm>
            <a:off x="4312690" y="2909495"/>
            <a:ext cx="1155000" cy="261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Titillium Web"/>
                <a:ea typeface="Titillium Web"/>
                <a:cs typeface="Titillium Web"/>
                <a:sym typeface="Titillium Web"/>
              </a:rPr>
              <a:t>ILP</a:t>
            </a:r>
            <a:endParaRPr>
              <a:solidFill>
                <a:srgbClr val="FFFFFF"/>
              </a:solidFill>
              <a:latin typeface="Titillium Web"/>
              <a:ea typeface="Titillium Web"/>
              <a:cs typeface="Titillium Web"/>
              <a:sym typeface="Titillium Web"/>
            </a:endParaRPr>
          </a:p>
        </p:txBody>
      </p:sp>
      <p:sp>
        <p:nvSpPr>
          <p:cNvPr id="220" name="Google Shape;220;p29"/>
          <p:cNvSpPr txBox="1"/>
          <p:nvPr/>
        </p:nvSpPr>
        <p:spPr>
          <a:xfrm>
            <a:off x="3798310" y="4077776"/>
            <a:ext cx="2183700" cy="440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Titillium Web"/>
                <a:ea typeface="Titillium Web"/>
                <a:cs typeface="Titillium Web"/>
                <a:sym typeface="Titillium Web"/>
              </a:rPr>
              <a:t>FIAT   CRYPTO </a:t>
            </a:r>
            <a:endParaRPr>
              <a:solidFill>
                <a:srgbClr val="FFFFFF"/>
              </a:solidFill>
              <a:latin typeface="Titillium Web"/>
              <a:ea typeface="Titillium Web"/>
              <a:cs typeface="Titillium Web"/>
              <a:sym typeface="Titillium Web"/>
            </a:endParaRPr>
          </a:p>
          <a:p>
            <a:pPr indent="0" lvl="0" marL="0" rtl="0" algn="ctr">
              <a:spcBef>
                <a:spcPts val="0"/>
              </a:spcBef>
              <a:spcAft>
                <a:spcPts val="0"/>
              </a:spcAft>
              <a:buNone/>
            </a:pPr>
            <a:r>
              <a:rPr lang="en">
                <a:solidFill>
                  <a:srgbClr val="FFFFFF"/>
                </a:solidFill>
                <a:latin typeface="Titillium Web"/>
                <a:ea typeface="Titillium Web"/>
                <a:cs typeface="Titillium Web"/>
                <a:sym typeface="Titillium Web"/>
              </a:rPr>
              <a:t>MOBILE MONEY</a:t>
            </a:r>
            <a:endParaRPr>
              <a:solidFill>
                <a:srgbClr val="FFFFFF"/>
              </a:solidFill>
              <a:latin typeface="Titillium Web"/>
              <a:ea typeface="Titillium Web"/>
              <a:cs typeface="Titillium Web"/>
              <a:sym typeface="Titillium Web"/>
            </a:endParaRPr>
          </a:p>
        </p:txBody>
      </p:sp>
      <p:sp>
        <p:nvSpPr>
          <p:cNvPr id="221" name="Google Shape;221;p29"/>
          <p:cNvSpPr txBox="1"/>
          <p:nvPr/>
        </p:nvSpPr>
        <p:spPr>
          <a:xfrm>
            <a:off x="3798310" y="3407651"/>
            <a:ext cx="2183700" cy="440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000000"/>
                </a:solidFill>
                <a:latin typeface="Titillium Web"/>
                <a:ea typeface="Titillium Web"/>
                <a:cs typeface="Titillium Web"/>
                <a:sym typeface="Titillium Web"/>
              </a:rPr>
              <a:t>BTP  ILPoverHTTP</a:t>
            </a:r>
            <a:endParaRPr>
              <a:solidFill>
                <a:srgbClr val="000000"/>
              </a:solidFill>
              <a:latin typeface="Titillium Web"/>
              <a:ea typeface="Titillium Web"/>
              <a:cs typeface="Titillium Web"/>
              <a:sym typeface="Titillium Web"/>
            </a:endParaRPr>
          </a:p>
        </p:txBody>
      </p:sp>
      <p:sp>
        <p:nvSpPr>
          <p:cNvPr id="222" name="Google Shape;222;p29"/>
          <p:cNvSpPr txBox="1"/>
          <p:nvPr/>
        </p:nvSpPr>
        <p:spPr>
          <a:xfrm>
            <a:off x="6957194" y="1643759"/>
            <a:ext cx="1399500" cy="43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595959"/>
                </a:solidFill>
                <a:latin typeface="Titillium Web"/>
                <a:ea typeface="Titillium Web"/>
                <a:cs typeface="Titillium Web"/>
                <a:sym typeface="Titillium Web"/>
              </a:rPr>
              <a:t>Application</a:t>
            </a:r>
            <a:endParaRPr>
              <a:solidFill>
                <a:srgbClr val="595959"/>
              </a:solidFill>
              <a:latin typeface="Titillium Web"/>
              <a:ea typeface="Titillium Web"/>
              <a:cs typeface="Titillium Web"/>
              <a:sym typeface="Titillium Web"/>
            </a:endParaRPr>
          </a:p>
        </p:txBody>
      </p:sp>
      <p:sp>
        <p:nvSpPr>
          <p:cNvPr id="223" name="Google Shape;223;p29"/>
          <p:cNvSpPr txBox="1"/>
          <p:nvPr/>
        </p:nvSpPr>
        <p:spPr>
          <a:xfrm>
            <a:off x="6957194" y="2233041"/>
            <a:ext cx="1399500" cy="43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595959"/>
                </a:solidFill>
                <a:latin typeface="Titillium Web"/>
                <a:ea typeface="Titillium Web"/>
                <a:cs typeface="Titillium Web"/>
                <a:sym typeface="Titillium Web"/>
              </a:rPr>
              <a:t>Transport</a:t>
            </a:r>
            <a:endParaRPr>
              <a:solidFill>
                <a:srgbClr val="595959"/>
              </a:solidFill>
              <a:latin typeface="Titillium Web"/>
              <a:ea typeface="Titillium Web"/>
              <a:cs typeface="Titillium Web"/>
              <a:sym typeface="Titillium Web"/>
            </a:endParaRPr>
          </a:p>
        </p:txBody>
      </p:sp>
      <p:sp>
        <p:nvSpPr>
          <p:cNvPr id="224" name="Google Shape;224;p29"/>
          <p:cNvSpPr txBox="1"/>
          <p:nvPr/>
        </p:nvSpPr>
        <p:spPr>
          <a:xfrm>
            <a:off x="6957194" y="2822324"/>
            <a:ext cx="1399500" cy="43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595959"/>
                </a:solidFill>
                <a:latin typeface="Titillium Web"/>
                <a:ea typeface="Titillium Web"/>
                <a:cs typeface="Titillium Web"/>
                <a:sym typeface="Titillium Web"/>
              </a:rPr>
              <a:t>Protocol</a:t>
            </a:r>
            <a:endParaRPr>
              <a:solidFill>
                <a:srgbClr val="595959"/>
              </a:solidFill>
              <a:latin typeface="Titillium Web"/>
              <a:ea typeface="Titillium Web"/>
              <a:cs typeface="Titillium Web"/>
              <a:sym typeface="Titillium Web"/>
            </a:endParaRPr>
          </a:p>
        </p:txBody>
      </p:sp>
      <p:sp>
        <p:nvSpPr>
          <p:cNvPr id="225" name="Google Shape;225;p29"/>
          <p:cNvSpPr txBox="1"/>
          <p:nvPr/>
        </p:nvSpPr>
        <p:spPr>
          <a:xfrm>
            <a:off x="6957194" y="3409744"/>
            <a:ext cx="1399500" cy="43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595959"/>
                </a:solidFill>
                <a:latin typeface="Titillium Web"/>
                <a:ea typeface="Titillium Web"/>
                <a:cs typeface="Titillium Web"/>
                <a:sym typeface="Titillium Web"/>
              </a:rPr>
              <a:t>Link</a:t>
            </a:r>
            <a:endParaRPr>
              <a:solidFill>
                <a:srgbClr val="595959"/>
              </a:solidFill>
              <a:latin typeface="Titillium Web"/>
              <a:ea typeface="Titillium Web"/>
              <a:cs typeface="Titillium Web"/>
              <a:sym typeface="Titillium Web"/>
            </a:endParaRPr>
          </a:p>
        </p:txBody>
      </p:sp>
      <p:sp>
        <p:nvSpPr>
          <p:cNvPr id="226" name="Google Shape;226;p29"/>
          <p:cNvSpPr txBox="1"/>
          <p:nvPr/>
        </p:nvSpPr>
        <p:spPr>
          <a:xfrm>
            <a:off x="6957194" y="4000889"/>
            <a:ext cx="1399500" cy="43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595959"/>
                </a:solidFill>
                <a:latin typeface="Titillium Web"/>
                <a:ea typeface="Titillium Web"/>
                <a:cs typeface="Titillium Web"/>
                <a:sym typeface="Titillium Web"/>
              </a:rPr>
              <a:t>Settlement</a:t>
            </a:r>
            <a:endParaRPr>
              <a:solidFill>
                <a:srgbClr val="595959"/>
              </a:solidFill>
              <a:latin typeface="Titillium Web"/>
              <a:ea typeface="Titillium Web"/>
              <a:cs typeface="Titillium Web"/>
              <a:sym typeface="Titillium Web"/>
            </a:endParaRPr>
          </a:p>
        </p:txBody>
      </p:sp>
      <p:sp>
        <p:nvSpPr>
          <p:cNvPr id="227" name="Google Shape;227;p29"/>
          <p:cNvSpPr txBox="1"/>
          <p:nvPr/>
        </p:nvSpPr>
        <p:spPr>
          <a:xfrm>
            <a:off x="572200" y="299975"/>
            <a:ext cx="7704000" cy="572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3000">
                <a:solidFill>
                  <a:srgbClr val="005452"/>
                </a:solidFill>
                <a:latin typeface="Titillium Web SemiBold"/>
                <a:ea typeface="Titillium Web SemiBold"/>
                <a:cs typeface="Titillium Web SemiBold"/>
                <a:sym typeface="Titillium Web SemiBold"/>
              </a:rPr>
              <a:t>Interledger Protocol (ILP)</a:t>
            </a:r>
            <a:endParaRPr sz="3000">
              <a:solidFill>
                <a:srgbClr val="005452"/>
              </a:solidFill>
              <a:latin typeface="Titillium Web SemiBold"/>
              <a:ea typeface="Titillium Web SemiBold"/>
              <a:cs typeface="Titillium Web SemiBold"/>
              <a:sym typeface="Titillium Web SemiBold"/>
            </a:endParaRPr>
          </a:p>
        </p:txBody>
      </p:sp>
      <p:sp>
        <p:nvSpPr>
          <p:cNvPr id="228" name="Google Shape;228;p29"/>
          <p:cNvSpPr txBox="1"/>
          <p:nvPr/>
        </p:nvSpPr>
        <p:spPr>
          <a:xfrm>
            <a:off x="611128" y="740436"/>
            <a:ext cx="7774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005452"/>
                </a:solidFill>
                <a:latin typeface="Titillium Web SemiBold"/>
                <a:ea typeface="Titillium Web SemiBold"/>
                <a:cs typeface="Titillium Web SemiBold"/>
                <a:sym typeface="Titillium Web SemiBold"/>
              </a:rPr>
              <a:t>Open Payments</a:t>
            </a:r>
            <a:endParaRPr sz="1300">
              <a:solidFill>
                <a:srgbClr val="005452"/>
              </a:solidFill>
            </a:endParaRPr>
          </a:p>
        </p:txBody>
      </p:sp>
      <p:sp>
        <p:nvSpPr>
          <p:cNvPr id="229" name="Google Shape;229;p29"/>
          <p:cNvSpPr txBox="1"/>
          <p:nvPr/>
        </p:nvSpPr>
        <p:spPr>
          <a:xfrm>
            <a:off x="675475" y="1324125"/>
            <a:ext cx="3050100" cy="3088200"/>
          </a:xfrm>
          <a:prstGeom prst="rect">
            <a:avLst/>
          </a:prstGeom>
          <a:noFill/>
          <a:ln>
            <a:noFill/>
          </a:ln>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Clr>
                <a:srgbClr val="005452"/>
              </a:buClr>
              <a:buSzPts val="1600"/>
              <a:buFont typeface="Titillium Web"/>
              <a:buChar char="➔"/>
            </a:pPr>
            <a:r>
              <a:rPr lang="en" sz="1600">
                <a:solidFill>
                  <a:srgbClr val="005452"/>
                </a:solidFill>
                <a:latin typeface="Titillium Web"/>
                <a:ea typeface="Titillium Web"/>
                <a:cs typeface="Titillium Web"/>
                <a:sym typeface="Titillium Web"/>
              </a:rPr>
              <a:t>OP results in a payment instruction.</a:t>
            </a:r>
            <a:endParaRPr sz="1600">
              <a:solidFill>
                <a:srgbClr val="005452"/>
              </a:solidFill>
              <a:latin typeface="Titillium Web"/>
              <a:ea typeface="Titillium Web"/>
              <a:cs typeface="Titillium Web"/>
              <a:sym typeface="Titillium Web"/>
            </a:endParaRPr>
          </a:p>
          <a:p>
            <a:pPr indent="-330200" lvl="0" marL="457200" rtl="0" algn="l">
              <a:lnSpc>
                <a:spcPct val="115000"/>
              </a:lnSpc>
              <a:spcBef>
                <a:spcPts val="1000"/>
              </a:spcBef>
              <a:spcAft>
                <a:spcPts val="0"/>
              </a:spcAft>
              <a:buClr>
                <a:srgbClr val="005452"/>
              </a:buClr>
              <a:buSzPts val="1600"/>
              <a:buFont typeface="Titillium Web"/>
              <a:buChar char="➔"/>
            </a:pPr>
            <a:r>
              <a:rPr lang="en" sz="1600">
                <a:solidFill>
                  <a:srgbClr val="005452"/>
                </a:solidFill>
                <a:latin typeface="Titillium Web"/>
                <a:ea typeface="Titillium Web"/>
                <a:cs typeface="Titillium Web"/>
                <a:sym typeface="Titillium Web"/>
              </a:rPr>
              <a:t>We still need a way to get that instruction back to the settlement entities.</a:t>
            </a:r>
            <a:endParaRPr sz="1600">
              <a:solidFill>
                <a:srgbClr val="005452"/>
              </a:solidFill>
              <a:latin typeface="Titillium Web"/>
              <a:ea typeface="Titillium Web"/>
              <a:cs typeface="Titillium Web"/>
              <a:sym typeface="Titillium Web"/>
            </a:endParaRPr>
          </a:p>
          <a:p>
            <a:pPr indent="-330200" lvl="0" marL="457200" rtl="0" algn="l">
              <a:lnSpc>
                <a:spcPct val="115000"/>
              </a:lnSpc>
              <a:spcBef>
                <a:spcPts val="1000"/>
              </a:spcBef>
              <a:spcAft>
                <a:spcPts val="1000"/>
              </a:spcAft>
              <a:buClr>
                <a:srgbClr val="005452"/>
              </a:buClr>
              <a:buSzPts val="1600"/>
              <a:buFont typeface="Titillium Web"/>
              <a:buChar char="➔"/>
            </a:pPr>
            <a:r>
              <a:rPr lang="en" sz="1600">
                <a:solidFill>
                  <a:srgbClr val="005452"/>
                </a:solidFill>
                <a:latin typeface="Titillium Web"/>
                <a:ea typeface="Titillium Web"/>
                <a:cs typeface="Titillium Web"/>
                <a:sym typeface="Titillium Web"/>
              </a:rPr>
              <a:t>ILP protocol suite can take it, break those payment instructions up into small packets and send them over the network.</a:t>
            </a:r>
            <a:endParaRPr sz="1600">
              <a:solidFill>
                <a:srgbClr val="005452"/>
              </a:solidFill>
              <a:latin typeface="Titillium Web"/>
              <a:ea typeface="Titillium Web"/>
              <a:cs typeface="Titillium Web"/>
              <a:sym typeface="Titillium Web"/>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Interledger">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