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22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API</a:t>
            </a:r>
            <a:r>
              <a:rPr lang="en-US" altLang="zh-TW" dirty="0" smtClean="0"/>
              <a:t>: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Highlight Keyword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412704"/>
            <a:ext cx="6400800" cy="1752600"/>
          </a:xfrm>
        </p:spPr>
        <p:txBody>
          <a:bodyPr/>
          <a:lstStyle/>
          <a:p>
            <a:r>
              <a:rPr lang="en-US" altLang="zh-TW" dirty="0" smtClean="0"/>
              <a:t>Calvin</a:t>
            </a:r>
          </a:p>
          <a:p>
            <a:r>
              <a:rPr lang="en-US" altLang="zh-TW" dirty="0" smtClean="0"/>
              <a:t>2013.03.15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78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756573"/>
            <a:ext cx="77048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zh-TW" dirty="0" smtClean="0"/>
              <a:t>Import “</a:t>
            </a:r>
            <a:r>
              <a:rPr lang="en-US" altLang="zh-TW" b="1" dirty="0" smtClean="0"/>
              <a:t>pathgeo.util.js</a:t>
            </a:r>
            <a:r>
              <a:rPr lang="en-US" altLang="zh-TW" dirty="0" smtClean="0"/>
              <a:t>”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zh-TW" dirty="0" smtClean="0"/>
              <a:t>Use “</a:t>
            </a:r>
            <a:r>
              <a:rPr lang="en-US" altLang="zh-TW" b="1" dirty="0" err="1" smtClean="0"/>
              <a:t>pathgeo.util.highlightkeyword</a:t>
            </a:r>
            <a:r>
              <a:rPr lang="en-US" altLang="zh-TW" b="1" dirty="0" smtClean="0"/>
              <a:t>()</a:t>
            </a:r>
            <a:r>
              <a:rPr lang="en-US" altLang="zh-TW" dirty="0" smtClean="0"/>
              <a:t>” function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825973"/>
            <a:ext cx="9144000" cy="50475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     /**</a:t>
            </a:r>
          </a:p>
          <a:p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     * @</a:t>
            </a:r>
            <a:r>
              <a:rPr lang="en-US" altLang="zh-TW" sz="1400" dirty="0" err="1" smtClean="0">
                <a:solidFill>
                  <a:schemeClr val="bg1">
                    <a:lumMod val="75000"/>
                  </a:schemeClr>
                </a:solidFill>
              </a:rPr>
              <a:t>param</a:t>
            </a:r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 {Array} Keyword array, ex: [“</a:t>
            </a:r>
            <a:r>
              <a:rPr lang="en-US" altLang="zh-TW" sz="1400" dirty="0" err="1" smtClean="0">
                <a:solidFill>
                  <a:schemeClr val="bg1">
                    <a:lumMod val="75000"/>
                  </a:schemeClr>
                </a:solidFill>
              </a:rPr>
              <a:t>toyota</a:t>
            </a:r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”, “car”, “dealer”]</a:t>
            </a:r>
          </a:p>
          <a:p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     * @</a:t>
            </a:r>
            <a:r>
              <a:rPr lang="en-US" altLang="zh-TW" sz="1400" dirty="0" err="1" smtClean="0">
                <a:solidFill>
                  <a:schemeClr val="bg1">
                    <a:lumMod val="75000"/>
                  </a:schemeClr>
                </a:solidFill>
              </a:rPr>
              <a:t>param</a:t>
            </a:r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 {String} original html, ex: “I like </a:t>
            </a:r>
            <a:r>
              <a:rPr lang="en-US" altLang="zh-TW" sz="1400" dirty="0" err="1" smtClean="0">
                <a:solidFill>
                  <a:schemeClr val="bg1">
                    <a:lumMod val="75000"/>
                  </a:schemeClr>
                </a:solidFill>
              </a:rPr>
              <a:t>toyota</a:t>
            </a:r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 Prius, which is one of my favorite cars”</a:t>
            </a:r>
          </a:p>
          <a:p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     * @</a:t>
            </a:r>
            <a:r>
              <a:rPr lang="en-US" altLang="zh-TW" sz="1400" dirty="0" err="1" smtClean="0">
                <a:solidFill>
                  <a:schemeClr val="bg1">
                    <a:lumMod val="75000"/>
                  </a:schemeClr>
                </a:solidFill>
              </a:rPr>
              <a:t>param</a:t>
            </a:r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 {Boolean} exactly match the entire word  (Chris)</a:t>
            </a:r>
          </a:p>
          <a:p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     */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pathgeo.util.highlightKeyword</a:t>
            </a:r>
            <a:r>
              <a:rPr lang="en-US" altLang="zh-TW" sz="1400" dirty="0" smtClean="0">
                <a:solidFill>
                  <a:schemeClr val="bg1"/>
                </a:solidFill>
              </a:rPr>
              <a:t>=function(keywords</a:t>
            </a:r>
            <a:r>
              <a:rPr lang="en-US" altLang="zh-TW" sz="1400" dirty="0">
                <a:solidFill>
                  <a:schemeClr val="bg1"/>
                </a:solidFill>
              </a:rPr>
              <a:t>, html, </a:t>
            </a:r>
            <a:r>
              <a:rPr lang="en-US" altLang="zh-TW" sz="1400" dirty="0" err="1">
                <a:solidFill>
                  <a:schemeClr val="bg1"/>
                </a:solidFill>
              </a:rPr>
              <a:t>matchEntireWord</a:t>
            </a:r>
            <a:r>
              <a:rPr lang="en-US" altLang="zh-TW" sz="1400" dirty="0">
                <a:solidFill>
                  <a:schemeClr val="bg1"/>
                </a:solidFill>
              </a:rPr>
              <a:t>)</a:t>
            </a:r>
            <a:r>
              <a:rPr lang="en-US" altLang="zh-TW" sz="1400" b="1" dirty="0">
                <a:solidFill>
                  <a:schemeClr val="bg1"/>
                </a:solidFill>
              </a:rPr>
              <a:t>{</a:t>
            </a: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	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rgxp,rep1;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	$.</a:t>
            </a:r>
            <a:r>
              <a:rPr lang="en-US" altLang="zh-TW" sz="1400" dirty="0">
                <a:solidFill>
                  <a:schemeClr val="bg1"/>
                </a:solidFill>
              </a:rPr>
              <a:t>each(keywords, function(</a:t>
            </a:r>
            <a:r>
              <a:rPr lang="en-US" altLang="zh-TW" sz="1400" dirty="0" err="1">
                <a:solidFill>
                  <a:schemeClr val="bg1"/>
                </a:solidFill>
              </a:rPr>
              <a:t>j,keyword</a:t>
            </a:r>
            <a:r>
              <a:rPr lang="en-US" altLang="zh-TW" sz="1400" dirty="0">
                <a:solidFill>
                  <a:schemeClr val="bg1"/>
                </a:solidFill>
              </a:rPr>
              <a:t>)</a:t>
            </a:r>
            <a:r>
              <a:rPr lang="en-US" altLang="zh-TW" sz="1400" b="1" dirty="0">
                <a:solidFill>
                  <a:schemeClr val="bg1"/>
                </a:solidFill>
              </a:rPr>
              <a:t>{</a:t>
            </a:r>
          </a:p>
          <a:p>
            <a:endParaRPr lang="zh-TW" altLang="en-US" sz="1400" dirty="0">
              <a:solidFill>
                <a:schemeClr val="bg1"/>
              </a:solidFill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		if </a:t>
            </a:r>
            <a:r>
              <a:rPr lang="en-US" altLang="zh-TW" sz="1400" dirty="0">
                <a:solidFill>
                  <a:schemeClr val="bg1"/>
                </a:solidFill>
              </a:rPr>
              <a:t>(</a:t>
            </a:r>
            <a:r>
              <a:rPr lang="en-US" altLang="zh-TW" sz="1400" dirty="0" err="1">
                <a:solidFill>
                  <a:schemeClr val="bg1"/>
                </a:solidFill>
              </a:rPr>
              <a:t>matchEntireWord</a:t>
            </a:r>
            <a:r>
              <a:rPr lang="en-US" altLang="zh-TW" sz="1400" dirty="0">
                <a:solidFill>
                  <a:schemeClr val="bg1"/>
                </a:solidFill>
              </a:rPr>
              <a:t>) </a:t>
            </a:r>
            <a:r>
              <a:rPr lang="en-US" altLang="zh-TW" sz="1400" b="1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	     	</a:t>
            </a:r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     //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Only match keywords that are distinct. </a:t>
            </a:r>
          </a:p>
          <a:p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	     	     //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For example, match "car", but not "cards"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	 	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rgxp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= new </a:t>
            </a:r>
            <a:r>
              <a:rPr lang="en-US" altLang="zh-TW" sz="1400" dirty="0" err="1">
                <a:solidFill>
                  <a:schemeClr val="bg1"/>
                </a:solidFill>
              </a:rPr>
              <a:t>RegExp</a:t>
            </a:r>
            <a:r>
              <a:rPr lang="en-US" altLang="zh-TW" sz="1400" dirty="0">
                <a:solidFill>
                  <a:schemeClr val="bg1"/>
                </a:solidFill>
              </a:rPr>
              <a:t>('\\b' + keyword + '\\b', '</a:t>
            </a:r>
            <a:r>
              <a:rPr lang="en-US" altLang="zh-TW" sz="1400" dirty="0" err="1">
                <a:solidFill>
                  <a:schemeClr val="bg1"/>
                </a:solidFill>
              </a:rPr>
              <a:t>ig</a:t>
            </a:r>
            <a:r>
              <a:rPr lang="en-US" altLang="zh-TW" sz="1400" dirty="0">
                <a:solidFill>
                  <a:schemeClr val="bg1"/>
                </a:solidFill>
              </a:rPr>
              <a:t>');</a:t>
            </a:r>
          </a:p>
          <a:p>
            <a:r>
              <a:rPr lang="en-US" altLang="zh-TW" sz="1400" b="1" dirty="0" smtClean="0">
                <a:solidFill>
                  <a:schemeClr val="bg1"/>
                </a:solidFill>
              </a:rPr>
              <a:t>		} </a:t>
            </a:r>
            <a:r>
              <a:rPr lang="en-US" altLang="zh-TW" sz="1400" b="1" dirty="0">
                <a:solidFill>
                  <a:schemeClr val="bg1"/>
                </a:solidFill>
              </a:rPr>
              <a:t>else {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	     	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rgxp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= new </a:t>
            </a:r>
            <a:r>
              <a:rPr lang="en-US" altLang="zh-TW" sz="1400" dirty="0" err="1">
                <a:solidFill>
                  <a:schemeClr val="bg1"/>
                </a:solidFill>
              </a:rPr>
              <a:t>RegExp</a:t>
            </a:r>
            <a:r>
              <a:rPr lang="en-US" altLang="zh-TW" sz="1400" dirty="0">
                <a:solidFill>
                  <a:schemeClr val="bg1"/>
                </a:solidFill>
              </a:rPr>
              <a:t>(keyword, '</a:t>
            </a:r>
            <a:r>
              <a:rPr lang="en-US" altLang="zh-TW" sz="1400" dirty="0" err="1">
                <a:solidFill>
                  <a:schemeClr val="bg1"/>
                </a:solidFill>
              </a:rPr>
              <a:t>ig</a:t>
            </a:r>
            <a:r>
              <a:rPr lang="en-US" altLang="zh-TW" sz="1400" dirty="0">
                <a:solidFill>
                  <a:schemeClr val="bg1"/>
                </a:solidFill>
              </a:rPr>
              <a:t>');</a:t>
            </a:r>
          </a:p>
          <a:p>
            <a:r>
              <a:rPr lang="en-US" altLang="zh-TW" sz="1400" b="1" dirty="0" smtClean="0">
                <a:solidFill>
                  <a:schemeClr val="bg1"/>
                </a:solidFill>
              </a:rPr>
              <a:t>		} </a:t>
            </a:r>
            <a:endParaRPr lang="en-US" altLang="zh-TW" sz="1400" b="1" dirty="0">
              <a:solidFill>
                <a:schemeClr val="bg1"/>
              </a:solidFill>
            </a:endParaRPr>
          </a:p>
          <a:p>
            <a:endParaRPr lang="zh-TW" altLang="en-US" sz="1400" dirty="0">
              <a:solidFill>
                <a:schemeClr val="bg1"/>
              </a:solidFill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		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repl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= '&lt;span class="</a:t>
            </a:r>
            <a:r>
              <a:rPr lang="en-US" altLang="zh-TW" sz="1400" dirty="0" err="1">
                <a:solidFill>
                  <a:schemeClr val="bg1"/>
                </a:solidFill>
              </a:rPr>
              <a:t>highlightKeyword</a:t>
            </a:r>
            <a:r>
              <a:rPr lang="en-US" altLang="zh-TW" sz="1400" dirty="0">
                <a:solidFill>
                  <a:schemeClr val="bg1"/>
                </a:solidFill>
              </a:rPr>
              <a:t>"&gt;' + keyword + '&lt;/span&gt;';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		html </a:t>
            </a:r>
            <a:r>
              <a:rPr lang="en-US" altLang="zh-TW" sz="1400" dirty="0">
                <a:solidFill>
                  <a:schemeClr val="bg1"/>
                </a:solidFill>
              </a:rPr>
              <a:t>= </a:t>
            </a:r>
            <a:r>
              <a:rPr lang="en-US" altLang="zh-TW" sz="1400" dirty="0" err="1">
                <a:solidFill>
                  <a:schemeClr val="bg1"/>
                </a:solidFill>
              </a:rPr>
              <a:t>html.replace</a:t>
            </a:r>
            <a:r>
              <a:rPr lang="en-US" altLang="zh-TW" sz="1400" dirty="0">
                <a:solidFill>
                  <a:schemeClr val="bg1"/>
                </a:solidFill>
              </a:rPr>
              <a:t>(</a:t>
            </a:r>
            <a:r>
              <a:rPr lang="en-US" altLang="zh-TW" sz="1400" dirty="0" err="1">
                <a:solidFill>
                  <a:schemeClr val="bg1"/>
                </a:solidFill>
              </a:rPr>
              <a:t>rgxp</a:t>
            </a:r>
            <a:r>
              <a:rPr lang="en-US" altLang="zh-TW" sz="1400" dirty="0">
                <a:solidFill>
                  <a:schemeClr val="bg1"/>
                </a:solidFill>
              </a:rPr>
              <a:t>, </a:t>
            </a:r>
            <a:r>
              <a:rPr lang="en-US" altLang="zh-TW" sz="1400" dirty="0" err="1">
                <a:solidFill>
                  <a:schemeClr val="bg1"/>
                </a:solidFill>
              </a:rPr>
              <a:t>repl</a:t>
            </a:r>
            <a:r>
              <a:rPr lang="en-US" altLang="zh-TW" sz="14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sz="1400" b="1" dirty="0" smtClean="0">
                <a:solidFill>
                  <a:schemeClr val="bg1"/>
                </a:solidFill>
              </a:rPr>
              <a:t>	});</a:t>
            </a:r>
            <a:endParaRPr lang="en-US" altLang="zh-TW" sz="1400" b="1" dirty="0">
              <a:solidFill>
                <a:schemeClr val="bg1"/>
              </a:solidFill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	return </a:t>
            </a:r>
            <a:r>
              <a:rPr lang="en-US" altLang="zh-TW" sz="1400" dirty="0">
                <a:solidFill>
                  <a:schemeClr val="bg1"/>
                </a:solidFill>
              </a:rPr>
              <a:t>html;</a:t>
            </a:r>
          </a:p>
          <a:p>
            <a:r>
              <a:rPr lang="en-US" altLang="zh-TW" sz="1400" b="1" dirty="0" smtClean="0">
                <a:solidFill>
                  <a:schemeClr val="bg1"/>
                </a:solidFill>
              </a:rPr>
              <a:t>      }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9512" y="722071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dirty="0" smtClean="0"/>
              <a:t>Example: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426131"/>
            <a:ext cx="9144000" cy="11387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1600" dirty="0" smtClean="0">
                <a:solidFill>
                  <a:schemeClr val="bg1"/>
                </a:solidFill>
              </a:rPr>
              <a:t>     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>
                <a:solidFill>
                  <a:schemeClr val="bg1"/>
                </a:solidFill>
              </a:rPr>
              <a:t>keywords = [“</a:t>
            </a:r>
            <a:r>
              <a:rPr lang="en-US" altLang="zh-TW" sz="1600" dirty="0" err="1">
                <a:solidFill>
                  <a:schemeClr val="bg1"/>
                </a:solidFill>
              </a:rPr>
              <a:t>toyota</a:t>
            </a:r>
            <a:r>
              <a:rPr lang="en-US" altLang="zh-TW" sz="1600" dirty="0">
                <a:solidFill>
                  <a:schemeClr val="bg1"/>
                </a:solidFill>
              </a:rPr>
              <a:t>”, “</a:t>
            </a:r>
            <a:r>
              <a:rPr lang="en-US" altLang="zh-TW" sz="1600" dirty="0" smtClean="0">
                <a:solidFill>
                  <a:schemeClr val="bg1"/>
                </a:solidFill>
              </a:rPr>
              <a:t>cars”, </a:t>
            </a:r>
            <a:r>
              <a:rPr lang="en-US" altLang="zh-TW" sz="1600" dirty="0">
                <a:solidFill>
                  <a:schemeClr val="bg1"/>
                </a:solidFill>
              </a:rPr>
              <a:t>“dealer”]</a:t>
            </a:r>
          </a:p>
          <a:p>
            <a:pPr>
              <a:spcAft>
                <a:spcPts val="1200"/>
              </a:spcAft>
            </a:pPr>
            <a:r>
              <a:rPr lang="en-US" altLang="zh-TW" sz="1600" dirty="0" smtClean="0">
                <a:solidFill>
                  <a:schemeClr val="bg1"/>
                </a:solidFill>
              </a:rPr>
              <a:t>     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>
                <a:solidFill>
                  <a:schemeClr val="bg1"/>
                </a:solidFill>
              </a:rPr>
              <a:t>html =“I like </a:t>
            </a:r>
            <a:r>
              <a:rPr lang="en-US" altLang="zh-TW" sz="1600" dirty="0" err="1">
                <a:solidFill>
                  <a:schemeClr val="bg1"/>
                </a:solidFill>
              </a:rPr>
              <a:t>toyota</a:t>
            </a:r>
            <a:r>
              <a:rPr lang="en-US" altLang="zh-TW" sz="1600" dirty="0">
                <a:solidFill>
                  <a:schemeClr val="bg1"/>
                </a:solidFill>
              </a:rPr>
              <a:t> Prius, which is one of my favorite cars”</a:t>
            </a:r>
          </a:p>
          <a:p>
            <a:pPr>
              <a:spcAft>
                <a:spcPts val="1200"/>
              </a:spcAft>
            </a:pPr>
            <a:r>
              <a:rPr lang="en-US" altLang="zh-TW" sz="1600" dirty="0" smtClean="0">
                <a:solidFill>
                  <a:schemeClr val="bg1"/>
                </a:solidFill>
              </a:rPr>
              <a:t>     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</a:rPr>
              <a:t>highlightKeyword</a:t>
            </a:r>
            <a:r>
              <a:rPr lang="en-US" altLang="zh-TW" sz="1600" dirty="0">
                <a:solidFill>
                  <a:schemeClr val="bg1"/>
                </a:solidFill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</a:rPr>
              <a:t>pathgeo.util.highlightKeyword</a:t>
            </a:r>
            <a:r>
              <a:rPr lang="en-US" altLang="zh-TW" sz="1600" dirty="0">
                <a:solidFill>
                  <a:schemeClr val="bg1"/>
                </a:solidFill>
              </a:rPr>
              <a:t>(keywords, html, true)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51520" y="3027724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zh-TW" dirty="0" smtClean="0"/>
              <a:t>The “</a:t>
            </a:r>
            <a:r>
              <a:rPr lang="en-US" altLang="zh-TW" dirty="0" err="1" smtClean="0"/>
              <a:t>highlightKeyword</a:t>
            </a:r>
            <a:r>
              <a:rPr lang="en-US" altLang="zh-TW" dirty="0" smtClean="0"/>
              <a:t>” variable will become:</a:t>
            </a:r>
            <a:br>
              <a:rPr lang="en-US" altLang="zh-TW" dirty="0" smtClean="0"/>
            </a:br>
            <a:r>
              <a:rPr lang="en-US" altLang="zh-TW" sz="2000" b="1" dirty="0" smtClean="0"/>
              <a:t>“I like &lt;span class=‘</a:t>
            </a:r>
            <a:r>
              <a:rPr lang="en-US" altLang="zh-TW" sz="2000" b="1" dirty="0" err="1" smtClean="0"/>
              <a:t>highlightKeyword</a:t>
            </a:r>
            <a:r>
              <a:rPr lang="en-US" altLang="zh-TW" sz="2000" b="1" dirty="0" smtClean="0"/>
              <a:t>’&gt;</a:t>
            </a:r>
            <a:r>
              <a:rPr lang="en-US" altLang="zh-TW" sz="2000" b="1" dirty="0" err="1" smtClean="0"/>
              <a:t>toyota</a:t>
            </a:r>
            <a:r>
              <a:rPr lang="en-US" altLang="zh-TW" sz="2000" b="1" dirty="0" smtClean="0"/>
              <a:t>&lt;/span&gt; Prius, which is one of my favorite &lt;span class=‘</a:t>
            </a:r>
            <a:r>
              <a:rPr lang="en-US" altLang="zh-TW" sz="2000" b="1" dirty="0" err="1" smtClean="0"/>
              <a:t>highlightKeyword</a:t>
            </a:r>
            <a:r>
              <a:rPr lang="en-US" altLang="zh-TW" sz="2000" b="1" dirty="0" smtClean="0"/>
              <a:t>’&gt;cars&lt;/span&gt;”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endParaRPr lang="en-US" altLang="zh-TW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zh-TW" dirty="0" smtClean="0"/>
              <a:t>And we can use CSS to control ”</a:t>
            </a:r>
            <a:r>
              <a:rPr lang="en-US" altLang="zh-TW" dirty="0" err="1" smtClean="0"/>
              <a:t>highlightKeyword</a:t>
            </a:r>
            <a:r>
              <a:rPr lang="en-US" altLang="zh-TW" dirty="0" smtClean="0"/>
              <a:t>” style, ex:</a:t>
            </a:r>
            <a:br>
              <a:rPr lang="en-US" altLang="zh-TW" dirty="0" smtClean="0"/>
            </a:br>
            <a:r>
              <a:rPr lang="en-US" altLang="zh-TW" sz="2000" dirty="0" smtClean="0"/>
              <a:t>.</a:t>
            </a:r>
            <a:r>
              <a:rPr lang="en-US" altLang="zh-TW" sz="2000" dirty="0" err="1" smtClean="0"/>
              <a:t>highlightKeyword</a:t>
            </a:r>
            <a:r>
              <a:rPr lang="en-US" altLang="zh-TW" sz="2000" dirty="0" smtClean="0"/>
              <a:t> </a:t>
            </a:r>
            <a:r>
              <a:rPr lang="en-US" altLang="zh-TW" sz="2000" b="1" dirty="0"/>
              <a:t>{ font-weight: bold; color:#EC692D</a:t>
            </a:r>
            <a:r>
              <a:rPr lang="en-US" altLang="zh-TW" sz="2000" b="1" dirty="0" smtClean="0"/>
              <a:t>}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endParaRPr lang="en-US" altLang="zh-TW" b="1" dirty="0" smtClean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zh-TW" dirty="0" smtClean="0"/>
              <a:t>Thus, the result shown in the webpage will be:</a:t>
            </a:r>
            <a:br>
              <a:rPr lang="en-US" altLang="zh-TW" dirty="0" smtClean="0"/>
            </a:br>
            <a:r>
              <a:rPr lang="en-US" altLang="zh-TW" sz="2000" dirty="0" smtClean="0"/>
              <a:t>I like </a:t>
            </a:r>
            <a:r>
              <a:rPr lang="en-US" altLang="zh-TW" sz="2000" b="1" dirty="0" err="1" smtClean="0">
                <a:solidFill>
                  <a:srgbClr val="FF9933"/>
                </a:solidFill>
              </a:rPr>
              <a:t>toyota</a:t>
            </a:r>
            <a:r>
              <a:rPr lang="en-US" altLang="zh-TW" sz="2000" dirty="0" smtClean="0"/>
              <a:t> Prius, which is one of my favorite </a:t>
            </a:r>
            <a:r>
              <a:rPr lang="en-US" altLang="zh-TW" sz="2000" b="1" dirty="0" smtClean="0">
                <a:solidFill>
                  <a:srgbClr val="FF9933"/>
                </a:solidFill>
              </a:rPr>
              <a:t>cars</a:t>
            </a:r>
            <a:r>
              <a:rPr lang="en-US" altLang="zh-TW" sz="2000" dirty="0" smtClean="0"/>
              <a:t> </a:t>
            </a:r>
            <a:endParaRPr lang="en-US" altLang="zh-TW" sz="2000" dirty="0"/>
          </a:p>
          <a:p>
            <a:pPr>
              <a:spcAft>
                <a:spcPts val="1200"/>
              </a:spcAft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736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136</Words>
  <Application>Microsoft Office PowerPoint</Application>
  <PresentationFormat>如螢幕大小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API:  Highlight Keyword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Layout:  Top Sales / Service Leads</dc:title>
  <cp:lastModifiedBy>Chin-Te JUNG</cp:lastModifiedBy>
  <cp:revision>7</cp:revision>
  <dcterms:modified xsi:type="dcterms:W3CDTF">2013-03-15T13:17:26Z</dcterms:modified>
</cp:coreProperties>
</file>