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Alexandre Lac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11-20T03:54:44.011">
    <p:pos x="6000" y="0"/>
    <p:text>Correlate things in the picture to functional requirements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fofanovlab.u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827043e21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827043e21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(Chance)</a:t>
            </a:r>
            <a:endParaRPr/>
          </a:p>
          <a:p>
            <a:pPr indent="0" lvl="0" marL="0" rtl="0" algn="l">
              <a:spcBef>
                <a:spcPts val="0"/>
              </a:spcBef>
              <a:spcAft>
                <a:spcPts val="0"/>
              </a:spcAft>
              <a:buNone/>
            </a:pPr>
            <a:r>
              <a:rPr lang="en"/>
              <a:t>Environmental Constraints </a:t>
            </a:r>
            <a:endParaRPr/>
          </a:p>
          <a:p>
            <a:pPr indent="0" lvl="0" marL="0" rtl="0" algn="l">
              <a:spcBef>
                <a:spcPts val="0"/>
              </a:spcBef>
              <a:spcAft>
                <a:spcPts val="0"/>
              </a:spcAft>
              <a:buNone/>
            </a:pPr>
            <a:r>
              <a:rPr lang="en"/>
              <a:t>• Describe context your software must live in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7fe06b64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7fe06b6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1"/>
                </a:solidFill>
                <a:latin typeface="Roboto"/>
                <a:ea typeface="Roboto"/>
                <a:cs typeface="Roboto"/>
                <a:sym typeface="Roboto"/>
              </a:rPr>
              <a:t>We containerized our environment using flexbox because it allows seamless scalability for window sizing. This means boxes within our program can scale to fit or rearrange themselves so they are all easily viewable</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7fe06b64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7fe06b64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Domain Requirements: FEATURE CREEP! Medium Risk, but we have mitigating factors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6ff419d4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6ff419d4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Alex</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6ff419d4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6ff419d4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Turan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7fe06b648_5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7fe06b648_5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spcBef>
                <a:spcPts val="0"/>
              </a:spcBef>
              <a:spcAft>
                <a:spcPts val="0"/>
              </a:spcAft>
              <a:buClr>
                <a:srgbClr val="444444"/>
              </a:buClr>
              <a:buSzPts val="1050"/>
              <a:buFont typeface="Verdana"/>
              <a:buChar char="-"/>
            </a:pPr>
            <a:r>
              <a:rPr lang="en" sz="1050">
                <a:solidFill>
                  <a:srgbClr val="444444"/>
                </a:solidFill>
                <a:highlight>
                  <a:srgbClr val="FFFFFF"/>
                </a:highlight>
                <a:latin typeface="Verdana"/>
                <a:ea typeface="Verdana"/>
                <a:cs typeface="Verdana"/>
                <a:sym typeface="Verdana"/>
              </a:rPr>
              <a:t>Turan</a:t>
            </a:r>
            <a:endParaRPr sz="1050">
              <a:solidFill>
                <a:srgbClr val="444444"/>
              </a:solidFill>
              <a:highlight>
                <a:srgbClr val="FFFFFF"/>
              </a:highlight>
              <a:latin typeface="Verdana"/>
              <a:ea typeface="Verdana"/>
              <a:cs typeface="Verdana"/>
              <a:sym typeface="Verdana"/>
            </a:endParaRPr>
          </a:p>
          <a:p>
            <a:pPr indent="-295275" lvl="0" marL="457200" rtl="0" algn="l">
              <a:spcBef>
                <a:spcPts val="0"/>
              </a:spcBef>
              <a:spcAft>
                <a:spcPts val="0"/>
              </a:spcAft>
              <a:buClr>
                <a:srgbClr val="444444"/>
              </a:buClr>
              <a:buSzPts val="1050"/>
              <a:buFont typeface="Verdana"/>
              <a:buChar char="-"/>
            </a:pPr>
            <a:r>
              <a:rPr lang="en" sz="1050">
                <a:solidFill>
                  <a:srgbClr val="444444"/>
                </a:solidFill>
                <a:highlight>
                  <a:srgbClr val="FFFFFF"/>
                </a:highlight>
                <a:latin typeface="Verdana"/>
                <a:ea typeface="Verdana"/>
                <a:cs typeface="Verdana"/>
                <a:sym typeface="Verdana"/>
              </a:rPr>
              <a:t>Go back in time to 2011 Germany where an E.Coli outbreak caused massive panice and led to 51 deaths and hundreds of hospitalizations</a:t>
            </a:r>
            <a:endParaRPr sz="1050">
              <a:solidFill>
                <a:srgbClr val="444444"/>
              </a:solidFill>
              <a:highlight>
                <a:srgbClr val="FFFFFF"/>
              </a:highlight>
              <a:latin typeface="Verdana"/>
              <a:ea typeface="Verdana"/>
              <a:cs typeface="Verdana"/>
              <a:sym typeface="Verdana"/>
            </a:endParaRPr>
          </a:p>
          <a:p>
            <a:pPr indent="-295275" lvl="0" marL="457200" rtl="0" algn="l">
              <a:spcBef>
                <a:spcPts val="0"/>
              </a:spcBef>
              <a:spcAft>
                <a:spcPts val="0"/>
              </a:spcAft>
              <a:buClr>
                <a:srgbClr val="444444"/>
              </a:buClr>
              <a:buSzPts val="1050"/>
              <a:buFont typeface="Verdana"/>
              <a:buChar char="-"/>
            </a:pPr>
            <a:r>
              <a:rPr lang="en" sz="1050">
                <a:solidFill>
                  <a:srgbClr val="444444"/>
                </a:solidFill>
                <a:highlight>
                  <a:srgbClr val="FFFFFF"/>
                </a:highlight>
                <a:latin typeface="Verdana"/>
                <a:ea typeface="Verdana"/>
                <a:cs typeface="Verdana"/>
                <a:sym typeface="Verdana"/>
              </a:rPr>
              <a:t>Talk about the problem of why it took the scientific community to find out which strand caused the outbreak</a:t>
            </a:r>
            <a:endParaRPr sz="1050">
              <a:solidFill>
                <a:srgbClr val="444444"/>
              </a:solidFill>
              <a:highlight>
                <a:srgbClr val="FFFFFF"/>
              </a:highlight>
              <a:latin typeface="Verdana"/>
              <a:ea typeface="Verdana"/>
              <a:cs typeface="Verdana"/>
              <a:sym typeface="Verdana"/>
            </a:endParaRPr>
          </a:p>
          <a:p>
            <a:pPr indent="-295275" lvl="0" marL="457200" rtl="0" algn="l">
              <a:spcBef>
                <a:spcPts val="0"/>
              </a:spcBef>
              <a:spcAft>
                <a:spcPts val="0"/>
              </a:spcAft>
              <a:buClr>
                <a:srgbClr val="444444"/>
              </a:buClr>
              <a:buSzPts val="1050"/>
              <a:buFont typeface="Verdana"/>
              <a:buChar char="-"/>
            </a:pPr>
            <a:r>
              <a:rPr lang="en" sz="1050">
                <a:solidFill>
                  <a:srgbClr val="444444"/>
                </a:solidFill>
                <a:highlight>
                  <a:srgbClr val="FFFFFF"/>
                </a:highlight>
                <a:latin typeface="Verdana"/>
                <a:ea typeface="Verdana"/>
                <a:cs typeface="Verdana"/>
                <a:sym typeface="Verdana"/>
              </a:rPr>
              <a:t>Phenotypic testing ---&gt;&gt;&gt;&gt;&gt; Genomic tests</a:t>
            </a:r>
            <a:endParaRPr sz="1050">
              <a:solidFill>
                <a:srgbClr val="444444"/>
              </a:solidFill>
              <a:highlight>
                <a:srgbClr val="FFFFFF"/>
              </a:highlight>
              <a:latin typeface="Verdana"/>
              <a:ea typeface="Verdana"/>
              <a:cs typeface="Verdana"/>
              <a:sym typeface="Verdana"/>
            </a:endParaRPr>
          </a:p>
          <a:p>
            <a:pPr indent="0" lvl="0" marL="45720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7fe06b648_5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7fe06b648_5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Turan</a:t>
            </a:r>
            <a:endParaRPr/>
          </a:p>
          <a:p>
            <a:pPr indent="-298450" lvl="0" marL="457200" rtl="0" algn="l">
              <a:spcBef>
                <a:spcPts val="0"/>
              </a:spcBef>
              <a:spcAft>
                <a:spcPts val="0"/>
              </a:spcAft>
              <a:buSzPts val="1100"/>
              <a:buChar char="-"/>
            </a:pPr>
            <a:r>
              <a:rPr lang="en"/>
              <a:t>Advances in DNA sequencing technology have made it possible for scientists all over the world to sequence complete microbial genomes rapidly and efficiently.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7fe06b648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7fe06b648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http://www.fofanovlab.us/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7fe06b648_5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7fe06b648_5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Alex</a:t>
            </a:r>
            <a:endParaRPr/>
          </a:p>
          <a:p>
            <a:pPr indent="0" lvl="0" marL="0" rtl="0" algn="l">
              <a:spcBef>
                <a:spcPts val="0"/>
              </a:spcBef>
              <a:spcAft>
                <a:spcPts val="0"/>
              </a:spcAft>
              <a:buNone/>
            </a:pPr>
            <a:r>
              <a:rPr lang="en"/>
              <a:t>Edit: change to ‘identifies more effective primers quicker and cheaper’</a:t>
            </a:r>
            <a:endParaRPr/>
          </a:p>
          <a:p>
            <a:pPr indent="0" lvl="0" marL="0" rtl="0" algn="l">
              <a:spcBef>
                <a:spcPts val="0"/>
              </a:spcBef>
              <a:spcAft>
                <a:spcPts val="0"/>
              </a:spcAft>
              <a:buNone/>
            </a:pPr>
            <a:r>
              <a:t/>
            </a:r>
            <a:endParaRPr/>
          </a:p>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Makes pathogen identification easier</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Allows researchers to create more comprehensive test panels and monitor interactions between tests</a:t>
            </a:r>
            <a:endParaRPr sz="1800">
              <a:solidFill>
                <a:schemeClr val="dk1"/>
              </a:solidFill>
              <a:latin typeface="Roboto"/>
              <a:ea typeface="Roboto"/>
              <a:cs typeface="Roboto"/>
              <a:sym typeface="Roboto"/>
            </a:endParaRPr>
          </a:p>
          <a:p>
            <a:pPr indent="0" lvl="0" marL="0" rtl="0" algn="l">
              <a:spcBef>
                <a:spcPts val="16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7fe06b648_5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7fe06b648_5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Alex</a:t>
            </a:r>
            <a:endParaRPr/>
          </a:p>
          <a:p>
            <a:pPr indent="0" lvl="0" marL="0" rtl="0" algn="l">
              <a:spcBef>
                <a:spcPts val="0"/>
              </a:spcBef>
              <a:spcAft>
                <a:spcPts val="0"/>
              </a:spcAft>
              <a:buNone/>
            </a:pPr>
            <a:r>
              <a:rPr lang="en"/>
              <a:t>Cost, accessibility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6ff419d4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6ff419d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chart.ja example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7fe06b64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7fe06b64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Austin</a:t>
            </a:r>
            <a:endParaRPr/>
          </a:p>
          <a:p>
            <a:pPr indent="-298450" lvl="0" marL="457200" rtl="0" algn="l">
              <a:spcBef>
                <a:spcPts val="0"/>
              </a:spcBef>
              <a:spcAft>
                <a:spcPts val="0"/>
              </a:spcAft>
              <a:buSzPts val="1100"/>
              <a:buChar char="-"/>
            </a:pPr>
            <a:r>
              <a:rPr lang="en"/>
              <a:t>Begin by discussing how we got we these requirements</a:t>
            </a:r>
            <a:endParaRPr/>
          </a:p>
          <a:p>
            <a:pPr indent="-298450" lvl="0" marL="457200" rtl="0" algn="l">
              <a:spcBef>
                <a:spcPts val="0"/>
              </a:spcBef>
              <a:spcAft>
                <a:spcPts val="0"/>
              </a:spcAft>
              <a:buSzPts val="1100"/>
              <a:buChar char="-"/>
            </a:pPr>
            <a:r>
              <a:rPr lang="en"/>
              <a:t>Discuss domain level specific requirements </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7fe06b64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7fe06b64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reiterate, maintainaanility?</a:t>
            </a:r>
            <a:endParaRPr/>
          </a:p>
          <a:p>
            <a:pPr indent="0" lvl="0" marL="0" rtl="0" algn="l">
              <a:spcBef>
                <a:spcPts val="0"/>
              </a:spcBef>
              <a:spcAft>
                <a:spcPts val="0"/>
              </a:spcAft>
              <a:buNone/>
            </a:pPr>
            <a:r>
              <a:rPr lang="en"/>
              <a:t>Low overhead - If it runs primacy, it runs our GUI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rgbClr val="0B539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jp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10.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796425"/>
            <a:ext cx="5783400" cy="74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PRIMACY</a:t>
            </a:r>
            <a:endParaRPr/>
          </a:p>
        </p:txBody>
      </p:sp>
      <p:sp>
        <p:nvSpPr>
          <p:cNvPr id="64" name="Google Shape;64;p13"/>
          <p:cNvSpPr txBox="1"/>
          <p:nvPr>
            <p:ph idx="1" type="subTitle"/>
          </p:nvPr>
        </p:nvSpPr>
        <p:spPr>
          <a:xfrm>
            <a:off x="1680302" y="2975813"/>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rgbClr val="FFFFFF"/>
                </a:solidFill>
              </a:rPr>
              <a:t>By Turan Naimey, Austin Kelly, Alex Lacy and Chance Nelson</a:t>
            </a:r>
            <a:endParaRPr sz="1400">
              <a:solidFill>
                <a:srgbClr val="FFFFFF"/>
              </a:solidFill>
            </a:endParaRPr>
          </a:p>
          <a:p>
            <a:pPr indent="0" lvl="0" marL="0" rtl="0" algn="ctr">
              <a:spcBef>
                <a:spcPts val="0"/>
              </a:spcBef>
              <a:spcAft>
                <a:spcPts val="0"/>
              </a:spcAft>
              <a:buNone/>
            </a:pPr>
            <a:r>
              <a:rPr lang="en" sz="1400">
                <a:solidFill>
                  <a:srgbClr val="FFFFFF"/>
                </a:solidFill>
              </a:rPr>
              <a:t>Mentor: Isaac Shaffer</a:t>
            </a:r>
            <a:endParaRPr sz="1400">
              <a:solidFill>
                <a:srgbClr val="FFFFFF"/>
              </a:solidFill>
            </a:endParaRPr>
          </a:p>
        </p:txBody>
      </p:sp>
      <p:pic>
        <p:nvPicPr>
          <p:cNvPr id="65" name="Google Shape;65;p13"/>
          <p:cNvPicPr preferRelativeResize="0"/>
          <p:nvPr/>
        </p:nvPicPr>
        <p:blipFill>
          <a:blip r:embed="rId3">
            <a:alphaModFix/>
          </a:blip>
          <a:stretch>
            <a:fillRect/>
          </a:stretch>
        </p:blipFill>
        <p:spPr>
          <a:xfrm>
            <a:off x="140100" y="3492500"/>
            <a:ext cx="1457400" cy="1457400"/>
          </a:xfrm>
          <a:prstGeom prst="rect">
            <a:avLst/>
          </a:prstGeom>
          <a:noFill/>
          <a:ln>
            <a:noFill/>
          </a:ln>
        </p:spPr>
      </p:pic>
      <p:sp>
        <p:nvSpPr>
          <p:cNvPr id="66" name="Google Shape;66;p13"/>
          <p:cNvSpPr txBox="1"/>
          <p:nvPr/>
        </p:nvSpPr>
        <p:spPr>
          <a:xfrm>
            <a:off x="1223800" y="4011875"/>
            <a:ext cx="3007800" cy="6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Slab"/>
                <a:ea typeface="Roboto Slab"/>
                <a:cs typeface="Roboto Slab"/>
                <a:sym typeface="Roboto Slab"/>
              </a:rPr>
              <a:t>Team</a:t>
            </a:r>
            <a:endParaRPr sz="1800">
              <a:solidFill>
                <a:srgbClr val="FFFFFF"/>
              </a:solidFill>
              <a:latin typeface="Roboto Slab"/>
              <a:ea typeface="Roboto Slab"/>
              <a:cs typeface="Roboto Slab"/>
              <a:sym typeface="Roboto Slab"/>
            </a:endParaRPr>
          </a:p>
          <a:p>
            <a:pPr indent="0" lvl="0" marL="0" rtl="0" algn="l">
              <a:spcBef>
                <a:spcPts val="0"/>
              </a:spcBef>
              <a:spcAft>
                <a:spcPts val="0"/>
              </a:spcAft>
              <a:buNone/>
            </a:pPr>
            <a:r>
              <a:rPr lang="en" sz="1800">
                <a:solidFill>
                  <a:srgbClr val="FFFFFF"/>
                </a:solidFill>
                <a:latin typeface="Roboto Slab"/>
                <a:ea typeface="Roboto Slab"/>
                <a:cs typeface="Roboto Slab"/>
                <a:sym typeface="Roboto Slab"/>
              </a:rPr>
              <a:t>PathLab</a:t>
            </a:r>
            <a:endParaRPr sz="1800">
              <a:solidFill>
                <a:srgbClr val="FFFFFF"/>
              </a:solidFill>
              <a:latin typeface="Roboto Slab"/>
              <a:ea typeface="Roboto Slab"/>
              <a:cs typeface="Roboto Slab"/>
              <a:sym typeface="Roboto Slab"/>
            </a:endParaRPr>
          </a:p>
        </p:txBody>
      </p:sp>
      <p:sp>
        <p:nvSpPr>
          <p:cNvPr id="67" name="Google Shape;67;p13"/>
          <p:cNvSpPr txBox="1"/>
          <p:nvPr/>
        </p:nvSpPr>
        <p:spPr>
          <a:xfrm>
            <a:off x="193225" y="3588500"/>
            <a:ext cx="2107200" cy="1306800"/>
          </a:xfrm>
          <a:prstGeom prst="rect">
            <a:avLst/>
          </a:prstGeom>
          <a:noFill/>
          <a:ln cap="flat" cmpd="sng" w="9525">
            <a:solidFill>
              <a:srgbClr val="FFFFFF"/>
            </a:solidFill>
            <a:prstDash val="solid"/>
            <a:round/>
            <a:headEnd len="sm" w="sm" type="none"/>
            <a:tailEnd len="sm" w="sm" type="none"/>
          </a:ln>
          <a:effectLst>
            <a:outerShdw blurRad="57150" rotWithShape="0" algn="bl" dir="5400000" dist="19050">
              <a:srgbClr val="000000">
                <a:alpha val="48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3F3F3"/>
              </a:solidFill>
            </a:endParaRPr>
          </a:p>
        </p:txBody>
      </p:sp>
      <p:sp>
        <p:nvSpPr>
          <p:cNvPr id="68" name="Google Shape;68;p13"/>
          <p:cNvSpPr txBox="1"/>
          <p:nvPr/>
        </p:nvSpPr>
        <p:spPr>
          <a:xfrm>
            <a:off x="1758750" y="1449025"/>
            <a:ext cx="5783400" cy="107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500">
                <a:solidFill>
                  <a:schemeClr val="dk1"/>
                </a:solidFill>
                <a:latin typeface="Roboto Slab"/>
                <a:ea typeface="Roboto Slab"/>
                <a:cs typeface="Roboto Slab"/>
                <a:sym typeface="Roboto Slab"/>
              </a:rPr>
              <a:t>GUI for Massively Multiplexed Pathogen Detection Optimization</a:t>
            </a:r>
            <a:endParaRPr sz="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Environmental Constraints</a:t>
            </a:r>
            <a:endParaRPr/>
          </a:p>
        </p:txBody>
      </p:sp>
      <p:sp>
        <p:nvSpPr>
          <p:cNvPr id="142" name="Google Shape;142;p22"/>
          <p:cNvSpPr txBox="1"/>
          <p:nvPr>
            <p:ph idx="1" type="body"/>
          </p:nvPr>
        </p:nvSpPr>
        <p:spPr>
          <a:xfrm>
            <a:off x="387900" y="1489825"/>
            <a:ext cx="7808400" cy="17511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GUI must run on Windows and MacOS operating systems</a:t>
            </a:r>
            <a:endParaRPr sz="2100"/>
          </a:p>
          <a:p>
            <a:pPr indent="-361950" lvl="0" marL="457200" rtl="0" algn="l">
              <a:spcBef>
                <a:spcPts val="0"/>
              </a:spcBef>
              <a:spcAft>
                <a:spcPts val="0"/>
              </a:spcAft>
              <a:buSzPts val="2100"/>
              <a:buChar char="●"/>
            </a:pPr>
            <a:r>
              <a:rPr lang="en" sz="2100"/>
              <a:t>GUI must be packaged with the Primacy Pipeline</a:t>
            </a:r>
            <a:endParaRPr sz="2100"/>
          </a:p>
          <a:p>
            <a:pPr indent="-361950" lvl="0" marL="457200" rtl="0" algn="l">
              <a:spcBef>
                <a:spcPts val="0"/>
              </a:spcBef>
              <a:spcAft>
                <a:spcPts val="0"/>
              </a:spcAft>
              <a:buSzPts val="2100"/>
              <a:buChar char="●"/>
            </a:pPr>
            <a:r>
              <a:rPr lang="en" sz="2100"/>
              <a:t>GUI communicates with the pipeline using JSON strings</a:t>
            </a:r>
            <a:endParaRPr sz="2100"/>
          </a:p>
          <a:p>
            <a:pPr indent="0" lvl="0" marL="0" rtl="0" algn="l">
              <a:spcBef>
                <a:spcPts val="1600"/>
              </a:spcBef>
              <a:spcAft>
                <a:spcPts val="0"/>
              </a:spcAft>
              <a:buNone/>
            </a:pPr>
            <a:r>
              <a:t/>
            </a:r>
            <a:endParaRPr sz="2100"/>
          </a:p>
          <a:p>
            <a:pPr indent="0" lvl="0" marL="0" rtl="0" algn="l">
              <a:spcBef>
                <a:spcPts val="1600"/>
              </a:spcBef>
              <a:spcAft>
                <a:spcPts val="1600"/>
              </a:spcAft>
              <a:buNone/>
            </a:pPr>
            <a:r>
              <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87900" y="458025"/>
            <a:ext cx="61878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Deep Dive: Pipeline Traversal</a:t>
            </a:r>
            <a:endParaRPr/>
          </a:p>
        </p:txBody>
      </p:sp>
      <p:sp>
        <p:nvSpPr>
          <p:cNvPr id="148" name="Google Shape;148;p23"/>
          <p:cNvSpPr txBox="1"/>
          <p:nvPr>
            <p:ph idx="1" type="body"/>
          </p:nvPr>
        </p:nvSpPr>
        <p:spPr>
          <a:xfrm>
            <a:off x="387900" y="1489825"/>
            <a:ext cx="3041100" cy="3267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Pipeline Traversal</a:t>
            </a:r>
            <a:endParaRPr/>
          </a:p>
          <a:p>
            <a:pPr indent="-317500" lvl="1" marL="914400" rtl="0" algn="l">
              <a:spcBef>
                <a:spcPts val="0"/>
              </a:spcBef>
              <a:spcAft>
                <a:spcPts val="0"/>
              </a:spcAft>
              <a:buSzPts val="1400"/>
              <a:buChar char="○"/>
            </a:pPr>
            <a:r>
              <a:rPr lang="en"/>
              <a:t>Electron</a:t>
            </a:r>
            <a:endParaRPr/>
          </a:p>
          <a:p>
            <a:pPr indent="-317500" lvl="1" marL="914400" rtl="0" algn="l">
              <a:spcBef>
                <a:spcPts val="0"/>
              </a:spcBef>
              <a:spcAft>
                <a:spcPts val="0"/>
              </a:spcAft>
              <a:buSzPts val="1400"/>
              <a:buChar char="○"/>
            </a:pPr>
            <a:r>
              <a:rPr lang="en"/>
              <a:t>API</a:t>
            </a:r>
            <a:endParaRPr/>
          </a:p>
          <a:p>
            <a:pPr indent="-317500" lvl="1" marL="914400" rtl="0" algn="l">
              <a:spcBef>
                <a:spcPts val="0"/>
              </a:spcBef>
              <a:spcAft>
                <a:spcPts val="0"/>
              </a:spcAft>
              <a:buSzPts val="1400"/>
              <a:buChar char="○"/>
            </a:pPr>
            <a:r>
              <a:rPr lang="en"/>
              <a:t>JSON</a:t>
            </a:r>
            <a:endParaRPr/>
          </a:p>
          <a:p>
            <a:pPr indent="-317500" lvl="1" marL="914400" rtl="0" algn="l">
              <a:spcBef>
                <a:spcPts val="0"/>
              </a:spcBef>
              <a:spcAft>
                <a:spcPts val="0"/>
              </a:spcAft>
              <a:buSzPts val="1400"/>
              <a:buChar char="○"/>
            </a:pPr>
            <a:r>
              <a:rPr lang="en"/>
              <a:t>Tabs</a:t>
            </a:r>
            <a:endParaRPr/>
          </a:p>
          <a:p>
            <a:pPr indent="-342900" lvl="0" marL="457200" rtl="0" algn="l">
              <a:spcBef>
                <a:spcPts val="0"/>
              </a:spcBef>
              <a:spcAft>
                <a:spcPts val="0"/>
              </a:spcAft>
              <a:buSzPts val="1800"/>
              <a:buChar char="●"/>
            </a:pPr>
            <a:r>
              <a:rPr lang="en"/>
              <a:t>User Guidance</a:t>
            </a:r>
            <a:endParaRPr/>
          </a:p>
          <a:p>
            <a:pPr indent="-317500" lvl="1" marL="914400" rtl="0" algn="l">
              <a:spcBef>
                <a:spcPts val="0"/>
              </a:spcBef>
              <a:spcAft>
                <a:spcPts val="0"/>
              </a:spcAft>
              <a:buSzPts val="1400"/>
              <a:buChar char="○"/>
            </a:pPr>
            <a:r>
              <a:rPr lang="en"/>
              <a:t>Highlighting</a:t>
            </a:r>
            <a:endParaRPr/>
          </a:p>
          <a:p>
            <a:pPr indent="-317500" lvl="1" marL="914400" rtl="0" algn="l">
              <a:spcBef>
                <a:spcPts val="0"/>
              </a:spcBef>
              <a:spcAft>
                <a:spcPts val="0"/>
              </a:spcAft>
              <a:buSzPts val="1400"/>
              <a:buChar char="○"/>
            </a:pPr>
            <a:r>
              <a:rPr lang="en"/>
              <a:t>User Feedback</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9" name="Google Shape;149;p23"/>
          <p:cNvPicPr preferRelativeResize="0"/>
          <p:nvPr/>
        </p:nvPicPr>
        <p:blipFill>
          <a:blip r:embed="rId4">
            <a:alphaModFix/>
          </a:blip>
          <a:stretch>
            <a:fillRect/>
          </a:stretch>
        </p:blipFill>
        <p:spPr>
          <a:xfrm>
            <a:off x="4914900" y="1083900"/>
            <a:ext cx="4082501" cy="3850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Risks and </a:t>
            </a:r>
            <a:r>
              <a:rPr lang="en"/>
              <a:t>Feasibility</a:t>
            </a:r>
            <a:endParaRPr/>
          </a:p>
        </p:txBody>
      </p:sp>
      <p:sp>
        <p:nvSpPr>
          <p:cNvPr id="155" name="Google Shape;155;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Domain Requirements:</a:t>
            </a:r>
            <a:r>
              <a:rPr lang="en"/>
              <a:t> </a:t>
            </a:r>
            <a:r>
              <a:rPr lang="en">
                <a:solidFill>
                  <a:srgbClr val="FF9900"/>
                </a:solidFill>
              </a:rPr>
              <a:t>Medium Risk</a:t>
            </a:r>
            <a:endParaRPr>
              <a:solidFill>
                <a:srgbClr val="FF9900"/>
              </a:solidFill>
            </a:endParaRPr>
          </a:p>
          <a:p>
            <a:pPr indent="-317500" lvl="1" marL="914400" rtl="0" algn="l">
              <a:spcBef>
                <a:spcPts val="0"/>
              </a:spcBef>
              <a:spcAft>
                <a:spcPts val="0"/>
              </a:spcAft>
              <a:buClr>
                <a:srgbClr val="FFFFFF"/>
              </a:buClr>
              <a:buSzPts val="1400"/>
              <a:buChar char="○"/>
            </a:pPr>
            <a:r>
              <a:rPr lang="en">
                <a:solidFill>
                  <a:srgbClr val="FFFFFF"/>
                </a:solidFill>
              </a:rPr>
              <a:t>Feature Creep</a:t>
            </a:r>
            <a:endParaRPr>
              <a:solidFill>
                <a:srgbClr val="FFFFFF"/>
              </a:solidFill>
            </a:endParaRPr>
          </a:p>
          <a:p>
            <a:pPr indent="-342900" lvl="0" marL="457200" rtl="0" algn="l">
              <a:spcBef>
                <a:spcPts val="0"/>
              </a:spcBef>
              <a:spcAft>
                <a:spcPts val="0"/>
              </a:spcAft>
              <a:buClr>
                <a:srgbClr val="FFFFFF"/>
              </a:buClr>
              <a:buSzPts val="1800"/>
              <a:buChar char="●"/>
            </a:pPr>
            <a:r>
              <a:rPr b="1" lang="en">
                <a:solidFill>
                  <a:srgbClr val="FFFFFF"/>
                </a:solidFill>
              </a:rPr>
              <a:t>Technical Requirements: </a:t>
            </a:r>
            <a:r>
              <a:rPr lang="en">
                <a:solidFill>
                  <a:srgbClr val="00FF00"/>
                </a:solidFill>
              </a:rPr>
              <a:t>Low Risk</a:t>
            </a:r>
            <a:endParaRPr>
              <a:solidFill>
                <a:srgbClr val="00FF00"/>
              </a:solidFill>
            </a:endParaRPr>
          </a:p>
          <a:p>
            <a:pPr indent="-342900" lvl="0" marL="457200" rtl="0" algn="l">
              <a:spcBef>
                <a:spcPts val="0"/>
              </a:spcBef>
              <a:spcAft>
                <a:spcPts val="0"/>
              </a:spcAft>
              <a:buClr>
                <a:srgbClr val="FFFFFF"/>
              </a:buClr>
              <a:buSzPts val="1800"/>
              <a:buChar char="●"/>
            </a:pPr>
            <a:r>
              <a:rPr b="1" lang="en">
                <a:solidFill>
                  <a:srgbClr val="FFFFFF"/>
                </a:solidFill>
              </a:rPr>
              <a:t>Performance Requirements:</a:t>
            </a:r>
            <a:r>
              <a:rPr lang="en">
                <a:solidFill>
                  <a:srgbClr val="FFFFFF"/>
                </a:solidFill>
              </a:rPr>
              <a:t> </a:t>
            </a:r>
            <a:r>
              <a:rPr lang="en">
                <a:solidFill>
                  <a:srgbClr val="FF9900"/>
                </a:solidFill>
              </a:rPr>
              <a:t>Medium Risk</a:t>
            </a:r>
            <a:endParaRPr>
              <a:solidFill>
                <a:srgbClr val="FF9900"/>
              </a:solidFill>
            </a:endParaRPr>
          </a:p>
          <a:p>
            <a:pPr indent="-317500" lvl="1" marL="914400" rtl="0" algn="l">
              <a:spcBef>
                <a:spcPts val="0"/>
              </a:spcBef>
              <a:spcAft>
                <a:spcPts val="0"/>
              </a:spcAft>
              <a:buClr>
                <a:srgbClr val="FFFFFF"/>
              </a:buClr>
              <a:buSzPts val="1400"/>
              <a:buChar char="○"/>
            </a:pPr>
            <a:r>
              <a:rPr lang="en">
                <a:solidFill>
                  <a:srgbClr val="FFFFFF"/>
                </a:solidFill>
              </a:rPr>
              <a:t>Validation Time Frame</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Schedule</a:t>
            </a:r>
            <a:endParaRPr/>
          </a:p>
        </p:txBody>
      </p:sp>
      <p:pic>
        <p:nvPicPr>
          <p:cNvPr id="161" name="Google Shape;161;p25"/>
          <p:cNvPicPr preferRelativeResize="0"/>
          <p:nvPr/>
        </p:nvPicPr>
        <p:blipFill>
          <a:blip r:embed="rId3">
            <a:alphaModFix/>
          </a:blip>
          <a:stretch>
            <a:fillRect/>
          </a:stretch>
        </p:blipFill>
        <p:spPr>
          <a:xfrm>
            <a:off x="91790" y="1293181"/>
            <a:ext cx="8839200" cy="33107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167" name="Google Shape;167;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GUI will allow researchers to use the Primacy tool without worrying about learning a new interface</a:t>
            </a:r>
            <a:endParaRPr/>
          </a:p>
          <a:p>
            <a:pPr indent="-342900" lvl="0" marL="457200" rtl="0" algn="l">
              <a:spcBef>
                <a:spcPts val="0"/>
              </a:spcBef>
              <a:spcAft>
                <a:spcPts val="0"/>
              </a:spcAft>
              <a:buSzPts val="1800"/>
              <a:buChar char="●"/>
            </a:pPr>
            <a:r>
              <a:rPr lang="en"/>
              <a:t>Using web-based technologies allow flexibility and adding new features seamless</a:t>
            </a:r>
            <a:endParaRPr/>
          </a:p>
          <a:p>
            <a:pPr indent="-342900" lvl="0" marL="457200" rtl="0" algn="l">
              <a:spcBef>
                <a:spcPts val="0"/>
              </a:spcBef>
              <a:spcAft>
                <a:spcPts val="0"/>
              </a:spcAft>
              <a:buSzPts val="1800"/>
              <a:buChar char="●"/>
            </a:pPr>
            <a:r>
              <a:rPr lang="en"/>
              <a:t>Some risks, which we are confident we can mitigate.</a:t>
            </a:r>
            <a:endParaRPr/>
          </a:p>
          <a:p>
            <a:pPr indent="-342900" lvl="0" marL="457200" rtl="0" algn="l">
              <a:spcBef>
                <a:spcPts val="0"/>
              </a:spcBef>
              <a:spcAft>
                <a:spcPts val="0"/>
              </a:spcAft>
              <a:buSzPts val="1800"/>
              <a:buChar char="●"/>
            </a:pPr>
            <a:r>
              <a:rPr lang="en"/>
              <a:t>Prototyping right now, development soon to begin.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74" name="Google Shape;74;p14"/>
          <p:cNvSpPr txBox="1"/>
          <p:nvPr>
            <p:ph idx="1" type="body"/>
          </p:nvPr>
        </p:nvSpPr>
        <p:spPr>
          <a:xfrm>
            <a:off x="387900" y="1489825"/>
            <a:ext cx="3955500" cy="1917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 Coli Outbreak Germany 2011</a:t>
            </a:r>
            <a:endParaRPr/>
          </a:p>
          <a:p>
            <a:pPr indent="-342900" lvl="0" marL="457200" rtl="0" algn="l">
              <a:spcBef>
                <a:spcPts val="0"/>
              </a:spcBef>
              <a:spcAft>
                <a:spcPts val="0"/>
              </a:spcAft>
              <a:buSzPts val="1800"/>
              <a:buChar char="●"/>
            </a:pPr>
            <a:r>
              <a:rPr lang="en"/>
              <a:t>3500 cases of infection</a:t>
            </a:r>
            <a:endParaRPr/>
          </a:p>
          <a:p>
            <a:pPr indent="-342900" lvl="0" marL="457200" rtl="0" algn="l">
              <a:spcBef>
                <a:spcPts val="0"/>
              </a:spcBef>
              <a:spcAft>
                <a:spcPts val="0"/>
              </a:spcAft>
              <a:buSzPts val="1800"/>
              <a:buChar char="●"/>
            </a:pPr>
            <a:r>
              <a:rPr lang="en"/>
              <a:t>51 deaths</a:t>
            </a:r>
            <a:endParaRPr/>
          </a:p>
          <a:p>
            <a:pPr indent="-342900" lvl="0" marL="457200" rtl="0" algn="l">
              <a:spcBef>
                <a:spcPts val="0"/>
              </a:spcBef>
              <a:spcAft>
                <a:spcPts val="0"/>
              </a:spcAft>
              <a:buSzPts val="1800"/>
              <a:buChar char="●"/>
            </a:pPr>
            <a:r>
              <a:rPr lang="en"/>
              <a:t>Spanish Cucumbers</a:t>
            </a:r>
            <a:endParaRPr/>
          </a:p>
          <a:p>
            <a:pPr indent="-342900" lvl="0" marL="457200" rtl="0" algn="l">
              <a:spcBef>
                <a:spcPts val="0"/>
              </a:spcBef>
              <a:spcAft>
                <a:spcPts val="0"/>
              </a:spcAft>
              <a:buSzPts val="1800"/>
              <a:buChar char="●"/>
            </a:pPr>
            <a:r>
              <a:rPr lang="en"/>
              <a:t>Failure to detect the right strain</a:t>
            </a:r>
            <a:endParaRPr/>
          </a:p>
          <a:p>
            <a:pPr indent="0" lvl="0" marL="0" rtl="0" algn="l">
              <a:spcBef>
                <a:spcPts val="1600"/>
              </a:spcBef>
              <a:spcAft>
                <a:spcPts val="1600"/>
              </a:spcAft>
              <a:buNone/>
            </a:pPr>
            <a:r>
              <a:t/>
            </a:r>
            <a:endParaRPr/>
          </a:p>
        </p:txBody>
      </p:sp>
      <p:pic>
        <p:nvPicPr>
          <p:cNvPr id="75" name="Google Shape;75;p14"/>
          <p:cNvPicPr preferRelativeResize="0"/>
          <p:nvPr/>
        </p:nvPicPr>
        <p:blipFill>
          <a:blip r:embed="rId3">
            <a:alphaModFix/>
          </a:blip>
          <a:stretch>
            <a:fillRect/>
          </a:stretch>
        </p:blipFill>
        <p:spPr>
          <a:xfrm>
            <a:off x="5159850" y="501775"/>
            <a:ext cx="2879250" cy="1917574"/>
          </a:xfrm>
          <a:prstGeom prst="rect">
            <a:avLst/>
          </a:prstGeom>
          <a:noFill/>
          <a:ln>
            <a:noFill/>
          </a:ln>
        </p:spPr>
      </p:pic>
      <p:pic>
        <p:nvPicPr>
          <p:cNvPr id="76" name="Google Shape;76;p14"/>
          <p:cNvPicPr preferRelativeResize="0"/>
          <p:nvPr/>
        </p:nvPicPr>
        <p:blipFill>
          <a:blip r:embed="rId4">
            <a:alphaModFix/>
          </a:blip>
          <a:stretch>
            <a:fillRect/>
          </a:stretch>
        </p:blipFill>
        <p:spPr>
          <a:xfrm>
            <a:off x="5531325" y="2943837"/>
            <a:ext cx="2136300" cy="16726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Multiplexed Genomics Testing</a:t>
            </a:r>
            <a:endParaRPr/>
          </a:p>
        </p:txBody>
      </p:sp>
      <p:sp>
        <p:nvSpPr>
          <p:cNvPr id="82" name="Google Shape;82;p15"/>
          <p:cNvSpPr txBox="1"/>
          <p:nvPr>
            <p:ph idx="1" type="body"/>
          </p:nvPr>
        </p:nvSpPr>
        <p:spPr>
          <a:xfrm>
            <a:off x="387900" y="1489825"/>
            <a:ext cx="4127100" cy="194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Pathogen screening panel</a:t>
            </a:r>
            <a:endParaRPr/>
          </a:p>
          <a:p>
            <a:pPr indent="-342900" lvl="0" marL="457200" rtl="0" algn="l">
              <a:spcBef>
                <a:spcPts val="0"/>
              </a:spcBef>
              <a:spcAft>
                <a:spcPts val="0"/>
              </a:spcAft>
              <a:buSzPts val="1800"/>
              <a:buChar char="●"/>
            </a:pPr>
            <a:r>
              <a:rPr lang="en"/>
              <a:t>Diagnostic Tests</a:t>
            </a:r>
            <a:endParaRPr/>
          </a:p>
          <a:p>
            <a:pPr indent="-342900" lvl="0" marL="457200" rtl="0" algn="l">
              <a:spcBef>
                <a:spcPts val="0"/>
              </a:spcBef>
              <a:spcAft>
                <a:spcPts val="0"/>
              </a:spcAft>
              <a:buSzPts val="1800"/>
              <a:buChar char="●"/>
            </a:pPr>
            <a:r>
              <a:rPr lang="en"/>
              <a:t>Optimization of Tests</a:t>
            </a:r>
            <a:endParaRPr/>
          </a:p>
          <a:p>
            <a:pPr indent="-342900" lvl="0" marL="457200" rtl="0" algn="l">
              <a:spcBef>
                <a:spcPts val="0"/>
              </a:spcBef>
              <a:spcAft>
                <a:spcPts val="0"/>
              </a:spcAft>
              <a:buSzPts val="1800"/>
              <a:buChar char="●"/>
            </a:pPr>
            <a:r>
              <a:rPr lang="en"/>
              <a:t>Efficient Identification of different Pathogen strains</a:t>
            </a:r>
            <a:endParaRPr/>
          </a:p>
          <a:p>
            <a:pPr indent="0" lvl="0" marL="0" rtl="0" algn="l">
              <a:spcBef>
                <a:spcPts val="1600"/>
              </a:spcBef>
              <a:spcAft>
                <a:spcPts val="1600"/>
              </a:spcAft>
              <a:buNone/>
            </a:pPr>
            <a:r>
              <a:t/>
            </a:r>
            <a:endParaRPr/>
          </a:p>
        </p:txBody>
      </p:sp>
      <p:pic>
        <p:nvPicPr>
          <p:cNvPr id="83" name="Google Shape;83;p15"/>
          <p:cNvPicPr preferRelativeResize="0"/>
          <p:nvPr/>
        </p:nvPicPr>
        <p:blipFill>
          <a:blip r:embed="rId3">
            <a:alphaModFix/>
          </a:blip>
          <a:stretch>
            <a:fillRect/>
          </a:stretch>
        </p:blipFill>
        <p:spPr>
          <a:xfrm>
            <a:off x="5782700" y="1273625"/>
            <a:ext cx="2973400" cy="1817075"/>
          </a:xfrm>
          <a:prstGeom prst="rect">
            <a:avLst/>
          </a:prstGeom>
          <a:noFill/>
          <a:ln>
            <a:noFill/>
          </a:ln>
        </p:spPr>
      </p:pic>
      <p:pic>
        <p:nvPicPr>
          <p:cNvPr descr="http://www.gentegra.com/wp-content/uploads/2018/01/dna.png" id="84" name="Google Shape;84;p15"/>
          <p:cNvPicPr preferRelativeResize="0"/>
          <p:nvPr/>
        </p:nvPicPr>
        <p:blipFill>
          <a:blip r:embed="rId4">
            <a:alphaModFix/>
          </a:blip>
          <a:stretch>
            <a:fillRect/>
          </a:stretch>
        </p:blipFill>
        <p:spPr>
          <a:xfrm>
            <a:off x="4316525" y="2197700"/>
            <a:ext cx="2438400" cy="2647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a:t>
            </a:r>
            <a:r>
              <a:rPr lang="en"/>
              <a:t> Client: </a:t>
            </a:r>
            <a:r>
              <a:rPr b="1" lang="en"/>
              <a:t>Fofanov Lab</a:t>
            </a:r>
            <a:endParaRPr b="1"/>
          </a:p>
        </p:txBody>
      </p:sp>
      <p:sp>
        <p:nvSpPr>
          <p:cNvPr id="90" name="Google Shape;90;p16"/>
          <p:cNvSpPr txBox="1"/>
          <p:nvPr>
            <p:ph idx="1" type="body"/>
          </p:nvPr>
        </p:nvSpPr>
        <p:spPr>
          <a:xfrm>
            <a:off x="387900" y="1489825"/>
            <a:ext cx="43563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Bioinformatics</a:t>
            </a:r>
            <a:endParaRPr/>
          </a:p>
          <a:p>
            <a:pPr indent="-342900" lvl="0" marL="457200" rtl="0" algn="l">
              <a:spcBef>
                <a:spcPts val="1000"/>
              </a:spcBef>
              <a:spcAft>
                <a:spcPts val="0"/>
              </a:spcAft>
              <a:buSzPts val="1800"/>
              <a:buChar char="●"/>
            </a:pPr>
            <a:r>
              <a:rPr lang="en"/>
              <a:t>Epidemiology</a:t>
            </a:r>
            <a:endParaRPr/>
          </a:p>
          <a:p>
            <a:pPr indent="-317500" lvl="1" marL="914400" rtl="0" algn="l">
              <a:spcBef>
                <a:spcPts val="0"/>
              </a:spcBef>
              <a:spcAft>
                <a:spcPts val="0"/>
              </a:spcAft>
              <a:buSzPts val="1400"/>
              <a:buChar char="○"/>
            </a:pPr>
            <a:r>
              <a:rPr lang="en"/>
              <a:t>Detection</a:t>
            </a:r>
            <a:endParaRPr/>
          </a:p>
          <a:p>
            <a:pPr indent="-317500" lvl="1" marL="914400" rtl="0" algn="l">
              <a:spcBef>
                <a:spcPts val="0"/>
              </a:spcBef>
              <a:spcAft>
                <a:spcPts val="0"/>
              </a:spcAft>
              <a:buSzPts val="1400"/>
              <a:buChar char="○"/>
            </a:pPr>
            <a:r>
              <a:rPr lang="en"/>
              <a:t>Tracking</a:t>
            </a:r>
            <a:endParaRPr/>
          </a:p>
          <a:p>
            <a:pPr indent="-342900" lvl="0" marL="457200" rtl="0" algn="l">
              <a:spcBef>
                <a:spcPts val="1000"/>
              </a:spcBef>
              <a:spcAft>
                <a:spcPts val="0"/>
              </a:spcAft>
              <a:buSzPts val="1800"/>
              <a:buChar char="●"/>
            </a:pPr>
            <a:r>
              <a:rPr b="1" lang="en"/>
              <a:t>Primacy - </a:t>
            </a:r>
            <a:r>
              <a:rPr lang="en"/>
              <a:t>Pathogen </a:t>
            </a:r>
            <a:r>
              <a:rPr i="1" lang="en"/>
              <a:t>identification</a:t>
            </a:r>
            <a:r>
              <a:rPr lang="en"/>
              <a:t> optimisation tool</a:t>
            </a:r>
            <a:endParaRPr/>
          </a:p>
        </p:txBody>
      </p:sp>
      <p:pic>
        <p:nvPicPr>
          <p:cNvPr id="91" name="Google Shape;91;p16"/>
          <p:cNvPicPr preferRelativeResize="0"/>
          <p:nvPr/>
        </p:nvPicPr>
        <p:blipFill>
          <a:blip r:embed="rId3">
            <a:alphaModFix/>
          </a:blip>
          <a:stretch>
            <a:fillRect/>
          </a:stretch>
        </p:blipFill>
        <p:spPr>
          <a:xfrm>
            <a:off x="4958500" y="1144125"/>
            <a:ext cx="1667600" cy="1802000"/>
          </a:xfrm>
          <a:prstGeom prst="rect">
            <a:avLst/>
          </a:prstGeom>
          <a:noFill/>
          <a:ln>
            <a:noFill/>
          </a:ln>
        </p:spPr>
      </p:pic>
      <p:pic>
        <p:nvPicPr>
          <p:cNvPr id="92" name="Google Shape;92;p16"/>
          <p:cNvPicPr preferRelativeResize="0"/>
          <p:nvPr/>
        </p:nvPicPr>
        <p:blipFill>
          <a:blip r:embed="rId4">
            <a:alphaModFix/>
          </a:blip>
          <a:stretch>
            <a:fillRect/>
          </a:stretch>
        </p:blipFill>
        <p:spPr>
          <a:xfrm>
            <a:off x="7052700" y="1144125"/>
            <a:ext cx="1394475" cy="1802000"/>
          </a:xfrm>
          <a:prstGeom prst="rect">
            <a:avLst/>
          </a:prstGeom>
          <a:noFill/>
          <a:ln>
            <a:noFill/>
          </a:ln>
        </p:spPr>
      </p:pic>
      <p:sp>
        <p:nvSpPr>
          <p:cNvPr id="93" name="Google Shape;93;p16"/>
          <p:cNvSpPr txBox="1"/>
          <p:nvPr/>
        </p:nvSpPr>
        <p:spPr>
          <a:xfrm>
            <a:off x="4889000" y="3031375"/>
            <a:ext cx="2018400" cy="4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rPr>
              <a:t>Viacheslav Fofanov, Ph.D.</a:t>
            </a:r>
            <a:endParaRPr sz="1300">
              <a:solidFill>
                <a:srgbClr val="FFFFFF"/>
              </a:solidFill>
            </a:endParaRPr>
          </a:p>
          <a:p>
            <a:pPr indent="0" lvl="0" marL="0" rtl="0" algn="l">
              <a:spcBef>
                <a:spcPts val="0"/>
              </a:spcBef>
              <a:spcAft>
                <a:spcPts val="0"/>
              </a:spcAft>
              <a:buNone/>
            </a:pPr>
            <a:r>
              <a:t/>
            </a:r>
            <a:endParaRPr sz="1300">
              <a:solidFill>
                <a:srgbClr val="808080"/>
              </a:solidFill>
            </a:endParaRPr>
          </a:p>
          <a:p>
            <a:pPr indent="0" lvl="0" marL="0" rtl="0" algn="l">
              <a:spcBef>
                <a:spcPts val="0"/>
              </a:spcBef>
              <a:spcAft>
                <a:spcPts val="0"/>
              </a:spcAft>
              <a:buNone/>
            </a:pPr>
            <a:r>
              <a:t/>
            </a:r>
            <a:endParaRPr/>
          </a:p>
        </p:txBody>
      </p:sp>
      <p:sp>
        <p:nvSpPr>
          <p:cNvPr id="94" name="Google Shape;94;p16"/>
          <p:cNvSpPr txBox="1"/>
          <p:nvPr/>
        </p:nvSpPr>
        <p:spPr>
          <a:xfrm>
            <a:off x="7052200" y="3120325"/>
            <a:ext cx="1528200" cy="2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rPr>
              <a:t>Tara Furstenau, Ph.D.</a:t>
            </a:r>
            <a:endParaRPr sz="1300">
              <a:solidFill>
                <a:srgbClr val="FFFFFF"/>
              </a:solidFill>
            </a:endParaRPr>
          </a:p>
          <a:p>
            <a:pPr indent="0" lvl="0" marL="0" rtl="0" algn="l">
              <a:spcBef>
                <a:spcPts val="0"/>
              </a:spcBef>
              <a:spcAft>
                <a:spcPts val="0"/>
              </a:spcAft>
              <a:buNone/>
            </a:pPr>
            <a:r>
              <a:t/>
            </a:r>
            <a:endParaRPr sz="1300">
              <a:solidFill>
                <a:srgbClr val="FFFFF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Primacy - The Pipeline</a:t>
            </a:r>
            <a:endParaRPr/>
          </a:p>
        </p:txBody>
      </p:sp>
      <p:sp>
        <p:nvSpPr>
          <p:cNvPr id="100" name="Google Shape;100;p17"/>
          <p:cNvSpPr txBox="1"/>
          <p:nvPr>
            <p:ph idx="1" type="body"/>
          </p:nvPr>
        </p:nvSpPr>
        <p:spPr>
          <a:xfrm>
            <a:off x="387900" y="1489825"/>
            <a:ext cx="7620600" cy="78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Simplifies designing tests</a:t>
            </a:r>
            <a:endParaRPr/>
          </a:p>
          <a:p>
            <a:pPr indent="-342900" lvl="0" marL="457200" rtl="0" algn="l">
              <a:spcBef>
                <a:spcPts val="0"/>
              </a:spcBef>
              <a:spcAft>
                <a:spcPts val="0"/>
              </a:spcAft>
              <a:buSzPts val="1800"/>
              <a:buChar char="●"/>
            </a:pPr>
            <a:r>
              <a:rPr lang="en"/>
              <a:t>4 Module </a:t>
            </a:r>
            <a:r>
              <a:rPr lang="en"/>
              <a:t>Pipeline</a:t>
            </a:r>
            <a:endParaRPr/>
          </a:p>
          <a:p>
            <a:pPr indent="-342900" lvl="0" marL="457200" rtl="0" algn="l">
              <a:spcBef>
                <a:spcPts val="0"/>
              </a:spcBef>
              <a:spcAft>
                <a:spcPts val="0"/>
              </a:spcAft>
              <a:buSzPts val="1800"/>
              <a:buChar char="●"/>
            </a:pPr>
            <a:r>
              <a:rPr lang="en"/>
              <a:t>Python Based CLI (Command Line Interface)</a:t>
            </a:r>
            <a:endParaRPr/>
          </a:p>
          <a:p>
            <a:pPr indent="-342900" lvl="0" marL="457200" rtl="0" algn="l">
              <a:spcBef>
                <a:spcPts val="0"/>
              </a:spcBef>
              <a:spcAft>
                <a:spcPts val="0"/>
              </a:spcAft>
              <a:buSzPts val="1800"/>
              <a:buChar char="●"/>
            </a:pPr>
            <a:r>
              <a:rPr lang="en"/>
              <a:t>Inexpensive</a:t>
            </a:r>
            <a:endParaRPr/>
          </a:p>
        </p:txBody>
      </p:sp>
      <p:pic>
        <p:nvPicPr>
          <p:cNvPr id="101" name="Google Shape;101;p17"/>
          <p:cNvPicPr preferRelativeResize="0"/>
          <p:nvPr/>
        </p:nvPicPr>
        <p:blipFill>
          <a:blip r:embed="rId3">
            <a:alphaModFix/>
          </a:blip>
          <a:stretch>
            <a:fillRect/>
          </a:stretch>
        </p:blipFill>
        <p:spPr>
          <a:xfrm>
            <a:off x="2364600" y="2756600"/>
            <a:ext cx="4414799" cy="19829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107" name="Google Shape;107;p18"/>
          <p:cNvSpPr txBox="1"/>
          <p:nvPr>
            <p:ph idx="1" type="body"/>
          </p:nvPr>
        </p:nvSpPr>
        <p:spPr>
          <a:xfrm>
            <a:off x="387900" y="1489824"/>
            <a:ext cx="8368200" cy="1330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End-user biologist are not all CLI experts</a:t>
            </a:r>
            <a:endParaRPr/>
          </a:p>
          <a:p>
            <a:pPr indent="-342900" lvl="0" marL="457200" rtl="0" algn="l">
              <a:spcBef>
                <a:spcPts val="0"/>
              </a:spcBef>
              <a:spcAft>
                <a:spcPts val="0"/>
              </a:spcAft>
              <a:buSzPts val="1800"/>
              <a:buChar char="●"/>
            </a:pPr>
            <a:r>
              <a:rPr lang="en"/>
              <a:t>CLI based tools limit the number of users</a:t>
            </a:r>
            <a:endParaRPr/>
          </a:p>
          <a:p>
            <a:pPr indent="-342900" lvl="0" marL="457200" rtl="0" algn="l">
              <a:spcBef>
                <a:spcPts val="0"/>
              </a:spcBef>
              <a:spcAft>
                <a:spcPts val="0"/>
              </a:spcAft>
              <a:buSzPts val="1800"/>
              <a:buChar char="●"/>
            </a:pPr>
            <a:r>
              <a:rPr lang="en"/>
              <a:t>Perception that CLI tools are only for competent programmers/users</a:t>
            </a:r>
            <a:endParaRPr/>
          </a:p>
          <a:p>
            <a:pPr indent="-342900" lvl="0" marL="457200" rtl="0" algn="l">
              <a:spcBef>
                <a:spcPts val="0"/>
              </a:spcBef>
              <a:spcAft>
                <a:spcPts val="0"/>
              </a:spcAft>
              <a:buSzPts val="1800"/>
              <a:buChar char="●"/>
            </a:pPr>
            <a:r>
              <a:rPr lang="en"/>
              <a:t>Intimidating interface for starters</a:t>
            </a:r>
            <a:endParaRPr/>
          </a:p>
          <a:p>
            <a:pPr indent="-342900" lvl="0" marL="457200" rtl="0" algn="l">
              <a:spcBef>
                <a:spcPts val="0"/>
              </a:spcBef>
              <a:spcAft>
                <a:spcPts val="0"/>
              </a:spcAft>
              <a:buSzPts val="1800"/>
              <a:buChar char="●"/>
            </a:pPr>
            <a:r>
              <a:rPr lang="en"/>
              <a:t>Existing tools are expensive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 GUI</a:t>
            </a:r>
            <a:endParaRPr/>
          </a:p>
        </p:txBody>
      </p:sp>
      <p:sp>
        <p:nvSpPr>
          <p:cNvPr id="113" name="Google Shape;113;p19"/>
          <p:cNvSpPr txBox="1"/>
          <p:nvPr>
            <p:ph idx="1" type="body"/>
          </p:nvPr>
        </p:nvSpPr>
        <p:spPr>
          <a:xfrm>
            <a:off x="387900" y="1489825"/>
            <a:ext cx="2311800" cy="130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Technologies</a:t>
            </a:r>
            <a:endParaRPr sz="1800"/>
          </a:p>
          <a:p>
            <a:pPr indent="-317500" lvl="1" marL="914400" rtl="0" algn="l">
              <a:spcBef>
                <a:spcPts val="0"/>
              </a:spcBef>
              <a:spcAft>
                <a:spcPts val="0"/>
              </a:spcAft>
              <a:buSzPts val="1400"/>
              <a:buChar char="○"/>
            </a:pPr>
            <a:r>
              <a:rPr lang="en" sz="1400"/>
              <a:t>Electron</a:t>
            </a:r>
            <a:endParaRPr sz="1400"/>
          </a:p>
          <a:p>
            <a:pPr indent="-317500" lvl="1" marL="914400" rtl="0" algn="l">
              <a:spcBef>
                <a:spcPts val="0"/>
              </a:spcBef>
              <a:spcAft>
                <a:spcPts val="0"/>
              </a:spcAft>
              <a:buSzPts val="1400"/>
              <a:buChar char="○"/>
            </a:pPr>
            <a:r>
              <a:rPr lang="en" sz="1400"/>
              <a:t>Flexbox</a:t>
            </a:r>
            <a:endParaRPr sz="1400"/>
          </a:p>
          <a:p>
            <a:pPr indent="-317500" lvl="1" marL="914400" rtl="0" algn="l">
              <a:spcBef>
                <a:spcPts val="0"/>
              </a:spcBef>
              <a:spcAft>
                <a:spcPts val="0"/>
              </a:spcAft>
              <a:buSzPts val="1400"/>
              <a:buChar char="○"/>
            </a:pPr>
            <a:r>
              <a:rPr lang="en" sz="1400"/>
              <a:t>Chart.JS</a:t>
            </a:r>
            <a:endParaRPr sz="1400"/>
          </a:p>
        </p:txBody>
      </p:sp>
      <p:pic>
        <p:nvPicPr>
          <p:cNvPr id="114" name="Google Shape;114;p19"/>
          <p:cNvPicPr preferRelativeResize="0"/>
          <p:nvPr/>
        </p:nvPicPr>
        <p:blipFill>
          <a:blip r:embed="rId3">
            <a:alphaModFix/>
          </a:blip>
          <a:stretch>
            <a:fillRect/>
          </a:stretch>
        </p:blipFill>
        <p:spPr>
          <a:xfrm>
            <a:off x="142475" y="3136613"/>
            <a:ext cx="3597576" cy="1615925"/>
          </a:xfrm>
          <a:prstGeom prst="rect">
            <a:avLst/>
          </a:prstGeom>
          <a:noFill/>
          <a:ln>
            <a:noFill/>
          </a:ln>
        </p:spPr>
      </p:pic>
      <p:cxnSp>
        <p:nvCxnSpPr>
          <p:cNvPr id="115" name="Google Shape;115;p19"/>
          <p:cNvCxnSpPr/>
          <p:nvPr/>
        </p:nvCxnSpPr>
        <p:spPr>
          <a:xfrm>
            <a:off x="3804575" y="3831325"/>
            <a:ext cx="757500" cy="42900"/>
          </a:xfrm>
          <a:prstGeom prst="straightConnector1">
            <a:avLst/>
          </a:prstGeom>
          <a:noFill/>
          <a:ln cap="flat" cmpd="sng" w="38100">
            <a:solidFill>
              <a:srgbClr val="FFFFFF"/>
            </a:solidFill>
            <a:prstDash val="solid"/>
            <a:round/>
            <a:headEnd len="med" w="med" type="none"/>
            <a:tailEnd len="med" w="med" type="triangle"/>
          </a:ln>
        </p:spPr>
      </p:cxnSp>
      <p:pic>
        <p:nvPicPr>
          <p:cNvPr id="116" name="Google Shape;116;p19"/>
          <p:cNvPicPr preferRelativeResize="0"/>
          <p:nvPr/>
        </p:nvPicPr>
        <p:blipFill>
          <a:blip r:embed="rId4">
            <a:alphaModFix/>
          </a:blip>
          <a:stretch>
            <a:fillRect/>
          </a:stretch>
        </p:blipFill>
        <p:spPr>
          <a:xfrm>
            <a:off x="4791700" y="2849675"/>
            <a:ext cx="3830222" cy="1901550"/>
          </a:xfrm>
          <a:prstGeom prst="rect">
            <a:avLst/>
          </a:prstGeom>
          <a:noFill/>
          <a:ln>
            <a:noFill/>
          </a:ln>
        </p:spPr>
      </p:pic>
      <p:pic>
        <p:nvPicPr>
          <p:cNvPr id="117" name="Google Shape;117;p19"/>
          <p:cNvPicPr preferRelativeResize="0"/>
          <p:nvPr/>
        </p:nvPicPr>
        <p:blipFill>
          <a:blip r:embed="rId5">
            <a:alphaModFix/>
          </a:blip>
          <a:stretch>
            <a:fillRect/>
          </a:stretch>
        </p:blipFill>
        <p:spPr>
          <a:xfrm>
            <a:off x="5212850" y="182275"/>
            <a:ext cx="2987925" cy="2523274"/>
          </a:xfrm>
          <a:prstGeom prst="rect">
            <a:avLst/>
          </a:prstGeom>
          <a:noFill/>
          <a:ln>
            <a:noFill/>
          </a:ln>
        </p:spPr>
      </p:pic>
      <p:cxnSp>
        <p:nvCxnSpPr>
          <p:cNvPr id="118" name="Google Shape;118;p19"/>
          <p:cNvCxnSpPr/>
          <p:nvPr/>
        </p:nvCxnSpPr>
        <p:spPr>
          <a:xfrm flipH="1" rot="10800000">
            <a:off x="3681675" y="2161350"/>
            <a:ext cx="1115100" cy="606000"/>
          </a:xfrm>
          <a:prstGeom prst="straightConnector1">
            <a:avLst/>
          </a:prstGeom>
          <a:noFill/>
          <a:ln cap="flat" cmpd="sng" w="38100">
            <a:solidFill>
              <a:srgbClr val="FFFFFF"/>
            </a:solidFill>
            <a:prstDash val="solid"/>
            <a:round/>
            <a:headEnd len="med" w="med" type="none"/>
            <a:tailEnd len="med" w="med" type="triangle"/>
          </a:ln>
        </p:spPr>
      </p:cxnSp>
      <p:sp>
        <p:nvSpPr>
          <p:cNvPr id="119" name="Google Shape;119;p19"/>
          <p:cNvSpPr txBox="1"/>
          <p:nvPr/>
        </p:nvSpPr>
        <p:spPr>
          <a:xfrm>
            <a:off x="3772250" y="182275"/>
            <a:ext cx="14139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Chart.JS example</a:t>
            </a:r>
            <a:endParaRPr sz="1200">
              <a:solidFill>
                <a:srgbClr val="FFFFFF"/>
              </a:solidFill>
              <a:latin typeface="Roboto"/>
              <a:ea typeface="Roboto"/>
              <a:cs typeface="Roboto"/>
              <a:sym typeface="Roboto"/>
            </a:endParaRPr>
          </a:p>
        </p:txBody>
      </p:sp>
      <p:sp>
        <p:nvSpPr>
          <p:cNvPr id="120" name="Google Shape;120;p19"/>
          <p:cNvSpPr txBox="1"/>
          <p:nvPr/>
        </p:nvSpPr>
        <p:spPr>
          <a:xfrm>
            <a:off x="168400" y="4752550"/>
            <a:ext cx="14139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Primacy Window</a:t>
            </a:r>
            <a:endParaRPr sz="1200">
              <a:solidFill>
                <a:srgbClr val="FFFFFF"/>
              </a:solidFill>
              <a:latin typeface="Roboto"/>
              <a:ea typeface="Roboto"/>
              <a:cs typeface="Roboto"/>
              <a:sym typeface="Roboto"/>
            </a:endParaRPr>
          </a:p>
        </p:txBody>
      </p:sp>
      <p:sp>
        <p:nvSpPr>
          <p:cNvPr id="121" name="Google Shape;121;p19"/>
          <p:cNvSpPr txBox="1"/>
          <p:nvPr/>
        </p:nvSpPr>
        <p:spPr>
          <a:xfrm>
            <a:off x="4791700" y="4752550"/>
            <a:ext cx="26835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Electron and Flexbox example</a:t>
            </a:r>
            <a:endParaRPr sz="1200">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Domain Requirements</a:t>
            </a:r>
            <a:endParaRPr/>
          </a:p>
        </p:txBody>
      </p:sp>
      <p:sp>
        <p:nvSpPr>
          <p:cNvPr id="127" name="Google Shape;127;p20"/>
          <p:cNvSpPr txBox="1"/>
          <p:nvPr>
            <p:ph idx="1" type="body"/>
          </p:nvPr>
        </p:nvSpPr>
        <p:spPr>
          <a:xfrm>
            <a:off x="387900" y="1517150"/>
            <a:ext cx="4901700" cy="198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Uses Primacy</a:t>
            </a:r>
            <a:endParaRPr/>
          </a:p>
          <a:p>
            <a:pPr indent="-342900" lvl="0" marL="457200" rtl="0" algn="l">
              <a:spcBef>
                <a:spcPts val="0"/>
              </a:spcBef>
              <a:spcAft>
                <a:spcPts val="0"/>
              </a:spcAft>
              <a:buSzPts val="1800"/>
              <a:buChar char="●"/>
            </a:pPr>
            <a:r>
              <a:rPr lang="en"/>
              <a:t>Biologist-friendly</a:t>
            </a:r>
            <a:endParaRPr/>
          </a:p>
          <a:p>
            <a:pPr indent="-342900" lvl="0" marL="457200" rtl="0" algn="l">
              <a:spcBef>
                <a:spcPts val="0"/>
              </a:spcBef>
              <a:spcAft>
                <a:spcPts val="0"/>
              </a:spcAft>
              <a:buSzPts val="1800"/>
              <a:buChar char="●"/>
            </a:pPr>
            <a:r>
              <a:rPr lang="en"/>
              <a:t>Communicates</a:t>
            </a:r>
            <a:r>
              <a:rPr lang="en"/>
              <a:t> with Primacy pipeline</a:t>
            </a:r>
            <a:endParaRPr/>
          </a:p>
          <a:p>
            <a:pPr indent="-342900" lvl="0" marL="457200" rtl="0" algn="l">
              <a:spcBef>
                <a:spcPts val="0"/>
              </a:spcBef>
              <a:spcAft>
                <a:spcPts val="0"/>
              </a:spcAft>
              <a:buSzPts val="1800"/>
              <a:buChar char="●"/>
            </a:pPr>
            <a:r>
              <a:rPr lang="en"/>
              <a:t>Configurable</a:t>
            </a:r>
            <a:endParaRPr/>
          </a:p>
          <a:p>
            <a:pPr indent="-342900" lvl="0" marL="457200" rtl="0" algn="l">
              <a:spcBef>
                <a:spcPts val="0"/>
              </a:spcBef>
              <a:spcAft>
                <a:spcPts val="0"/>
              </a:spcAft>
              <a:buSzPts val="1800"/>
              <a:buChar char="●"/>
            </a:pPr>
            <a:r>
              <a:rPr lang="en"/>
              <a:t>Input Checking</a:t>
            </a:r>
            <a:endParaRPr/>
          </a:p>
          <a:p>
            <a:pPr indent="0" lvl="0" marL="457200" rtl="0" algn="l">
              <a:spcBef>
                <a:spcPts val="1600"/>
              </a:spcBef>
              <a:spcAft>
                <a:spcPts val="1600"/>
              </a:spcAft>
              <a:buNone/>
            </a:pPr>
            <a:r>
              <a:t/>
            </a:r>
            <a:endParaRPr/>
          </a:p>
        </p:txBody>
      </p:sp>
      <p:pic>
        <p:nvPicPr>
          <p:cNvPr id="128" name="Google Shape;128;p20"/>
          <p:cNvPicPr preferRelativeResize="0"/>
          <p:nvPr/>
        </p:nvPicPr>
        <p:blipFill>
          <a:blip r:embed="rId3">
            <a:alphaModFix/>
          </a:blip>
          <a:stretch>
            <a:fillRect/>
          </a:stretch>
        </p:blipFill>
        <p:spPr>
          <a:xfrm>
            <a:off x="5445950" y="1294325"/>
            <a:ext cx="3352425" cy="2655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87900" y="458025"/>
            <a:ext cx="3999900" cy="84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Functional Requirements</a:t>
            </a:r>
            <a:endParaRPr/>
          </a:p>
        </p:txBody>
      </p:sp>
      <p:sp>
        <p:nvSpPr>
          <p:cNvPr id="134" name="Google Shape;134;p21"/>
          <p:cNvSpPr txBox="1"/>
          <p:nvPr>
            <p:ph idx="1" type="body"/>
          </p:nvPr>
        </p:nvSpPr>
        <p:spPr>
          <a:xfrm>
            <a:off x="387900" y="1489750"/>
            <a:ext cx="39999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00"/>
              </a:buClr>
              <a:buSzPts val="1800"/>
              <a:buChar char="●"/>
            </a:pPr>
            <a:r>
              <a:rPr lang="en" sz="1800">
                <a:solidFill>
                  <a:srgbClr val="FFFF00"/>
                </a:solidFill>
              </a:rPr>
              <a:t>Pipeline Traversal</a:t>
            </a:r>
            <a:endParaRPr sz="1800">
              <a:solidFill>
                <a:srgbClr val="FFFF00"/>
              </a:solidFill>
            </a:endParaRPr>
          </a:p>
          <a:p>
            <a:pPr indent="-342900" lvl="0" marL="457200" rtl="0" algn="l">
              <a:spcBef>
                <a:spcPts val="0"/>
              </a:spcBef>
              <a:spcAft>
                <a:spcPts val="0"/>
              </a:spcAft>
              <a:buSzPts val="1800"/>
              <a:buChar char="●"/>
            </a:pPr>
            <a:r>
              <a:rPr lang="en" sz="1800"/>
              <a:t>Error Correction</a:t>
            </a:r>
            <a:endParaRPr sz="1800"/>
          </a:p>
          <a:p>
            <a:pPr indent="-342900" lvl="0" marL="457200" rtl="0" algn="l">
              <a:spcBef>
                <a:spcPts val="0"/>
              </a:spcBef>
              <a:spcAft>
                <a:spcPts val="0"/>
              </a:spcAft>
              <a:buClr>
                <a:srgbClr val="FFFFFF"/>
              </a:buClr>
              <a:buSzPts val="1800"/>
              <a:buChar char="●"/>
            </a:pPr>
            <a:r>
              <a:rPr lang="en" sz="1800">
                <a:solidFill>
                  <a:srgbClr val="FFFFFF"/>
                </a:solidFill>
              </a:rPr>
              <a:t>Maintainable/Expandable</a:t>
            </a:r>
            <a:endParaRPr sz="1800">
              <a:solidFill>
                <a:srgbClr val="FFFFFF"/>
              </a:solidFill>
            </a:endParaRPr>
          </a:p>
          <a:p>
            <a:pPr indent="-342900" lvl="0" marL="457200" rtl="0" algn="l">
              <a:spcBef>
                <a:spcPts val="0"/>
              </a:spcBef>
              <a:spcAft>
                <a:spcPts val="0"/>
              </a:spcAft>
              <a:buSzPts val="1800"/>
              <a:buChar char="●"/>
            </a:pPr>
            <a:r>
              <a:rPr b="1" lang="en" sz="1800"/>
              <a:t>Performance Requirement</a:t>
            </a:r>
            <a:endParaRPr b="1" sz="1800"/>
          </a:p>
          <a:p>
            <a:pPr indent="-342900" lvl="1" marL="914400" rtl="0" algn="l">
              <a:spcBef>
                <a:spcPts val="0"/>
              </a:spcBef>
              <a:spcAft>
                <a:spcPts val="0"/>
              </a:spcAft>
              <a:buSzPts val="1800"/>
              <a:buChar char="○"/>
            </a:pPr>
            <a:r>
              <a:rPr lang="en" sz="1800"/>
              <a:t>Input Validation Time Frame</a:t>
            </a:r>
            <a:endParaRPr sz="1800"/>
          </a:p>
          <a:p>
            <a:pPr indent="0" lvl="0" marL="457200" rtl="0" algn="l">
              <a:spcBef>
                <a:spcPts val="1600"/>
              </a:spcBef>
              <a:spcAft>
                <a:spcPts val="1600"/>
              </a:spcAft>
              <a:buNone/>
            </a:pPr>
            <a:r>
              <a:t/>
            </a:r>
            <a:endParaRPr sz="1800">
              <a:solidFill>
                <a:srgbClr val="FFFFFF"/>
              </a:solidFill>
            </a:endParaRPr>
          </a:p>
        </p:txBody>
      </p:sp>
      <p:sp>
        <p:nvSpPr>
          <p:cNvPr id="135" name="Google Shape;135;p21"/>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00"/>
              </a:buClr>
              <a:buSzPts val="1800"/>
              <a:buChar char="●"/>
            </a:pPr>
            <a:r>
              <a:rPr lang="en" sz="1800">
                <a:solidFill>
                  <a:srgbClr val="FFFF00"/>
                </a:solidFill>
              </a:rPr>
              <a:t>Ease of Use</a:t>
            </a:r>
            <a:endParaRPr sz="1800">
              <a:solidFill>
                <a:srgbClr val="FFFF00"/>
              </a:solidFill>
            </a:endParaRPr>
          </a:p>
          <a:p>
            <a:pPr indent="-342900" lvl="1" marL="914400" rtl="0" algn="l">
              <a:spcBef>
                <a:spcPts val="0"/>
              </a:spcBef>
              <a:spcAft>
                <a:spcPts val="0"/>
              </a:spcAft>
              <a:buSzPts val="1800"/>
              <a:buChar char="○"/>
            </a:pPr>
            <a:r>
              <a:rPr lang="en" sz="1800"/>
              <a:t>Learnable in X hours</a:t>
            </a:r>
            <a:endParaRPr sz="1800"/>
          </a:p>
          <a:p>
            <a:pPr indent="-342900" lvl="0" marL="457200" rtl="0" algn="l">
              <a:spcBef>
                <a:spcPts val="0"/>
              </a:spcBef>
              <a:spcAft>
                <a:spcPts val="0"/>
              </a:spcAft>
              <a:buClr>
                <a:srgbClr val="FFFF00"/>
              </a:buClr>
              <a:buSzPts val="1800"/>
              <a:buChar char="●"/>
            </a:pPr>
            <a:r>
              <a:rPr lang="en" sz="1800">
                <a:solidFill>
                  <a:srgbClr val="FFFF00"/>
                </a:solidFill>
              </a:rPr>
              <a:t>UI Aesthetic Quality</a:t>
            </a:r>
            <a:endParaRPr sz="1800">
              <a:solidFill>
                <a:srgbClr val="FFFF00"/>
              </a:solidFill>
            </a:endParaRPr>
          </a:p>
          <a:p>
            <a:pPr indent="0" lvl="0" marL="0" rtl="0" algn="l">
              <a:spcBef>
                <a:spcPts val="1600"/>
              </a:spcBef>
              <a:spcAft>
                <a:spcPts val="1600"/>
              </a:spcAft>
              <a:buNone/>
            </a:pPr>
            <a:r>
              <a:t/>
            </a:r>
            <a:endParaRPr b="1"/>
          </a:p>
        </p:txBody>
      </p:sp>
      <p:sp>
        <p:nvSpPr>
          <p:cNvPr id="136" name="Google Shape;136;p21"/>
          <p:cNvSpPr txBox="1"/>
          <p:nvPr>
            <p:ph type="title"/>
          </p:nvPr>
        </p:nvSpPr>
        <p:spPr>
          <a:xfrm>
            <a:off x="4756200" y="536325"/>
            <a:ext cx="4387800" cy="76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Non-Functional </a:t>
            </a:r>
            <a:r>
              <a:rPr lang="en"/>
              <a:t>Requirements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