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9" r:id="rId4"/>
    <p:sldId id="260" r:id="rId5"/>
    <p:sldId id="261" r:id="rId7"/>
    <p:sldId id="266" r:id="rId8"/>
    <p:sldId id="267" r:id="rId9"/>
    <p:sldId id="268" r:id="rId10"/>
    <p:sldId id="280" r:id="rId11"/>
    <p:sldId id="271" r:id="rId12"/>
    <p:sldId id="283" r:id="rId13"/>
    <p:sldId id="284" r:id="rId14"/>
    <p:sldId id="285" r:id="rId15"/>
    <p:sldId id="282" r:id="rId16"/>
  </p:sldIdLst>
  <p:sldSz cx="6858000" cy="9902825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1B1"/>
    <a:srgbClr val="F3D48A"/>
    <a:srgbClr val="E9B62D"/>
    <a:srgbClr val="1B3B7C"/>
    <a:srgbClr val="EEEFEF"/>
    <a:srgbClr val="E2B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1344" y="642"/>
      </p:cViewPr>
      <p:guideLst>
        <p:guide orient="horz" pos="638"/>
        <p:guide pos="233"/>
        <p:guide pos="4056"/>
        <p:guide pos="519"/>
        <p:guide pos="22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392" y="1143000"/>
            <a:ext cx="213721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EE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0" y="0"/>
            <a:ext cx="6858000" cy="9902825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2059" name="图片 7" descr="资源 1@4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4137" y="492125"/>
            <a:ext cx="4452937" cy="8181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/>
          <p:cNvSpPr/>
          <p:nvPr userDrawn="1"/>
        </p:nvSpPr>
        <p:spPr>
          <a:xfrm>
            <a:off x="0" y="7975600"/>
            <a:ext cx="6858000" cy="1927225"/>
          </a:xfrm>
          <a:prstGeom prst="rect">
            <a:avLst/>
          </a:prstGeom>
          <a:solidFill>
            <a:srgbClr val="1B3B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2061" name="图片 5" descr="资源 1@4x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86338" y="282575"/>
            <a:ext cx="1616075" cy="682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2" name="文本框 8"/>
          <p:cNvSpPr txBox="1"/>
          <p:nvPr userDrawn="1"/>
        </p:nvSpPr>
        <p:spPr>
          <a:xfrm>
            <a:off x="2692400" y="4048125"/>
            <a:ext cx="3822700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9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声明：本文件所有权和解释权归武汉普赛斯仪表有限公司所有，未经武汉普赛斯仪表有限公司书面许可，不得复制或向第三方公开。</a:t>
            </a:r>
            <a:endParaRPr lang="zh-CN" altLang="en-US" sz="9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63" name="文本框 9"/>
          <p:cNvSpPr txBox="1"/>
          <p:nvPr userDrawn="1"/>
        </p:nvSpPr>
        <p:spPr>
          <a:xfrm>
            <a:off x="2625725" y="3321050"/>
            <a:ext cx="160655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操作手册</a:t>
            </a:r>
            <a:endParaRPr lang="zh-CN" altLang="en-US" sz="28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282575"/>
            <a:ext cx="112713" cy="852488"/>
          </a:xfrm>
          <a:prstGeom prst="rect">
            <a:avLst/>
          </a:prstGeom>
          <a:solidFill>
            <a:srgbClr val="1B3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2065" name="图片 11" descr="资源 2@4x-10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19700" y="8266113"/>
            <a:ext cx="1244600" cy="1246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6" name="文本框 12"/>
          <p:cNvSpPr txBox="1"/>
          <p:nvPr userDrawn="1"/>
        </p:nvSpPr>
        <p:spPr>
          <a:xfrm>
            <a:off x="425450" y="8197850"/>
            <a:ext cx="3751263" cy="1382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武汉普赛斯仪表有限公司</a:t>
            </a:r>
            <a:endParaRPr lang="zh-CN" altLang="en-US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地址：武汉东湖开发区308号光谷动力绿色环保产业园8栋102室 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网址：www.whpssins.com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邮箱：pss@whprecise.com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电话：027-87993690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4763" y="7975600"/>
            <a:ext cx="6865938" cy="0"/>
          </a:xfrm>
          <a:prstGeom prst="line">
            <a:avLst/>
          </a:prstGeom>
          <a:ln w="44450">
            <a:solidFill>
              <a:srgbClr val="E2B7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413000" y="3935413"/>
            <a:ext cx="4445000" cy="7938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413000" y="2411413"/>
            <a:ext cx="4459288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2311400"/>
            <a:ext cx="6172200" cy="65357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96603"/>
            <a:ext cx="1543050" cy="845015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96603"/>
            <a:ext cx="4539698" cy="845015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0" y="0"/>
            <a:ext cx="6858000" cy="9902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" name="单圆角矩形 7"/>
          <p:cNvSpPr/>
          <p:nvPr userDrawn="1"/>
        </p:nvSpPr>
        <p:spPr>
          <a:xfrm flipV="1">
            <a:off x="0" y="1001713"/>
            <a:ext cx="3736975" cy="1295400"/>
          </a:xfrm>
          <a:prstGeom prst="round1Rect">
            <a:avLst>
              <a:gd name="adj" fmla="val 50000"/>
            </a:avLst>
          </a:prstGeom>
          <a:solidFill>
            <a:srgbClr val="1B3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084" name="文本框 8"/>
          <p:cNvSpPr txBox="1"/>
          <p:nvPr userDrawn="1"/>
        </p:nvSpPr>
        <p:spPr>
          <a:xfrm>
            <a:off x="977900" y="1265238"/>
            <a:ext cx="1633538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  录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068195" y="2758440"/>
            <a:ext cx="3680460" cy="6391275"/>
          </a:xfrm>
        </p:spPr>
        <p:txBody>
          <a:bodyPr/>
          <a:lstStyle>
            <a:lvl1pPr marL="0" indent="0">
              <a:lnSpc>
                <a:spcPct val="160000"/>
              </a:lnSpc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1. 标题</a:t>
            </a:r>
            <a:r>
              <a:rPr lang="zh-CN" altLang="en-US" strike="noStrike" noProof="1" smtClean="0">
                <a:sym typeface="+mn-ea"/>
              </a:rPr>
              <a:t>标题标题  </a:t>
            </a:r>
            <a:r>
              <a:rPr lang="zh-CN" altLang="en-US" sz="1350" strike="noStrike" noProof="1" smtClean="0"/>
              <a:t>................................................  4</a:t>
            </a:r>
            <a:endParaRPr lang="zh-CN" altLang="en-US" sz="1350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1.1 标题标题标题  ..............................................  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1.2 标题标题标题  ..............................................  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1.3 标题标题标题  ..............................................  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2. 标题标题标题  .....................................................  14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2.1 标题标题标题  ...........................................  14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2.2 标题标题标题  ...........................................  14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       2.2.1 标题标题标题  ...............................  24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       2.2.2 标题标题标题  ...............................  24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2.3 标题标题标题  ...........................................  24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3. 标题标题标题  .....................................................  24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3.1 标题标题标题  ...........................................  44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3.2 标题标题标题  ...........................................  44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3.3 标题标题标题  .............................................  54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4. 标题标题标题  ......................................................  54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4.1 标题标题标题  ............................................  54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4.2 标题标题标题  ............................................  54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5. 标题标题标题  ......................................................  54</a:t>
            </a:r>
            <a:endParaRPr lang="zh-CN" altLang="en-US" strike="noStrike" noProof="1" smtClean="0"/>
          </a:p>
          <a:p>
            <a:pPr lvl="0" fontAlgn="base"/>
            <a:endParaRPr lang="zh-CN" altLang="en-US" strike="noStrike" noProof="1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57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310840"/>
            <a:ext cx="3024378" cy="653591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90722" y="2310840"/>
            <a:ext cx="3024378" cy="653591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7560" y="2568233"/>
            <a:ext cx="2741385" cy="1189807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7400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7560" y="3849059"/>
            <a:ext cx="2741385" cy="508939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519528" y="2568233"/>
            <a:ext cx="2754887" cy="1189807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7400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519528" y="3849059"/>
            <a:ext cx="2754887" cy="508939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343009" cy="231084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43" y="660241"/>
            <a:ext cx="3471863" cy="780367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343009" cy="5504293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7400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5.png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9471025"/>
            <a:ext cx="6858000" cy="431800"/>
          </a:xfrm>
          <a:prstGeom prst="rect">
            <a:avLst/>
          </a:prstGeom>
          <a:solidFill>
            <a:srgbClr val="1B3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1027" name="图片 3" descr="资源 5@4x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656398" y="9583738"/>
            <a:ext cx="203200" cy="20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文本框 4"/>
          <p:cNvSpPr txBox="1"/>
          <p:nvPr userDrawn="1"/>
        </p:nvSpPr>
        <p:spPr>
          <a:xfrm>
            <a:off x="201613" y="9571038"/>
            <a:ext cx="1440180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9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武汉普赛斯仪表有限公司</a:t>
            </a:r>
            <a:endParaRPr lang="zh-CN" altLang="en-US" sz="9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9" name="文本框 5"/>
          <p:cNvSpPr txBox="1"/>
          <p:nvPr userDrawn="1"/>
        </p:nvSpPr>
        <p:spPr>
          <a:xfrm>
            <a:off x="1870710" y="9571038"/>
            <a:ext cx="1237615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www.whpssins.com</a:t>
            </a:r>
            <a:endParaRPr lang="zh-CN" altLang="en-US" sz="9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6451600" y="9556750"/>
            <a:ext cx="258763" cy="258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>
                <a:solidFill>
                  <a:schemeClr val="tx1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284163" y="708025"/>
            <a:ext cx="6286500" cy="0"/>
          </a:xfrm>
          <a:prstGeom prst="line">
            <a:avLst/>
          </a:prstGeom>
          <a:ln w="22225">
            <a:solidFill>
              <a:srgbClr val="1B3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图片 8" descr="资源 1@4x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786438" y="257175"/>
            <a:ext cx="754062" cy="319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" name="文本框 9"/>
          <p:cNvSpPr txBox="1"/>
          <p:nvPr userDrawn="1"/>
        </p:nvSpPr>
        <p:spPr>
          <a:xfrm>
            <a:off x="212725" y="355600"/>
            <a:ext cx="158559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12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PL</a:t>
            </a:r>
            <a:r>
              <a:rPr lang="zh-CN" altLang="zh-CN" sz="12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系列源表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操作手册</a:t>
            </a:r>
            <a:endParaRPr lang="zh-CN" altLang="zh-CN" sz="12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39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8850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750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4650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6858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0287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3716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7145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0574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24003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27432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11.xml"/><Relationship Id="rId4" Type="http://schemas.openxmlformats.org/officeDocument/2006/relationships/slide" Target="slide6.xml"/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7.png"/><Relationship Id="rId3" Type="http://schemas.openxmlformats.org/officeDocument/2006/relationships/tags" Target="../tags/tag2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5"/>
          <p:cNvSpPr>
            <a:spLocks noGrp="1"/>
          </p:cNvSpPr>
          <p:nvPr/>
        </p:nvSpPr>
        <p:spPr>
          <a:xfrm>
            <a:off x="2536825" y="2492375"/>
            <a:ext cx="4221163" cy="981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r>
              <a:rPr lang="en-US" altLang="zh-CN" sz="4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PL</a:t>
            </a:r>
            <a:r>
              <a:rPr lang="zh-CN" altLang="en-US" sz="4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系列源表</a:t>
            </a:r>
            <a:endParaRPr lang="zh-CN" altLang="en-US" sz="4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4" name="文本框 2"/>
          <p:cNvSpPr txBox="1"/>
          <p:nvPr/>
        </p:nvSpPr>
        <p:spPr>
          <a:xfrm>
            <a:off x="492125" y="1012825"/>
            <a:ext cx="1217295" cy="440690"/>
          </a:xfrm>
          <a:prstGeom prst="rect">
            <a:avLst/>
          </a:prstGeom>
          <a:noFill/>
          <a:ln w="9525">
            <a:noFill/>
          </a:ln>
        </p:spPr>
        <p:txBody>
          <a:bodyPr wrap="squar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.3 输出设置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460" name="文本框 99"/>
          <p:cNvSpPr txBox="1"/>
          <p:nvPr/>
        </p:nvSpPr>
        <p:spPr>
          <a:xfrm>
            <a:off x="1068388" y="1453515"/>
            <a:ext cx="5715000" cy="50927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输出设置操作页面，如图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1275" y="2056130"/>
            <a:ext cx="4322445" cy="3235325"/>
          </a:xfrm>
          <a:prstGeom prst="rect">
            <a:avLst/>
          </a:prstGeom>
        </p:spPr>
      </p:pic>
      <p:sp>
        <p:nvSpPr>
          <p:cNvPr id="19464" name="文本框 2"/>
          <p:cNvSpPr txBox="1"/>
          <p:nvPr/>
        </p:nvSpPr>
        <p:spPr>
          <a:xfrm>
            <a:off x="2578418" y="5471795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3.3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输出设置界面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2"/>
          <p:cNvSpPr txBox="1"/>
          <p:nvPr/>
        </p:nvSpPr>
        <p:spPr>
          <a:xfrm>
            <a:off x="370205" y="865505"/>
            <a:ext cx="121729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 版本升级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483" name="文本框 99"/>
          <p:cNvSpPr txBox="1"/>
          <p:nvPr/>
        </p:nvSpPr>
        <p:spPr>
          <a:xfrm>
            <a:off x="748983" y="1306195"/>
            <a:ext cx="5689600" cy="1326515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先准备好一个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盘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向厂家索要最新升级包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随后将厂家发送的升级文件压缩包解压，解压得到一个名为</a:t>
            </a: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PssImages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的文件夹，文件夹内包含升级文件，如图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3.4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（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）所示：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320" y="2849880"/>
            <a:ext cx="5004435" cy="2102485"/>
          </a:xfrm>
          <a:prstGeom prst="rect">
            <a:avLst/>
          </a:prstGeom>
          <a:effectLst>
            <a:glow rad="127000">
              <a:srgbClr val="0070C0"/>
            </a:glow>
            <a:outerShdw blurRad="50800" dist="50800" dir="5400000" algn="ctr" rotWithShape="0">
              <a:schemeClr val="accent6">
                <a:alpha val="100000"/>
              </a:schemeClr>
            </a:outerShdw>
          </a:effectLst>
        </p:spPr>
      </p:pic>
      <p:sp>
        <p:nvSpPr>
          <p:cNvPr id="8" name="文本框 9"/>
          <p:cNvSpPr txBox="1"/>
          <p:nvPr/>
        </p:nvSpPr>
        <p:spPr>
          <a:xfrm>
            <a:off x="2543810" y="5270162"/>
            <a:ext cx="210026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3.4(1) 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升级文件夹内容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99"/>
          <p:cNvSpPr txBox="1"/>
          <p:nvPr/>
        </p:nvSpPr>
        <p:spPr>
          <a:xfrm>
            <a:off x="891858" y="5712460"/>
            <a:ext cx="5689600" cy="1105535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4.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将该文件夹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指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PssImages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文件夹而非内部文件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存放在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盘的根目录下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5.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盘插入源表前面板的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USB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接口处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6.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点击设置界面左下角的版本升级，出现如图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3.4(2)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260" y="1232535"/>
            <a:ext cx="4413885" cy="2804795"/>
          </a:xfrm>
          <a:prstGeom prst="rect">
            <a:avLst/>
          </a:prstGeom>
        </p:spPr>
      </p:pic>
      <p:sp>
        <p:nvSpPr>
          <p:cNvPr id="20485" name="文本框 9"/>
          <p:cNvSpPr txBox="1"/>
          <p:nvPr/>
        </p:nvSpPr>
        <p:spPr>
          <a:xfrm>
            <a:off x="2563495" y="4300220"/>
            <a:ext cx="210026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3.4(2)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版本升级界面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99"/>
          <p:cNvSpPr txBox="1"/>
          <p:nvPr/>
        </p:nvSpPr>
        <p:spPr>
          <a:xfrm>
            <a:off x="912178" y="4618355"/>
            <a:ext cx="5689600" cy="73025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7. 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点击一键升级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，确保除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盘外其他设备断开后点击确认，接下来开始升级，等待大约两分钟后升级完成，如图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(3)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所示：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60" y="5563870"/>
            <a:ext cx="4420235" cy="2719705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2562860" y="8426841"/>
            <a:ext cx="210026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3.4(3)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一键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升级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提示界面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946150"/>
            <a:ext cx="13239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、版本信息</a:t>
            </a:r>
            <a:endParaRPr lang="zh-CN" altLang="zh-CN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09" name="文本框 99"/>
          <p:cNvSpPr txBox="1"/>
          <p:nvPr/>
        </p:nvSpPr>
        <p:spPr>
          <a:xfrm>
            <a:off x="793115" y="1331278"/>
            <a:ext cx="5689600" cy="73025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点击主界面中的版本信息按钮可进入如下界面进行查看相应的Qt、前面板、模拟板版本信息，如图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.1：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3" name="图片 2" descr="版本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10298" y="2265363"/>
            <a:ext cx="4679950" cy="215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0" name="文本框 9"/>
          <p:cNvSpPr txBox="1"/>
          <p:nvPr/>
        </p:nvSpPr>
        <p:spPr>
          <a:xfrm>
            <a:off x="2528570" y="4273868"/>
            <a:ext cx="1700213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4.1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版本信息界面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文本占位符 1"/>
          <p:cNvSpPr>
            <a:spLocks noGrp="1"/>
          </p:cNvSpPr>
          <p:nvPr>
            <p:ph type="body" idx="1"/>
          </p:nvPr>
        </p:nvSpPr>
        <p:spPr>
          <a:xfrm>
            <a:off x="1941513" y="2695575"/>
            <a:ext cx="3679825" cy="6391275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algn="just" defTabSz="685800">
              <a:lnSpc>
                <a:spcPct val="150000"/>
              </a:lnSpc>
            </a:pP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1、</a:t>
            </a:r>
            <a:r>
              <a:rPr lang="en-US" altLang="zh-CN" kern="1200" baseline="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PL</a:t>
            </a: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1" action="ppaction://hlinksldjump"/>
              </a:rPr>
              <a:t>系列源表简介 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  <a:hlinkClick r:id="rId1" action="ppaction://hlinksldjump"/>
              </a:rPr>
              <a:t>..................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1" action="ppaction://hlinksldjump"/>
              </a:rPr>
              <a:t>3</a:t>
            </a: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</a:t>
            </a: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1" action="ppaction://hlinksldjump"/>
              </a:rPr>
              <a:t>1.1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1" action="ppaction://hlinksldjump"/>
              </a:rPr>
              <a:t>PL</a:t>
            </a: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1" action="ppaction://hlinksldjump"/>
              </a:rPr>
              <a:t>系列源表按键操作说明 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1" action="ppaction://hlinksldjump"/>
              </a:rPr>
              <a:t>3</a:t>
            </a: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</a:t>
            </a: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2" action="ppaction://hlinksldjump"/>
              </a:rPr>
              <a:t>1.2 主界面功能介绍 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.............................................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2" action="ppaction://hlinksldjump"/>
              </a:rPr>
              <a:t>4</a:t>
            </a: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2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3" action="ppaction://hlinksldjump"/>
              </a:rPr>
              <a:t>扫描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.........................................................................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5 </a:t>
            </a: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cs typeface="+mn-cs"/>
                <a:sym typeface="+mn-ea"/>
              </a:rPr>
              <a:t> 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3" action="ppaction://hlinksldjump"/>
              </a:rPr>
              <a:t>2.1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3" action="ppaction://hlinksldjump"/>
              </a:rPr>
              <a:t> 扫描界面简介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5</a:t>
            </a: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      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4" action="ppaction://hlinksldjump"/>
              </a:rPr>
              <a:t>2.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  <a:hlinkClick r:id="rId4" action="ppaction://hlinksldjump"/>
              </a:rPr>
              <a:t>2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4" action="ppaction://hlinksldjump"/>
              </a:rPr>
              <a:t> 操作步骤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4" action="ppaction://hlinksldjump"/>
              </a:rPr>
              <a:t>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4" action="ppaction://hlinksldjump"/>
              </a:rPr>
              <a:t>...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ea typeface="+mn-ea"/>
                <a:cs typeface="+mn-cs"/>
                <a:sym typeface="宋体" panose="02010600030101010101" pitchFamily="2" charset="-122"/>
                <a:hlinkClick r:id="rId4" action="ppaction://hlinksldjump"/>
              </a:rPr>
              <a:t>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4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  <a:hlinkClick r:id="rId4" action="ppaction://hlinksldjump"/>
              </a:rPr>
              <a:t>6</a:t>
            </a:r>
            <a:endParaRPr lang="en-US" altLang="zh-CN" kern="1200" baseline="0" dirty="0">
              <a:solidFill>
                <a:srgbClr val="595959"/>
              </a:solidFill>
              <a:latin typeface="微软雅黑" panose="020B0503020204020204" charset="-122"/>
              <a:ea typeface="+mn-ea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3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3" action="ppaction://hlinksldjump"/>
              </a:rPr>
              <a:t>设置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........................................................................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  <a:hlinkClick r:id="rId5" action="ppaction://hlinksldjump"/>
              </a:rPr>
              <a:t>9</a:t>
            </a:r>
            <a:endParaRPr lang="en-US" altLang="zh-CN" dirty="0">
              <a:solidFill>
                <a:srgbClr val="595959"/>
              </a:solidFill>
              <a:ea typeface="+mn-ea"/>
              <a:cs typeface="+mn-cs"/>
              <a:sym typeface="+mn-ea"/>
              <a:hlinkClick r:id="rId5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    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  <a:hlinkClick r:id="rId6" action="ppaction://hlinksldjump"/>
              </a:rPr>
              <a:t>3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6" action="ppaction://hlinksldjump"/>
              </a:rPr>
              <a:t>.1 设置主页面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6" action="ppaction://hlinksldjump"/>
              </a:rPr>
              <a:t>.....................................................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  <a:hlinkClick r:id="rId5" action="ppaction://hlinksldjump"/>
              </a:rPr>
              <a:t>9</a:t>
            </a:r>
            <a:endParaRPr lang="en-US" altLang="zh-CN" dirty="0">
              <a:solidFill>
                <a:srgbClr val="595959"/>
              </a:solidFill>
              <a:ea typeface="+mn-ea"/>
              <a:cs typeface="+mn-cs"/>
              <a:sym typeface="+mn-ea"/>
              <a:hlinkClick r:id="rId5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</a:rPr>
              <a:t>    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  <a:hlinkClick r:id="rId6" action="ppaction://hlinksldjump"/>
              </a:rPr>
              <a:t>3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6" action="ppaction://hlinksldjump"/>
              </a:rPr>
              <a:t>.2 IP和通信方式设置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6" action="ppaction://hlinksldjump"/>
              </a:rPr>
              <a:t>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  <a:hlinkClick r:id="rId5" action="ppaction://hlinksldjump"/>
              </a:rPr>
              <a:t>9</a:t>
            </a:r>
            <a:endParaRPr lang="en-US" altLang="zh-CN" dirty="0">
              <a:solidFill>
                <a:srgbClr val="595959"/>
              </a:solidFill>
              <a:ea typeface="+mn-ea"/>
              <a:cs typeface="+mn-cs"/>
              <a:sym typeface="+mn-ea"/>
              <a:hlinkClick r:id="rId5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</a:rPr>
              <a:t>    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  <a:hlinkClick r:id="rId5" action="ppaction://hlinksldjump"/>
              </a:rPr>
              <a:t>3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.3 输出设置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........................................................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1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  <a:hlinkClick r:id="" action="ppaction://noaction"/>
              </a:rPr>
              <a:t>0</a:t>
            </a:r>
            <a:endParaRPr lang="en-US" altLang="zh-CN" dirty="0">
              <a:solidFill>
                <a:srgbClr val="595959"/>
              </a:solidFill>
              <a:ea typeface="+mn-ea"/>
              <a:cs typeface="+mn-cs"/>
              <a:sym typeface="+mn-ea"/>
              <a:hlinkClick r:id="" action="ppaction://noaction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</a:rPr>
              <a:t>    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  <a:hlinkClick r:id="rId5" action="ppaction://hlinksldjump"/>
              </a:rPr>
              <a:t>3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4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 版本设置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.......................................................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11</a:t>
            </a:r>
            <a:endParaRPr lang="en-US" altLang="zh-CN" dirty="0">
              <a:solidFill>
                <a:srgbClr val="595959"/>
              </a:solidFill>
              <a:ea typeface="+mn-ea"/>
              <a:cs typeface="+mn-cs"/>
              <a:sym typeface="宋体" panose="02010600030101010101" pitchFamily="2" charset="-122"/>
              <a:hlinkClick r:id="" action="ppaction://noaction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</a:rPr>
              <a:t>4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版本信息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............................................................... 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宋体" panose="02010600030101010101" pitchFamily="2" charset="-122"/>
                <a:hlinkClick r:id="" action="ppaction://noaction"/>
              </a:rPr>
              <a:t>1</a:t>
            </a: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  <a:hlinkClick r:id="rId1" action="ppaction://hlinksldjump"/>
              </a:rPr>
              <a:t>3</a:t>
            </a: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8" name="文本框 1"/>
          <p:cNvSpPr txBox="1"/>
          <p:nvPr/>
        </p:nvSpPr>
        <p:spPr>
          <a:xfrm>
            <a:off x="328613" y="998538"/>
            <a:ext cx="197485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1、</a:t>
            </a:r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PL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系列源表简介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39" name="文本框 2"/>
          <p:cNvSpPr txBox="1"/>
          <p:nvPr/>
        </p:nvSpPr>
        <p:spPr>
          <a:xfrm>
            <a:off x="339725" y="1284288"/>
            <a:ext cx="2498090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lstStyle/>
          <a:p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1.1 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PL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系列源表按键操作说明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340" name="图片 3" descr="效果图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/>
          <a:stretch>
            <a:fillRect/>
          </a:stretch>
        </p:blipFill>
        <p:spPr>
          <a:xfrm>
            <a:off x="1099820" y="2011680"/>
            <a:ext cx="5159375" cy="2381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1" name="文本框 5"/>
          <p:cNvSpPr txBox="1"/>
          <p:nvPr/>
        </p:nvSpPr>
        <p:spPr>
          <a:xfrm>
            <a:off x="838200" y="4670425"/>
            <a:ext cx="5683250" cy="290830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如图1.1所示，界面操作说明如下：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POWER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:电源开关按键；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USB接口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：版本升级及数据导出接口；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BACK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:页面返回键；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OUTPUT: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信号输出开/关，当OUTPUT为绿色是表示正在输出，否则停止输出；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2/4线输入输出口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：2线时输入输出口为（FORCE HI、FORCE LO）,四线时输入输出口为（FORCE HI、SENSEHI、SENSELO、FORCE LO）；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注意：四线模式时需确保对应的连接线已接好，否则会有安全风险；</a:t>
            </a:r>
            <a:endParaRPr lang="zh-CN" altLang="en-US" sz="1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旋转按钮：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量程、数值设定；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42" name="文本框 1"/>
          <p:cNvSpPr txBox="1"/>
          <p:nvPr/>
        </p:nvSpPr>
        <p:spPr>
          <a:xfrm>
            <a:off x="2655888" y="4116388"/>
            <a:ext cx="20955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1.1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源表按键及显示界面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73325" y="2566035"/>
            <a:ext cx="1910715" cy="11029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2" name="文本框 2"/>
          <p:cNvSpPr txBox="1"/>
          <p:nvPr/>
        </p:nvSpPr>
        <p:spPr>
          <a:xfrm>
            <a:off x="339725" y="989013"/>
            <a:ext cx="1751013" cy="441325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lstStyle/>
          <a:p>
            <a:pPr>
              <a:buSzTx/>
            </a:pP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1.2 主界面功能介绍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3" name="文本框 99"/>
          <p:cNvSpPr txBox="1"/>
          <p:nvPr/>
        </p:nvSpPr>
        <p:spPr>
          <a:xfrm>
            <a:off x="839788" y="4445000"/>
            <a:ext cx="5699125" cy="190373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如图1.2所示，源表按下电源开关后显示为当前主界面。源表主界面为可触屏操作，点击对应功能模块进入操作页面，各模块功能简介如下：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扫描：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测量待测器件的曲线；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设置：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包括网络IP和系统升级等各项设置；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版本信息：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显示当前Qt、模拟板、前面板版本信息；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5364" name="文本框 1"/>
          <p:cNvSpPr txBox="1"/>
          <p:nvPr/>
        </p:nvSpPr>
        <p:spPr>
          <a:xfrm>
            <a:off x="2703513" y="3896678"/>
            <a:ext cx="17002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1.2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初始化主界面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41500" y="1744345"/>
            <a:ext cx="3424555" cy="19773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1" name="文本框 1"/>
          <p:cNvSpPr txBox="1"/>
          <p:nvPr/>
        </p:nvSpPr>
        <p:spPr>
          <a:xfrm>
            <a:off x="339725" y="992188"/>
            <a:ext cx="9175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、扫描</a:t>
            </a:r>
            <a:endParaRPr lang="en-US" altLang="zh-CN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532" name="文本框 2"/>
          <p:cNvSpPr txBox="1"/>
          <p:nvPr/>
        </p:nvSpPr>
        <p:spPr>
          <a:xfrm>
            <a:off x="339725" y="1295400"/>
            <a:ext cx="157289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lstStyle/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.1 扫描界面简介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533" name="文本框 10"/>
          <p:cNvSpPr txBox="1"/>
          <p:nvPr/>
        </p:nvSpPr>
        <p:spPr>
          <a:xfrm>
            <a:off x="2577783" y="4291330"/>
            <a:ext cx="170180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扫描设置界面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540" name="文本框 99"/>
          <p:cNvSpPr txBox="1"/>
          <p:nvPr/>
        </p:nvSpPr>
        <p:spPr>
          <a:xfrm>
            <a:off x="833438" y="4813300"/>
            <a:ext cx="5876925" cy="1403985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.1所示，该界面主要分为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个区域，具体区域说明如下：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区域1：模式、输出、前后面板和是否保存结果；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区域2：参数设置，包括起点、步进、终点等。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区域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：开始扫描和查看结果以及切换设置页面；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25538" y="2798445"/>
            <a:ext cx="288925" cy="288925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2</a:t>
            </a:r>
            <a:endParaRPr lang="en-US" altLang="zh-CN" strike="noStrike" noProof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1765" y="1875155"/>
            <a:ext cx="4320000" cy="2417650"/>
          </a:xfrm>
          <a:prstGeom prst="rect">
            <a:avLst/>
          </a:prstGeom>
        </p:spPr>
      </p:pic>
      <p:grpSp>
        <p:nvGrpSpPr>
          <p:cNvPr id="22534" name="组合 10"/>
          <p:cNvGrpSpPr/>
          <p:nvPr/>
        </p:nvGrpSpPr>
        <p:grpSpPr>
          <a:xfrm>
            <a:off x="1126965" y="1927551"/>
            <a:ext cx="4556873" cy="2315719"/>
            <a:chOff x="1892" y="1101"/>
            <a:chExt cx="8849" cy="14425"/>
          </a:xfrm>
        </p:grpSpPr>
        <p:sp>
          <p:nvSpPr>
            <p:cNvPr id="8" name="圆角矩形 7"/>
            <p:cNvSpPr/>
            <p:nvPr/>
          </p:nvSpPr>
          <p:spPr>
            <a:xfrm>
              <a:off x="2553" y="1101"/>
              <a:ext cx="8187" cy="2963"/>
            </a:xfrm>
            <a:prstGeom prst="roundRect">
              <a:avLst/>
            </a:prstGeom>
            <a:solidFill>
              <a:srgbClr val="E2B748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553" y="4590"/>
              <a:ext cx="8185" cy="7883"/>
            </a:xfrm>
            <a:prstGeom prst="roundRect">
              <a:avLst>
                <a:gd name="adj" fmla="val 8983"/>
              </a:avLst>
            </a:prstGeom>
            <a:solidFill>
              <a:srgbClr val="E2B748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2" name="椭圆 1"/>
            <p:cNvSpPr/>
            <p:nvPr/>
          </p:nvSpPr>
          <p:spPr>
            <a:xfrm>
              <a:off x="1892" y="1869"/>
              <a:ext cx="559" cy="1794"/>
            </a:xfrm>
            <a:prstGeom prst="ellipse">
              <a:avLst/>
            </a:prstGeom>
            <a:solidFill>
              <a:srgbClr val="E2B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CN" strike="noStrike" noProof="1"/>
                <a:t>1</a:t>
              </a:r>
              <a:endParaRPr lang="en-US" altLang="zh-CN" strike="noStrike" noProof="1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553" y="12809"/>
              <a:ext cx="8188" cy="2717"/>
            </a:xfrm>
            <a:prstGeom prst="roundRect">
              <a:avLst/>
            </a:prstGeom>
            <a:solidFill>
              <a:srgbClr val="E2B748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6" name="椭圆 5"/>
            <p:cNvSpPr/>
            <p:nvPr/>
          </p:nvSpPr>
          <p:spPr>
            <a:xfrm>
              <a:off x="1894" y="12809"/>
              <a:ext cx="559" cy="1794"/>
            </a:xfrm>
            <a:prstGeom prst="ellipse">
              <a:avLst/>
            </a:prstGeom>
            <a:solidFill>
              <a:srgbClr val="E2B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CN" strike="noStrike" noProof="1"/>
                <a:t>3</a:t>
              </a:r>
              <a:endParaRPr lang="en-US" altLang="zh-CN" strike="noStrike" noProof="1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6" name="文本框 10"/>
          <p:cNvSpPr txBox="1"/>
          <p:nvPr/>
        </p:nvSpPr>
        <p:spPr>
          <a:xfrm>
            <a:off x="2802890" y="4525963"/>
            <a:ext cx="170021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.2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扫描状态界面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60" name="文本框 99"/>
          <p:cNvSpPr txBox="1"/>
          <p:nvPr/>
        </p:nvSpPr>
        <p:spPr>
          <a:xfrm>
            <a:off x="846138" y="4679950"/>
            <a:ext cx="5688012" cy="73025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第2步：起点、步进、终点、脉冲宽度等都通过点击选项框后出现的软键盘设置对应大小，如图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.3、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.4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3561" name="文本框 5"/>
          <p:cNvSpPr txBox="1"/>
          <p:nvPr/>
        </p:nvSpPr>
        <p:spPr>
          <a:xfrm>
            <a:off x="2839403" y="6766878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.3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软键盘界面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64" name="文本框 2"/>
          <p:cNvSpPr txBox="1"/>
          <p:nvPr/>
        </p:nvSpPr>
        <p:spPr>
          <a:xfrm>
            <a:off x="339725" y="844550"/>
            <a:ext cx="121729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lstStyle/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 操作步骤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65" name="文本框 99"/>
          <p:cNvSpPr txBox="1"/>
          <p:nvPr/>
        </p:nvSpPr>
        <p:spPr>
          <a:xfrm>
            <a:off x="846138" y="1320800"/>
            <a:ext cx="5688012" cy="73025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第1步：模式选择、输出选择、前后面板切换、是否保存结果分别单击对应选项框和下拉框内容，切换后界面如图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.2所示：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9710" y="5685155"/>
            <a:ext cx="4320000" cy="9593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710" y="2051050"/>
            <a:ext cx="4320000" cy="2417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1" name="文本框 99"/>
          <p:cNvSpPr txBox="1"/>
          <p:nvPr/>
        </p:nvSpPr>
        <p:spPr>
          <a:xfrm>
            <a:off x="822643" y="3871595"/>
            <a:ext cx="5665787" cy="124968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第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步：点击开始扫描等待一段时间后即可查看到生成的扫描曲线，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扫描输出时可以通过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back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回到设置界面后，再通过查看结果功能看到刚生成的扫描曲线；直流输出时可以通过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back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停止输出，然后再次通过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back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回到设置界面点击查看结果看到刚生成的扫描曲线，如图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.5所示：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4582" name="文本框 5"/>
          <p:cNvSpPr txBox="1"/>
          <p:nvPr/>
        </p:nvSpPr>
        <p:spPr>
          <a:xfrm>
            <a:off x="2805113" y="8193405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.5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等待扫描界面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583" name="文本框 3"/>
          <p:cNvSpPr txBox="1"/>
          <p:nvPr/>
        </p:nvSpPr>
        <p:spPr>
          <a:xfrm>
            <a:off x="2804795" y="3596005"/>
            <a:ext cx="170021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.4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波长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选择界面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655" y="5288915"/>
            <a:ext cx="4320000" cy="26405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55" y="954405"/>
            <a:ext cx="4320000" cy="25701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3" name="文本框 3"/>
          <p:cNvSpPr txBox="1"/>
          <p:nvPr/>
        </p:nvSpPr>
        <p:spPr>
          <a:xfrm>
            <a:off x="2579370" y="8550275"/>
            <a:ext cx="170021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.7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扫描生成的曲线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99"/>
          <p:cNvSpPr txBox="1"/>
          <p:nvPr/>
        </p:nvSpPr>
        <p:spPr>
          <a:xfrm>
            <a:off x="724535" y="1002030"/>
            <a:ext cx="5410835" cy="50927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第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步：</a:t>
            </a:r>
            <a:r>
              <a:rPr 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通过上一页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下一页切换页面，设置其它参数，如图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2.6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4445" y="5624830"/>
            <a:ext cx="4309745" cy="2832735"/>
          </a:xfrm>
          <a:prstGeom prst="rect">
            <a:avLst/>
          </a:prstGeom>
        </p:spPr>
      </p:pic>
      <p:sp>
        <p:nvSpPr>
          <p:cNvPr id="8" name="文本框 99"/>
          <p:cNvSpPr txBox="1"/>
          <p:nvPr/>
        </p:nvSpPr>
        <p:spPr>
          <a:xfrm>
            <a:off x="851853" y="4981575"/>
            <a:ext cx="5665787" cy="50927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第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步：等待完成后生成对应的曲线图，示例如图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7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2580005" y="4614545"/>
            <a:ext cx="170021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2.6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参数设置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90" y="1671955"/>
            <a:ext cx="4428000" cy="26445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59" name="文本框 1"/>
          <p:cNvSpPr txBox="1"/>
          <p:nvPr/>
        </p:nvSpPr>
        <p:spPr>
          <a:xfrm>
            <a:off x="339725" y="996950"/>
            <a:ext cx="9175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、设置</a:t>
            </a:r>
            <a:endParaRPr lang="en-US" altLang="zh-CN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462" name="文本框 2"/>
          <p:cNvSpPr txBox="1"/>
          <p:nvPr/>
        </p:nvSpPr>
        <p:spPr>
          <a:xfrm>
            <a:off x="461645" y="1334135"/>
            <a:ext cx="1395413" cy="441325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.1 设置主界面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945" y="2045970"/>
            <a:ext cx="4326255" cy="2500630"/>
          </a:xfrm>
          <a:prstGeom prst="rect">
            <a:avLst/>
          </a:prstGeom>
        </p:spPr>
      </p:pic>
      <p:sp>
        <p:nvSpPr>
          <p:cNvPr id="19461" name="文本框 9"/>
          <p:cNvSpPr txBox="1"/>
          <p:nvPr/>
        </p:nvSpPr>
        <p:spPr>
          <a:xfrm>
            <a:off x="2645728" y="4726623"/>
            <a:ext cx="17002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3.1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设置主界面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463" name="文本框 2"/>
          <p:cNvSpPr txBox="1"/>
          <p:nvPr/>
        </p:nvSpPr>
        <p:spPr>
          <a:xfrm>
            <a:off x="415925" y="5003165"/>
            <a:ext cx="192722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.2 IP和通信方式设置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460" name="文本框 99"/>
          <p:cNvSpPr txBox="1"/>
          <p:nvPr/>
        </p:nvSpPr>
        <p:spPr>
          <a:xfrm>
            <a:off x="1194118" y="5372100"/>
            <a:ext cx="5715000" cy="50927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IP和通信方式设置操作页面，如图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.2所示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9464" name="文本框 2"/>
          <p:cNvSpPr txBox="1"/>
          <p:nvPr/>
        </p:nvSpPr>
        <p:spPr>
          <a:xfrm>
            <a:off x="2376170" y="9123680"/>
            <a:ext cx="223901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3.2 IP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和通信方式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设置界面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945" y="5953125"/>
            <a:ext cx="4340225" cy="30365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750,&quot;width&quot;:8125}"/>
</p:tagLst>
</file>

<file path=ppt/tags/tag2.xml><?xml version="1.0" encoding="utf-8"?>
<p:tagLst xmlns:p="http://schemas.openxmlformats.org/presentationml/2006/main">
  <p:tag name="KSO_WM_UNIT_PLACING_PICTURE_USER_VIEWPORT" val="{&quot;height&quot;:7155,&quot;width&quot;:11940}"/>
</p:tagLst>
</file>

<file path=ppt/tags/tag3.xml><?xml version="1.0" encoding="utf-8"?>
<p:tagLst xmlns:p="http://schemas.openxmlformats.org/presentationml/2006/main">
  <p:tag name="KSO_WM_UNIT_PLACING_PICTURE_USER_VIEWPORT" val="{&quot;height&quot;:1737,&quot;width&quot;:3009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2231</Words>
  <Application>WPS 演示</Application>
  <PresentationFormat>自定义</PresentationFormat>
  <Paragraphs>137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61</cp:revision>
  <dcterms:created xsi:type="dcterms:W3CDTF">2020-05-25T07:43:00Z</dcterms:created>
  <dcterms:modified xsi:type="dcterms:W3CDTF">2020-11-05T03:28:41Z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2052-11.1.0.9998</vt:lpwstr>
  </property>
</Properties>
</file>