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0" r:id="rId5"/>
    <p:sldId id="261" r:id="rId7"/>
    <p:sldId id="266" r:id="rId8"/>
    <p:sldId id="267" r:id="rId9"/>
    <p:sldId id="268" r:id="rId10"/>
    <p:sldId id="280" r:id="rId11"/>
    <p:sldId id="271" r:id="rId12"/>
    <p:sldId id="283" r:id="rId13"/>
    <p:sldId id="287" r:id="rId14"/>
    <p:sldId id="288" r:id="rId15"/>
    <p:sldId id="289" r:id="rId16"/>
    <p:sldId id="290" r:id="rId17"/>
    <p:sldId id="291" r:id="rId18"/>
    <p:sldId id="284" r:id="rId19"/>
  </p:sldIdLst>
  <p:sldSz cx="6858000" cy="9902825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1B1"/>
    <a:srgbClr val="F3D48A"/>
    <a:srgbClr val="E9B62D"/>
    <a:srgbClr val="1B3B7C"/>
    <a:srgbClr val="EEEFEF"/>
    <a:srgbClr val="E2B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344" y="642"/>
      </p:cViewPr>
      <p:guideLst>
        <p:guide orient="horz" pos="569"/>
        <p:guide pos="213"/>
        <p:guide pos="4095"/>
        <p:guide pos="526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392" y="1143000"/>
            <a:ext cx="213721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EE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6858000" cy="9902825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59" name="图片 7" descr="资源 1@4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4137" y="492125"/>
            <a:ext cx="4452937" cy="818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 userDrawn="1"/>
        </p:nvSpPr>
        <p:spPr>
          <a:xfrm>
            <a:off x="0" y="7975600"/>
            <a:ext cx="6858000" cy="1927225"/>
          </a:xfrm>
          <a:prstGeom prst="rect">
            <a:avLst/>
          </a:prstGeom>
          <a:solidFill>
            <a:srgbClr val="1B3B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61" name="图片 5" descr="资源 1@4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6338" y="282575"/>
            <a:ext cx="161607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2" name="文本框 8"/>
          <p:cNvSpPr txBox="1"/>
          <p:nvPr userDrawn="1"/>
        </p:nvSpPr>
        <p:spPr>
          <a:xfrm>
            <a:off x="2692400" y="4048125"/>
            <a:ext cx="38227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声明：本文件所有权和解释权归武汉普赛斯仪表有限公司所有，未经武汉普赛斯仪表有限公司书面许可，不得复制或向第三方公开。</a:t>
            </a:r>
            <a:endParaRPr lang="zh-CN" altLang="en-US" sz="9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63" name="文本框 9"/>
          <p:cNvSpPr txBox="1"/>
          <p:nvPr userDrawn="1"/>
        </p:nvSpPr>
        <p:spPr>
          <a:xfrm>
            <a:off x="2625725" y="3321050"/>
            <a:ext cx="16065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操作手册</a:t>
            </a:r>
            <a:endParaRPr lang="zh-CN" altLang="en-US" sz="28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282575"/>
            <a:ext cx="112713" cy="852488"/>
          </a:xfrm>
          <a:prstGeom prst="rect">
            <a:avLst/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65" name="图片 11" descr="资源 2@4x-10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19700" y="8266113"/>
            <a:ext cx="1244600" cy="1246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6" name="文本框 12"/>
          <p:cNvSpPr txBox="1"/>
          <p:nvPr userDrawn="1"/>
        </p:nvSpPr>
        <p:spPr>
          <a:xfrm>
            <a:off x="425450" y="8197850"/>
            <a:ext cx="3751263" cy="1382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武汉普赛斯仪表有限公司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地址：武汉东湖开发区308号光谷动力绿色环保产业园8栋102室 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网址：www.whpssins.com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邮箱：pss@whprecise.com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电话：027-87993690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763" y="7975600"/>
            <a:ext cx="6865938" cy="0"/>
          </a:xfrm>
          <a:prstGeom prst="line">
            <a:avLst/>
          </a:prstGeom>
          <a:ln w="44450">
            <a:solidFill>
              <a:srgbClr val="E2B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413000" y="3935413"/>
            <a:ext cx="4445000" cy="7938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13000" y="2411413"/>
            <a:ext cx="4459288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57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603"/>
            <a:ext cx="1543050" cy="845015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603"/>
            <a:ext cx="4539698" cy="845015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6858000" cy="990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单圆角矩形 7"/>
          <p:cNvSpPr/>
          <p:nvPr userDrawn="1"/>
        </p:nvSpPr>
        <p:spPr>
          <a:xfrm flipV="1">
            <a:off x="0" y="1001713"/>
            <a:ext cx="3736975" cy="1295400"/>
          </a:xfrm>
          <a:prstGeom prst="round1Rect">
            <a:avLst>
              <a:gd name="adj" fmla="val 50000"/>
            </a:avLst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84" name="文本框 8"/>
          <p:cNvSpPr txBox="1"/>
          <p:nvPr userDrawn="1"/>
        </p:nvSpPr>
        <p:spPr>
          <a:xfrm>
            <a:off x="977900" y="1265238"/>
            <a:ext cx="1633538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068195" y="2758440"/>
            <a:ext cx="3680460" cy="6391275"/>
          </a:xfrm>
        </p:spPr>
        <p:txBody>
          <a:bodyPr/>
          <a:lstStyle>
            <a:lvl1pPr marL="0" indent="0">
              <a:lnSpc>
                <a:spcPct val="16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1. 标题</a:t>
            </a:r>
            <a:r>
              <a:rPr lang="zh-CN" altLang="en-US" strike="noStrike" noProof="1" smtClean="0">
                <a:sym typeface="+mn-ea"/>
              </a:rPr>
              <a:t>标题标题  </a:t>
            </a:r>
            <a:r>
              <a:rPr lang="zh-CN" altLang="en-US" sz="1350" strike="noStrike" noProof="1" smtClean="0"/>
              <a:t>................................................  4</a:t>
            </a:r>
            <a:endParaRPr lang="zh-CN" altLang="en-US" sz="1350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1.1 标题标题标题  ..............................................  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1.2 标题标题标题  ..............................................  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1.3 标题标题标题  ..............................................  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2. 标题标题标题  .....................................................  14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2.1 标题标题标题  ...........................................  14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2.2 标题标题标题  ...........................................  14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       2.2.1 标题标题标题  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       2.2.2 标题标题标题  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2.3 标题标题标题  ...........................................  24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3. 标题标题标题  .....................................................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3.1 标题标题标题  ...........................................  44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3.2 标题标题标题  ...........................................  44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3.3 标题标题标题  .............................................  54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4. 标题标题标题  ......................................................  54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4.1 标题标题标题  ............................................  54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4.2 标题标题标题  ............................................  54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5. 标题标题标题  ......................................................  54</a:t>
            </a:r>
            <a:endParaRPr lang="zh-CN" altLang="en-US" strike="noStrike" noProof="1" smtClean="0"/>
          </a:p>
          <a:p>
            <a:pPr lvl="0" fontAlgn="base"/>
            <a:endParaRPr lang="zh-CN" altLang="en-US" strike="noStrike" noProof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57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0840"/>
            <a:ext cx="3024378" cy="653591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90722" y="2310840"/>
            <a:ext cx="3024378" cy="653591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7560" y="2568233"/>
            <a:ext cx="2741385" cy="1189807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560" y="3849059"/>
            <a:ext cx="2741385" cy="508939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519528" y="2568233"/>
            <a:ext cx="2754887" cy="1189807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519528" y="3849059"/>
            <a:ext cx="2754887" cy="508939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343009" cy="231084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660241"/>
            <a:ext cx="3471863" cy="780367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343009" cy="5504293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7400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471025"/>
            <a:ext cx="6858000" cy="431800"/>
          </a:xfrm>
          <a:prstGeom prst="rect">
            <a:avLst/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1027" name="图片 3" descr="资源 5@4x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656398" y="9583738"/>
            <a:ext cx="203200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文本框 4"/>
          <p:cNvSpPr txBox="1"/>
          <p:nvPr userDrawn="1"/>
        </p:nvSpPr>
        <p:spPr>
          <a:xfrm>
            <a:off x="201613" y="9571038"/>
            <a:ext cx="144018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9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武汉普赛斯仪表有限公司</a:t>
            </a:r>
            <a:endParaRPr lang="zh-CN" altLang="en-US" sz="9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9" name="文本框 5"/>
          <p:cNvSpPr txBox="1"/>
          <p:nvPr userDrawn="1"/>
        </p:nvSpPr>
        <p:spPr>
          <a:xfrm>
            <a:off x="1870710" y="9571038"/>
            <a:ext cx="123761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www.whpssins.com</a:t>
            </a:r>
            <a:endParaRPr lang="zh-CN" altLang="en-US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6451600" y="9556750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84163" y="708025"/>
            <a:ext cx="6286500" cy="0"/>
          </a:xfrm>
          <a:prstGeom prst="line">
            <a:avLst/>
          </a:prstGeom>
          <a:ln w="22225">
            <a:solidFill>
              <a:srgbClr val="1B3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图片 8" descr="资源 1@4x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86438" y="257175"/>
            <a:ext cx="754062" cy="319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文本框 9"/>
          <p:cNvSpPr txBox="1"/>
          <p:nvPr userDrawn="1"/>
        </p:nvSpPr>
        <p:spPr>
          <a:xfrm>
            <a:off x="212725" y="355600"/>
            <a:ext cx="158559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12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zh-CN" sz="12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操作手册</a:t>
            </a:r>
            <a:endParaRPr lang="zh-CN" altLang="zh-CN" sz="12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74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3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2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1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5"/>
          <p:cNvSpPr>
            <a:spLocks noGrp="1"/>
          </p:cNvSpPr>
          <p:nvPr/>
        </p:nvSpPr>
        <p:spPr>
          <a:xfrm>
            <a:off x="2536825" y="2492375"/>
            <a:ext cx="4221163" cy="981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en-US" altLang="zh-CN" sz="4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en-US" sz="4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</a:t>
            </a:r>
            <a:endParaRPr lang="zh-CN" altLang="en-US" sz="4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4" name="文本框 2"/>
          <p:cNvSpPr txBox="1"/>
          <p:nvPr/>
        </p:nvSpPr>
        <p:spPr>
          <a:xfrm>
            <a:off x="338400" y="941070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squar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4" name="文本框 2"/>
          <p:cNvSpPr txBox="1"/>
          <p:nvPr/>
        </p:nvSpPr>
        <p:spPr>
          <a:xfrm>
            <a:off x="2578418" y="4251960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视图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40485" y="1607185"/>
            <a:ext cx="4176000" cy="249120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190365" y="1894205"/>
            <a:ext cx="1326515" cy="332740"/>
          </a:xfrm>
          <a:prstGeom prst="roundRect">
            <a:avLst>
              <a:gd name="adj" fmla="val 8983"/>
            </a:avLst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3886200" y="1980565"/>
            <a:ext cx="224155" cy="20002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/>
              <a:t>2</a:t>
            </a:r>
            <a:endParaRPr lang="en-US" altLang="zh-CN" sz="1000" strike="noStrike" noProof="1"/>
          </a:p>
        </p:txBody>
      </p:sp>
      <p:sp>
        <p:nvSpPr>
          <p:cNvPr id="3" name="圆角矩形 2"/>
          <p:cNvSpPr/>
          <p:nvPr/>
        </p:nvSpPr>
        <p:spPr>
          <a:xfrm>
            <a:off x="4637405" y="1606550"/>
            <a:ext cx="557530" cy="220345"/>
          </a:xfrm>
          <a:prstGeom prst="roundRect">
            <a:avLst>
              <a:gd name="adj" fmla="val 8983"/>
            </a:avLst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4363085" y="1627505"/>
            <a:ext cx="224155" cy="20002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/>
              <a:t>1</a:t>
            </a:r>
            <a:endParaRPr lang="en-US" altLang="zh-CN" sz="1000" strike="noStrike" noProof="1"/>
          </a:p>
        </p:txBody>
      </p:sp>
      <p:sp>
        <p:nvSpPr>
          <p:cNvPr id="6" name="圆角矩形 5"/>
          <p:cNvSpPr/>
          <p:nvPr/>
        </p:nvSpPr>
        <p:spPr>
          <a:xfrm>
            <a:off x="5258435" y="1606550"/>
            <a:ext cx="257810" cy="220345"/>
          </a:xfrm>
          <a:prstGeom prst="roundRect">
            <a:avLst>
              <a:gd name="adj" fmla="val 8983"/>
            </a:avLst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5516245" y="1616710"/>
            <a:ext cx="224155" cy="20002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/>
              <a:t>3</a:t>
            </a:r>
            <a:endParaRPr lang="en-US" altLang="zh-CN" sz="1000" strike="noStrike" noProof="1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4712970"/>
            <a:ext cx="4176000" cy="2491200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2579053" y="734377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扫描结果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6613" y="7630795"/>
            <a:ext cx="5665787" cy="162496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所示。扫描步骤：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1.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CUST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按钮后，弹出区域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按钮，得到扫描曲线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对于图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，可通过手持放大缩小曲线以查看详细信息。若缩放后想恢复初始曲线图，可点击图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中恢复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按钮。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文本框 1"/>
          <p:cNvSpPr txBox="1"/>
          <p:nvPr/>
        </p:nvSpPr>
        <p:spPr>
          <a:xfrm>
            <a:off x="339725" y="996950"/>
            <a:ext cx="917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、读表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39200" y="1572260"/>
            <a:ext cx="4176000" cy="2491200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2731453" y="4239260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读表界面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5200" y="4599305"/>
            <a:ext cx="5665787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所示。扫描结束后进入读表菜单界面查看详细扫描数据，可通过点击区域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来查看点击位置的扫描数据。选择缓存功能暂不支持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31770" y="1932940"/>
            <a:ext cx="2667635" cy="277495"/>
          </a:xfrm>
          <a:prstGeom prst="roundRect">
            <a:avLst>
              <a:gd name="adj" fmla="val 8983"/>
            </a:avLst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2507615" y="1932940"/>
            <a:ext cx="224155" cy="20002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/>
              <a:t>1</a:t>
            </a:r>
            <a:endParaRPr lang="en-US" altLang="zh-CN" sz="1000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1"/>
          <p:cNvSpPr txBox="1"/>
          <p:nvPr/>
        </p:nvSpPr>
        <p:spPr>
          <a:xfrm>
            <a:off x="338400" y="1052195"/>
            <a:ext cx="917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、通信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39200" y="1644650"/>
            <a:ext cx="4176000" cy="24912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9200" y="4635500"/>
            <a:ext cx="4176000" cy="2491200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2731453" y="4239260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串口设置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2725200" y="730821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网络设置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5200" y="7828280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所示。点击应用按钮后，设置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生效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1"/>
          <p:cNvSpPr txBox="1"/>
          <p:nvPr/>
        </p:nvSpPr>
        <p:spPr>
          <a:xfrm>
            <a:off x="338400" y="1052195"/>
            <a:ext cx="13239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、系统设置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39200" y="1601470"/>
            <a:ext cx="4176000" cy="2491200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2725200" y="415099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339200" y="4500245"/>
            <a:ext cx="4176000" cy="2491200"/>
          </a:xfrm>
          <a:prstGeom prst="rect">
            <a:avLst/>
          </a:prstGeom>
        </p:spPr>
      </p:pic>
      <p:sp>
        <p:nvSpPr>
          <p:cNvPr id="13" name="文本框 9"/>
          <p:cNvSpPr txBox="1"/>
          <p:nvPr/>
        </p:nvSpPr>
        <p:spPr>
          <a:xfrm>
            <a:off x="2328545" y="7279302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.2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声音控制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39200" y="1089660"/>
            <a:ext cx="4176000" cy="2491200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2725200" y="3775710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2708055" y="6916420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.4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安全弹窗控制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105" y="4238625"/>
            <a:ext cx="4176000" cy="24912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1"/>
          <p:cNvSpPr txBox="1"/>
          <p:nvPr/>
        </p:nvSpPr>
        <p:spPr>
          <a:xfrm>
            <a:off x="338400" y="1047110"/>
            <a:ext cx="1933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、校准（开发中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400" y="1466215"/>
            <a:ext cx="154495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、信息</a:t>
            </a:r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39200" y="5979160"/>
            <a:ext cx="4176000" cy="2491200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2708690" y="856678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10.2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版本信息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5200" y="8840470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所示。点击版本查询后弹出版本信息框；再次点击版本查询则关闭。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338400" y="5280660"/>
            <a:ext cx="132715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版本信息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339200" y="2482850"/>
            <a:ext cx="4176000" cy="2491200"/>
          </a:xfrm>
          <a:prstGeom prst="rect">
            <a:avLst/>
          </a:prstGeom>
        </p:spPr>
      </p:pic>
      <p:sp>
        <p:nvSpPr>
          <p:cNvPr id="12" name="文本框 2"/>
          <p:cNvSpPr txBox="1"/>
          <p:nvPr/>
        </p:nvSpPr>
        <p:spPr>
          <a:xfrm>
            <a:off x="2692180" y="5034280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10.1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338400" y="1764665"/>
            <a:ext cx="212217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信息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管理界面简介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文本框 99"/>
          <p:cNvSpPr txBox="1"/>
          <p:nvPr/>
        </p:nvSpPr>
        <p:spPr>
          <a:xfrm>
            <a:off x="835200" y="1377950"/>
            <a:ext cx="5689600" cy="251968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先准备好一个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向厂家索要最新升级包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随后将厂家发送的升级文件压缩包解压，解压得到一个名为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的文件夹，文件夹内包含升级文件：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PssImages.tar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PssImagesInfo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将该文件夹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文件夹而非内部文件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存放在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盘的根目录下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盘插入源表前面板的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USB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接口处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点击本地升级，出现如图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10.3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338400" y="903605"/>
            <a:ext cx="132715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版本升级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5" name="文本框 9"/>
          <p:cNvSpPr txBox="1"/>
          <p:nvPr/>
        </p:nvSpPr>
        <p:spPr>
          <a:xfrm>
            <a:off x="2563495" y="6524625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10.3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版本升级界面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99"/>
          <p:cNvSpPr txBox="1"/>
          <p:nvPr/>
        </p:nvSpPr>
        <p:spPr>
          <a:xfrm>
            <a:off x="835200" y="6914515"/>
            <a:ext cx="5689600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确保除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盘外其他设备断开后点击确认，接下来开始升级，等待大约两分钟后升级完成。升级完成后再次进入信息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管理界面查看版本信息，确保升级成功。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39200" y="3897630"/>
            <a:ext cx="4176000" cy="24912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1"/>
          <p:cNvSpPr>
            <a:spLocks noGrp="1"/>
          </p:cNvSpPr>
          <p:nvPr>
            <p:ph type="body" idx="1"/>
          </p:nvPr>
        </p:nvSpPr>
        <p:spPr>
          <a:xfrm>
            <a:off x="1606550" y="2480310"/>
            <a:ext cx="3779520" cy="7023735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1、</a:t>
            </a:r>
            <a:r>
              <a:rPr lang="en-US" altLang="zh-CN" kern="1200" baseline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PL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系列源表简介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hlinkClick r:id="rId1" action="ppaction://hlinksldjump"/>
              </a:rPr>
              <a:t>..................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3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1.1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PL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系列源表按键操作说明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3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2" action="ppaction://hlinksldjump"/>
              </a:rPr>
              <a:t>1.2 主界面功能介绍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.............................................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2" action="ppaction://hlinksldjump"/>
              </a:rPr>
              <a:t>4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2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 快速设置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5 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cs typeface="+mn-cs"/>
                <a:sym typeface="+mn-ea"/>
              </a:rPr>
              <a:t>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2.1 快速设置界面简介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5</a:t>
            </a:r>
            <a:endParaRPr lang="en-US" altLang="zh-CN" kern="1200" baseline="0" dirty="0">
              <a:solidFill>
                <a:srgbClr val="595959"/>
              </a:solidFill>
              <a:latin typeface="微软雅黑" panose="020B0503020204020204" charset="-122"/>
              <a:ea typeface="+mn-ea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扫描设置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5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5" action="ppaction://hlinksldjump"/>
              </a:rPr>
              <a:t>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.1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扫描设置界面简介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5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5" action="ppaction://hlinksldjump"/>
              </a:rPr>
              <a:t>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.2 操作步骤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6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宋体" panose="02010600030101010101" pitchFamily="2" charset="-122"/>
              <a:hlinkClick r:id="" action="ppaction://noaction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4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 配置列表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7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1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4.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1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配置列表界面简介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8</a:t>
            </a:r>
            <a:r>
              <a:rPr lang="en-US" altLang="zh-CN" dirty="0">
                <a:solidFill>
                  <a:srgbClr val="595959"/>
                </a:solidFill>
                <a:sym typeface="+mn-ea"/>
              </a:rPr>
              <a:t>   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sym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4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2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 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操作步骤  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4" action="ppaction://hlinksldjump"/>
              </a:rPr>
              <a:t>9</a:t>
            </a:r>
            <a:endParaRPr lang="en-US" altLang="zh-CN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cs typeface="+mn-cs"/>
                <a:sym typeface="+mn-ea"/>
              </a:rPr>
              <a:t>5</a:t>
            </a:r>
            <a:r>
              <a:rPr lang="zh-CN" altLang="en-US" sz="1200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sz="1200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视图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sz="1200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 </a:t>
            </a:r>
            <a:r>
              <a:rPr lang="en-US" altLang="zh-CN" sz="1200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9</a:t>
            </a:r>
            <a:endParaRPr lang="en-US" altLang="zh-CN" sz="1200" dirty="0">
              <a:solidFill>
                <a:srgbClr val="595959"/>
              </a:solidFill>
              <a:cs typeface="+mn-cs"/>
              <a:sym typeface="+mn-ea"/>
              <a:hlinkClick r:id="rId1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cs typeface="+mn-cs"/>
                <a:sym typeface="+mn-ea"/>
              </a:rPr>
              <a:t>      </a:t>
            </a:r>
            <a:r>
              <a:rPr lang="en-US" altLang="zh-CN" sz="1200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5</a:t>
            </a:r>
            <a:r>
              <a:rPr lang="zh-CN" altLang="en-US" sz="1200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.1 </a:t>
            </a:r>
            <a:r>
              <a:rPr lang="zh-CN" altLang="en-US" sz="1200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视图界面简介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sz="1200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</a:t>
            </a:r>
            <a:r>
              <a:rPr lang="en-US" altLang="zh-CN" sz="1200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4" action="ppaction://hlinksldjump"/>
              </a:rPr>
              <a:t>9</a:t>
            </a:r>
            <a:endParaRPr lang="en-US" altLang="zh-CN" sz="1200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sym typeface="+mn-ea"/>
              </a:rPr>
              <a:t>      </a:t>
            </a:r>
            <a:r>
              <a:rPr lang="en-US" altLang="zh-CN" sz="1200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5.2</a:t>
            </a:r>
            <a:r>
              <a:rPr lang="zh-CN" altLang="en-US" sz="1200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 操作步骤  </a:t>
            </a:r>
            <a:r>
              <a:rPr lang="en-US" altLang="zh-CN" sz="1200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..............</a:t>
            </a:r>
            <a:r>
              <a:rPr lang="en-US" altLang="zh-CN" sz="1200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 10</a:t>
            </a:r>
            <a:endParaRPr lang="en-US" altLang="zh-CN" sz="1200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6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读表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1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7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通信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2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1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8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系统设置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3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1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9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校准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5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1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10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信息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/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管理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5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 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en-US" altLang="zh-CN" sz="1200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10</a:t>
            </a:r>
            <a:r>
              <a:rPr lang="zh-CN" altLang="en-US" sz="1200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.1 </a:t>
            </a:r>
            <a:r>
              <a:rPr lang="zh-CN" altLang="en-US" sz="1200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信息管理界面简介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sz="1200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4" action="ppaction://hlinksldjump"/>
              </a:rPr>
              <a:t>15</a:t>
            </a:r>
            <a:endParaRPr lang="en-US" altLang="zh-CN" sz="1200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     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5" action="ppaction://hlinksldjump"/>
              </a:rPr>
              <a:t>10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5" action="ppaction://hlinksldjump"/>
              </a:rPr>
              <a:t>2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5" action="ppaction://hlinksldjump"/>
              </a:rPr>
              <a:t> 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5" action="ppaction://hlinksldjump"/>
              </a:rPr>
              <a:t> 版本信息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.........................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4" action="ppaction://hlinksldjump"/>
              </a:rPr>
              <a:t> 15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2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5" action="ppaction://hlinksldjump"/>
              </a:rPr>
              <a:t>10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5" action="ppaction://hlinksldjump"/>
              </a:rPr>
              <a:t>3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5" action="ppaction://hlinksldjump"/>
              </a:rPr>
              <a:t> 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5" action="ppaction://hlinksldjump"/>
              </a:rPr>
              <a:t> 版本升级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.......................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4" action="ppaction://hlinksldjump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4" action="ppaction://hlinksldjump"/>
              </a:rPr>
              <a:t>16</a:t>
            </a:r>
            <a:endParaRPr lang="en-US" altLang="zh-CN" sz="1200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  <a:hlinkClick r:id="rId4" action="ppaction://hlinksldjum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8" name="文本框 1"/>
          <p:cNvSpPr txBox="1"/>
          <p:nvPr/>
        </p:nvSpPr>
        <p:spPr>
          <a:xfrm>
            <a:off x="328613" y="998538"/>
            <a:ext cx="19748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1、</a:t>
            </a:r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系列源表简介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39" name="文本框 2"/>
          <p:cNvSpPr txBox="1"/>
          <p:nvPr/>
        </p:nvSpPr>
        <p:spPr>
          <a:xfrm>
            <a:off x="339725" y="1284288"/>
            <a:ext cx="249809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1.1 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系列源表按键操作说明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340" name="图片 3" descr="C:\Users\Administrator\Desktop\2b64e7023f61aa31d7006c7a9d6a86f.png2b64e7023f61aa31d7006c7a9d6a86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91260" y="2011680"/>
            <a:ext cx="4976495" cy="2381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文本框 5"/>
          <p:cNvSpPr txBox="1"/>
          <p:nvPr/>
        </p:nvSpPr>
        <p:spPr>
          <a:xfrm>
            <a:off x="838200" y="4670425"/>
            <a:ext cx="5683250" cy="211137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如图1.1所示，界面操作说明如下：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POWER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:电源开关按键；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USB接口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：版本升级及数据导出接口；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MENU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:菜单返回键；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:页面返回键；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旋转按钮：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切换菜单项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2" name="文本框 1"/>
          <p:cNvSpPr txBox="1"/>
          <p:nvPr/>
        </p:nvSpPr>
        <p:spPr>
          <a:xfrm>
            <a:off x="2655888" y="4116388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源表按键及显示界面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665" y="2541270"/>
            <a:ext cx="2054225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2" name="文本框 2"/>
          <p:cNvSpPr txBox="1"/>
          <p:nvPr/>
        </p:nvSpPr>
        <p:spPr>
          <a:xfrm>
            <a:off x="327600" y="997200"/>
            <a:ext cx="1751013" cy="441325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1.2 主界面功能介绍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文本框 99"/>
          <p:cNvSpPr txBox="1"/>
          <p:nvPr/>
        </p:nvSpPr>
        <p:spPr>
          <a:xfrm>
            <a:off x="839788" y="4445000"/>
            <a:ext cx="5699125" cy="438150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如图1.2所示，源表按下电源开关后显示为当前主界面。源表主界面为可触屏操作，点击对应功能模块进入操作页面，各模块功能简介如下：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快速设置：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设置基本参数，如脉冲宽度等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扫描设置：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设置扫描参数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配置列表：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保存当前扫描参数，并将选中列表的参数应用到设置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视图：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包含启动扫描、显示扫描图形、保存扫描数据等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读表：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查看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扫描数据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通信：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设置通信参数，包括设置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IP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和串口波特率等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系统设置：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设置系统参数，如声音开关、安全弹窗开关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等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校准：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显示校准信息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信息管理：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包含查看版本信息，设备升级等功能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364" name="文本框 1"/>
          <p:cNvSpPr txBox="1"/>
          <p:nvPr/>
        </p:nvSpPr>
        <p:spPr>
          <a:xfrm>
            <a:off x="2703513" y="4255453"/>
            <a:ext cx="17002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初始化主界面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40915" y="1754255"/>
            <a:ext cx="4176000" cy="249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文本框 1"/>
          <p:cNvSpPr txBox="1"/>
          <p:nvPr/>
        </p:nvSpPr>
        <p:spPr>
          <a:xfrm>
            <a:off x="327600" y="997200"/>
            <a:ext cx="13239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、快速设置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2" name="文本框 2"/>
          <p:cNvSpPr txBox="1"/>
          <p:nvPr/>
        </p:nvSpPr>
        <p:spPr>
          <a:xfrm>
            <a:off x="327600" y="1295400"/>
            <a:ext cx="19284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快速设置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3" name="文本框 10"/>
          <p:cNvSpPr txBox="1"/>
          <p:nvPr/>
        </p:nvSpPr>
        <p:spPr>
          <a:xfrm>
            <a:off x="2577783" y="4506595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快速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40" name="文本框 99"/>
          <p:cNvSpPr txBox="1"/>
          <p:nvPr/>
        </p:nvSpPr>
        <p:spPr>
          <a:xfrm>
            <a:off x="833438" y="4813300"/>
            <a:ext cx="5876925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.1所示，该界面主要设置脉冲参数及电流值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0485" y="1879600"/>
            <a:ext cx="4177030" cy="249174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339200" y="6422390"/>
            <a:ext cx="4176000" cy="2491200"/>
          </a:xfrm>
          <a:prstGeom prst="rect">
            <a:avLst/>
          </a:prstGeom>
        </p:spPr>
      </p:pic>
      <p:sp>
        <p:nvSpPr>
          <p:cNvPr id="14" name="文本框 10"/>
          <p:cNvSpPr txBox="1"/>
          <p:nvPr/>
        </p:nvSpPr>
        <p:spPr>
          <a:xfrm>
            <a:off x="2653348" y="9084310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3.1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_1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327600" y="5799455"/>
            <a:ext cx="19284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扫描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327600" y="5567998"/>
            <a:ext cx="13239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、扫描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文本框 10"/>
          <p:cNvSpPr txBox="1"/>
          <p:nvPr/>
        </p:nvSpPr>
        <p:spPr>
          <a:xfrm>
            <a:off x="2462530" y="3665220"/>
            <a:ext cx="21844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3.1_2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扫描参数设置界面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0" name="文本框 99"/>
          <p:cNvSpPr txBox="1"/>
          <p:nvPr/>
        </p:nvSpPr>
        <p:spPr>
          <a:xfrm>
            <a:off x="835200" y="5038725"/>
            <a:ext cx="5688012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起点、步进、终点、脉冲宽度等都通过点击选项框后出现的软键盘，设置目标值，如图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.3所示：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3561" name="文本框 5"/>
          <p:cNvSpPr txBox="1"/>
          <p:nvPr/>
        </p:nvSpPr>
        <p:spPr>
          <a:xfrm>
            <a:off x="2840038" y="8624888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脉冲宽度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4" name="文本框 2"/>
          <p:cNvSpPr txBox="1"/>
          <p:nvPr/>
        </p:nvSpPr>
        <p:spPr>
          <a:xfrm>
            <a:off x="327600" y="4575810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5" name="文本框 99"/>
          <p:cNvSpPr txBox="1"/>
          <p:nvPr/>
        </p:nvSpPr>
        <p:spPr>
          <a:xfrm>
            <a:off x="835200" y="3832225"/>
            <a:ext cx="5688012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1_1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3.1_2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所示，该界面主要设置扫描参数，包括扫描模式、电流值、波长等，参数修改后，点击应用按钮应用使参数生效；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1339200" y="999490"/>
            <a:ext cx="4176000" cy="249120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339200" y="5951855"/>
            <a:ext cx="4176000" cy="249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1" name="文本框 99"/>
          <p:cNvSpPr txBox="1"/>
          <p:nvPr/>
        </p:nvSpPr>
        <p:spPr>
          <a:xfrm>
            <a:off x="835200" y="3871595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参数设置完成后，点击应用，使参数生效。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4583" name="文本框 3"/>
          <p:cNvSpPr txBox="1"/>
          <p:nvPr/>
        </p:nvSpPr>
        <p:spPr>
          <a:xfrm>
            <a:off x="2668905" y="359600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.4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波长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选择界面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00" y="990600"/>
            <a:ext cx="4176424" cy="2491200"/>
          </a:xfrm>
          <a:prstGeom prst="rect">
            <a:avLst/>
          </a:prstGeom>
        </p:spPr>
      </p:pic>
      <p:sp>
        <p:nvSpPr>
          <p:cNvPr id="23564" name="文本框 2"/>
          <p:cNvSpPr txBox="1"/>
          <p:nvPr/>
        </p:nvSpPr>
        <p:spPr>
          <a:xfrm>
            <a:off x="339725" y="4432300"/>
            <a:ext cx="105473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配置列表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725" y="4791075"/>
            <a:ext cx="19284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 algn="l"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配置列表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00" y="5394325"/>
            <a:ext cx="4174727" cy="2491200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2805430" y="8100060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4.1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配置列表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99"/>
          <p:cNvSpPr txBox="1"/>
          <p:nvPr/>
        </p:nvSpPr>
        <p:spPr>
          <a:xfrm>
            <a:off x="835200" y="8447405"/>
            <a:ext cx="5665787" cy="80708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包括新建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、删除、更新、应用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列表以及配置详情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功能。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新建：生成一张新表；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文本框 3"/>
          <p:cNvSpPr txBox="1"/>
          <p:nvPr/>
        </p:nvSpPr>
        <p:spPr>
          <a:xfrm>
            <a:off x="2579370" y="898080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4.3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配置详情图示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99"/>
          <p:cNvSpPr txBox="1"/>
          <p:nvPr/>
        </p:nvSpPr>
        <p:spPr>
          <a:xfrm>
            <a:off x="835200" y="858520"/>
            <a:ext cx="5410835" cy="140398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删除：删除选中表；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更新：将当前扫描参数更新到选中表中；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应用：将选中表的参数设置应用到设备中；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配置详情：查看选中表内容。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8" name="文本框 99"/>
          <p:cNvSpPr txBox="1"/>
          <p:nvPr/>
        </p:nvSpPr>
        <p:spPr>
          <a:xfrm>
            <a:off x="835200" y="5770880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所示，区域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为切换字母大小写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特殊字符按钮。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2580005" y="461454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2.6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参数设置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39200" y="2875280"/>
            <a:ext cx="4176000" cy="2491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725" y="2279650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 algn="l"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2679700" y="5544820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4.2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新建表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29105" y="4660265"/>
            <a:ext cx="515620" cy="332740"/>
          </a:xfrm>
          <a:prstGeom prst="roundRect">
            <a:avLst>
              <a:gd name="adj" fmla="val 8983"/>
            </a:avLst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1424940" y="4746625"/>
            <a:ext cx="216000" cy="216000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/>
              <a:t>1</a:t>
            </a:r>
            <a:endParaRPr lang="en-US" altLang="zh-CN" sz="1000" strike="noStrike" noProof="1"/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9200" y="6417310"/>
            <a:ext cx="4176000" cy="249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文本框 1"/>
          <p:cNvSpPr txBox="1"/>
          <p:nvPr/>
        </p:nvSpPr>
        <p:spPr>
          <a:xfrm>
            <a:off x="339725" y="996950"/>
            <a:ext cx="917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、视图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2" name="文本框 2"/>
          <p:cNvSpPr txBox="1"/>
          <p:nvPr/>
        </p:nvSpPr>
        <p:spPr>
          <a:xfrm>
            <a:off x="338400" y="1334135"/>
            <a:ext cx="15728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视图界面简介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1" name="文本框 9"/>
          <p:cNvSpPr txBox="1"/>
          <p:nvPr/>
        </p:nvSpPr>
        <p:spPr>
          <a:xfrm>
            <a:off x="2645728" y="4654868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.1_1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视图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主界面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39200" y="1889125"/>
            <a:ext cx="4176000" cy="249120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39200" y="5039995"/>
            <a:ext cx="4176000" cy="2491200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2645093" y="7723823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.1_2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99"/>
          <p:cNvSpPr txBox="1"/>
          <p:nvPr/>
        </p:nvSpPr>
        <p:spPr>
          <a:xfrm>
            <a:off x="835200" y="8115300"/>
            <a:ext cx="5665787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.1_2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所示。点击清除，会清除扫描数据；点击保存，会将数据保存到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执行前需先插入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750,&quot;width&quot;:812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3191</Words>
  <Application>WPS 演示</Application>
  <PresentationFormat>自定义</PresentationFormat>
  <Paragraphs>217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华文琥珀</vt:lpstr>
      <vt:lpstr>幼圆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128</cp:revision>
  <dcterms:created xsi:type="dcterms:W3CDTF">2020-05-25T07:43:00Z</dcterms:created>
  <dcterms:modified xsi:type="dcterms:W3CDTF">2021-04-23T07:26:53Z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