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316" r:id="rId5"/>
    <p:sldId id="260" r:id="rId6"/>
    <p:sldId id="261" r:id="rId7"/>
    <p:sldId id="262" r:id="rId8"/>
    <p:sldId id="264" r:id="rId9"/>
    <p:sldId id="265" r:id="rId10"/>
    <p:sldId id="300" r:id="rId11"/>
    <p:sldId id="301" r:id="rId12"/>
    <p:sldId id="336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2" r:id="rId21"/>
    <p:sldId id="313" r:id="rId22"/>
    <p:sldId id="314" r:id="rId23"/>
    <p:sldId id="315" r:id="rId24"/>
  </p:sldIdLst>
  <p:sldSz cx="6858000" cy="9902825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E1B1"/>
    <a:srgbClr val="F3D48A"/>
    <a:srgbClr val="E9B62D"/>
    <a:srgbClr val="1B3B7C"/>
    <a:srgbClr val="EEEFEF"/>
    <a:srgbClr val="E2B7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-1344" y="3960"/>
      </p:cViewPr>
      <p:guideLst>
        <p:guide orient="horz" pos="628"/>
        <p:guide pos="214"/>
        <p:guide pos="4097"/>
        <p:guide pos="528"/>
        <p:guide pos="226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EE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 userDrawn="1"/>
        </p:nvSpPr>
        <p:spPr>
          <a:xfrm>
            <a:off x="0" y="0"/>
            <a:ext cx="6858000" cy="9902825"/>
          </a:xfrm>
          <a:prstGeom prst="rect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pic>
        <p:nvPicPr>
          <p:cNvPr id="2059" name="图片 7" descr="资源 1@4x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84137" y="492125"/>
            <a:ext cx="4452937" cy="8181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矩形 13"/>
          <p:cNvSpPr/>
          <p:nvPr userDrawn="1"/>
        </p:nvSpPr>
        <p:spPr>
          <a:xfrm>
            <a:off x="0" y="7975600"/>
            <a:ext cx="6858000" cy="1927225"/>
          </a:xfrm>
          <a:prstGeom prst="rect">
            <a:avLst/>
          </a:prstGeom>
          <a:solidFill>
            <a:srgbClr val="1B3B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pic>
        <p:nvPicPr>
          <p:cNvPr id="2061" name="图片 5" descr="资源 1@4x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86338" y="282575"/>
            <a:ext cx="1616075" cy="682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2" name="文本框 8"/>
          <p:cNvSpPr txBox="1"/>
          <p:nvPr userDrawn="1"/>
        </p:nvSpPr>
        <p:spPr>
          <a:xfrm>
            <a:off x="2692400" y="4048125"/>
            <a:ext cx="3822700" cy="506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9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声明：本文件所有权和解释权归武汉普赛斯仪表有限公司所有，未经武汉普赛斯仪表有限公司书面许可，不得复制或向第三方公开。</a:t>
            </a:r>
            <a:endParaRPr lang="zh-CN" altLang="en-US" sz="90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63" name="文本框 9"/>
          <p:cNvSpPr txBox="1"/>
          <p:nvPr userDrawn="1"/>
        </p:nvSpPr>
        <p:spPr>
          <a:xfrm>
            <a:off x="2625725" y="3321050"/>
            <a:ext cx="1606550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/>
            <a:r>
              <a:rPr lang="zh-CN" altLang="en-US" sz="28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操作手册</a:t>
            </a:r>
            <a:endParaRPr lang="zh-CN" altLang="en-US" sz="280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0" y="282575"/>
            <a:ext cx="112713" cy="852488"/>
          </a:xfrm>
          <a:prstGeom prst="rect">
            <a:avLst/>
          </a:prstGeom>
          <a:solidFill>
            <a:srgbClr val="1B3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pic>
        <p:nvPicPr>
          <p:cNvPr id="2065" name="图片 11" descr="资源 2@4x-10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219700" y="8266113"/>
            <a:ext cx="1244600" cy="12461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6" name="文本框 12"/>
          <p:cNvSpPr txBox="1"/>
          <p:nvPr userDrawn="1"/>
        </p:nvSpPr>
        <p:spPr>
          <a:xfrm>
            <a:off x="425450" y="8197850"/>
            <a:ext cx="3751263" cy="1382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武汉普赛斯仪表有限公司</a:t>
            </a:r>
            <a:endParaRPr lang="zh-CN" altLang="en-US" sz="1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地址：武汉东湖开发区308号光谷动力绿色环保产业园8栋102室 </a:t>
            </a:r>
            <a:endParaRPr lang="zh-CN" altLang="en-US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网址：www.whpssins.com</a:t>
            </a:r>
            <a:endParaRPr lang="zh-CN" altLang="en-US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邮箱：pss@whprecise.com</a:t>
            </a:r>
            <a:endParaRPr lang="zh-CN" altLang="en-US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电话：027-87993690</a:t>
            </a:r>
            <a:endParaRPr lang="zh-CN" altLang="en-US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4763" y="7975600"/>
            <a:ext cx="6865938" cy="0"/>
          </a:xfrm>
          <a:prstGeom prst="line">
            <a:avLst/>
          </a:prstGeom>
          <a:ln w="44450">
            <a:solidFill>
              <a:srgbClr val="E2B7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413000" y="3935413"/>
            <a:ext cx="4445000" cy="7938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413000" y="2411413"/>
            <a:ext cx="4459288" cy="0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337300" y="9566275"/>
            <a:ext cx="496888" cy="2698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2311400"/>
            <a:ext cx="6172200" cy="65357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2900" y="9018588"/>
            <a:ext cx="16002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43150" y="9018588"/>
            <a:ext cx="21717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337300" y="9566275"/>
            <a:ext cx="496888" cy="2698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96603"/>
            <a:ext cx="1543050" cy="845015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96603"/>
            <a:ext cx="4539698" cy="845015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2900" y="9018588"/>
            <a:ext cx="16002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43150" y="9018588"/>
            <a:ext cx="21717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337300" y="9566275"/>
            <a:ext cx="496888" cy="2698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 userDrawn="1"/>
        </p:nvSpPr>
        <p:spPr>
          <a:xfrm>
            <a:off x="0" y="0"/>
            <a:ext cx="6858000" cy="9902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8" name="单圆角矩形 7"/>
          <p:cNvSpPr/>
          <p:nvPr userDrawn="1"/>
        </p:nvSpPr>
        <p:spPr>
          <a:xfrm flipV="1">
            <a:off x="0" y="1001713"/>
            <a:ext cx="3736975" cy="1295400"/>
          </a:xfrm>
          <a:prstGeom prst="round1Rect">
            <a:avLst>
              <a:gd name="adj" fmla="val 50000"/>
            </a:avLst>
          </a:prstGeom>
          <a:solidFill>
            <a:srgbClr val="1B3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3084" name="文本框 8"/>
          <p:cNvSpPr txBox="1"/>
          <p:nvPr userDrawn="1"/>
        </p:nvSpPr>
        <p:spPr>
          <a:xfrm>
            <a:off x="977900" y="1265238"/>
            <a:ext cx="1633538" cy="768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/>
            <a:r>
              <a:rPr lang="zh-CN" altLang="en-US" sz="4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目  录</a:t>
            </a:r>
            <a:endParaRPr lang="zh-CN" altLang="en-US" sz="4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068195" y="2758440"/>
            <a:ext cx="3680460" cy="6391275"/>
          </a:xfrm>
        </p:spPr>
        <p:txBody>
          <a:bodyPr/>
          <a:lstStyle>
            <a:lvl1pPr marL="0" indent="0">
              <a:lnSpc>
                <a:spcPct val="160000"/>
              </a:lnSpc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1350" strike="noStrike" noProof="1" smtClean="0"/>
              <a:t>1. 标题</a:t>
            </a:r>
            <a:r>
              <a:rPr lang="zh-CN" altLang="en-US" strike="noStrike" noProof="1" smtClean="0">
                <a:sym typeface="+mn-ea"/>
              </a:rPr>
              <a:t>标题标题  </a:t>
            </a:r>
            <a:r>
              <a:rPr lang="zh-CN" altLang="en-US" sz="1350" strike="noStrike" noProof="1" smtClean="0"/>
              <a:t>................................................  4</a:t>
            </a:r>
            <a:endParaRPr lang="zh-CN" altLang="en-US" sz="1350" strike="noStrike" noProof="1" smtClean="0"/>
          </a:p>
          <a:p>
            <a:pPr lvl="0" fontAlgn="base"/>
            <a:r>
              <a:rPr lang="zh-CN" altLang="en-US" strike="noStrike" noProof="1" smtClean="0">
                <a:sym typeface="+mn-ea"/>
              </a:rPr>
              <a:t>      1.1 标题标题标题  ..............................................  4</a:t>
            </a:r>
            <a:endParaRPr lang="zh-CN" altLang="en-US" strike="noStrike" noProof="1" smtClean="0"/>
          </a:p>
          <a:p>
            <a:pPr lvl="0" fontAlgn="base"/>
            <a:r>
              <a:rPr lang="zh-CN" altLang="en-US" strike="noStrike" noProof="1" smtClean="0">
                <a:sym typeface="+mn-ea"/>
              </a:rPr>
              <a:t>      1.2 标题标题标题  ..............................................  4</a:t>
            </a:r>
            <a:endParaRPr lang="zh-CN" altLang="en-US" strike="noStrike" noProof="1" smtClean="0">
              <a:sym typeface="+mn-ea"/>
            </a:endParaRPr>
          </a:p>
          <a:p>
            <a:pPr lvl="0" fontAlgn="base"/>
            <a:r>
              <a:rPr lang="zh-CN" altLang="en-US" strike="noStrike" noProof="1" smtClean="0">
                <a:sym typeface="+mn-ea"/>
              </a:rPr>
              <a:t>      1.3 标题标题标题  ..............................................  4</a:t>
            </a:r>
            <a:endParaRPr lang="zh-CN" altLang="en-US" strike="noStrike" noProof="1" smtClean="0"/>
          </a:p>
          <a:p>
            <a:pPr lvl="0" fontAlgn="base"/>
            <a:r>
              <a:rPr lang="zh-CN" altLang="en-US" strike="noStrike" noProof="1" smtClean="0">
                <a:sym typeface="+mn-ea"/>
              </a:rPr>
              <a:t>2. 标题标题标题  .....................................................  14</a:t>
            </a:r>
            <a:endParaRPr lang="zh-CN" altLang="en-US" strike="noStrike" noProof="1" smtClean="0">
              <a:sym typeface="+mn-ea"/>
            </a:endParaRPr>
          </a:p>
          <a:p>
            <a:pPr lvl="0" fontAlgn="base"/>
            <a:r>
              <a:rPr lang="zh-CN" altLang="en-US" strike="noStrike" noProof="1" smtClean="0">
                <a:sym typeface="+mn-ea"/>
              </a:rPr>
              <a:t>      2.1 标题标题标题  ...........................................  14</a:t>
            </a:r>
            <a:endParaRPr lang="zh-CN" altLang="en-US" strike="noStrike" noProof="1" smtClean="0"/>
          </a:p>
          <a:p>
            <a:pPr lvl="0" fontAlgn="base"/>
            <a:r>
              <a:rPr lang="zh-CN" altLang="en-US" strike="noStrike" noProof="1" smtClean="0">
                <a:sym typeface="+mn-ea"/>
              </a:rPr>
              <a:t>      2.2 标题标题标题  ...........................................  14</a:t>
            </a:r>
            <a:endParaRPr lang="zh-CN" altLang="en-US" strike="noStrike" noProof="1" smtClean="0">
              <a:sym typeface="+mn-ea"/>
            </a:endParaRPr>
          </a:p>
          <a:p>
            <a:pPr lvl="0" fontAlgn="base"/>
            <a:r>
              <a:rPr lang="zh-CN" altLang="en-US" strike="noStrike" noProof="1" smtClean="0">
                <a:sym typeface="+mn-ea"/>
              </a:rPr>
              <a:t>             2.2.1 标题标题标题  ...............................  24</a:t>
            </a:r>
            <a:endParaRPr lang="zh-CN" altLang="en-US" strike="noStrike" noProof="1" smtClean="0">
              <a:sym typeface="+mn-ea"/>
            </a:endParaRPr>
          </a:p>
          <a:p>
            <a:pPr lvl="0" fontAlgn="base"/>
            <a:r>
              <a:rPr lang="zh-CN" altLang="en-US" strike="noStrike" noProof="1" smtClean="0">
                <a:sym typeface="+mn-ea"/>
              </a:rPr>
              <a:t>             2.2.2 标题标题标题  ...............................  24</a:t>
            </a:r>
            <a:endParaRPr lang="zh-CN" altLang="en-US" strike="noStrike" noProof="1" smtClean="0">
              <a:sym typeface="+mn-ea"/>
            </a:endParaRPr>
          </a:p>
          <a:p>
            <a:pPr lvl="0" fontAlgn="base"/>
            <a:r>
              <a:rPr lang="zh-CN" altLang="en-US" strike="noStrike" noProof="1" smtClean="0">
                <a:sym typeface="+mn-ea"/>
              </a:rPr>
              <a:t>      2.3 标题标题标题  ...........................................  24</a:t>
            </a:r>
            <a:endParaRPr lang="zh-CN" altLang="en-US" strike="noStrike" noProof="1" smtClean="0"/>
          </a:p>
          <a:p>
            <a:pPr lvl="0" fontAlgn="base"/>
            <a:r>
              <a:rPr lang="zh-CN" altLang="en-US" strike="noStrike" noProof="1" smtClean="0">
                <a:sym typeface="+mn-ea"/>
              </a:rPr>
              <a:t>3. 标题标题标题  .....................................................  24</a:t>
            </a:r>
            <a:endParaRPr lang="zh-CN" altLang="en-US" strike="noStrike" noProof="1" smtClean="0">
              <a:sym typeface="+mn-ea"/>
            </a:endParaRPr>
          </a:p>
          <a:p>
            <a:pPr lvl="0" fontAlgn="base"/>
            <a:r>
              <a:rPr lang="zh-CN" altLang="en-US" strike="noStrike" noProof="1" smtClean="0">
                <a:sym typeface="+mn-ea"/>
              </a:rPr>
              <a:t>      3.1 标题标题标题  ...........................................  44</a:t>
            </a:r>
            <a:endParaRPr lang="zh-CN" altLang="en-US" strike="noStrike" noProof="1" smtClean="0"/>
          </a:p>
          <a:p>
            <a:pPr lvl="0" fontAlgn="base"/>
            <a:r>
              <a:rPr lang="zh-CN" altLang="en-US" strike="noStrike" noProof="1" smtClean="0">
                <a:sym typeface="+mn-ea"/>
              </a:rPr>
              <a:t>      3.2 标题标题标题  ...........................................  44</a:t>
            </a:r>
            <a:endParaRPr lang="zh-CN" altLang="en-US" strike="noStrike" noProof="1" smtClean="0">
              <a:sym typeface="+mn-ea"/>
            </a:endParaRPr>
          </a:p>
          <a:p>
            <a:pPr lvl="0" fontAlgn="base"/>
            <a:r>
              <a:rPr lang="zh-CN" altLang="en-US" strike="noStrike" noProof="1" smtClean="0">
                <a:sym typeface="+mn-ea"/>
              </a:rPr>
              <a:t>     3.3 标题标题标题  .............................................  54</a:t>
            </a:r>
            <a:endParaRPr lang="zh-CN" altLang="en-US" strike="noStrike" noProof="1" smtClean="0"/>
          </a:p>
          <a:p>
            <a:pPr lvl="0" fontAlgn="base"/>
            <a:r>
              <a:rPr lang="zh-CN" altLang="en-US" strike="noStrike" noProof="1" smtClean="0">
                <a:sym typeface="+mn-ea"/>
              </a:rPr>
              <a:t>4. 标题标题标题  ......................................................  54</a:t>
            </a:r>
            <a:endParaRPr lang="zh-CN" altLang="en-US" strike="noStrike" noProof="1" smtClean="0">
              <a:sym typeface="+mn-ea"/>
            </a:endParaRPr>
          </a:p>
          <a:p>
            <a:pPr lvl="0" fontAlgn="base"/>
            <a:r>
              <a:rPr lang="zh-CN" altLang="en-US" strike="noStrike" noProof="1" smtClean="0">
                <a:sym typeface="+mn-ea"/>
              </a:rPr>
              <a:t>      4.1 标题标题标题  ............................................  54</a:t>
            </a:r>
            <a:endParaRPr lang="zh-CN" altLang="en-US" strike="noStrike" noProof="1" smtClean="0"/>
          </a:p>
          <a:p>
            <a:pPr lvl="0" fontAlgn="base"/>
            <a:r>
              <a:rPr lang="zh-CN" altLang="en-US" strike="noStrike" noProof="1" smtClean="0">
                <a:sym typeface="+mn-ea"/>
              </a:rPr>
              <a:t>      4.2 标题标题标题  ............................................  54</a:t>
            </a:r>
            <a:endParaRPr lang="zh-CN" altLang="en-US" strike="noStrike" noProof="1" smtClean="0">
              <a:sym typeface="+mn-ea"/>
            </a:endParaRPr>
          </a:p>
          <a:p>
            <a:pPr lvl="0" fontAlgn="base"/>
            <a:r>
              <a:rPr lang="zh-CN" altLang="en-US" strike="noStrike" noProof="1" smtClean="0">
                <a:sym typeface="+mn-ea"/>
              </a:rPr>
              <a:t>5. 标题标题标题  ......................................................  54</a:t>
            </a:r>
            <a:endParaRPr lang="zh-CN" altLang="en-US" strike="noStrike" noProof="1" smtClean="0"/>
          </a:p>
          <a:p>
            <a:pPr lvl="0" fontAlgn="base"/>
            <a:endParaRPr lang="zh-CN" altLang="en-US" strike="noStrike" noProof="1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337300" y="9566275"/>
            <a:ext cx="496888" cy="2698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900" y="2311400"/>
            <a:ext cx="6172200" cy="65357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2900" y="9018588"/>
            <a:ext cx="16002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43150" y="9018588"/>
            <a:ext cx="21717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337300" y="9566275"/>
            <a:ext cx="496888" cy="2698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310840"/>
            <a:ext cx="3024378" cy="653591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90722" y="2310840"/>
            <a:ext cx="3024378" cy="653591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42900" y="9018588"/>
            <a:ext cx="16002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343150" y="9018588"/>
            <a:ext cx="21717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337300" y="9566275"/>
            <a:ext cx="496888" cy="2698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527275"/>
            <a:ext cx="5915025" cy="1914238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7560" y="2568233"/>
            <a:ext cx="2741385" cy="1189807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7400" indent="0">
              <a:buNone/>
              <a:defRPr sz="1015"/>
            </a:lvl9pPr>
          </a:lstStyle>
          <a:p>
            <a:pPr lvl="0" fontAlgn="base"/>
            <a:r>
              <a:rPr lang="zh-CN" altLang="en-US" sz="157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7560" y="3849059"/>
            <a:ext cx="2741385" cy="508939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519528" y="2568233"/>
            <a:ext cx="2754887" cy="1189807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7400" indent="0">
              <a:buNone/>
              <a:defRPr sz="1015"/>
            </a:lvl9pPr>
          </a:lstStyle>
          <a:p>
            <a:pPr lvl="0" fontAlgn="base"/>
            <a:r>
              <a:rPr lang="zh-CN" altLang="en-US" sz="157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519528" y="3849059"/>
            <a:ext cx="2754887" cy="508939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342900" y="9018588"/>
            <a:ext cx="16002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343150" y="9018588"/>
            <a:ext cx="21717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337300" y="9566275"/>
            <a:ext cx="496888" cy="2698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342900" y="9018588"/>
            <a:ext cx="16002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2343150" y="9018588"/>
            <a:ext cx="21717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337300" y="9566275"/>
            <a:ext cx="496888" cy="2698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660240"/>
            <a:ext cx="2211883" cy="231084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5543" y="1425935"/>
            <a:ext cx="3471863" cy="703797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157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125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125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2381" y="2971080"/>
            <a:ext cx="2211883" cy="5504293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42900" y="9018588"/>
            <a:ext cx="16002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343150" y="9018588"/>
            <a:ext cx="21717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337300" y="9566275"/>
            <a:ext cx="496888" cy="2698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660240"/>
            <a:ext cx="2343009" cy="231084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15543" y="660241"/>
            <a:ext cx="3471863" cy="780367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2381" y="2971080"/>
            <a:ext cx="2343009" cy="5504293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225" indent="0">
              <a:buNone/>
              <a:defRPr sz="790"/>
            </a:lvl8pPr>
            <a:lvl9pPr marL="2057400" indent="0">
              <a:buNone/>
              <a:defRPr sz="790"/>
            </a:lvl9pPr>
          </a:lstStyle>
          <a:p>
            <a:pPr lvl="0" fontAlgn="base"/>
            <a:r>
              <a:rPr lang="zh-CN" altLang="en-US" sz="112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42900" y="9018588"/>
            <a:ext cx="16002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343150" y="9018588"/>
            <a:ext cx="21717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337300" y="9566275"/>
            <a:ext cx="496888" cy="2698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5.png"/><Relationship Id="rId12" Type="http://schemas.openxmlformats.org/officeDocument/2006/relationships/image" Target="../media/image4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9471025"/>
            <a:ext cx="6858000" cy="431800"/>
          </a:xfrm>
          <a:prstGeom prst="rect">
            <a:avLst/>
          </a:prstGeom>
          <a:solidFill>
            <a:srgbClr val="1B3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pic>
        <p:nvPicPr>
          <p:cNvPr id="1027" name="图片 3" descr="资源 5@4x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656398" y="9583738"/>
            <a:ext cx="203200" cy="206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文本框 4"/>
          <p:cNvSpPr txBox="1"/>
          <p:nvPr userDrawn="1"/>
        </p:nvSpPr>
        <p:spPr>
          <a:xfrm>
            <a:off x="201613" y="9571038"/>
            <a:ext cx="1440180" cy="229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9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武汉普赛斯仪表有限公司</a:t>
            </a:r>
            <a:endParaRPr lang="zh-CN" altLang="en-US" sz="9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9" name="文本框 5"/>
          <p:cNvSpPr txBox="1"/>
          <p:nvPr userDrawn="1"/>
        </p:nvSpPr>
        <p:spPr>
          <a:xfrm>
            <a:off x="1870710" y="9571038"/>
            <a:ext cx="1237615" cy="229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www.whpssins.com</a:t>
            </a:r>
            <a:endParaRPr lang="zh-CN" altLang="en-US" sz="9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椭圆 6"/>
          <p:cNvSpPr/>
          <p:nvPr userDrawn="1"/>
        </p:nvSpPr>
        <p:spPr>
          <a:xfrm>
            <a:off x="6451600" y="9556750"/>
            <a:ext cx="258763" cy="258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337300" y="9566275"/>
            <a:ext cx="496888" cy="2698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050">
                <a:solidFill>
                  <a:schemeClr val="tx1"/>
                </a:solidFill>
              </a:defRPr>
            </a:lvl1pPr>
          </a:lstStyle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284163" y="708025"/>
            <a:ext cx="6286500" cy="0"/>
          </a:xfrm>
          <a:prstGeom prst="line">
            <a:avLst/>
          </a:prstGeom>
          <a:ln w="22225">
            <a:solidFill>
              <a:srgbClr val="1B3B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图片 8" descr="资源 1@4x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5786438" y="257175"/>
            <a:ext cx="754062" cy="3190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4" name="文本框 9"/>
          <p:cNvSpPr txBox="1"/>
          <p:nvPr userDrawn="1"/>
        </p:nvSpPr>
        <p:spPr>
          <a:xfrm>
            <a:off x="212725" y="355600"/>
            <a:ext cx="150241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/>
            <a:r>
              <a:rPr lang="en-US" altLang="zh-CN" sz="12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zh-CN" altLang="zh-CN" sz="12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系列源表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操作手册</a:t>
            </a:r>
            <a:endParaRPr lang="zh-CN" altLang="zh-CN" sz="120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3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7175" lvl="0" indent="-25717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399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5950" lvl="5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8850" lvl="6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1750" lvl="7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4650" lvl="8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6858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0287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3716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17145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0574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24003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27432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slide" Target="slide9.xml"/><Relationship Id="rId4" Type="http://schemas.openxmlformats.org/officeDocument/2006/relationships/slide" Target="slide17.xml"/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" Target="slide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17.xml"/><Relationship Id="rId2" Type="http://schemas.openxmlformats.org/officeDocument/2006/relationships/slide" Target="slide4.xml"/><Relationship Id="rId1" Type="http://schemas.openxmlformats.org/officeDocument/2006/relationships/slide" Target="slide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15"/>
          <p:cNvSpPr>
            <a:spLocks noGrp="1"/>
          </p:cNvSpPr>
          <p:nvPr/>
        </p:nvSpPr>
        <p:spPr>
          <a:xfrm>
            <a:off x="2536825" y="2492375"/>
            <a:ext cx="4221163" cy="9810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r>
              <a:rPr lang="en-US" altLang="zh-CN" sz="4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zh-CN" altLang="en-US" sz="4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系列源表</a:t>
            </a:r>
            <a:endParaRPr lang="zh-CN" altLang="en-US" sz="44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文本框 10"/>
          <p:cNvSpPr txBox="1"/>
          <p:nvPr/>
        </p:nvSpPr>
        <p:spPr>
          <a:xfrm>
            <a:off x="2653348" y="4491990"/>
            <a:ext cx="1701800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.1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扫描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设置界面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2"/>
          <p:cNvSpPr txBox="1"/>
          <p:nvPr/>
        </p:nvSpPr>
        <p:spPr>
          <a:xfrm>
            <a:off x="338400" y="1278890"/>
            <a:ext cx="1928495" cy="440690"/>
          </a:xfrm>
          <a:prstGeom prst="rect">
            <a:avLst/>
          </a:prstGeom>
          <a:noFill/>
          <a:ln w="9525">
            <a:noFill/>
          </a:ln>
        </p:spPr>
        <p:txBody>
          <a:bodyPr wrap="none" tIns="179705" anchor="t">
            <a:spAutoFit/>
          </a:bodyPr>
          <a:p>
            <a:pPr>
              <a:buSzTx/>
            </a:pP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.1 扫描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设置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界面简介</a:t>
            </a:r>
            <a:endParaRPr lang="zh-CN" altLang="en-US" sz="14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"/>
          <p:cNvSpPr txBox="1"/>
          <p:nvPr/>
        </p:nvSpPr>
        <p:spPr>
          <a:xfrm>
            <a:off x="327600" y="997200"/>
            <a:ext cx="1323975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、扫描</a:t>
            </a:r>
            <a:r>
              <a:rPr lang="zh-CN" altLang="en-US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设置</a:t>
            </a:r>
            <a:endParaRPr lang="zh-CN" altLang="en-US" sz="16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1120" y="1875155"/>
            <a:ext cx="4176000" cy="2451244"/>
          </a:xfrm>
          <a:prstGeom prst="rect">
            <a:avLst/>
          </a:prstGeom>
        </p:spPr>
      </p:pic>
      <p:sp>
        <p:nvSpPr>
          <p:cNvPr id="23560" name="文本框 99"/>
          <p:cNvSpPr txBox="1"/>
          <p:nvPr/>
        </p:nvSpPr>
        <p:spPr>
          <a:xfrm>
            <a:off x="846420" y="8398510"/>
            <a:ext cx="5688012" cy="1326515"/>
          </a:xfrm>
          <a:prstGeom prst="rect">
            <a:avLst/>
          </a:prstGeom>
          <a:noFill/>
          <a:ln w="9525">
            <a:noFill/>
          </a:ln>
        </p:spPr>
        <p:txBody>
          <a:bodyPr wrap="square" lIns="179705" tIns="144145" rIns="179705" bIns="144145" anchor="t">
            <a:spAutoFit/>
          </a:bodyPr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起点、终点、点数等都通过点击选项框后出现的软键盘，设置目标值，如图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5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所示。部分参数点击后无选项框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输入框显示，表明功能暂不支持。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参数设置完成后，点击应用，使参数生效。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Tx/>
            </a:pP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23561" name="文本框 5"/>
          <p:cNvSpPr txBox="1"/>
          <p:nvPr/>
        </p:nvSpPr>
        <p:spPr>
          <a:xfrm>
            <a:off x="2840038" y="8122603"/>
            <a:ext cx="1700212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.2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起点值设置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界面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564" name="文本框 2"/>
          <p:cNvSpPr txBox="1"/>
          <p:nvPr/>
        </p:nvSpPr>
        <p:spPr>
          <a:xfrm>
            <a:off x="339725" y="4862830"/>
            <a:ext cx="1217295" cy="440690"/>
          </a:xfrm>
          <a:prstGeom prst="rect">
            <a:avLst/>
          </a:prstGeom>
          <a:noFill/>
          <a:ln w="9525">
            <a:noFill/>
          </a:ln>
        </p:spPr>
        <p:txBody>
          <a:bodyPr wrap="none" tIns="179705" anchor="t">
            <a:spAutoFit/>
          </a:bodyPr>
          <a:p>
            <a:pPr>
              <a:buSzTx/>
            </a:pP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 操作步骤</a:t>
            </a:r>
            <a:endParaRPr lang="zh-CN" altLang="en-US" sz="14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20" y="5481955"/>
            <a:ext cx="4176000" cy="2480481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A0DB2DC-4C9A-4742-B13C-FB6460FD3503}" type="slidenum">
              <a:rPr kumimoji="0" lang="zh-CN" altLang="en-US" sz="105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文本框 1"/>
          <p:cNvSpPr txBox="1"/>
          <p:nvPr/>
        </p:nvSpPr>
        <p:spPr>
          <a:xfrm>
            <a:off x="327600" y="997200"/>
            <a:ext cx="1323975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、脉冲设置</a:t>
            </a:r>
            <a:endParaRPr lang="zh-CN" altLang="en-US" sz="16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2800" y="1487170"/>
            <a:ext cx="4176000" cy="2462635"/>
          </a:xfrm>
          <a:prstGeom prst="rect">
            <a:avLst/>
          </a:prstGeom>
        </p:spPr>
      </p:pic>
      <p:sp>
        <p:nvSpPr>
          <p:cNvPr id="14" name="文本框 10"/>
          <p:cNvSpPr txBox="1"/>
          <p:nvPr/>
        </p:nvSpPr>
        <p:spPr>
          <a:xfrm>
            <a:off x="2579688" y="4047490"/>
            <a:ext cx="1701800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.1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脉冲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设置界面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564" name="文本框 2"/>
          <p:cNvSpPr txBox="1"/>
          <p:nvPr/>
        </p:nvSpPr>
        <p:spPr>
          <a:xfrm>
            <a:off x="327660" y="4575810"/>
            <a:ext cx="1517650" cy="471170"/>
          </a:xfrm>
          <a:prstGeom prst="rect">
            <a:avLst/>
          </a:prstGeom>
          <a:noFill/>
          <a:ln w="9525">
            <a:noFill/>
          </a:ln>
        </p:spPr>
        <p:txBody>
          <a:bodyPr wrap="square" tIns="179705" anchor="t">
            <a:spAutoFit/>
          </a:bodyPr>
          <a:p>
            <a:pPr>
              <a:buSzTx/>
            </a:pPr>
            <a:r>
              <a:rPr lang="en-US" altLang="zh-CN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7.</a:t>
            </a:r>
            <a:r>
              <a:rPr lang="zh-CN" altLang="en-US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源配置列表</a:t>
            </a:r>
            <a:endParaRPr lang="zh-CN" altLang="en-US" sz="16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9725" y="5006340"/>
            <a:ext cx="2106295" cy="440690"/>
          </a:xfrm>
          <a:prstGeom prst="rect">
            <a:avLst/>
          </a:prstGeom>
          <a:noFill/>
          <a:ln w="9525">
            <a:noFill/>
          </a:ln>
        </p:spPr>
        <p:txBody>
          <a:bodyPr wrap="none" tIns="179705" anchor="t">
            <a:spAutoFit/>
          </a:bodyPr>
          <a:p>
            <a:pPr algn="l">
              <a:buSzTx/>
            </a:pP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 源配置列表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界面简介</a:t>
            </a:r>
            <a:endParaRPr lang="zh-CN" altLang="en-US" sz="14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755" y="5609590"/>
            <a:ext cx="4174727" cy="2491200"/>
          </a:xfrm>
          <a:prstGeom prst="rect">
            <a:avLst/>
          </a:prstGeom>
        </p:spPr>
      </p:pic>
      <p:sp>
        <p:nvSpPr>
          <p:cNvPr id="8" name="文本框 3"/>
          <p:cNvSpPr txBox="1"/>
          <p:nvPr/>
        </p:nvSpPr>
        <p:spPr>
          <a:xfrm>
            <a:off x="2805430" y="8243570"/>
            <a:ext cx="1700213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1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配置列表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界面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99"/>
          <p:cNvSpPr txBox="1"/>
          <p:nvPr/>
        </p:nvSpPr>
        <p:spPr>
          <a:xfrm>
            <a:off x="838800" y="8590915"/>
            <a:ext cx="5665787" cy="807085"/>
          </a:xfrm>
          <a:prstGeom prst="rect">
            <a:avLst/>
          </a:prstGeom>
          <a:noFill/>
          <a:ln w="9525">
            <a:noFill/>
          </a:ln>
        </p:spPr>
        <p:txBody>
          <a:bodyPr wrap="square" lIns="179705" tIns="144145" rIns="179705" bIns="144145" anchor="t">
            <a:spAutoFit/>
          </a:bodyPr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如图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7.1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所示，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包括新建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、删除、更新、应用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列表以及配置详情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功能。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algn="l"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新建：生成一张新表；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A0DB2DC-4C9A-4742-B13C-FB6460FD3503}" type="slidenum">
              <a:rPr kumimoji="0" lang="zh-CN" altLang="en-US" sz="105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39725" y="2288790"/>
            <a:ext cx="1217295" cy="440690"/>
          </a:xfrm>
          <a:prstGeom prst="rect">
            <a:avLst/>
          </a:prstGeom>
          <a:noFill/>
          <a:ln w="9525">
            <a:noFill/>
          </a:ln>
        </p:spPr>
        <p:txBody>
          <a:bodyPr wrap="none" tIns="179705" anchor="t">
            <a:spAutoFit/>
          </a:bodyPr>
          <a:p>
            <a:pPr algn="l">
              <a:buSzTx/>
            </a:pP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操作步骤</a:t>
            </a:r>
            <a:endParaRPr lang="zh-CN" altLang="en-US" sz="14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3"/>
          <p:cNvSpPr txBox="1"/>
          <p:nvPr/>
        </p:nvSpPr>
        <p:spPr>
          <a:xfrm>
            <a:off x="2536190" y="5473065"/>
            <a:ext cx="1700213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.2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新建表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界面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583" name="文本框 3"/>
          <p:cNvSpPr txBox="1"/>
          <p:nvPr/>
        </p:nvSpPr>
        <p:spPr>
          <a:xfrm>
            <a:off x="2507615" y="9052560"/>
            <a:ext cx="1700213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.3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配置详情图示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99"/>
          <p:cNvSpPr txBox="1"/>
          <p:nvPr/>
        </p:nvSpPr>
        <p:spPr>
          <a:xfrm>
            <a:off x="838800" y="5699125"/>
            <a:ext cx="5665787" cy="509270"/>
          </a:xfrm>
          <a:prstGeom prst="rect">
            <a:avLst/>
          </a:prstGeom>
          <a:noFill/>
          <a:ln w="9525">
            <a:noFill/>
          </a:ln>
        </p:spPr>
        <p:txBody>
          <a:bodyPr wrap="square" lIns="179705" tIns="144145" rIns="179705" bIns="144145" anchor="t">
            <a:spAutoFit/>
          </a:bodyPr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如图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7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.2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所示，区域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为切换字母大小写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特殊字符按钮。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1120" y="6351905"/>
            <a:ext cx="4176000" cy="250141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20" y="2931795"/>
            <a:ext cx="4176000" cy="2459549"/>
          </a:xfrm>
          <a:prstGeom prst="rect">
            <a:avLst/>
          </a:prstGeom>
        </p:spPr>
      </p:pic>
      <p:sp>
        <p:nvSpPr>
          <p:cNvPr id="12" name="圆角矩形 11"/>
          <p:cNvSpPr/>
          <p:nvPr/>
        </p:nvSpPr>
        <p:spPr>
          <a:xfrm>
            <a:off x="1710690" y="3181350"/>
            <a:ext cx="500380" cy="320675"/>
          </a:xfrm>
          <a:prstGeom prst="roundRect">
            <a:avLst>
              <a:gd name="adj" fmla="val 8983"/>
            </a:avLst>
          </a:prstGeom>
          <a:solidFill>
            <a:srgbClr val="E2B748">
              <a:alpha val="2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3" name="椭圆 12"/>
          <p:cNvSpPr/>
          <p:nvPr/>
        </p:nvSpPr>
        <p:spPr>
          <a:xfrm>
            <a:off x="1353185" y="3239770"/>
            <a:ext cx="216000" cy="216000"/>
          </a:xfrm>
          <a:prstGeom prst="ellipse">
            <a:avLst/>
          </a:prstGeom>
          <a:solidFill>
            <a:srgbClr val="E2B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000" strike="noStrike" noProof="1"/>
              <a:t>1</a:t>
            </a:r>
            <a:endParaRPr lang="en-US" altLang="zh-CN" sz="1000" strike="noStrike" noProof="1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12</a:t>
            </a:r>
            <a:endParaRPr kumimoji="0" lang="en-US" altLang="zh-CN" sz="105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99"/>
          <p:cNvSpPr txBox="1"/>
          <p:nvPr/>
        </p:nvSpPr>
        <p:spPr>
          <a:xfrm>
            <a:off x="838800" y="913130"/>
            <a:ext cx="5665787" cy="1403985"/>
          </a:xfrm>
          <a:prstGeom prst="rect">
            <a:avLst/>
          </a:prstGeom>
          <a:noFill/>
          <a:ln w="9525">
            <a:noFill/>
          </a:ln>
        </p:spPr>
        <p:txBody>
          <a:bodyPr wrap="square" lIns="179705" tIns="144145" rIns="179705" bIns="144145" anchor="t">
            <a:spAutoFit/>
          </a:bodyPr>
          <a:p>
            <a:pPr algn="l"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删除：删除选中表；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algn="l"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更新：将当前扫描参数更新到选中表中；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应用：将选中表的参数设置应用到设备中；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配置详情：查看选中表内容。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1120" y="1569720"/>
            <a:ext cx="4176000" cy="2464782"/>
          </a:xfrm>
          <a:prstGeom prst="rect">
            <a:avLst/>
          </a:prstGeom>
        </p:spPr>
      </p:pic>
      <p:sp>
        <p:nvSpPr>
          <p:cNvPr id="23564" name="文本框 2"/>
          <p:cNvSpPr txBox="1"/>
          <p:nvPr/>
        </p:nvSpPr>
        <p:spPr>
          <a:xfrm>
            <a:off x="327600" y="997200"/>
            <a:ext cx="1054735" cy="440690"/>
          </a:xfrm>
          <a:prstGeom prst="rect">
            <a:avLst/>
          </a:prstGeom>
          <a:noFill/>
          <a:ln w="9525">
            <a:noFill/>
          </a:ln>
        </p:spPr>
        <p:txBody>
          <a:bodyPr wrap="none" tIns="179705" anchor="t">
            <a:spAutoFit/>
          </a:bodyPr>
          <a:p>
            <a:pPr>
              <a:buSzTx/>
            </a:pP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8.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测量设置</a:t>
            </a:r>
            <a:endParaRPr lang="zh-CN" altLang="en-US" sz="14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3"/>
          <p:cNvSpPr txBox="1"/>
          <p:nvPr/>
        </p:nvSpPr>
        <p:spPr>
          <a:xfrm>
            <a:off x="2607945" y="4181475"/>
            <a:ext cx="1700213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8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1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测量设置界面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7600" y="4415790"/>
            <a:ext cx="1232535" cy="440690"/>
          </a:xfrm>
          <a:prstGeom prst="rect">
            <a:avLst/>
          </a:prstGeom>
          <a:noFill/>
          <a:ln w="9525">
            <a:noFill/>
          </a:ln>
        </p:spPr>
        <p:txBody>
          <a:bodyPr wrap="none" tIns="179705" anchor="t">
            <a:spAutoFit/>
          </a:bodyPr>
          <a:p>
            <a:pPr>
              <a:buSzTx/>
            </a:pP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9.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测配置列表</a:t>
            </a:r>
            <a:endParaRPr lang="zh-CN" altLang="en-US" sz="14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99"/>
          <p:cNvSpPr txBox="1"/>
          <p:nvPr/>
        </p:nvSpPr>
        <p:spPr>
          <a:xfrm>
            <a:off x="838800" y="7995285"/>
            <a:ext cx="5665787" cy="509270"/>
          </a:xfrm>
          <a:prstGeom prst="rect">
            <a:avLst/>
          </a:prstGeom>
          <a:noFill/>
          <a:ln w="9525">
            <a:noFill/>
          </a:ln>
        </p:spPr>
        <p:txBody>
          <a:bodyPr wrap="square" lIns="179705" tIns="144145" rIns="179705" bIns="144145" anchor="t">
            <a:spAutoFit/>
          </a:bodyPr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功能及操作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步骤参考源配置列表。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20" y="5104765"/>
            <a:ext cx="4176000" cy="2474280"/>
          </a:xfrm>
          <a:prstGeom prst="rect">
            <a:avLst/>
          </a:prstGeom>
        </p:spPr>
      </p:pic>
      <p:sp>
        <p:nvSpPr>
          <p:cNvPr id="5" name="文本框 3"/>
          <p:cNvSpPr txBox="1"/>
          <p:nvPr/>
        </p:nvSpPr>
        <p:spPr>
          <a:xfrm>
            <a:off x="2447925" y="7752715"/>
            <a:ext cx="1944370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9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.1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测量配置列表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界面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7600" y="8489315"/>
            <a:ext cx="1836420" cy="440690"/>
          </a:xfrm>
          <a:prstGeom prst="rect">
            <a:avLst/>
          </a:prstGeom>
          <a:noFill/>
          <a:ln w="9525">
            <a:noFill/>
          </a:ln>
        </p:spPr>
        <p:txBody>
          <a:bodyPr wrap="none" tIns="179705" anchor="t">
            <a:spAutoFit/>
          </a:bodyPr>
          <a:p>
            <a:pPr>
              <a:buSzTx/>
            </a:pP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10.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缓存</a:t>
            </a: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正在开发中</a:t>
            </a: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14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13</a:t>
            </a:r>
            <a:endParaRPr kumimoji="0" lang="en-US" altLang="zh-CN" sz="105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9" name="文本框 1"/>
          <p:cNvSpPr txBox="1"/>
          <p:nvPr/>
        </p:nvSpPr>
        <p:spPr>
          <a:xfrm>
            <a:off x="327600" y="996950"/>
            <a:ext cx="104267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en-US" altLang="zh-CN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11</a:t>
            </a:r>
            <a:r>
              <a:rPr lang="zh-CN" altLang="en-US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、视图</a:t>
            </a:r>
            <a:endParaRPr lang="zh-CN" altLang="en-US" sz="16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462" name="文本框 2"/>
          <p:cNvSpPr txBox="1"/>
          <p:nvPr/>
        </p:nvSpPr>
        <p:spPr>
          <a:xfrm>
            <a:off x="338400" y="1334135"/>
            <a:ext cx="1682750" cy="440690"/>
          </a:xfrm>
          <a:prstGeom prst="rect">
            <a:avLst/>
          </a:prstGeom>
          <a:noFill/>
          <a:ln w="9525">
            <a:noFill/>
          </a:ln>
        </p:spPr>
        <p:txBody>
          <a:bodyPr wrap="none" tIns="179705" anchor="t">
            <a:spAutoFit/>
          </a:bodyPr>
          <a:p>
            <a:pPr>
              <a:buSzTx/>
            </a:pP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11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.1 视图界面简介</a:t>
            </a:r>
            <a:endParaRPr lang="zh-CN" altLang="en-US" sz="14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2800" y="5039995"/>
            <a:ext cx="4176000" cy="2497259"/>
          </a:xfrm>
          <a:prstGeom prst="rect">
            <a:avLst/>
          </a:prstGeom>
        </p:spPr>
      </p:pic>
      <p:sp>
        <p:nvSpPr>
          <p:cNvPr id="8" name="文本框 99"/>
          <p:cNvSpPr txBox="1"/>
          <p:nvPr/>
        </p:nvSpPr>
        <p:spPr>
          <a:xfrm>
            <a:off x="838800" y="8067040"/>
            <a:ext cx="5665787" cy="730250"/>
          </a:xfrm>
          <a:prstGeom prst="rect">
            <a:avLst/>
          </a:prstGeom>
          <a:noFill/>
          <a:ln w="9525">
            <a:noFill/>
          </a:ln>
        </p:spPr>
        <p:txBody>
          <a:bodyPr wrap="square" lIns="179705" tIns="144145" rIns="179705" bIns="144145" anchor="t">
            <a:spAutoFit/>
          </a:bodyPr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如图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11.1_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所示。点击清除，会清除扫描数据；点击保存，会将数据保存到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U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盘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(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执行前需先插入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U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盘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)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。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19461" name="文本框 9"/>
          <p:cNvSpPr txBox="1"/>
          <p:nvPr/>
        </p:nvSpPr>
        <p:spPr>
          <a:xfrm>
            <a:off x="2645728" y="4583113"/>
            <a:ext cx="1700212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11.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1_1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视图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主界面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9"/>
          <p:cNvSpPr txBox="1"/>
          <p:nvPr/>
        </p:nvSpPr>
        <p:spPr>
          <a:xfrm>
            <a:off x="2629218" y="7723823"/>
            <a:ext cx="1700212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11.1_2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数据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界面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A0DB2DC-4C9A-4742-B13C-FB6460FD3503}" type="slidenum">
              <a:rPr kumimoji="0" lang="zh-CN" altLang="en-US" sz="105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1343025" y="2026920"/>
            <a:ext cx="4176000" cy="2491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2800" y="1565910"/>
            <a:ext cx="4176000" cy="2482603"/>
          </a:xfrm>
          <a:prstGeom prst="rect">
            <a:avLst/>
          </a:prstGeom>
        </p:spPr>
      </p:pic>
      <p:sp>
        <p:nvSpPr>
          <p:cNvPr id="20484" name="文本框 2"/>
          <p:cNvSpPr txBox="1"/>
          <p:nvPr/>
        </p:nvSpPr>
        <p:spPr>
          <a:xfrm>
            <a:off x="338400" y="941070"/>
            <a:ext cx="1407795" cy="440690"/>
          </a:xfrm>
          <a:prstGeom prst="rect">
            <a:avLst/>
          </a:prstGeom>
          <a:noFill/>
          <a:ln w="9525">
            <a:noFill/>
          </a:ln>
        </p:spPr>
        <p:txBody>
          <a:bodyPr wrap="square" tIns="179705" anchor="t">
            <a:spAutoFit/>
          </a:bodyPr>
          <a:p>
            <a:pPr>
              <a:buSzTx/>
            </a:pP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11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 操作步骤</a:t>
            </a:r>
            <a:endParaRPr lang="zh-CN" altLang="en-US" sz="14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464" name="文本框 2"/>
          <p:cNvSpPr txBox="1"/>
          <p:nvPr/>
        </p:nvSpPr>
        <p:spPr>
          <a:xfrm>
            <a:off x="2578418" y="4180205"/>
            <a:ext cx="1700212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11.2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视图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界面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/>
          <p:nvPr/>
        </p:nvSpPr>
        <p:spPr>
          <a:xfrm>
            <a:off x="2579053" y="7343775"/>
            <a:ext cx="1700212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11.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3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扫描结果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9"/>
          <p:cNvSpPr txBox="1"/>
          <p:nvPr/>
        </p:nvSpPr>
        <p:spPr>
          <a:xfrm>
            <a:off x="838800" y="7630795"/>
            <a:ext cx="5665787" cy="1624965"/>
          </a:xfrm>
          <a:prstGeom prst="rect">
            <a:avLst/>
          </a:prstGeom>
          <a:noFill/>
          <a:ln w="9525">
            <a:noFill/>
          </a:ln>
        </p:spPr>
        <p:txBody>
          <a:bodyPr wrap="square" lIns="179705" tIns="144145" rIns="179705" bIns="144145" anchor="t">
            <a:spAutoFit/>
          </a:bodyPr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如图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11.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所示。扫描步骤：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1.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点击区域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中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CUST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按钮后，弹出区域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2.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点击区域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按钮，得到扫描曲线图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11.3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对于图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11.3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，可通过手持放大缩小曲线以查看详细信息。若缩放后想恢复初始曲线图，可点击图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11.2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区域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3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中恢复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按钮。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755" y="4676140"/>
            <a:ext cx="4176000" cy="2463577"/>
          </a:xfrm>
          <a:prstGeom prst="rect">
            <a:avLst/>
          </a:prstGeom>
        </p:spPr>
      </p:pic>
      <p:sp>
        <p:nvSpPr>
          <p:cNvPr id="12" name="圆角矩形 11"/>
          <p:cNvSpPr/>
          <p:nvPr/>
        </p:nvSpPr>
        <p:spPr>
          <a:xfrm>
            <a:off x="4189730" y="1847850"/>
            <a:ext cx="1326515" cy="332740"/>
          </a:xfrm>
          <a:prstGeom prst="roundRect">
            <a:avLst>
              <a:gd name="adj" fmla="val 8983"/>
            </a:avLst>
          </a:prstGeom>
          <a:solidFill>
            <a:srgbClr val="E2B748">
              <a:alpha val="2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3" name="椭圆 12"/>
          <p:cNvSpPr/>
          <p:nvPr/>
        </p:nvSpPr>
        <p:spPr>
          <a:xfrm>
            <a:off x="3895725" y="1913890"/>
            <a:ext cx="224155" cy="200025"/>
          </a:xfrm>
          <a:prstGeom prst="ellipse">
            <a:avLst/>
          </a:prstGeom>
          <a:solidFill>
            <a:srgbClr val="E2B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000" strike="noStrike" noProof="1"/>
              <a:t>2</a:t>
            </a:r>
            <a:endParaRPr lang="en-US" altLang="zh-CN" sz="1000" strike="noStrike" noProof="1"/>
          </a:p>
        </p:txBody>
      </p:sp>
      <p:sp>
        <p:nvSpPr>
          <p:cNvPr id="5" name="圆角矩形 4"/>
          <p:cNvSpPr/>
          <p:nvPr/>
        </p:nvSpPr>
        <p:spPr>
          <a:xfrm>
            <a:off x="4683125" y="1565910"/>
            <a:ext cx="557530" cy="220345"/>
          </a:xfrm>
          <a:prstGeom prst="roundRect">
            <a:avLst>
              <a:gd name="adj" fmla="val 8983"/>
            </a:avLst>
          </a:prstGeom>
          <a:solidFill>
            <a:srgbClr val="E2B748">
              <a:alpha val="2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6" name="椭圆 5"/>
          <p:cNvSpPr/>
          <p:nvPr/>
        </p:nvSpPr>
        <p:spPr>
          <a:xfrm>
            <a:off x="4368165" y="1586230"/>
            <a:ext cx="224155" cy="200025"/>
          </a:xfrm>
          <a:prstGeom prst="ellipse">
            <a:avLst/>
          </a:prstGeom>
          <a:solidFill>
            <a:srgbClr val="E2B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000" strike="noStrike" noProof="1"/>
              <a:t>1</a:t>
            </a:r>
            <a:endParaRPr lang="en-US" altLang="zh-CN" sz="1000" strike="noStrike" noProof="1"/>
          </a:p>
        </p:txBody>
      </p:sp>
      <p:sp>
        <p:nvSpPr>
          <p:cNvPr id="7" name="椭圆 6"/>
          <p:cNvSpPr/>
          <p:nvPr/>
        </p:nvSpPr>
        <p:spPr>
          <a:xfrm>
            <a:off x="5558790" y="1565910"/>
            <a:ext cx="224155" cy="200025"/>
          </a:xfrm>
          <a:prstGeom prst="ellipse">
            <a:avLst/>
          </a:prstGeom>
          <a:solidFill>
            <a:srgbClr val="E2B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000" strike="noStrike" noProof="1"/>
              <a:t>3</a:t>
            </a:r>
            <a:endParaRPr lang="en-US" altLang="zh-CN" sz="1000" strike="noStrike" noProof="1"/>
          </a:p>
        </p:txBody>
      </p:sp>
      <p:sp>
        <p:nvSpPr>
          <p:cNvPr id="11" name="圆角矩形 10"/>
          <p:cNvSpPr/>
          <p:nvPr/>
        </p:nvSpPr>
        <p:spPr>
          <a:xfrm>
            <a:off x="5259705" y="1565910"/>
            <a:ext cx="206375" cy="220345"/>
          </a:xfrm>
          <a:prstGeom prst="roundRect">
            <a:avLst>
              <a:gd name="adj" fmla="val 8983"/>
            </a:avLst>
          </a:prstGeom>
          <a:solidFill>
            <a:srgbClr val="E2B748">
              <a:alpha val="2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A0DB2DC-4C9A-4742-B13C-FB6460FD3503}" type="slidenum">
              <a:rPr kumimoji="0" lang="zh-CN" altLang="en-US" sz="105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9" name="文本框 1"/>
          <p:cNvSpPr txBox="1"/>
          <p:nvPr/>
        </p:nvSpPr>
        <p:spPr>
          <a:xfrm>
            <a:off x="327600" y="996950"/>
            <a:ext cx="104267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en-US" altLang="zh-CN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12</a:t>
            </a:r>
            <a:r>
              <a:rPr lang="zh-CN" altLang="en-US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、读表</a:t>
            </a:r>
            <a:endParaRPr lang="zh-CN" altLang="en-US" sz="16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/>
          <p:nvPr/>
        </p:nvSpPr>
        <p:spPr>
          <a:xfrm>
            <a:off x="2731453" y="4023995"/>
            <a:ext cx="1700212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12.1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读表界面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9"/>
          <p:cNvSpPr txBox="1"/>
          <p:nvPr/>
        </p:nvSpPr>
        <p:spPr>
          <a:xfrm>
            <a:off x="838800" y="4384040"/>
            <a:ext cx="5665787" cy="730250"/>
          </a:xfrm>
          <a:prstGeom prst="rect">
            <a:avLst/>
          </a:prstGeom>
          <a:noFill/>
          <a:ln w="9525">
            <a:noFill/>
          </a:ln>
        </p:spPr>
        <p:txBody>
          <a:bodyPr wrap="square" lIns="179705" tIns="144145" rIns="179705" bIns="144145" anchor="t">
            <a:spAutoFit/>
          </a:bodyPr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如图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12.1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所示。扫描结束后进入读表菜单界面查看详细扫描数据，可通过点击区域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来查看点击位置的扫描数据。选择缓存功能暂不支持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。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2800" y="1402715"/>
            <a:ext cx="4210181" cy="249120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A0DB2DC-4C9A-4742-B13C-FB6460FD3503}" type="slidenum">
              <a:rPr kumimoji="0" lang="zh-CN" altLang="en-US" sz="105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1"/>
          <p:cNvSpPr txBox="1"/>
          <p:nvPr/>
        </p:nvSpPr>
        <p:spPr>
          <a:xfrm>
            <a:off x="327600" y="5285990"/>
            <a:ext cx="104267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en-US" altLang="zh-CN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13</a:t>
            </a:r>
            <a:r>
              <a:rPr lang="zh-CN" altLang="en-US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、通信</a:t>
            </a:r>
            <a:endParaRPr lang="zh-CN" altLang="en-US" sz="16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1341120" y="6203950"/>
            <a:ext cx="4176000" cy="2491200"/>
          </a:xfrm>
          <a:prstGeom prst="rect">
            <a:avLst/>
          </a:prstGeom>
        </p:spPr>
      </p:pic>
      <p:sp>
        <p:nvSpPr>
          <p:cNvPr id="19462" name="文本框 2"/>
          <p:cNvSpPr txBox="1"/>
          <p:nvPr/>
        </p:nvSpPr>
        <p:spPr>
          <a:xfrm>
            <a:off x="338400" y="5567680"/>
            <a:ext cx="1682750" cy="440690"/>
          </a:xfrm>
          <a:prstGeom prst="rect">
            <a:avLst/>
          </a:prstGeom>
          <a:noFill/>
          <a:ln w="9525">
            <a:noFill/>
          </a:ln>
        </p:spPr>
        <p:txBody>
          <a:bodyPr wrap="none" tIns="179705" anchor="t">
            <a:spAutoFit/>
          </a:bodyPr>
          <a:p>
            <a:pPr>
              <a:buSzTx/>
            </a:pP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13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.1 视图界面简介</a:t>
            </a:r>
            <a:endParaRPr lang="zh-CN" altLang="en-US" sz="14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2426335" y="8831580"/>
            <a:ext cx="2004695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13.1 GPIB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地址设置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界面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1341120" y="1136015"/>
            <a:ext cx="4176000" cy="2491200"/>
          </a:xfrm>
          <a:prstGeom prst="rect">
            <a:avLst/>
          </a:prstGeom>
        </p:spPr>
      </p:pic>
      <p:sp>
        <p:nvSpPr>
          <p:cNvPr id="6" name="文本框 2"/>
          <p:cNvSpPr txBox="1"/>
          <p:nvPr/>
        </p:nvSpPr>
        <p:spPr>
          <a:xfrm>
            <a:off x="2579053" y="3729355"/>
            <a:ext cx="1700212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13.2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串口设置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界面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A0DB2DC-4C9A-4742-B13C-FB6460FD3503}" type="slidenum">
              <a:rPr kumimoji="0" lang="zh-CN" altLang="en-US" sz="105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41120" y="4307205"/>
            <a:ext cx="4176000" cy="2491200"/>
          </a:xfrm>
          <a:prstGeom prst="rect">
            <a:avLst/>
          </a:prstGeom>
        </p:spPr>
      </p:pic>
      <p:sp>
        <p:nvSpPr>
          <p:cNvPr id="8" name="文本框 2"/>
          <p:cNvSpPr txBox="1"/>
          <p:nvPr/>
        </p:nvSpPr>
        <p:spPr>
          <a:xfrm>
            <a:off x="2706053" y="7157085"/>
            <a:ext cx="1700212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13.3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网络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设置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界面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9"/>
          <p:cNvSpPr txBox="1"/>
          <p:nvPr/>
        </p:nvSpPr>
        <p:spPr>
          <a:xfrm>
            <a:off x="838800" y="7469505"/>
            <a:ext cx="5665787" cy="1249680"/>
          </a:xfrm>
          <a:prstGeom prst="rect">
            <a:avLst/>
          </a:prstGeom>
          <a:noFill/>
          <a:ln w="9525">
            <a:noFill/>
          </a:ln>
        </p:spPr>
        <p:txBody>
          <a:bodyPr wrap="square" lIns="179705" tIns="144145" rIns="179705" bIns="144145" anchor="t">
            <a:spAutoFit/>
          </a:bodyPr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如图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13.1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、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13.2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、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13.3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所示。点击应用按钮后，设置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生效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。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注：若点击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GPIB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页的应用按钮，则设备通信方式为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GPIB+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网络；若点击了串口页面的应用按钮，则通信方式为串口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+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网络。设备当前通信方式可通过点击主界面左上角通信查看。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1"/>
          <p:cNvSpPr txBox="1"/>
          <p:nvPr/>
        </p:nvSpPr>
        <p:spPr>
          <a:xfrm>
            <a:off x="327600" y="1123950"/>
            <a:ext cx="144907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en-US" altLang="zh-CN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14</a:t>
            </a:r>
            <a:r>
              <a:rPr lang="zh-CN" altLang="en-US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、系统设置</a:t>
            </a:r>
            <a:endParaRPr lang="zh-CN" altLang="en-US" sz="16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1120" y="1673225"/>
            <a:ext cx="4176000" cy="2509792"/>
          </a:xfrm>
          <a:prstGeom prst="rect">
            <a:avLst/>
          </a:prstGeom>
        </p:spPr>
      </p:pic>
      <p:sp>
        <p:nvSpPr>
          <p:cNvPr id="7" name="文本框 2"/>
          <p:cNvSpPr txBox="1"/>
          <p:nvPr/>
        </p:nvSpPr>
        <p:spPr>
          <a:xfrm>
            <a:off x="2725200" y="4222750"/>
            <a:ext cx="1700212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14.1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系统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设置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界面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A0DB2DC-4C9A-4742-B13C-FB6460FD3503}" type="slidenum">
              <a:rPr kumimoji="0" lang="zh-CN" altLang="en-US" sz="105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9"/>
          <p:cNvSpPr txBox="1"/>
          <p:nvPr/>
        </p:nvSpPr>
        <p:spPr>
          <a:xfrm>
            <a:off x="2328545" y="7351057"/>
            <a:ext cx="2100263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 dirty="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14.2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声音控制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1342800" y="4728460"/>
            <a:ext cx="4176000" cy="246906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1342800" y="1106170"/>
            <a:ext cx="4176000" cy="2491200"/>
          </a:xfrm>
          <a:prstGeom prst="rect">
            <a:avLst/>
          </a:prstGeom>
        </p:spPr>
      </p:pic>
      <p:sp>
        <p:nvSpPr>
          <p:cNvPr id="4" name="文本框 9"/>
          <p:cNvSpPr txBox="1"/>
          <p:nvPr/>
        </p:nvSpPr>
        <p:spPr>
          <a:xfrm>
            <a:off x="2312035" y="3746797"/>
            <a:ext cx="2100263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 dirty="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14.3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语言切换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9"/>
          <p:cNvSpPr txBox="1"/>
          <p:nvPr/>
        </p:nvSpPr>
        <p:spPr>
          <a:xfrm>
            <a:off x="838800" y="4025265"/>
            <a:ext cx="5665787" cy="509270"/>
          </a:xfrm>
          <a:prstGeom prst="rect">
            <a:avLst/>
          </a:prstGeom>
          <a:noFill/>
          <a:ln w="9525">
            <a:noFill/>
          </a:ln>
        </p:spPr>
        <p:txBody>
          <a:bodyPr wrap="square" lIns="179705" tIns="144145" rIns="179705" bIns="144145" anchor="t">
            <a:spAutoFit/>
          </a:bodyPr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语言切换后，重启生效。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如下图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14.4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所示。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A0DB2DC-4C9A-4742-B13C-FB6460FD3503}" type="slidenum">
              <a:rPr kumimoji="0" lang="zh-CN" altLang="en-US" sz="105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1343025" y="4712335"/>
            <a:ext cx="4176000" cy="2491200"/>
          </a:xfrm>
          <a:prstGeom prst="rect">
            <a:avLst/>
          </a:prstGeom>
        </p:spPr>
      </p:pic>
      <p:sp>
        <p:nvSpPr>
          <p:cNvPr id="8" name="文本框 9"/>
          <p:cNvSpPr txBox="1"/>
          <p:nvPr/>
        </p:nvSpPr>
        <p:spPr>
          <a:xfrm>
            <a:off x="2295525" y="7389792"/>
            <a:ext cx="2100263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 dirty="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14.4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语言切换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文本占位符 1"/>
          <p:cNvSpPr>
            <a:spLocks noGrp="1"/>
          </p:cNvSpPr>
          <p:nvPr>
            <p:ph type="body" idx="1"/>
          </p:nvPr>
        </p:nvSpPr>
        <p:spPr>
          <a:xfrm>
            <a:off x="1296035" y="2459355"/>
            <a:ext cx="4324985" cy="6812915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algn="just" defTabSz="685800">
              <a:lnSpc>
                <a:spcPct val="150000"/>
              </a:lnSpc>
            </a:pPr>
            <a:r>
              <a:rPr lang="zh-CN" altLang="en-US" kern="1200" baseline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1、</a:t>
            </a:r>
            <a:r>
              <a:rPr lang="en-US" altLang="zh-CN" kern="1200" baseline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hlinkClick r:id="rId1" action="ppaction://hlinksldjump"/>
              </a:rPr>
              <a:t>P</a:t>
            </a:r>
            <a:r>
              <a:rPr lang="zh-CN" altLang="en-US" kern="1200" baseline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hlinkClick r:id="rId1" action="ppaction://hlinksldjump"/>
              </a:rPr>
              <a:t> 系列源表简介  </a:t>
            </a:r>
            <a:r>
              <a:rPr lang="en-US" altLang="zh-CN" kern="1200" baseline="0" dirty="0">
                <a:solidFill>
                  <a:srgbClr val="595959"/>
                </a:solidFill>
                <a:latin typeface="微软雅黑" panose="020B0503020204020204" charset="-122"/>
                <a:ea typeface="+mn-ea"/>
                <a:cs typeface="+mn-cs"/>
                <a:hlinkClick r:id="rId1" action="ppaction://hlinksldjump"/>
              </a:rPr>
              <a:t>..................</a:t>
            </a:r>
            <a:r>
              <a:rPr lang="en-US" altLang="zh-CN" kern="1200" baseline="0" dirty="0">
                <a:solidFill>
                  <a:srgbClr val="595959"/>
                </a:solidFill>
                <a:latin typeface="微软雅黑" panose="020B0503020204020204" charset="-122"/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................................... 4</a:t>
            </a:r>
            <a:endParaRPr lang="zh-CN" altLang="en-US" kern="1200" baseline="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algn="just" defTabSz="685800">
              <a:lnSpc>
                <a:spcPct val="150000"/>
              </a:lnSpc>
            </a:pPr>
            <a:r>
              <a:rPr lang="zh-CN" altLang="en-US" kern="1200" baseline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</a:t>
            </a:r>
            <a:r>
              <a:rPr lang="zh-CN" altLang="en-US" kern="1200" baseline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hlinkClick r:id="rId1" action="ppaction://hlinksldjump"/>
              </a:rPr>
              <a:t>1.1 </a:t>
            </a:r>
            <a:r>
              <a:rPr lang="en-US" altLang="zh-CN" kern="1200" baseline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hlinkClick r:id="rId1" action="ppaction://hlinksldjump"/>
              </a:rPr>
              <a:t>P</a:t>
            </a:r>
            <a:r>
              <a:rPr lang="zh-CN" altLang="en-US" kern="1200" baseline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hlinkClick r:id="rId1" action="ppaction://hlinksldjump"/>
              </a:rPr>
              <a:t> 系列源表按键操作说明  </a:t>
            </a:r>
            <a:r>
              <a:rPr lang="en-US" altLang="zh-CN" kern="1200" baseline="0" dirty="0">
                <a:solidFill>
                  <a:srgbClr val="595959"/>
                </a:solidFill>
                <a:latin typeface="微软雅黑" panose="020B0503020204020204" charset="-122"/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............................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</a:t>
            </a:r>
            <a:r>
              <a:rPr lang="en-US" altLang="zh-CN" kern="1200" baseline="0" dirty="0">
                <a:solidFill>
                  <a:srgbClr val="595959"/>
                </a:solidFill>
                <a:latin typeface="微软雅黑" panose="020B0503020204020204" charset="-122"/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 4</a:t>
            </a:r>
            <a:endParaRPr lang="zh-CN" altLang="en-US" kern="1200" baseline="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algn="just" defTabSz="685800">
              <a:lnSpc>
                <a:spcPct val="150000"/>
              </a:lnSpc>
            </a:pPr>
            <a:r>
              <a:rPr lang="zh-CN" altLang="en-US" kern="1200" baseline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</a:t>
            </a:r>
            <a:r>
              <a:rPr lang="zh-CN" altLang="en-US" kern="1200" baseline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hlinkClick r:id="rId2" action="ppaction://hlinksldjump"/>
              </a:rPr>
              <a:t>1.2 主界面功能介绍  </a:t>
            </a:r>
            <a:r>
              <a:rPr lang="en-US" altLang="zh-CN" kern="1200" baseline="0" dirty="0">
                <a:solidFill>
                  <a:srgbClr val="595959"/>
                </a:solidFill>
                <a:latin typeface="微软雅黑" panose="020B0503020204020204" charset="-122"/>
                <a:ea typeface="+mn-ea"/>
                <a:cs typeface="+mn-cs"/>
                <a:sym typeface="宋体" panose="02010600030101010101" pitchFamily="2" charset="-122"/>
                <a:hlinkClick r:id="rId2" action="ppaction://hlinksldjump"/>
              </a:rPr>
              <a:t>...........................................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</a:t>
            </a:r>
            <a:r>
              <a:rPr lang="en-US" altLang="zh-CN" kern="1200" baseline="0" dirty="0">
                <a:solidFill>
                  <a:srgbClr val="595959"/>
                </a:solidFill>
                <a:latin typeface="微软雅黑" panose="020B0503020204020204" charset="-122"/>
                <a:ea typeface="+mn-ea"/>
                <a:cs typeface="+mn-cs"/>
                <a:sym typeface="宋体" panose="02010600030101010101" pitchFamily="2" charset="-122"/>
                <a:hlinkClick r:id="rId2" action="ppaction://hlinksldjump"/>
              </a:rPr>
              <a:t>.. 5</a:t>
            </a:r>
            <a:endParaRPr lang="en-US" altLang="zh-CN" kern="1200" baseline="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+mn-cs"/>
              <a:hlinkClick r:id="rId2" action="ppaction://hlinksldjump"/>
            </a:endParaRPr>
          </a:p>
          <a:p>
            <a:pPr algn="just" defTabSz="68580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cs typeface="+mn-cs"/>
                <a:sym typeface="+mn-ea"/>
              </a:rPr>
              <a:t>2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</a:rPr>
              <a:t>、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rId1" action="ppaction://hlinksldjump"/>
              </a:rPr>
              <a:t>主界面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3" action="ppaction://hlinksldjump"/>
              </a:rPr>
              <a:t>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3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3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3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3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3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3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3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3" action="ppaction://hlinksldjump"/>
              </a:rPr>
              <a:t>...............................................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3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2" action="ppaction://hlinksldjump"/>
              </a:rPr>
              <a:t>. 6</a:t>
            </a:r>
            <a:endParaRPr lang="en-US" altLang="zh-CN" dirty="0">
              <a:solidFill>
                <a:srgbClr val="595959"/>
              </a:solidFill>
              <a:ea typeface="+mn-ea"/>
              <a:cs typeface="+mn-cs"/>
              <a:sym typeface="宋体" panose="02010600030101010101" pitchFamily="2" charset="-122"/>
            </a:endParaRPr>
          </a:p>
          <a:p>
            <a:pPr algn="just" defTabSz="685800">
              <a:lnSpc>
                <a:spcPct val="150000"/>
              </a:lnSpc>
            </a:pPr>
            <a:r>
              <a:rPr lang="en-US" altLang="zh-CN" sz="12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</a:t>
            </a:r>
            <a:r>
              <a:rPr lang="en-US" altLang="zh-CN" sz="1200" dirty="0">
                <a:solidFill>
                  <a:srgbClr val="595959"/>
                </a:solidFill>
                <a:sym typeface="+mn-ea"/>
                <a:hlinkClick r:id="rId1" action="ppaction://hlinksldjump"/>
              </a:rPr>
              <a:t>2.1</a:t>
            </a:r>
            <a:r>
              <a:rPr lang="zh-CN" altLang="en-US" sz="1200" dirty="0">
                <a:solidFill>
                  <a:srgbClr val="595959"/>
                </a:solidFill>
                <a:sym typeface="+mn-ea"/>
                <a:hlinkClick r:id="rId1" action="ppaction://hlinksldjump"/>
              </a:rPr>
              <a:t>、主界面简介</a:t>
            </a:r>
            <a:r>
              <a:rPr lang="zh-CN" altLang="en-US" sz="12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  <a:hlinkClick r:id="rId1" action="ppaction://hlinksldjump"/>
              </a:rPr>
              <a:t> 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  <a:hlinkClick r:id="rId3" action="ppaction://hlinksldjump"/>
              </a:rPr>
              <a:t>.................................................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  <a:hlinkClick r:id="rId2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  <a:hlinkClick r:id="rId2" action="ppaction://hlinksldjump"/>
              </a:rPr>
              <a:t> 7 </a:t>
            </a:r>
            <a:endParaRPr lang="en-US" altLang="zh-CN" sz="12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宋体" panose="02010600030101010101" pitchFamily="2" charset="-122"/>
            </a:endParaRPr>
          </a:p>
          <a:p>
            <a:pPr algn="just" defTabSz="685800">
              <a:lnSpc>
                <a:spcPct val="150000"/>
              </a:lnSpc>
            </a:pPr>
            <a:r>
              <a:rPr lang="en-US" altLang="zh-CN" sz="12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     </a:t>
            </a:r>
            <a:r>
              <a:rPr lang="en-US" altLang="zh-CN" sz="1200" dirty="0">
                <a:solidFill>
                  <a:srgbClr val="595959"/>
                </a:solidFill>
                <a:sym typeface="+mn-ea"/>
                <a:hlinkClick r:id="rId1" action="ppaction://hlinksldjump"/>
              </a:rPr>
              <a:t>2.2</a:t>
            </a:r>
            <a:r>
              <a:rPr lang="zh-CN" altLang="en-US" sz="1200" dirty="0">
                <a:solidFill>
                  <a:srgbClr val="595959"/>
                </a:solidFill>
                <a:sym typeface="+mn-ea"/>
                <a:hlinkClick r:id="rId1" action="ppaction://hlinksldjump"/>
              </a:rPr>
              <a:t>、</a:t>
            </a:r>
            <a:r>
              <a:rPr lang="zh-CN" altLang="en-US" sz="1200" dirty="0">
                <a:solidFill>
                  <a:srgbClr val="595959"/>
                </a:solidFill>
                <a:sym typeface="+mn-ea"/>
                <a:hlinkClick r:id="rId1" action="ppaction://hlinksldjump"/>
              </a:rPr>
              <a:t>操作步骤</a:t>
            </a:r>
            <a:r>
              <a:rPr lang="zh-CN" altLang="en-US" sz="12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  <a:hlinkClick r:id="rId1" action="ppaction://hlinksldjump"/>
              </a:rPr>
              <a:t>  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  <a:hlinkClick r:id="rId3" action="ppaction://hlinksldjump"/>
              </a:rPr>
              <a:t>.................................................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  <a:hlinkClick r:id="rId2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  <a:hlinkClick r:id="rId2" action="ppaction://hlinksldjump"/>
              </a:rPr>
              <a:t> 7 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  <a:hlinkClick r:id="rId3" action="ppaction://hlinksldjump"/>
              </a:rPr>
              <a:t> </a:t>
            </a:r>
            <a:endParaRPr lang="en-US" altLang="zh-CN" sz="12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宋体" panose="02010600030101010101" pitchFamily="2" charset="-122"/>
              <a:hlinkClick r:id="rId3" action="ppaction://hlinksldjump"/>
            </a:endParaRPr>
          </a:p>
          <a:p>
            <a:pPr algn="just" defTabSz="68580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sym typeface="+mn-ea"/>
              </a:rPr>
              <a:t>3</a:t>
            </a:r>
            <a:r>
              <a:rPr lang="zh-CN" altLang="en-US" dirty="0">
                <a:solidFill>
                  <a:srgbClr val="595959"/>
                </a:solidFill>
                <a:sym typeface="+mn-ea"/>
              </a:rPr>
              <a:t>、</a:t>
            </a:r>
            <a:r>
              <a:rPr lang="zh-CN" altLang="en-US" dirty="0">
                <a:solidFill>
                  <a:srgbClr val="595959"/>
                </a:solidFill>
                <a:sym typeface="+mn-ea"/>
                <a:hlinkClick r:id="rId1" action="ppaction://hlinksldjump"/>
              </a:rPr>
              <a:t>菜单 </a:t>
            </a:r>
            <a:r>
              <a:rPr lang="en-US" altLang="zh-CN" dirty="0">
                <a:solidFill>
                  <a:srgbClr val="595959"/>
                </a:solidFill>
                <a:sym typeface="宋体" panose="02010600030101010101" pitchFamily="2" charset="-122"/>
                <a:hlinkClick r:id="rId3" action="ppaction://hlinksldjump"/>
              </a:rPr>
              <a:t>................................................................</a:t>
            </a:r>
            <a:r>
              <a:rPr lang="en-US" altLang="zh-CN" dirty="0">
                <a:solidFill>
                  <a:srgbClr val="595959"/>
                </a:solidFill>
                <a:sym typeface="宋体" panose="02010600030101010101" pitchFamily="2" charset="-122"/>
                <a:hlinkClick r:id="rId2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sym typeface="宋体" panose="02010600030101010101" pitchFamily="2" charset="-122"/>
                <a:hlinkClick r:id="rId2" action="ppaction://hlinksldjump"/>
              </a:rPr>
              <a:t> 8</a:t>
            </a:r>
            <a:r>
              <a:rPr lang="en-US" altLang="zh-CN" sz="1010" dirty="0">
                <a:solidFill>
                  <a:srgbClr val="595959"/>
                </a:solidFill>
                <a:sym typeface="宋体" panose="02010600030101010101" pitchFamily="2" charset="-122"/>
                <a:hlinkClick r:id="rId3" action="ppaction://hlinksldjump"/>
              </a:rPr>
              <a:t> </a:t>
            </a:r>
            <a:endParaRPr lang="zh-CN" altLang="en-US" kern="1200" baseline="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algn="just" defTabSz="68580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cs typeface="+mn-cs"/>
                <a:sym typeface="+mn-ea"/>
              </a:rPr>
              <a:t>4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</a:rPr>
              <a:t>、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rId3" action="ppaction://hlinksldjump"/>
              </a:rPr>
              <a:t>快速设置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rId1" action="ppaction://hlinksldjump"/>
              </a:rPr>
              <a:t> 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3" action="ppaction://hlinksldjump"/>
              </a:rPr>
              <a:t>...............................................................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sym typeface="宋体" panose="02010600030101010101" pitchFamily="2" charset="-122"/>
                <a:hlinkClick r:id="rId2" action="ppaction://hlinksldjump"/>
              </a:rPr>
              <a:t> 8</a:t>
            </a:r>
            <a:r>
              <a:rPr lang="en-US" altLang="zh-CN" dirty="0">
                <a:solidFill>
                  <a:srgbClr val="595959"/>
                </a:solidFill>
                <a:sym typeface="宋体" panose="02010600030101010101" pitchFamily="2" charset="-122"/>
                <a:hlinkClick r:id="rId2" action="ppaction://hlinksldjump"/>
              </a:rPr>
              <a:t>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2" action="ppaction://hlinksldjump"/>
              </a:rPr>
              <a:t>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3" action="ppaction://hlinksldjump"/>
              </a:rPr>
              <a:t> </a:t>
            </a:r>
            <a:endParaRPr lang="zh-CN" altLang="en-US" kern="1200" baseline="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algn="just" defTabSz="68580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</a:rPr>
              <a:t>     </a:t>
            </a:r>
            <a:r>
              <a:rPr lang="en-US" altLang="zh-CN" dirty="0">
                <a:solidFill>
                  <a:srgbClr val="595959"/>
                </a:solidFill>
                <a:cs typeface="+mn-cs"/>
                <a:sym typeface="+mn-ea"/>
                <a:hlinkClick r:id="rId3" action="ppaction://hlinksldjump"/>
              </a:rPr>
              <a:t>4.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rId3" action="ppaction://hlinksldjump"/>
              </a:rPr>
              <a:t>1 快速设置界面简介 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3" action="ppaction://hlinksldjump"/>
              </a:rPr>
              <a:t>........................................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sym typeface="宋体" panose="02010600030101010101" pitchFamily="2" charset="-122"/>
                <a:hlinkClick r:id="rId2" action="ppaction://hlinksldjump"/>
              </a:rPr>
              <a:t> 8</a:t>
            </a:r>
            <a:endParaRPr lang="en-US" altLang="zh-CN" kern="1200" baseline="0" dirty="0">
              <a:solidFill>
                <a:srgbClr val="595959"/>
              </a:solidFill>
              <a:latin typeface="微软雅黑" panose="020B0503020204020204" charset="-122"/>
              <a:ea typeface="+mn-ea"/>
              <a:cs typeface="+mn-cs"/>
            </a:endParaRPr>
          </a:p>
          <a:p>
            <a:pPr algn="just" defTabSz="68580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cs typeface="+mn-cs"/>
                <a:sym typeface="+mn-ea"/>
              </a:rPr>
              <a:t>5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</a:rPr>
              <a:t>、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rId3" action="ppaction://hlinksldjump"/>
              </a:rPr>
              <a:t>扫描设置 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3" action="ppaction://hlinksldjump"/>
              </a:rPr>
              <a:t>................................................................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2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4" action="ppaction://hlinksldjump"/>
              </a:rPr>
              <a:t> 10</a:t>
            </a:r>
            <a:endParaRPr lang="en-US" altLang="zh-CN" dirty="0">
              <a:solidFill>
                <a:srgbClr val="595959"/>
              </a:solidFill>
              <a:ea typeface="+mn-ea"/>
              <a:cs typeface="+mn-cs"/>
              <a:sym typeface="+mn-ea"/>
              <a:hlinkClick r:id="rId4" action="ppaction://hlinksldjump"/>
            </a:endParaRPr>
          </a:p>
          <a:p>
            <a:pPr algn="just" defTabSz="68580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</a:rPr>
              <a:t>     </a:t>
            </a:r>
            <a:r>
              <a:rPr lang="en-US" altLang="zh-CN" dirty="0">
                <a:solidFill>
                  <a:srgbClr val="595959"/>
                </a:solidFill>
                <a:cs typeface="+mn-cs"/>
                <a:sym typeface="+mn-ea"/>
                <a:hlinkClick r:id="rId5" action="ppaction://hlinksldjump"/>
              </a:rPr>
              <a:t>5.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rId5" action="ppaction://hlinksldjump"/>
              </a:rPr>
              <a:t>1 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rId3" action="ppaction://hlinksldjump"/>
              </a:rPr>
              <a:t>扫描设置界面简介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rId5" action="ppaction://hlinksldjump"/>
              </a:rPr>
              <a:t> 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........................................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4" action="ppaction://hlinksldjump"/>
              </a:rPr>
              <a:t> 10</a:t>
            </a:r>
            <a:endParaRPr lang="en-US" altLang="zh-CN" dirty="0">
              <a:solidFill>
                <a:srgbClr val="595959"/>
              </a:solidFill>
              <a:ea typeface="+mn-ea"/>
              <a:cs typeface="+mn-cs"/>
              <a:sym typeface="+mn-ea"/>
              <a:hlinkClick r:id="rId4" action="ppaction://hlinksldjump"/>
            </a:endParaRPr>
          </a:p>
          <a:p>
            <a:pPr algn="just" defTabSz="68580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+mn-ea"/>
              </a:rPr>
              <a:t>     </a:t>
            </a:r>
            <a:r>
              <a:rPr lang="en-US" altLang="zh-CN" dirty="0">
                <a:solidFill>
                  <a:srgbClr val="595959"/>
                </a:solidFill>
                <a:cs typeface="+mn-cs"/>
                <a:sym typeface="+mn-ea"/>
                <a:hlinkClick r:id="rId5" action="ppaction://hlinksldjump"/>
              </a:rPr>
              <a:t>5.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rId5" action="ppaction://hlinksldjump"/>
              </a:rPr>
              <a:t>2 操作步骤 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.....................................................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3" action="ppaction://hlinksldjump"/>
              </a:rPr>
              <a:t>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4" action="ppaction://hlinksldjump"/>
              </a:rPr>
              <a:t> 10</a:t>
            </a:r>
            <a:endParaRPr lang="en-US" altLang="zh-CN" dirty="0">
              <a:solidFill>
                <a:srgbClr val="595959"/>
              </a:solidFill>
              <a:ea typeface="+mn-ea"/>
              <a:cs typeface="+mn-cs"/>
              <a:sym typeface="宋体" panose="02010600030101010101" pitchFamily="2" charset="-122"/>
              <a:hlinkClick r:id="rId4" action="ppaction://hlinksldjump"/>
            </a:endParaRPr>
          </a:p>
          <a:p>
            <a:pPr algn="just" defTabSz="68580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cs typeface="+mn-cs"/>
                <a:sym typeface="+mn-ea"/>
              </a:rPr>
              <a:t>6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</a:rPr>
              <a:t>、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rId3" action="ppaction://hlinksldjump"/>
              </a:rPr>
              <a:t>脉冲设置 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3" action="ppaction://hlinksldjump"/>
              </a:rPr>
              <a:t>................................................................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2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4" action="ppaction://hlinksldjump"/>
              </a:rPr>
              <a:t> 11</a:t>
            </a:r>
            <a:endParaRPr lang="en-US" altLang="zh-CN" dirty="0">
              <a:solidFill>
                <a:srgbClr val="595959"/>
              </a:solidFill>
              <a:ea typeface="+mn-ea"/>
              <a:cs typeface="+mn-cs"/>
              <a:sym typeface="+mn-ea"/>
              <a:hlinkClick r:id="rId4" action="ppaction://hlinksldjump"/>
            </a:endParaRPr>
          </a:p>
          <a:p>
            <a:pPr algn="just" defTabSz="68580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cs typeface="+mn-cs"/>
                <a:sym typeface="+mn-ea"/>
              </a:rPr>
              <a:t>7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</a:rPr>
              <a:t>、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" action="ppaction://noaction"/>
              </a:rPr>
              <a:t>源配置列表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............................................................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3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4" action="ppaction://hlinksldjump"/>
              </a:rPr>
              <a:t> 11</a:t>
            </a:r>
            <a:endParaRPr lang="en-US" altLang="zh-CN" dirty="0">
              <a:solidFill>
                <a:srgbClr val="595959"/>
              </a:solidFill>
              <a:ea typeface="+mn-ea"/>
              <a:cs typeface="+mn-cs"/>
              <a:sym typeface="+mn-ea"/>
              <a:hlinkClick r:id="rId4" action="ppaction://hlinksldjump"/>
            </a:endParaRPr>
          </a:p>
          <a:p>
            <a:pPr algn="just" defTabSz="68580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</a:rPr>
              <a:t>     </a:t>
            </a:r>
            <a:r>
              <a:rPr lang="en-US" altLang="zh-CN" dirty="0">
                <a:solidFill>
                  <a:srgbClr val="595959"/>
                </a:solidFill>
                <a:cs typeface="+mn-cs"/>
                <a:sym typeface="+mn-ea"/>
                <a:hlinkClick r:id="rId5" action="ppaction://hlinksldjump"/>
              </a:rPr>
              <a:t>4.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rId5" action="ppaction://hlinksldjump"/>
              </a:rPr>
              <a:t>1 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rId3" action="ppaction://hlinksldjump"/>
              </a:rPr>
              <a:t>配置列表界面简介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rId5" action="ppaction://hlinksldjump"/>
              </a:rPr>
              <a:t> 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........................................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3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4" action="ppaction://hlinksldjump"/>
              </a:rPr>
              <a:t> 11</a:t>
            </a:r>
            <a:endParaRPr lang="en-US" altLang="zh-CN" dirty="0">
              <a:solidFill>
                <a:srgbClr val="595959"/>
              </a:solidFill>
              <a:ea typeface="+mn-ea"/>
              <a:cs typeface="+mn-cs"/>
              <a:sym typeface="+mn-ea"/>
              <a:hlinkClick r:id="rId4" action="ppaction://hlinksldjump"/>
            </a:endParaRPr>
          </a:p>
          <a:p>
            <a:pPr algn="just" defTabSz="68580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sym typeface="+mn-ea"/>
              </a:rPr>
              <a:t>     </a:t>
            </a:r>
            <a:r>
              <a:rPr lang="en-US" altLang="zh-CN" dirty="0">
                <a:solidFill>
                  <a:srgbClr val="595959"/>
                </a:solidFill>
                <a:sym typeface="+mn-ea"/>
                <a:hlinkClick r:id="rId5" action="ppaction://hlinksldjump"/>
              </a:rPr>
              <a:t>4</a:t>
            </a:r>
            <a:r>
              <a:rPr lang="zh-CN" altLang="en-US" dirty="0">
                <a:solidFill>
                  <a:srgbClr val="595959"/>
                </a:solidFill>
                <a:sym typeface="+mn-ea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sym typeface="+mn-ea"/>
                <a:hlinkClick r:id="rId5" action="ppaction://hlinksldjump"/>
              </a:rPr>
              <a:t>2</a:t>
            </a:r>
            <a:r>
              <a:rPr lang="zh-CN" altLang="en-US" dirty="0">
                <a:solidFill>
                  <a:srgbClr val="595959"/>
                </a:solidFill>
                <a:sym typeface="+mn-ea"/>
                <a:hlinkClick r:id="rId5" action="ppaction://hlinksldjump"/>
              </a:rPr>
              <a:t> 操作步骤  </a:t>
            </a:r>
            <a:r>
              <a:rPr lang="en-US" altLang="zh-CN" dirty="0">
                <a:solidFill>
                  <a:srgbClr val="595959"/>
                </a:solidFill>
                <a:sym typeface="宋体" panose="02010600030101010101" pitchFamily="2" charset="-122"/>
                <a:hlinkClick r:id="rId5" action="ppaction://hlinksldjump"/>
              </a:rPr>
              <a:t>...............................................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..</a:t>
            </a:r>
            <a:r>
              <a:rPr lang="en-US" altLang="zh-CN" dirty="0">
                <a:solidFill>
                  <a:srgbClr val="595959"/>
                </a:solidFill>
                <a:sym typeface="宋体" panose="02010600030101010101" pitchFamily="2" charset="-122"/>
                <a:hlinkClick r:id="rId5" action="ppaction://hlinksldjump"/>
              </a:rPr>
              <a:t>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sym typeface="宋体" panose="02010600030101010101" pitchFamily="2" charset="-122"/>
                <a:hlinkClick r:id="rId4" action="ppaction://hlinksldjump"/>
              </a:rPr>
              <a:t> 12</a:t>
            </a:r>
            <a:endParaRPr lang="en-US" altLang="zh-CN" dirty="0">
              <a:solidFill>
                <a:srgbClr val="595959"/>
              </a:solidFill>
              <a:sym typeface="+mn-ea"/>
              <a:hlinkClick r:id="rId4" action="ppaction://hlinksldjump"/>
            </a:endParaRPr>
          </a:p>
          <a:p>
            <a:pPr algn="just" defTabSz="68580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cs typeface="+mn-cs"/>
                <a:sym typeface="+mn-ea"/>
              </a:rPr>
              <a:t>8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</a:rPr>
              <a:t>、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" action="ppaction://noaction"/>
              </a:rPr>
              <a:t>测量设置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.............................................................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3" action="ppaction://hlinksldjump"/>
              </a:rPr>
              <a:t>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sym typeface="宋体" panose="02010600030101010101" pitchFamily="2" charset="-122"/>
                <a:hlinkClick r:id="rId4" action="ppaction://hlinksldjump"/>
              </a:rPr>
              <a:t> 13</a:t>
            </a:r>
            <a:endParaRPr lang="en-US" altLang="zh-CN" dirty="0">
              <a:solidFill>
                <a:srgbClr val="595959"/>
              </a:solidFill>
              <a:sym typeface="+mn-ea"/>
              <a:hlinkClick r:id="rId4" action="ppaction://hlinksldjump"/>
            </a:endParaRPr>
          </a:p>
          <a:p>
            <a:pPr algn="just" defTabSz="68580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cs typeface="+mn-cs"/>
                <a:sym typeface="+mn-ea"/>
              </a:rPr>
              <a:t>9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</a:rPr>
              <a:t>、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" action="ppaction://noaction"/>
              </a:rPr>
              <a:t>测配置列表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.............................................................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sym typeface="宋体" panose="02010600030101010101" pitchFamily="2" charset="-122"/>
                <a:hlinkClick r:id="rId4" action="ppaction://hlinksldjump"/>
              </a:rPr>
              <a:t> 13</a:t>
            </a:r>
            <a:endParaRPr lang="en-US" altLang="zh-CN" dirty="0">
              <a:solidFill>
                <a:srgbClr val="595959"/>
              </a:solidFill>
              <a:sym typeface="+mn-ea"/>
              <a:hlinkClick r:id="rId4" action="ppaction://hlinksldjump"/>
            </a:endParaRPr>
          </a:p>
          <a:p>
            <a:pPr algn="just" defTabSz="68580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cs typeface="+mn-cs"/>
                <a:sym typeface="+mn-ea"/>
              </a:rPr>
              <a:t>10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</a:rPr>
              <a:t>、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" action="ppaction://noaction"/>
              </a:rPr>
              <a:t>缓存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.............................................................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3" action="ppaction://hlinksldjump"/>
              </a:rPr>
              <a:t>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sym typeface="宋体" panose="02010600030101010101" pitchFamily="2" charset="-122"/>
                <a:hlinkClick r:id="rId4" action="ppaction://hlinksldjump"/>
              </a:rPr>
              <a:t> 13</a:t>
            </a:r>
            <a:endParaRPr lang="en-US" altLang="zh-CN" dirty="0">
              <a:solidFill>
                <a:srgbClr val="595959"/>
              </a:solidFill>
              <a:sym typeface="+mn-ea"/>
              <a:hlinkClick r:id="rId4" action="ppaction://hlinksldjump"/>
            </a:endParaRPr>
          </a:p>
          <a:p>
            <a:pPr algn="just" defTabSz="68580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cs typeface="+mn-cs"/>
                <a:sym typeface="+mn-ea"/>
              </a:rPr>
              <a:t>11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</a:rPr>
              <a:t>、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" action="ppaction://noaction"/>
              </a:rPr>
              <a:t>视图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rId5" action="ppaction://hlinksldjump"/>
              </a:rPr>
              <a:t> 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.....................................................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sym typeface="宋体" panose="02010600030101010101" pitchFamily="2" charset="-122"/>
                <a:hlinkClick r:id="rId4" action="ppaction://hlinksldjump"/>
              </a:rPr>
              <a:t> 14</a:t>
            </a:r>
            <a:endParaRPr lang="en-US" altLang="zh-CN" dirty="0">
              <a:solidFill>
                <a:srgbClr val="595959"/>
              </a:solidFill>
              <a:sym typeface="+mn-ea"/>
              <a:hlinkClick r:id="rId4" action="ppaction://hlinksldjump"/>
            </a:endParaRPr>
          </a:p>
          <a:p>
            <a:pPr algn="just" defTabSz="68580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cs typeface="+mn-cs"/>
                <a:sym typeface="+mn-ea"/>
              </a:rPr>
              <a:t>     </a:t>
            </a:r>
            <a:r>
              <a:rPr lang="en-US" altLang="zh-CN" dirty="0">
                <a:solidFill>
                  <a:srgbClr val="595959"/>
                </a:solidFill>
                <a:cs typeface="+mn-cs"/>
                <a:sym typeface="+mn-ea"/>
                <a:hlinkClick r:id="rId5" action="ppaction://hlinksldjump"/>
              </a:rPr>
              <a:t>11.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rId5" action="ppaction://hlinksldjump"/>
              </a:rPr>
              <a:t>1 视图界面简介 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.................</a:t>
            </a:r>
            <a:r>
              <a:rPr lang="en-US" altLang="zh-CN" dirty="0">
                <a:solidFill>
                  <a:srgbClr val="595959"/>
                </a:solidFill>
                <a:sym typeface="宋体" panose="02010600030101010101" pitchFamily="2" charset="-122"/>
                <a:hlinkClick r:id="rId5" action="ppaction://hlinksldjump"/>
              </a:rPr>
              <a:t>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......................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4" action="ppaction://hlinksldjump"/>
              </a:rPr>
              <a:t> 14</a:t>
            </a:r>
            <a:endParaRPr lang="en-US" altLang="zh-CN" dirty="0">
              <a:solidFill>
                <a:srgbClr val="595959"/>
              </a:solidFill>
              <a:ea typeface="+mn-ea"/>
              <a:cs typeface="+mn-cs"/>
              <a:sym typeface="+mn-ea"/>
              <a:hlinkClick r:id="rId4" action="ppaction://hlinksldjump"/>
            </a:endParaRPr>
          </a:p>
          <a:p>
            <a:pPr algn="just" defTabSz="68580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sym typeface="+mn-ea"/>
              </a:rPr>
              <a:t>     </a:t>
            </a:r>
            <a:r>
              <a:rPr lang="en-US" altLang="zh-CN" dirty="0">
                <a:solidFill>
                  <a:srgbClr val="595959"/>
                </a:solidFill>
                <a:sym typeface="+mn-ea"/>
                <a:hlinkClick r:id="rId5" action="ppaction://hlinksldjump"/>
              </a:rPr>
              <a:t>12.2</a:t>
            </a:r>
            <a:r>
              <a:rPr lang="zh-CN" altLang="en-US" dirty="0">
                <a:solidFill>
                  <a:srgbClr val="595959"/>
                </a:solidFill>
                <a:sym typeface="+mn-ea"/>
                <a:hlinkClick r:id="rId5" action="ppaction://hlinksldjump"/>
              </a:rPr>
              <a:t> 操作步骤  </a:t>
            </a:r>
            <a:r>
              <a:rPr lang="en-US" altLang="zh-CN" dirty="0">
                <a:solidFill>
                  <a:srgbClr val="595959"/>
                </a:solidFill>
                <a:sym typeface="宋体" panose="02010600030101010101" pitchFamily="2" charset="-122"/>
                <a:hlinkClick r:id="rId5" action="ppaction://hlinksldjump"/>
              </a:rPr>
              <a:t>........................................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..</a:t>
            </a:r>
            <a:r>
              <a:rPr lang="en-US" altLang="zh-CN" dirty="0">
                <a:solidFill>
                  <a:srgbClr val="595959"/>
                </a:solidFill>
                <a:sym typeface="宋体" panose="02010600030101010101" pitchFamily="2" charset="-122"/>
                <a:hlinkClick r:id="rId5" action="ppaction://hlinksldjump"/>
              </a:rPr>
              <a:t>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4" action="ppaction://hlinksldjump"/>
              </a:rPr>
              <a:t> </a:t>
            </a:r>
            <a:r>
              <a:rPr lang="en-US" altLang="zh-CN" dirty="0">
                <a:solidFill>
                  <a:srgbClr val="595959"/>
                </a:solidFill>
                <a:sym typeface="宋体" panose="02010600030101010101" pitchFamily="2" charset="-122"/>
                <a:hlinkClick r:id="rId4" action="ppaction://hlinksldjump"/>
              </a:rPr>
              <a:t>15</a:t>
            </a:r>
            <a:endParaRPr lang="en-US" altLang="zh-CN" dirty="0">
              <a:solidFill>
                <a:srgbClr val="595959"/>
              </a:solidFill>
              <a:sym typeface="+mn-ea"/>
              <a:hlinkClick r:id="rId4" action="ppaction://hlinksldjump"/>
            </a:endParaRPr>
          </a:p>
          <a:p>
            <a:pPr algn="just" defTabSz="685800">
              <a:lnSpc>
                <a:spcPct val="150000"/>
              </a:lnSpc>
            </a:pPr>
            <a:endParaRPr lang="zh-CN" altLang="en-US" kern="1200" baseline="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1"/>
          <p:cNvSpPr txBox="1"/>
          <p:nvPr/>
        </p:nvSpPr>
        <p:spPr>
          <a:xfrm>
            <a:off x="327600" y="997200"/>
            <a:ext cx="104267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en-US" altLang="zh-CN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15</a:t>
            </a:r>
            <a:r>
              <a:rPr lang="zh-CN" altLang="en-US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、校准</a:t>
            </a:r>
            <a:endParaRPr lang="zh-CN" altLang="en-US" sz="16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8400" y="4766945"/>
            <a:ext cx="1544955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en-US" altLang="zh-CN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16</a:t>
            </a:r>
            <a:r>
              <a:rPr lang="zh-CN" altLang="en-US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、信息</a:t>
            </a:r>
            <a:r>
              <a:rPr lang="en-US" altLang="zh-CN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管理</a:t>
            </a:r>
            <a:endParaRPr lang="zh-CN" altLang="en-US" sz="16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338400" y="5065395"/>
            <a:ext cx="2122170" cy="440690"/>
          </a:xfrm>
          <a:prstGeom prst="rect">
            <a:avLst/>
          </a:prstGeom>
          <a:noFill/>
          <a:ln w="9525">
            <a:noFill/>
          </a:ln>
        </p:spPr>
        <p:txBody>
          <a:bodyPr wrap="none" tIns="179705" anchor="t">
            <a:spAutoFit/>
          </a:bodyPr>
          <a:p>
            <a:pPr>
              <a:buSzTx/>
            </a:pP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16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.1 信息</a:t>
            </a: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管理界面简介</a:t>
            </a:r>
            <a:endParaRPr lang="zh-CN" altLang="en-US" sz="14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1342800" y="1534795"/>
            <a:ext cx="4176000" cy="2491200"/>
          </a:xfrm>
          <a:prstGeom prst="rect">
            <a:avLst/>
          </a:prstGeom>
        </p:spPr>
      </p:pic>
      <p:sp>
        <p:nvSpPr>
          <p:cNvPr id="6" name="文本框 9"/>
          <p:cNvSpPr txBox="1"/>
          <p:nvPr/>
        </p:nvSpPr>
        <p:spPr>
          <a:xfrm>
            <a:off x="2312035" y="4249082"/>
            <a:ext cx="2100263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 dirty="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15.1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校准信息界面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800" y="5711825"/>
            <a:ext cx="4176000" cy="2481618"/>
          </a:xfrm>
          <a:prstGeom prst="rect">
            <a:avLst/>
          </a:prstGeom>
        </p:spPr>
      </p:pic>
      <p:sp>
        <p:nvSpPr>
          <p:cNvPr id="12" name="文本框 2"/>
          <p:cNvSpPr txBox="1"/>
          <p:nvPr/>
        </p:nvSpPr>
        <p:spPr>
          <a:xfrm>
            <a:off x="2548670" y="8263255"/>
            <a:ext cx="1700212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16.1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信息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管理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A0DB2DC-4C9A-4742-B13C-FB6460FD3503}" type="slidenum">
              <a:rPr kumimoji="0" lang="zh-CN" altLang="en-US" sz="105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1120" y="1673860"/>
            <a:ext cx="4176000" cy="2483594"/>
          </a:xfrm>
          <a:prstGeom prst="rect">
            <a:avLst/>
          </a:prstGeom>
        </p:spPr>
      </p:pic>
      <p:sp>
        <p:nvSpPr>
          <p:cNvPr id="6" name="文本框 2"/>
          <p:cNvSpPr txBox="1"/>
          <p:nvPr/>
        </p:nvSpPr>
        <p:spPr>
          <a:xfrm>
            <a:off x="2708690" y="4261485"/>
            <a:ext cx="1700212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16.2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版本信息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9"/>
          <p:cNvSpPr txBox="1"/>
          <p:nvPr/>
        </p:nvSpPr>
        <p:spPr>
          <a:xfrm>
            <a:off x="838800" y="4535170"/>
            <a:ext cx="5665787" cy="509270"/>
          </a:xfrm>
          <a:prstGeom prst="rect">
            <a:avLst/>
          </a:prstGeom>
          <a:noFill/>
          <a:ln w="9525">
            <a:noFill/>
          </a:ln>
        </p:spPr>
        <p:txBody>
          <a:bodyPr wrap="square" lIns="179705" tIns="144145" rIns="179705" bIns="144145" anchor="t">
            <a:spAutoFit/>
          </a:bodyPr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如图</a:t>
            </a:r>
            <a:r>
              <a:rPr 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16.2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所示。点击版本查询后弹出版本信息框；再次点击版本查询则关闭。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7" name="文本框 2"/>
          <p:cNvSpPr txBox="1"/>
          <p:nvPr/>
        </p:nvSpPr>
        <p:spPr>
          <a:xfrm>
            <a:off x="338400" y="997200"/>
            <a:ext cx="1327150" cy="440690"/>
          </a:xfrm>
          <a:prstGeom prst="rect">
            <a:avLst/>
          </a:prstGeom>
          <a:noFill/>
          <a:ln w="9525">
            <a:noFill/>
          </a:ln>
        </p:spPr>
        <p:txBody>
          <a:bodyPr wrap="none" tIns="179705" anchor="t">
            <a:spAutoFit/>
          </a:bodyPr>
          <a:p>
            <a:pPr>
              <a:buSzTx/>
            </a:pP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16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 版本信息</a:t>
            </a:r>
            <a:endParaRPr lang="zh-CN" altLang="en-US" sz="14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483" name="文本框 99"/>
          <p:cNvSpPr txBox="1"/>
          <p:nvPr/>
        </p:nvSpPr>
        <p:spPr>
          <a:xfrm>
            <a:off x="838800" y="5755005"/>
            <a:ext cx="5689600" cy="2519680"/>
          </a:xfrm>
          <a:prstGeom prst="rect">
            <a:avLst/>
          </a:prstGeom>
          <a:noFill/>
          <a:ln w="9525">
            <a:noFill/>
          </a:ln>
        </p:spPr>
        <p:txBody>
          <a:bodyPr wrap="square" lIns="179705" tIns="144145" rIns="179705" bIns="144145" anchor="t">
            <a:spAutoFit/>
          </a:bodyPr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先准备好一个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U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盘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2.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向厂家索要最新升级包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3.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随后将厂家发送的升级文件压缩包解压，解压得到一个名为</a:t>
            </a:r>
            <a:r>
              <a:rPr lang="en-US" altLang="zh-CN" sz="1200" dirty="0" err="1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PssImages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的文件夹，文件夹内包含升级文件：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PssImages.tar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和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PssImagesInfo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：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4.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将该文件夹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(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指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PssImages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文件夹而非内部文件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)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存放在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U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盘的根目录下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5.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将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U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盘插入源表前面板的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USB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接口处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6.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点击本地升级，出现如图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16.3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所示：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Tx/>
            </a:pPr>
            <a:endParaRPr lang="zh-CN" altLang="en-US" sz="1200" dirty="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2" name="文本框 2"/>
          <p:cNvSpPr txBox="1"/>
          <p:nvPr/>
        </p:nvSpPr>
        <p:spPr>
          <a:xfrm>
            <a:off x="338400" y="5280660"/>
            <a:ext cx="1327150" cy="440690"/>
          </a:xfrm>
          <a:prstGeom prst="rect">
            <a:avLst/>
          </a:prstGeom>
          <a:noFill/>
          <a:ln w="9525">
            <a:noFill/>
          </a:ln>
        </p:spPr>
        <p:txBody>
          <a:bodyPr wrap="none" tIns="179705" anchor="t">
            <a:spAutoFit/>
          </a:bodyPr>
          <a:p>
            <a:pPr>
              <a:buSzTx/>
            </a:pP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16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 版本升级</a:t>
            </a:r>
            <a:endParaRPr lang="zh-CN" altLang="en-US" sz="14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A0DB2DC-4C9A-4742-B13C-FB6460FD3503}" type="slidenum">
              <a:rPr kumimoji="0" lang="zh-CN" altLang="en-US" sz="105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5" name="文本框 9"/>
          <p:cNvSpPr txBox="1"/>
          <p:nvPr/>
        </p:nvSpPr>
        <p:spPr>
          <a:xfrm>
            <a:off x="2563495" y="3797935"/>
            <a:ext cx="2100263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 dirty="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16.3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版本升级界面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99"/>
          <p:cNvSpPr txBox="1"/>
          <p:nvPr/>
        </p:nvSpPr>
        <p:spPr>
          <a:xfrm>
            <a:off x="696913" y="4116070"/>
            <a:ext cx="5689600" cy="730250"/>
          </a:xfrm>
          <a:prstGeom prst="rect">
            <a:avLst/>
          </a:prstGeom>
          <a:noFill/>
          <a:ln w="9525">
            <a:noFill/>
          </a:ln>
        </p:spPr>
        <p:txBody>
          <a:bodyPr wrap="square" lIns="179705" tIns="144145" rIns="179705" bIns="144145" anchor="t">
            <a:spAutoFit/>
          </a:bodyPr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7.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确保除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U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盘外其他设备断开后点击确认，接下来开始升级，等待大约两分钟后升级完成。升级完成后再次进入信息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管理界面查看版本信息，确保升级成功。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2800" y="1140710"/>
            <a:ext cx="4176000" cy="2456776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A0DB2DC-4C9A-4742-B13C-FB6460FD3503}" type="slidenum">
              <a:rPr kumimoji="0" lang="zh-CN" altLang="en-US" sz="105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1296000" y="2458800"/>
            <a:ext cx="4323600" cy="6811200"/>
          </a:xfrm>
        </p:spPr>
        <p:txBody>
          <a:bodyPr/>
          <a:p>
            <a:pPr algn="just" defTabSz="68580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cs typeface="+mn-cs"/>
                <a:sym typeface="+mn-ea"/>
              </a:rPr>
              <a:t>12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</a:rPr>
              <a:t>、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" action="ppaction://noaction"/>
              </a:rPr>
              <a:t>读表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rId1" action="ppaction://hlinksldjump"/>
              </a:rPr>
              <a:t> 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....................................................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 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宋体" panose="02010600030101010101" pitchFamily="2" charset="-122"/>
                <a:hlinkClick r:id="" action="ppaction://noaction"/>
              </a:rPr>
              <a:t>1</a:t>
            </a:r>
            <a:r>
              <a:rPr lang="en-US" altLang="zh-CN" dirty="0">
                <a:solidFill>
                  <a:srgbClr val="595959"/>
                </a:solidFill>
                <a:cs typeface="+mn-cs"/>
                <a:sym typeface="宋体" panose="02010600030101010101" pitchFamily="2" charset="-122"/>
                <a:hlinkClick r:id="" action="ppaction://noaction"/>
              </a:rPr>
              <a:t>6</a:t>
            </a:r>
            <a:endParaRPr lang="en-US" altLang="zh-CN" dirty="0">
              <a:solidFill>
                <a:srgbClr val="595959"/>
              </a:solidFill>
              <a:cs typeface="+mn-cs"/>
              <a:sym typeface="+mn-ea"/>
            </a:endParaRPr>
          </a:p>
          <a:p>
            <a:pPr algn="just" defTabSz="68580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cs typeface="+mn-cs"/>
                <a:sym typeface="+mn-ea"/>
              </a:rPr>
              <a:t>13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</a:rPr>
              <a:t>、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" action="ppaction://noaction"/>
              </a:rPr>
              <a:t>通信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rId1" action="ppaction://hlinksldjump"/>
              </a:rPr>
              <a:t> 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..................................................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 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宋体" panose="02010600030101010101" pitchFamily="2" charset="-122"/>
                <a:hlinkClick r:id="" action="ppaction://noaction"/>
              </a:rPr>
              <a:t>1</a:t>
            </a:r>
            <a:r>
              <a:rPr lang="en-US" altLang="zh-CN" dirty="0">
                <a:solidFill>
                  <a:srgbClr val="595959"/>
                </a:solidFill>
                <a:cs typeface="+mn-cs"/>
                <a:sym typeface="宋体" panose="02010600030101010101" pitchFamily="2" charset="-122"/>
                <a:hlinkClick r:id="" action="ppaction://noaction"/>
              </a:rPr>
              <a:t>6</a:t>
            </a:r>
            <a:endParaRPr lang="en-US" altLang="zh-CN" dirty="0">
              <a:solidFill>
                <a:srgbClr val="595959"/>
              </a:solidFill>
              <a:cs typeface="+mn-cs"/>
              <a:sym typeface="+mn-ea"/>
              <a:hlinkClick r:id="rId2" action="ppaction://hlinksldjump"/>
            </a:endParaRPr>
          </a:p>
          <a:p>
            <a:pPr algn="just" defTabSz="68580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cs typeface="+mn-cs"/>
                <a:sym typeface="+mn-ea"/>
              </a:rPr>
              <a:t>14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</a:rPr>
              <a:t>、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" action="ppaction://noaction"/>
              </a:rPr>
              <a:t>系统设置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rId1" action="ppaction://hlinksldjump"/>
              </a:rPr>
              <a:t> 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........................................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 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宋体" panose="02010600030101010101" pitchFamily="2" charset="-122"/>
                <a:hlinkClick r:id="" action="ppaction://noaction"/>
              </a:rPr>
              <a:t>1</a:t>
            </a:r>
            <a:r>
              <a:rPr lang="en-US" altLang="zh-CN" dirty="0">
                <a:solidFill>
                  <a:srgbClr val="595959"/>
                </a:solidFill>
                <a:cs typeface="+mn-cs"/>
                <a:sym typeface="宋体" panose="02010600030101010101" pitchFamily="2" charset="-122"/>
                <a:hlinkClick r:id="" action="ppaction://noaction"/>
              </a:rPr>
              <a:t>8</a:t>
            </a:r>
            <a:endParaRPr lang="en-US" altLang="zh-CN" dirty="0">
              <a:solidFill>
                <a:srgbClr val="595959"/>
              </a:solidFill>
              <a:cs typeface="+mn-cs"/>
              <a:sym typeface="+mn-ea"/>
              <a:hlinkClick r:id="rId2" action="ppaction://hlinksldjump"/>
            </a:endParaRPr>
          </a:p>
          <a:p>
            <a:pPr algn="just" defTabSz="68580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cs typeface="+mn-cs"/>
                <a:sym typeface="+mn-ea"/>
              </a:rPr>
              <a:t>15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</a:rPr>
              <a:t>、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" action="ppaction://noaction"/>
              </a:rPr>
              <a:t>校准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rId1" action="ppaction://hlinksldjump"/>
              </a:rPr>
              <a:t> 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.........................................................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.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20</a:t>
            </a:r>
            <a:endParaRPr lang="en-US" altLang="zh-CN" dirty="0">
              <a:solidFill>
                <a:srgbClr val="595959"/>
              </a:solidFill>
              <a:cs typeface="+mn-cs"/>
              <a:sym typeface="+mn-ea"/>
              <a:hlinkClick r:id="rId2" action="ppaction://hlinksldjump"/>
            </a:endParaRPr>
          </a:p>
          <a:p>
            <a:pPr algn="just" defTabSz="68580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cs typeface="+mn-cs"/>
                <a:sym typeface="+mn-ea"/>
              </a:rPr>
              <a:t>16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</a:rPr>
              <a:t>、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" action="ppaction://noaction"/>
              </a:rPr>
              <a:t>信息</a:t>
            </a:r>
            <a:r>
              <a:rPr lang="en-US" altLang="zh-CN" dirty="0">
                <a:solidFill>
                  <a:srgbClr val="595959"/>
                </a:solidFill>
                <a:cs typeface="+mn-cs"/>
                <a:sym typeface="+mn-ea"/>
                <a:hlinkClick r:id="" action="ppaction://noaction"/>
              </a:rPr>
              <a:t>/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" action="ppaction://noaction"/>
              </a:rPr>
              <a:t>管理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rId1" action="ppaction://hlinksldjump"/>
              </a:rPr>
              <a:t> 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.............................................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20</a:t>
            </a:r>
            <a:endParaRPr lang="en-US" altLang="zh-CN" dirty="0">
              <a:solidFill>
                <a:srgbClr val="595959"/>
              </a:solidFill>
              <a:cs typeface="+mn-cs"/>
              <a:sym typeface="+mn-ea"/>
              <a:hlinkClick r:id="rId2" action="ppaction://hlinksldjump"/>
            </a:endParaRPr>
          </a:p>
          <a:p>
            <a:pPr algn="just" defTabSz="68580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cs typeface="+mn-cs"/>
                <a:sym typeface="+mn-ea"/>
              </a:rPr>
              <a:t>     </a:t>
            </a:r>
            <a:r>
              <a:rPr lang="en-US" altLang="zh-CN" dirty="0">
                <a:solidFill>
                  <a:srgbClr val="595959"/>
                </a:solidFill>
                <a:cs typeface="+mn-cs"/>
                <a:sym typeface="+mn-ea"/>
                <a:hlinkClick r:id="rId1" action="ppaction://hlinksldjump"/>
              </a:rPr>
              <a:t>15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rId1" action="ppaction://hlinksldjump"/>
              </a:rPr>
              <a:t>.1  信息管理界面简介 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..................................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3" action="ppaction://hlinksldjump"/>
              </a:rPr>
              <a:t> 20</a:t>
            </a:r>
            <a:endParaRPr lang="en-US" altLang="zh-CN" dirty="0">
              <a:solidFill>
                <a:srgbClr val="595959"/>
              </a:solidFill>
              <a:ea typeface="+mn-ea"/>
              <a:cs typeface="+mn-cs"/>
              <a:sym typeface="+mn-ea"/>
              <a:hlinkClick r:id="rId3" action="ppaction://hlinksldjump"/>
            </a:endParaRPr>
          </a:p>
          <a:p>
            <a:pPr algn="just" defTabSz="68580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+mn-ea"/>
              </a:rPr>
              <a:t>     </a:t>
            </a:r>
            <a:r>
              <a:rPr lang="en-US" altLang="zh-CN" dirty="0">
                <a:solidFill>
                  <a:srgbClr val="595959"/>
                </a:solidFill>
                <a:sym typeface="+mn-ea"/>
                <a:hlinkClick r:id="rId1" action="ppaction://hlinksldjump"/>
              </a:rPr>
              <a:t>15</a:t>
            </a:r>
            <a:r>
              <a:rPr lang="zh-CN" altLang="en-US" dirty="0">
                <a:solidFill>
                  <a:srgbClr val="595959"/>
                </a:solidFill>
                <a:sym typeface="+mn-ea"/>
                <a:hlinkClick r:id="rId1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sym typeface="+mn-ea"/>
                <a:hlinkClick r:id="rId1" action="ppaction://hlinksldjump"/>
              </a:rPr>
              <a:t>2</a:t>
            </a:r>
            <a:r>
              <a:rPr lang="zh-CN" altLang="en-US" dirty="0">
                <a:solidFill>
                  <a:srgbClr val="595959"/>
                </a:solidFill>
                <a:sym typeface="+mn-ea"/>
                <a:hlinkClick r:id="rId1" action="ppaction://hlinksldjump"/>
              </a:rPr>
              <a:t>  版本信息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rId1" action="ppaction://hlinksldjump"/>
              </a:rPr>
              <a:t>  </a:t>
            </a:r>
            <a:r>
              <a:rPr lang="en-US" altLang="zh-CN" dirty="0">
                <a:solidFill>
                  <a:srgbClr val="595959"/>
                </a:solidFill>
                <a:sym typeface="宋体" panose="02010600030101010101" pitchFamily="2" charset="-122"/>
                <a:hlinkClick r:id="rId1" action="ppaction://hlinksldjump"/>
              </a:rPr>
              <a:t>............................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....</a:t>
            </a:r>
            <a:r>
              <a:rPr lang="en-US" altLang="zh-CN" dirty="0">
                <a:solidFill>
                  <a:srgbClr val="595959"/>
                </a:solidFill>
                <a:sym typeface="宋体" panose="02010600030101010101" pitchFamily="2" charset="-122"/>
                <a:hlinkClick r:id="rId1" action="ppaction://hlinksldjump"/>
              </a:rPr>
              <a:t>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...</a:t>
            </a:r>
            <a:r>
              <a:rPr lang="en-US" altLang="zh-CN" dirty="0">
                <a:solidFill>
                  <a:srgbClr val="595959"/>
                </a:solidFill>
                <a:sym typeface="宋体" panose="02010600030101010101" pitchFamily="2" charset="-122"/>
                <a:hlinkClick r:id="rId1" action="ppaction://hlinksldjump"/>
              </a:rPr>
              <a:t>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21</a:t>
            </a:r>
            <a:endParaRPr lang="en-US" altLang="zh-CN" dirty="0">
              <a:solidFill>
                <a:srgbClr val="595959"/>
              </a:solidFill>
              <a:cs typeface="+mn-cs"/>
              <a:sym typeface="+mn-ea"/>
              <a:hlinkClick r:id="rId2" action="ppaction://hlinksldjump"/>
            </a:endParaRPr>
          </a:p>
          <a:p>
            <a:pPr algn="just" defTabSz="68580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sym typeface="+mn-ea"/>
              </a:rPr>
              <a:t>     </a:t>
            </a:r>
            <a:r>
              <a:rPr lang="en-US" altLang="zh-CN" dirty="0">
                <a:solidFill>
                  <a:srgbClr val="595959"/>
                </a:solidFill>
                <a:sym typeface="+mn-ea"/>
                <a:hlinkClick r:id="rId1" action="ppaction://hlinksldjump"/>
              </a:rPr>
              <a:t>15</a:t>
            </a:r>
            <a:r>
              <a:rPr lang="zh-CN" altLang="en-US" dirty="0">
                <a:solidFill>
                  <a:srgbClr val="595959"/>
                </a:solidFill>
                <a:sym typeface="+mn-ea"/>
                <a:hlinkClick r:id="rId1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sym typeface="+mn-ea"/>
                <a:hlinkClick r:id="rId1" action="ppaction://hlinksldjump"/>
              </a:rPr>
              <a:t>3</a:t>
            </a:r>
            <a:r>
              <a:rPr lang="zh-CN" altLang="en-US" dirty="0">
                <a:solidFill>
                  <a:srgbClr val="595959"/>
                </a:solidFill>
                <a:sym typeface="+mn-ea"/>
                <a:hlinkClick r:id="rId1" action="ppaction://hlinksldjump"/>
              </a:rPr>
              <a:t>  版本升级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rId1" action="ppaction://hlinksldjump"/>
              </a:rPr>
              <a:t>  </a:t>
            </a:r>
            <a:r>
              <a:rPr lang="en-US" altLang="zh-CN" dirty="0">
                <a:solidFill>
                  <a:srgbClr val="595959"/>
                </a:solidFill>
                <a:sym typeface="宋体" panose="02010600030101010101" pitchFamily="2" charset="-122"/>
                <a:hlinkClick r:id="rId1" action="ppaction://hlinksldjump"/>
              </a:rPr>
              <a:t>..........................................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........</a:t>
            </a:r>
            <a:r>
              <a:rPr lang="en-US" altLang="zh-CN" dirty="0">
                <a:solidFill>
                  <a:srgbClr val="595959"/>
                </a:solidFill>
                <a:sym typeface="宋体" panose="02010600030101010101" pitchFamily="2" charset="-122"/>
                <a:hlinkClick r:id="rId1" action="ppaction://hlinksldjump"/>
              </a:rPr>
              <a:t>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 22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A0DB2DC-4C9A-4742-B13C-FB6460FD3503}" type="slidenum">
              <a:rPr kumimoji="0" lang="zh-CN" altLang="en-US" sz="105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38" name="文本框 1"/>
          <p:cNvSpPr txBox="1"/>
          <p:nvPr/>
        </p:nvSpPr>
        <p:spPr>
          <a:xfrm>
            <a:off x="328613" y="998538"/>
            <a:ext cx="1863725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1、</a:t>
            </a:r>
            <a:r>
              <a:rPr lang="en-US" altLang="zh-CN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zh-CN" altLang="en-US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系列源表简介</a:t>
            </a:r>
            <a:endParaRPr lang="zh-CN" altLang="en-US" sz="16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339" name="文本框 2"/>
          <p:cNvSpPr txBox="1"/>
          <p:nvPr/>
        </p:nvSpPr>
        <p:spPr>
          <a:xfrm>
            <a:off x="339725" y="1284288"/>
            <a:ext cx="2400935" cy="440690"/>
          </a:xfrm>
          <a:prstGeom prst="rect">
            <a:avLst/>
          </a:prstGeom>
          <a:noFill/>
          <a:ln w="9525">
            <a:noFill/>
          </a:ln>
        </p:spPr>
        <p:txBody>
          <a:bodyPr wrap="none" tIns="179705" anchor="t">
            <a:spAutoFit/>
          </a:bodyPr>
          <a:lstStyle/>
          <a:p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1.1 </a:t>
            </a: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系列源表按键操作说明</a:t>
            </a:r>
            <a:endParaRPr lang="zh-CN" altLang="en-US" sz="14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341" name="文本框 5"/>
          <p:cNvSpPr txBox="1"/>
          <p:nvPr/>
        </p:nvSpPr>
        <p:spPr>
          <a:xfrm>
            <a:off x="838200" y="4670425"/>
            <a:ext cx="5683250" cy="3858260"/>
          </a:xfrm>
          <a:prstGeom prst="rect">
            <a:avLst/>
          </a:prstGeom>
          <a:noFill/>
          <a:ln w="9525">
            <a:noFill/>
          </a:ln>
        </p:spPr>
        <p:txBody>
          <a:bodyPr wrap="square" lIns="179705" tIns="144145" rIns="179705" bIns="144145" anchor="t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如图1.1所示，界面操作说明如下：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</a:rPr>
              <a:t>POWER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:电源开关按键；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</a:rPr>
              <a:t>USB接口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：版本升级及数据导出接口；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altLang="zh-CN" sz="12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HOME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:跳转主界面键；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altLang="zh-CN" sz="12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MENU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:跳转菜单键；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altLang="zh-CN" sz="12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ENTER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:跳转进入选中子菜单键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仅在菜单界面生效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</a:rPr>
              <a:t>BACK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:页面返回键；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</a:rPr>
              <a:t>OUTPUT: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信号输出开/关，当OUTPUT为绿色是表示正在输出，否则停止输出；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</a:rPr>
              <a:t>2/4线输入输出口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：2线时输入输出口为（FORCE HI、FORCE LO）,四线时输入输出口为（FORCE HI、SENSEHI、SENSELO、FORCE LO）；</a:t>
            </a:r>
            <a:r>
              <a:rPr lang="zh-CN" altLang="en-US" sz="1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注意：四线模式时需确保对应的连接线已接好，否则会有安全风险；</a:t>
            </a:r>
            <a:endParaRPr lang="zh-CN" altLang="en-US" sz="12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</a:rPr>
              <a:t>旋转按钮：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菜单界面切换选中子菜单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仅在菜单界面生效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342" name="文本框 1"/>
          <p:cNvSpPr txBox="1"/>
          <p:nvPr/>
        </p:nvSpPr>
        <p:spPr>
          <a:xfrm>
            <a:off x="2655888" y="4116388"/>
            <a:ext cx="2095500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1.1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源表按键及显示界面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3" descr="C:\Users\Administrator\Desktop\pl.pngpl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91260" y="1924685"/>
            <a:ext cx="4976495" cy="2381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615" y="2429510"/>
            <a:ext cx="2090420" cy="12750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A0DB2DC-4C9A-4742-B13C-FB6460FD3503}" type="slidenum">
              <a:rPr kumimoji="0" lang="zh-CN" altLang="en-US" sz="105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2" name="文本框 2"/>
          <p:cNvSpPr txBox="1"/>
          <p:nvPr/>
        </p:nvSpPr>
        <p:spPr>
          <a:xfrm>
            <a:off x="339725" y="997200"/>
            <a:ext cx="1751013" cy="440690"/>
          </a:xfrm>
          <a:prstGeom prst="rect">
            <a:avLst/>
          </a:prstGeom>
          <a:noFill/>
          <a:ln w="9525">
            <a:noFill/>
          </a:ln>
        </p:spPr>
        <p:txBody>
          <a:bodyPr wrap="square" tIns="179705" anchor="t">
            <a:spAutoFit/>
          </a:bodyPr>
          <a:lstStyle/>
          <a:p>
            <a:pPr algn="ctr">
              <a:buSzTx/>
            </a:pP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1.2 主界面功能介绍</a:t>
            </a:r>
            <a:endParaRPr lang="zh-CN" altLang="en-US" sz="14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363" name="文本框 99"/>
          <p:cNvSpPr txBox="1"/>
          <p:nvPr/>
        </p:nvSpPr>
        <p:spPr>
          <a:xfrm>
            <a:off x="839788" y="4445000"/>
            <a:ext cx="5699125" cy="1550035"/>
          </a:xfrm>
          <a:prstGeom prst="rect">
            <a:avLst/>
          </a:prstGeom>
          <a:noFill/>
          <a:ln w="9525">
            <a:noFill/>
          </a:ln>
        </p:spPr>
        <p:txBody>
          <a:bodyPr wrap="square" lIns="179705" tIns="144145" rIns="179705" bIns="144145" anchor="t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如图1.2所示，源表按下电源开关后显示为当前主界面。源表主界面为可触屏操作，点击对应功能模块进入操作页面，各模块功能简介如下：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SzTx/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通信：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查看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设置通信参数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SzTx/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自动：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切换源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限量程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15364" name="文本框 1"/>
          <p:cNvSpPr txBox="1"/>
          <p:nvPr/>
        </p:nvSpPr>
        <p:spPr>
          <a:xfrm>
            <a:off x="2768283" y="4168458"/>
            <a:ext cx="1700212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1.2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初始化主界面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1341120" y="1591945"/>
            <a:ext cx="4176000" cy="2491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1341120" y="1649095"/>
            <a:ext cx="4176000" cy="249120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A0DB2DC-4C9A-4742-B13C-FB6460FD3503}" type="slidenum">
              <a:rPr kumimoji="0" lang="zh-CN" altLang="en-US" sz="105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87" name="文本框 1"/>
          <p:cNvSpPr txBox="1"/>
          <p:nvPr/>
        </p:nvSpPr>
        <p:spPr>
          <a:xfrm>
            <a:off x="327600" y="997200"/>
            <a:ext cx="1120775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2、主界面</a:t>
            </a:r>
            <a:endParaRPr lang="zh-CN" altLang="en-US" sz="16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388" name="文本框 2"/>
          <p:cNvSpPr txBox="1"/>
          <p:nvPr/>
        </p:nvSpPr>
        <p:spPr>
          <a:xfrm>
            <a:off x="339725" y="1208088"/>
            <a:ext cx="1395095" cy="440690"/>
          </a:xfrm>
          <a:prstGeom prst="rect">
            <a:avLst/>
          </a:prstGeom>
          <a:noFill/>
          <a:ln w="9525">
            <a:noFill/>
          </a:ln>
        </p:spPr>
        <p:txBody>
          <a:bodyPr wrap="none" tIns="179705" anchor="t">
            <a:spAutoFit/>
          </a:bodyPr>
          <a:lstStyle/>
          <a:p>
            <a:pPr>
              <a:buSzTx/>
            </a:pP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2.1 主界面简介</a:t>
            </a:r>
            <a:endParaRPr lang="zh-CN" altLang="en-US" sz="14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389" name="文本框 99"/>
          <p:cNvSpPr txBox="1"/>
          <p:nvPr/>
        </p:nvSpPr>
        <p:spPr>
          <a:xfrm>
            <a:off x="838800" y="4321175"/>
            <a:ext cx="5711825" cy="2596515"/>
          </a:xfrm>
          <a:prstGeom prst="rect">
            <a:avLst/>
          </a:prstGeom>
          <a:noFill/>
          <a:ln w="9525">
            <a:noFill/>
          </a:ln>
        </p:spPr>
        <p:txBody>
          <a:bodyPr wrap="square" lIns="179705" tIns="144145" rIns="179705" bIns="144145" anchor="t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如图2.1所示，各区域说明如下：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区域1：查看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设置通信参数；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区域2：当前状态，如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2/4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线、前后面板；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区域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3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/6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：实际输出电压、电流值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区域4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/7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：切换源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限量程；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区域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5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：切换源界面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视图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显示；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区域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8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：</a:t>
            </a:r>
            <a:r>
              <a:rPr 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设置源值；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区域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9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：设置限值；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16390" name="文本框 5"/>
          <p:cNvSpPr txBox="1"/>
          <p:nvPr/>
        </p:nvSpPr>
        <p:spPr>
          <a:xfrm>
            <a:off x="838800" y="6899910"/>
            <a:ext cx="5643563" cy="2458085"/>
          </a:xfrm>
          <a:prstGeom prst="rect">
            <a:avLst/>
          </a:prstGeom>
          <a:solidFill>
            <a:srgbClr val="F7E1B1"/>
          </a:solidFill>
          <a:ln w="9525">
            <a:noFill/>
          </a:ln>
        </p:spPr>
        <p:txBody>
          <a:bodyPr wrap="square" lIns="179705" tIns="144145" rIns="179705" bIns="144145" anchor="t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注意：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1.插拔线时务必确保机器处于输出关闭态.高于安全输出时,即使设备处于输出关闭态,也请不要用手触摸输出接口.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2.设置四线测试前,请先将四线电缆连接好并插入机器相对应的测试孔,然后在触摸面板选择四线,再启动输出.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3.四线测试使用完毕后请先将四线测试设置为二线测试,然后关闭输出,再拔出测试线.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16400" name="文本框 10"/>
          <p:cNvSpPr txBox="1"/>
          <p:nvPr/>
        </p:nvSpPr>
        <p:spPr>
          <a:xfrm>
            <a:off x="2642553" y="4188460"/>
            <a:ext cx="1700212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2.1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测量界面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386205" y="1666875"/>
            <a:ext cx="610235" cy="212725"/>
          </a:xfrm>
          <a:prstGeom prst="roundRect">
            <a:avLst/>
          </a:prstGeom>
          <a:solidFill>
            <a:srgbClr val="E2B748">
              <a:alpha val="2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5" name="椭圆 14"/>
          <p:cNvSpPr/>
          <p:nvPr/>
        </p:nvSpPr>
        <p:spPr>
          <a:xfrm>
            <a:off x="1010285" y="1645285"/>
            <a:ext cx="234000" cy="234000"/>
          </a:xfrm>
          <a:prstGeom prst="ellipse">
            <a:avLst/>
          </a:prstGeom>
          <a:solidFill>
            <a:srgbClr val="E2B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trike="noStrike" noProof="1"/>
              <a:t>1</a:t>
            </a:r>
            <a:endParaRPr lang="en-US" altLang="zh-CN" strike="noStrike" noProof="1"/>
          </a:p>
        </p:txBody>
      </p:sp>
      <p:sp>
        <p:nvSpPr>
          <p:cNvPr id="16" name="圆角矩形 15"/>
          <p:cNvSpPr/>
          <p:nvPr/>
        </p:nvSpPr>
        <p:spPr>
          <a:xfrm>
            <a:off x="1386205" y="1905000"/>
            <a:ext cx="1342390" cy="234950"/>
          </a:xfrm>
          <a:prstGeom prst="roundRect">
            <a:avLst/>
          </a:prstGeom>
          <a:solidFill>
            <a:srgbClr val="E2B748">
              <a:alpha val="2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7" name="椭圆 16"/>
          <p:cNvSpPr/>
          <p:nvPr/>
        </p:nvSpPr>
        <p:spPr>
          <a:xfrm>
            <a:off x="1010285" y="1905000"/>
            <a:ext cx="234000" cy="235585"/>
          </a:xfrm>
          <a:prstGeom prst="ellipse">
            <a:avLst/>
          </a:prstGeom>
          <a:solidFill>
            <a:srgbClr val="E2B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trike="noStrike" noProof="1"/>
              <a:t>2</a:t>
            </a:r>
            <a:endParaRPr lang="en-US" altLang="zh-CN" strike="noStrike" noProof="1"/>
          </a:p>
        </p:txBody>
      </p:sp>
      <p:sp>
        <p:nvSpPr>
          <p:cNvPr id="18" name="圆角矩形 17"/>
          <p:cNvSpPr/>
          <p:nvPr/>
        </p:nvSpPr>
        <p:spPr>
          <a:xfrm>
            <a:off x="1386205" y="2160905"/>
            <a:ext cx="1342390" cy="408305"/>
          </a:xfrm>
          <a:prstGeom prst="roundRect">
            <a:avLst/>
          </a:prstGeom>
          <a:solidFill>
            <a:srgbClr val="E2B748">
              <a:alpha val="2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9" name="椭圆 18"/>
          <p:cNvSpPr/>
          <p:nvPr/>
        </p:nvSpPr>
        <p:spPr>
          <a:xfrm>
            <a:off x="1011845" y="2247265"/>
            <a:ext cx="234000" cy="235585"/>
          </a:xfrm>
          <a:prstGeom prst="ellipse">
            <a:avLst/>
          </a:prstGeom>
          <a:solidFill>
            <a:srgbClr val="E2B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trike="noStrike" noProof="1"/>
              <a:t>3</a:t>
            </a:r>
            <a:endParaRPr lang="en-US" altLang="zh-CN" strike="noStrike" noProof="1"/>
          </a:p>
        </p:txBody>
      </p:sp>
      <p:sp>
        <p:nvSpPr>
          <p:cNvPr id="22" name="圆角矩形 21"/>
          <p:cNvSpPr/>
          <p:nvPr/>
        </p:nvSpPr>
        <p:spPr>
          <a:xfrm>
            <a:off x="1386205" y="2661285"/>
            <a:ext cx="1199515" cy="332740"/>
          </a:xfrm>
          <a:prstGeom prst="roundRect">
            <a:avLst/>
          </a:prstGeom>
          <a:solidFill>
            <a:srgbClr val="E2B748">
              <a:alpha val="2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3" name="椭圆 22"/>
          <p:cNvSpPr/>
          <p:nvPr/>
        </p:nvSpPr>
        <p:spPr>
          <a:xfrm>
            <a:off x="1011845" y="2628000"/>
            <a:ext cx="234000" cy="235585"/>
          </a:xfrm>
          <a:prstGeom prst="ellipse">
            <a:avLst/>
          </a:prstGeom>
          <a:solidFill>
            <a:srgbClr val="E2B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trike="noStrike" noProof="1"/>
              <a:t>4</a:t>
            </a:r>
            <a:endParaRPr lang="en-US" altLang="zh-CN" strike="noStrike" noProof="1"/>
          </a:p>
        </p:txBody>
      </p:sp>
      <p:sp>
        <p:nvSpPr>
          <p:cNvPr id="26" name="圆角矩形 25"/>
          <p:cNvSpPr/>
          <p:nvPr/>
        </p:nvSpPr>
        <p:spPr>
          <a:xfrm>
            <a:off x="1386205" y="3027680"/>
            <a:ext cx="1594485" cy="234950"/>
          </a:xfrm>
          <a:prstGeom prst="roundRect">
            <a:avLst/>
          </a:prstGeom>
          <a:solidFill>
            <a:srgbClr val="E2B748">
              <a:alpha val="2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7" name="椭圆 26"/>
          <p:cNvSpPr/>
          <p:nvPr/>
        </p:nvSpPr>
        <p:spPr>
          <a:xfrm>
            <a:off x="995335" y="2970265"/>
            <a:ext cx="234000" cy="235585"/>
          </a:xfrm>
          <a:prstGeom prst="ellipse">
            <a:avLst/>
          </a:prstGeom>
          <a:solidFill>
            <a:srgbClr val="E2B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trike="noStrike" noProof="1"/>
              <a:t>5</a:t>
            </a:r>
            <a:endParaRPr lang="en-US" altLang="zh-CN" strike="noStrike" noProof="1"/>
          </a:p>
        </p:txBody>
      </p:sp>
      <p:sp>
        <p:nvSpPr>
          <p:cNvPr id="28" name="圆角矩形 27"/>
          <p:cNvSpPr/>
          <p:nvPr/>
        </p:nvSpPr>
        <p:spPr>
          <a:xfrm>
            <a:off x="1386205" y="3353435"/>
            <a:ext cx="1409065" cy="406800"/>
          </a:xfrm>
          <a:prstGeom prst="roundRect">
            <a:avLst/>
          </a:prstGeom>
          <a:solidFill>
            <a:srgbClr val="E2B748">
              <a:alpha val="2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9" name="椭圆 28"/>
          <p:cNvSpPr/>
          <p:nvPr/>
        </p:nvSpPr>
        <p:spPr>
          <a:xfrm>
            <a:off x="995335" y="3329040"/>
            <a:ext cx="234000" cy="235585"/>
          </a:xfrm>
          <a:prstGeom prst="ellipse">
            <a:avLst/>
          </a:prstGeom>
          <a:solidFill>
            <a:srgbClr val="E2B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trike="noStrike" noProof="1"/>
              <a:t>6</a:t>
            </a:r>
            <a:endParaRPr lang="en-US" altLang="zh-CN" strike="noStrike" noProof="1"/>
          </a:p>
        </p:txBody>
      </p:sp>
      <p:sp>
        <p:nvSpPr>
          <p:cNvPr id="30" name="圆角矩形 29"/>
          <p:cNvSpPr/>
          <p:nvPr/>
        </p:nvSpPr>
        <p:spPr>
          <a:xfrm>
            <a:off x="1386205" y="3816350"/>
            <a:ext cx="1215390" cy="273685"/>
          </a:xfrm>
          <a:prstGeom prst="roundRect">
            <a:avLst/>
          </a:prstGeom>
          <a:solidFill>
            <a:srgbClr val="E2B748">
              <a:alpha val="2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31" name="椭圆 30"/>
          <p:cNvSpPr/>
          <p:nvPr/>
        </p:nvSpPr>
        <p:spPr>
          <a:xfrm>
            <a:off x="995335" y="3759570"/>
            <a:ext cx="234000" cy="235585"/>
          </a:xfrm>
          <a:prstGeom prst="ellipse">
            <a:avLst/>
          </a:prstGeom>
          <a:solidFill>
            <a:srgbClr val="E2B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trike="noStrike" noProof="1"/>
              <a:t>7</a:t>
            </a:r>
            <a:endParaRPr lang="en-US" altLang="zh-CN" strike="noStrike" noProof="1"/>
          </a:p>
        </p:txBody>
      </p:sp>
      <p:sp>
        <p:nvSpPr>
          <p:cNvPr id="34" name="圆角矩形 33"/>
          <p:cNvSpPr/>
          <p:nvPr/>
        </p:nvSpPr>
        <p:spPr>
          <a:xfrm>
            <a:off x="3191510" y="3854450"/>
            <a:ext cx="631190" cy="196850"/>
          </a:xfrm>
          <a:prstGeom prst="roundRect">
            <a:avLst/>
          </a:prstGeom>
          <a:solidFill>
            <a:srgbClr val="E2B748">
              <a:alpha val="2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36" name="圆角矩形 35"/>
          <p:cNvSpPr/>
          <p:nvPr/>
        </p:nvSpPr>
        <p:spPr>
          <a:xfrm>
            <a:off x="4452620" y="3854450"/>
            <a:ext cx="644525" cy="196850"/>
          </a:xfrm>
          <a:prstGeom prst="roundRect">
            <a:avLst/>
          </a:prstGeom>
          <a:solidFill>
            <a:srgbClr val="E2B748">
              <a:alpha val="2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37" name="椭圆 36"/>
          <p:cNvSpPr/>
          <p:nvPr/>
        </p:nvSpPr>
        <p:spPr>
          <a:xfrm>
            <a:off x="4665635" y="3564625"/>
            <a:ext cx="234000" cy="235585"/>
          </a:xfrm>
          <a:prstGeom prst="ellipse">
            <a:avLst/>
          </a:prstGeom>
          <a:solidFill>
            <a:srgbClr val="E2B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trike="noStrike" noProof="1"/>
              <a:t>9</a:t>
            </a:r>
            <a:endParaRPr lang="en-US" altLang="zh-CN" strike="noStrike" noProof="1"/>
          </a:p>
        </p:txBody>
      </p:sp>
      <p:sp>
        <p:nvSpPr>
          <p:cNvPr id="38" name="椭圆 37"/>
          <p:cNvSpPr/>
          <p:nvPr/>
        </p:nvSpPr>
        <p:spPr>
          <a:xfrm>
            <a:off x="3375950" y="3564625"/>
            <a:ext cx="234000" cy="235585"/>
          </a:xfrm>
          <a:prstGeom prst="ellipse">
            <a:avLst/>
          </a:prstGeom>
          <a:solidFill>
            <a:srgbClr val="E2B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trike="noStrike" noProof="1"/>
              <a:t>8</a:t>
            </a:r>
            <a:endParaRPr lang="en-US" altLang="zh-CN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A0DB2DC-4C9A-4742-B13C-FB6460FD3503}" type="slidenum">
              <a:rPr kumimoji="0" lang="zh-CN" altLang="en-US" sz="105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3" name="文本框 2"/>
          <p:cNvSpPr txBox="1"/>
          <p:nvPr/>
        </p:nvSpPr>
        <p:spPr>
          <a:xfrm>
            <a:off x="327600" y="997200"/>
            <a:ext cx="1217295" cy="440690"/>
          </a:xfrm>
          <a:prstGeom prst="rect">
            <a:avLst/>
          </a:prstGeom>
          <a:noFill/>
          <a:ln w="9525">
            <a:noFill/>
          </a:ln>
        </p:spPr>
        <p:txBody>
          <a:bodyPr wrap="none" tIns="179705" anchor="t">
            <a:spAutoFit/>
          </a:bodyPr>
          <a:lstStyle/>
          <a:p>
            <a:pPr>
              <a:buSzTx/>
            </a:pP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 操作步骤</a:t>
            </a:r>
            <a:endParaRPr lang="zh-CN" altLang="en-US" sz="14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415" name="文本框 99"/>
          <p:cNvSpPr txBox="1"/>
          <p:nvPr/>
        </p:nvSpPr>
        <p:spPr>
          <a:xfrm>
            <a:off x="838800" y="7337743"/>
            <a:ext cx="5691187" cy="509270"/>
          </a:xfrm>
          <a:prstGeom prst="rect">
            <a:avLst/>
          </a:prstGeom>
          <a:noFill/>
          <a:ln w="9525">
            <a:noFill/>
          </a:ln>
        </p:spPr>
        <p:txBody>
          <a:bodyPr wrap="square" lIns="179705" tIns="144145" rIns="179705" bIns="144145" anchor="t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如图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2.2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、2.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3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所示为设置限量程、限值。源量程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源值设置方法与图示相同。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17418" name="文本框 14"/>
          <p:cNvSpPr txBox="1"/>
          <p:nvPr/>
        </p:nvSpPr>
        <p:spPr>
          <a:xfrm>
            <a:off x="2592388" y="4047808"/>
            <a:ext cx="1700212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2.2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限量程设置界面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419" name="文本框 15"/>
          <p:cNvSpPr txBox="1"/>
          <p:nvPr/>
        </p:nvSpPr>
        <p:spPr>
          <a:xfrm>
            <a:off x="2447925" y="7086600"/>
            <a:ext cx="1870075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2.3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源值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设置界面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1354455" y="1557020"/>
            <a:ext cx="4176000" cy="2491200"/>
          </a:xfrm>
          <a:prstGeom prst="rect">
            <a:avLst/>
          </a:prstGeom>
        </p:spPr>
      </p:pic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55090" y="4427855"/>
            <a:ext cx="4176000" cy="249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A0DB2DC-4C9A-4742-B13C-FB6460FD3503}" type="slidenum">
              <a:rPr kumimoji="0" lang="zh-CN" altLang="en-US" sz="105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40" name="文本框 6"/>
          <p:cNvSpPr txBox="1"/>
          <p:nvPr/>
        </p:nvSpPr>
        <p:spPr>
          <a:xfrm>
            <a:off x="2578735" y="4112260"/>
            <a:ext cx="1700213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3.1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菜单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界面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387" name="文本框 1"/>
          <p:cNvSpPr txBox="1"/>
          <p:nvPr/>
        </p:nvSpPr>
        <p:spPr>
          <a:xfrm>
            <a:off x="327600" y="997200"/>
            <a:ext cx="917575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、菜单</a:t>
            </a:r>
            <a:endParaRPr lang="zh-CN" altLang="en-US" sz="16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531" name="文本框 1"/>
          <p:cNvSpPr txBox="1"/>
          <p:nvPr/>
        </p:nvSpPr>
        <p:spPr>
          <a:xfrm>
            <a:off x="327600" y="4579938"/>
            <a:ext cx="1323975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、快速设置</a:t>
            </a:r>
            <a:endParaRPr lang="zh-CN" altLang="en-US" sz="16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532" name="文本框 2"/>
          <p:cNvSpPr txBox="1"/>
          <p:nvPr/>
        </p:nvSpPr>
        <p:spPr>
          <a:xfrm>
            <a:off x="339725" y="4883150"/>
            <a:ext cx="1928495" cy="440690"/>
          </a:xfrm>
          <a:prstGeom prst="rect">
            <a:avLst/>
          </a:prstGeom>
          <a:noFill/>
          <a:ln w="9525">
            <a:noFill/>
          </a:ln>
        </p:spPr>
        <p:txBody>
          <a:bodyPr wrap="none" tIns="179705" anchor="t">
            <a:spAutoFit/>
          </a:bodyPr>
          <a:p>
            <a:pPr>
              <a:buSzTx/>
            </a:pP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.1 快速设置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界面简介</a:t>
            </a:r>
            <a:endParaRPr lang="zh-CN" altLang="en-US" sz="14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533" name="文本框 10"/>
          <p:cNvSpPr txBox="1"/>
          <p:nvPr/>
        </p:nvSpPr>
        <p:spPr>
          <a:xfrm>
            <a:off x="2577783" y="8022590"/>
            <a:ext cx="1701800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.1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快速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设置界面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540" name="文本框 99"/>
          <p:cNvSpPr txBox="1"/>
          <p:nvPr/>
        </p:nvSpPr>
        <p:spPr>
          <a:xfrm>
            <a:off x="838800" y="8329295"/>
            <a:ext cx="5876925" cy="509270"/>
          </a:xfrm>
          <a:prstGeom prst="rect">
            <a:avLst/>
          </a:prstGeom>
          <a:noFill/>
          <a:ln w="9525">
            <a:noFill/>
          </a:ln>
        </p:spPr>
        <p:txBody>
          <a:bodyPr wrap="square" lIns="179705" tIns="144145" rIns="179705" bIns="144145" anchor="t">
            <a:spAutoFit/>
          </a:bodyPr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如图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4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.1所示，该界面主要设置源、面板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、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2/4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线等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16" name="文本框 2"/>
          <p:cNvSpPr txBox="1"/>
          <p:nvPr/>
        </p:nvSpPr>
        <p:spPr>
          <a:xfrm>
            <a:off x="466725" y="9458960"/>
            <a:ext cx="1928495" cy="440690"/>
          </a:xfrm>
          <a:prstGeom prst="rect">
            <a:avLst/>
          </a:prstGeom>
          <a:noFill/>
          <a:ln w="9525">
            <a:noFill/>
          </a:ln>
        </p:spPr>
        <p:txBody>
          <a:bodyPr wrap="none" tIns="179705" anchor="t">
            <a:spAutoFit/>
          </a:bodyPr>
          <a:p>
            <a:pPr>
              <a:buSzTx/>
            </a:pP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.1 扫描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设置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界面简介</a:t>
            </a:r>
            <a:endParaRPr lang="zh-CN" altLang="en-US" sz="14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1120" y="5398135"/>
            <a:ext cx="4176000" cy="245033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800" y="1442085"/>
            <a:ext cx="4176000" cy="265285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2800" y="999490"/>
            <a:ext cx="4176000" cy="2475248"/>
          </a:xfrm>
          <a:prstGeom prst="rect">
            <a:avLst/>
          </a:prstGeom>
        </p:spPr>
      </p:pic>
      <p:sp>
        <p:nvSpPr>
          <p:cNvPr id="22533" name="文本框 10"/>
          <p:cNvSpPr txBox="1"/>
          <p:nvPr/>
        </p:nvSpPr>
        <p:spPr>
          <a:xfrm>
            <a:off x="2362518" y="3573780"/>
            <a:ext cx="1701800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4.2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源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设置界面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800" y="4100830"/>
            <a:ext cx="4176000" cy="2481467"/>
          </a:xfrm>
          <a:prstGeom prst="rect">
            <a:avLst/>
          </a:prstGeom>
        </p:spPr>
      </p:pic>
      <p:sp>
        <p:nvSpPr>
          <p:cNvPr id="4" name="文本框 10"/>
          <p:cNvSpPr txBox="1"/>
          <p:nvPr/>
        </p:nvSpPr>
        <p:spPr>
          <a:xfrm>
            <a:off x="2346008" y="6714490"/>
            <a:ext cx="1701800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4.3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面板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设置界面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540" name="文本框 99"/>
          <p:cNvSpPr txBox="1"/>
          <p:nvPr/>
        </p:nvSpPr>
        <p:spPr>
          <a:xfrm>
            <a:off x="838800" y="7037705"/>
            <a:ext cx="5876925" cy="509270"/>
          </a:xfrm>
          <a:prstGeom prst="rect">
            <a:avLst/>
          </a:prstGeom>
          <a:noFill/>
          <a:ln w="9525">
            <a:noFill/>
          </a:ln>
        </p:spPr>
        <p:txBody>
          <a:bodyPr wrap="square" lIns="179705" tIns="144145" rIns="179705" bIns="144145" anchor="t">
            <a:spAutoFit/>
          </a:bodyPr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2/4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线、触发信号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、触发控制设置方法与上图类似。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A0DB2DC-4C9A-4742-B13C-FB6460FD3503}" type="slidenum">
              <a:rPr kumimoji="0" lang="zh-CN" altLang="en-US" sz="105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4498</Words>
  <Application>WPS 演示</Application>
  <PresentationFormat>自定义</PresentationFormat>
  <Paragraphs>306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141</cp:revision>
  <dcterms:created xsi:type="dcterms:W3CDTF">2020-05-25T07:43:00Z</dcterms:created>
  <dcterms:modified xsi:type="dcterms:W3CDTF">2021-04-23T09:31:39Z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2052-11.1.0.9998</vt:lpwstr>
  </property>
</Properties>
</file>