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0" r:id="rId5"/>
    <p:sldId id="261" r:id="rId7"/>
    <p:sldId id="266" r:id="rId8"/>
    <p:sldId id="267" r:id="rId9"/>
    <p:sldId id="268" r:id="rId10"/>
    <p:sldId id="280" r:id="rId11"/>
    <p:sldId id="271" r:id="rId12"/>
  </p:sldIdLst>
  <p:sldSz cx="6858000" cy="990282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B1"/>
    <a:srgbClr val="F3D48A"/>
    <a:srgbClr val="E9B62D"/>
    <a:srgbClr val="1B3B7C"/>
    <a:srgbClr val="EEEFEF"/>
    <a:srgbClr val="E2B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344" y="642"/>
      </p:cViewPr>
      <p:guideLst>
        <p:guide orient="horz" pos="625"/>
        <p:guide pos="214"/>
        <p:guide pos="4104"/>
        <p:guide pos="525"/>
        <p:guide pos="23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392" y="1143000"/>
            <a:ext cx="213721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EE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rgbClr val="EE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59" name="图片 7" descr="资源 1@4x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4137" y="492125"/>
            <a:ext cx="4452937" cy="8181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 userDrawn="1"/>
        </p:nvSpPr>
        <p:spPr>
          <a:xfrm>
            <a:off x="0" y="7975600"/>
            <a:ext cx="6858000" cy="1927225"/>
          </a:xfrm>
          <a:prstGeom prst="rect">
            <a:avLst/>
          </a:prstGeom>
          <a:solidFill>
            <a:srgbClr val="1B3B7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1" name="图片 5" descr="资源 1@4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86338" y="282575"/>
            <a:ext cx="1616075" cy="682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2" name="文本框 8"/>
          <p:cNvSpPr txBox="1"/>
          <p:nvPr userDrawn="1"/>
        </p:nvSpPr>
        <p:spPr>
          <a:xfrm>
            <a:off x="2692400" y="4048125"/>
            <a:ext cx="38227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9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声明：本文件所有权和解释权归武汉普赛斯仪表有限公司所有，未经武汉普赛斯仪表有限公司书面许可，不得复制或向第三方公开。</a:t>
            </a:r>
            <a:endParaRPr lang="zh-CN" altLang="en-US" sz="9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63" name="文本框 9"/>
          <p:cNvSpPr txBox="1"/>
          <p:nvPr userDrawn="1"/>
        </p:nvSpPr>
        <p:spPr>
          <a:xfrm>
            <a:off x="2625725" y="3321050"/>
            <a:ext cx="16065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28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en-US" sz="28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282575"/>
            <a:ext cx="112713" cy="852488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2065" name="图片 11" descr="资源 2@4x-10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219700" y="8266113"/>
            <a:ext cx="1244600" cy="12461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6" name="文本框 12"/>
          <p:cNvSpPr txBox="1"/>
          <p:nvPr userDrawn="1"/>
        </p:nvSpPr>
        <p:spPr>
          <a:xfrm>
            <a:off x="425450" y="8197850"/>
            <a:ext cx="3751263" cy="13827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1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地址：武汉东湖开发区308号光谷动力绿色环保产业园8栋102室 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网址：www.whpssins.com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邮箱：pss@whprecise.com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电话：027-87993690</a:t>
            </a:r>
            <a:endParaRPr lang="zh-CN" altLang="en-US" sz="1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4763" y="7975600"/>
            <a:ext cx="6865938" cy="0"/>
          </a:xfrm>
          <a:prstGeom prst="line">
            <a:avLst/>
          </a:prstGeom>
          <a:ln w="44450">
            <a:solidFill>
              <a:srgbClr val="E2B7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413000" y="3935413"/>
            <a:ext cx="4445000" cy="7938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413000" y="2411413"/>
            <a:ext cx="4459288" cy="0"/>
          </a:xfrm>
          <a:prstGeom prst="line">
            <a:avLst/>
          </a:prstGeom>
          <a:ln w="222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311400"/>
            <a:ext cx="6172200" cy="65357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96603"/>
            <a:ext cx="1543050" cy="845015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96603"/>
            <a:ext cx="4539698" cy="845015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 userDrawn="1"/>
        </p:nvSpPr>
        <p:spPr>
          <a:xfrm>
            <a:off x="0" y="0"/>
            <a:ext cx="6858000" cy="9902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8" name="单圆角矩形 7"/>
          <p:cNvSpPr/>
          <p:nvPr userDrawn="1"/>
        </p:nvSpPr>
        <p:spPr>
          <a:xfrm flipV="1">
            <a:off x="0" y="1001713"/>
            <a:ext cx="3736975" cy="1295400"/>
          </a:xfrm>
          <a:prstGeom prst="round1Rect">
            <a:avLst>
              <a:gd name="adj" fmla="val 50000"/>
            </a:avLst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3084" name="文本框 8"/>
          <p:cNvSpPr txBox="1"/>
          <p:nvPr userDrawn="1"/>
        </p:nvSpPr>
        <p:spPr>
          <a:xfrm>
            <a:off x="977900" y="1265238"/>
            <a:ext cx="1633538" cy="768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zh-CN" altLang="en-US" sz="4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录</a:t>
            </a:r>
            <a:endParaRPr lang="zh-CN" altLang="en-US" sz="44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068195" y="2758440"/>
            <a:ext cx="3680460" cy="6391275"/>
          </a:xfrm>
        </p:spPr>
        <p:txBody>
          <a:bodyPr/>
          <a:lstStyle>
            <a:lvl1pPr marL="0" indent="0">
              <a:lnSpc>
                <a:spcPct val="160000"/>
              </a:lnSpc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350" strike="noStrike" noProof="1" smtClean="0"/>
              <a:t>1. 标题</a:t>
            </a:r>
            <a:r>
              <a:rPr lang="zh-CN" altLang="en-US" strike="noStrike" noProof="1" smtClean="0">
                <a:sym typeface="+mn-ea"/>
              </a:rPr>
              <a:t>标题标题  </a:t>
            </a:r>
            <a:r>
              <a:rPr lang="zh-CN" altLang="en-US" sz="1350" strike="noStrike" noProof="1" smtClean="0"/>
              <a:t>................................................  4</a:t>
            </a:r>
            <a:endParaRPr lang="zh-CN" altLang="en-US" sz="1350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1.1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1.2 标题标题标题  ..............................................  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1.3 标题标题标题  ..............................................  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2. 标题标题标题  .....................................................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2.1 标题标题标题  ...........................................  14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2.2 标题标题标题  ...........................................  14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2.2.1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       2.2.2 标题标题标题  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2.3 标题标题标题  ...........................................  24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3. 标题标题标题  .....................................................  24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3.1 标题标题标题  ...........................................  44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3.2 标题标题标题  ...........................................  44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3.3 标题标题标题  .............................................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4. 标题标题标题  ......................................................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4.1 标题标题标题  ............................................  54</a:t>
            </a:r>
            <a:endParaRPr lang="zh-CN" altLang="en-US" strike="noStrike" noProof="1" smtClean="0"/>
          </a:p>
          <a:p>
            <a:pPr lvl="0" fontAlgn="base"/>
            <a:r>
              <a:rPr lang="zh-CN" altLang="en-US" strike="noStrike" noProof="1" smtClean="0">
                <a:sym typeface="+mn-ea"/>
              </a:rPr>
              <a:t>      4.2 标题标题标题  ............................................  54</a:t>
            </a:r>
            <a:endParaRPr lang="zh-CN" altLang="en-US" strike="noStrike" noProof="1" smtClean="0">
              <a:sym typeface="+mn-ea"/>
            </a:endParaRPr>
          </a:p>
          <a:p>
            <a:pPr lvl="0" fontAlgn="base"/>
            <a:r>
              <a:rPr lang="zh-CN" altLang="en-US" strike="noStrike" noProof="1" smtClean="0">
                <a:sym typeface="+mn-ea"/>
              </a:rPr>
              <a:t>5. 标题标题标题  ......................................................  54</a:t>
            </a:r>
            <a:endParaRPr lang="zh-CN" altLang="en-US" strike="noStrike" noProof="1" smtClean="0"/>
          </a:p>
          <a:p>
            <a:pPr lvl="0" fontAlgn="base"/>
            <a:endParaRPr lang="zh-CN" altLang="en-US" strike="noStrike" noProof="1" smtClean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2900" y="2311400"/>
            <a:ext cx="6172200" cy="65357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90722" y="2310840"/>
            <a:ext cx="3024378" cy="653591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7560" y="2568233"/>
            <a:ext cx="2741385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7560" y="3849059"/>
            <a:ext cx="2741385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519528" y="2568233"/>
            <a:ext cx="2754887" cy="1189807"/>
          </a:xfrm>
        </p:spPr>
        <p:txBody>
          <a:bodyPr anchor="ctr" anchorCtr="0"/>
          <a:lstStyle>
            <a:lvl1pPr marL="0" indent="0">
              <a:buNone/>
              <a:defRPr sz="1575"/>
            </a:lvl1pPr>
            <a:lvl2pPr marL="257175" indent="0">
              <a:buNone/>
              <a:defRPr sz="1350"/>
            </a:lvl2pPr>
            <a:lvl3pPr marL="514350" indent="0">
              <a:buNone/>
              <a:defRPr sz="1125"/>
            </a:lvl3pPr>
            <a:lvl4pPr marL="771525" indent="0">
              <a:buNone/>
              <a:defRPr sz="1015"/>
            </a:lvl4pPr>
            <a:lvl5pPr marL="1028700" indent="0">
              <a:buNone/>
              <a:defRPr sz="1015"/>
            </a:lvl5pPr>
            <a:lvl6pPr marL="1285875" indent="0">
              <a:buNone/>
              <a:defRPr sz="1015"/>
            </a:lvl6pPr>
            <a:lvl7pPr marL="1543050" indent="0">
              <a:buNone/>
              <a:defRPr sz="1015"/>
            </a:lvl7pPr>
            <a:lvl8pPr marL="1800225" indent="0">
              <a:buNone/>
              <a:defRPr sz="1015"/>
            </a:lvl8pPr>
            <a:lvl9pPr marL="2057400" indent="0">
              <a:buNone/>
              <a:defRPr sz="1015"/>
            </a:lvl9pPr>
          </a:lstStyle>
          <a:p>
            <a:pPr lvl="0" fontAlgn="base"/>
            <a:r>
              <a:rPr lang="zh-CN" altLang="en-US" sz="157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519528" y="3849059"/>
            <a:ext cx="2754887" cy="5089399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211883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543" y="1425935"/>
            <a:ext cx="3471863" cy="70379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157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12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12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211883" cy="550429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660240"/>
            <a:ext cx="2343009" cy="2310840"/>
          </a:xfrm>
        </p:spPr>
        <p:txBody>
          <a:bodyPr anchor="b"/>
          <a:lstStyle>
            <a:lvl1pPr>
              <a:defRPr sz="18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15543" y="660241"/>
            <a:ext cx="3471863" cy="780367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381" y="2971080"/>
            <a:ext cx="2343009" cy="5504293"/>
          </a:xfrm>
        </p:spPr>
        <p:txBody>
          <a:bodyPr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 fontAlgn="base"/>
            <a:r>
              <a:rPr lang="zh-CN" altLang="en-US" sz="1125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42900" y="9018588"/>
            <a:ext cx="16002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343150" y="9018588"/>
            <a:ext cx="2171700" cy="687388"/>
          </a:xfrm>
        </p:spPr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png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471025"/>
            <a:ext cx="6858000" cy="431800"/>
          </a:xfrm>
          <a:prstGeom prst="rect">
            <a:avLst/>
          </a:prstGeom>
          <a:solidFill>
            <a:srgbClr val="1B3B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pic>
        <p:nvPicPr>
          <p:cNvPr id="1027" name="图片 3" descr="资源 5@4x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656398" y="9583738"/>
            <a:ext cx="203200" cy="206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文本框 4"/>
          <p:cNvSpPr txBox="1"/>
          <p:nvPr userDrawn="1"/>
        </p:nvSpPr>
        <p:spPr>
          <a:xfrm>
            <a:off x="201613" y="9571038"/>
            <a:ext cx="1440180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武汉普赛斯仪表有限公司</a:t>
            </a:r>
            <a:endParaRPr lang="zh-CN" altLang="en-US" sz="9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9" name="文本框 5"/>
          <p:cNvSpPr txBox="1"/>
          <p:nvPr userDrawn="1"/>
        </p:nvSpPr>
        <p:spPr>
          <a:xfrm>
            <a:off x="1870710" y="9571038"/>
            <a:ext cx="1237615" cy="22987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algn="l"/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www.whpssins.com</a:t>
            </a:r>
            <a:endParaRPr lang="zh-CN" altLang="en-US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451600" y="9556750"/>
            <a:ext cx="258763" cy="258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337300" y="9566275"/>
            <a:ext cx="496888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pPr lvl="0" fontAlgn="base"/>
            <a:fld id="{9A0DB2DC-4C9A-4742-B13C-FB6460FD3503}" type="slidenum">
              <a:rPr lang="zh-CN" altLang="en-US" sz="1050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284163" y="708025"/>
            <a:ext cx="6286500" cy="0"/>
          </a:xfrm>
          <a:prstGeom prst="line">
            <a:avLst/>
          </a:prstGeom>
          <a:ln w="22225">
            <a:solidFill>
              <a:srgbClr val="1B3B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图片 8" descr="资源 1@4x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5786438" y="257175"/>
            <a:ext cx="754062" cy="319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文本框 9"/>
          <p:cNvSpPr txBox="1"/>
          <p:nvPr userDrawn="1"/>
        </p:nvSpPr>
        <p:spPr>
          <a:xfrm>
            <a:off x="212725" y="355600"/>
            <a:ext cx="158559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zh-CN" sz="12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r>
              <a:rPr lang="zh-CN" altLang="zh-CN" sz="120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操作手册</a:t>
            </a:r>
            <a:endParaRPr lang="zh-CN" altLang="zh-CN" sz="120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6858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0287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3716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7145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0574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24003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27432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350"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5"/>
          <p:cNvSpPr>
            <a:spLocks noGrp="1"/>
          </p:cNvSpPr>
          <p:nvPr/>
        </p:nvSpPr>
        <p:spPr>
          <a:xfrm>
            <a:off x="2536825" y="2492375"/>
            <a:ext cx="4221163" cy="9810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r>
              <a:rPr lang="en-US" altLang="zh-CN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4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</a:t>
            </a:r>
            <a:endParaRPr lang="zh-CN" altLang="en-US" sz="4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1"/>
          <p:cNvSpPr>
            <a:spLocks noGrp="1"/>
          </p:cNvSpPr>
          <p:nvPr>
            <p:ph type="body" idx="1"/>
          </p:nvPr>
        </p:nvSpPr>
        <p:spPr>
          <a:xfrm>
            <a:off x="1941513" y="2695575"/>
            <a:ext cx="3679825" cy="6391275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1、</a:t>
            </a:r>
            <a:r>
              <a:rPr lang="en-US" altLang="zh-CN" kern="1200" baseline="0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PL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系列源表简介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hlinkClick r:id="rId1" action="ppaction://hlinksldjump"/>
              </a:rPr>
              <a:t>..................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1.1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PL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系列源表按键操作说明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1" action="ppaction://hlinksldjump"/>
              </a:rPr>
              <a:t>3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lang="zh-CN" altLang="en-US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1.2 主界面功能介绍 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............................................. </a:t>
            </a:r>
            <a:r>
              <a:rPr lang="en-US" altLang="zh-CN" kern="1200" baseline="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hlinkClick r:id="rId2" action="ppaction://hlinksldjump"/>
              </a:rPr>
              <a:t>4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cs typeface="+mn-cs"/>
                <a:sym typeface="+mn-ea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、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扫描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5 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</a:t>
            </a:r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cs typeface="+mn-cs"/>
                <a:sym typeface="+mn-ea"/>
              </a:rPr>
              <a:t>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2.1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3" action="ppaction://hlinksldjump"/>
              </a:rPr>
              <a:t> 扫描界面简介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5</a:t>
            </a: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</a:rPr>
              <a:t>      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4" action="ppaction://hlinksldjump"/>
              </a:rPr>
              <a:t>2.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4" action="ppaction://hlinksldjump"/>
              </a:rPr>
              <a:t>2</a:t>
            </a:r>
            <a:r>
              <a:rPr lang="zh-CN" altLang="en-US" dirty="0">
                <a:solidFill>
                  <a:srgbClr val="595959"/>
                </a:solidFill>
                <a:cs typeface="+mn-cs"/>
                <a:sym typeface="+mn-ea"/>
                <a:hlinkClick r:id="rId4" action="ppaction://hlinksldjump"/>
              </a:rPr>
              <a:t> 操作步骤 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..............................................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1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...</a:t>
            </a:r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4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3" action="ppaction://hlinksldjump"/>
              </a:rPr>
              <a:t>.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宋体" panose="02010600030101010101" pitchFamily="2" charset="-122"/>
                <a:hlinkClick r:id="rId2" action="ppaction://hlinksldjump"/>
              </a:rPr>
              <a:t>. </a:t>
            </a:r>
            <a:r>
              <a:rPr lang="en-US" altLang="zh-CN" dirty="0">
                <a:solidFill>
                  <a:srgbClr val="595959"/>
                </a:solidFill>
                <a:ea typeface="+mn-ea"/>
                <a:cs typeface="+mn-cs"/>
                <a:sym typeface="+mn-ea"/>
                <a:hlinkClick r:id="rId4" action="ppaction://hlinksldjump"/>
              </a:rPr>
              <a:t>6</a:t>
            </a:r>
            <a:endParaRPr lang="en-US" altLang="zh-CN" kern="1200" baseline="0" dirty="0">
              <a:solidFill>
                <a:srgbClr val="595959"/>
              </a:solidFill>
              <a:latin typeface="微软雅黑" panose="020B0503020204020204" charset="-122"/>
              <a:ea typeface="+mn-ea"/>
              <a:cs typeface="+mn-cs"/>
            </a:endParaRPr>
          </a:p>
          <a:p>
            <a:pPr algn="just" defTabSz="685800">
              <a:lnSpc>
                <a:spcPct val="150000"/>
              </a:lnSpc>
            </a:pPr>
            <a:endParaRPr lang="zh-CN" altLang="en-US" kern="1200" baseline="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8" name="文本框 1"/>
          <p:cNvSpPr txBox="1"/>
          <p:nvPr/>
        </p:nvSpPr>
        <p:spPr>
          <a:xfrm>
            <a:off x="328613" y="998538"/>
            <a:ext cx="1974850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1、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系列源表简介</a:t>
            </a:r>
            <a:endParaRPr lang="zh-CN" altLang="en-US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39" name="文本框 2"/>
          <p:cNvSpPr txBox="1"/>
          <p:nvPr/>
        </p:nvSpPr>
        <p:spPr>
          <a:xfrm>
            <a:off x="339725" y="1284288"/>
            <a:ext cx="2498090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PL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系列源表按键操作说明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340" name="图片 3" descr="效果图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1099820" y="2011680"/>
            <a:ext cx="5159375" cy="238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1" name="文本框 5"/>
          <p:cNvSpPr txBox="1"/>
          <p:nvPr/>
        </p:nvSpPr>
        <p:spPr>
          <a:xfrm>
            <a:off x="838200" y="4670425"/>
            <a:ext cx="5683250" cy="290830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如图1.1所示，界面操作说明如下：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POWER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:电源开关按键；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USB接口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：版本升级及数据导出接口；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:页面返回键；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OUTPUT: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信号输出开/关，当OUTPUT为绿色是表示正在输出，否则停止输出；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2/4线输入输出口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：2线时输入输出口为（FORCE HI、FORCE LO）,四线时输入输出口为（FORCE HI、SENSEHI、SENSELO、FORCE LO）；</a:t>
            </a:r>
            <a:r>
              <a:rPr lang="zh-CN" altLang="en-US" sz="12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注意：四线模式时需确保对应的连接线已接好，否则会有安全风险；</a:t>
            </a:r>
            <a:endParaRPr lang="zh-CN" altLang="en-US" sz="1200" b="1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</a:rPr>
              <a:t>旋转按钮：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量程、数值设定；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342" name="文本框 1"/>
          <p:cNvSpPr txBox="1"/>
          <p:nvPr/>
        </p:nvSpPr>
        <p:spPr>
          <a:xfrm>
            <a:off x="2655888" y="4116388"/>
            <a:ext cx="2095500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源表按键及显示界面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63800" y="2566035"/>
            <a:ext cx="1910715" cy="1102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2" name="文本框 2"/>
          <p:cNvSpPr txBox="1"/>
          <p:nvPr/>
        </p:nvSpPr>
        <p:spPr>
          <a:xfrm>
            <a:off x="339725" y="989013"/>
            <a:ext cx="1751013" cy="441325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1.2 主界面功能介绍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363" name="文本框 99"/>
          <p:cNvSpPr txBox="1"/>
          <p:nvPr/>
        </p:nvSpPr>
        <p:spPr>
          <a:xfrm>
            <a:off x="839788" y="4445000"/>
            <a:ext cx="5699125" cy="190373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如图1.2所示，源表按下电源开关后显示为当前主界面。源表主界面为可触屏操作，点击对应功能模块进入操作页面，各模块功能简介如下：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扫描：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测量待测器件的曲线；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设置：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包括网络IP和系统升级等各项设置；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Tx/>
            </a:pPr>
            <a:r>
              <a:rPr lang="zh-CN" altLang="en-US" sz="12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版本信息：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显示当前Qt、模拟板、前面板版本信息；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15364" name="文本框 1"/>
          <p:cNvSpPr txBox="1"/>
          <p:nvPr/>
        </p:nvSpPr>
        <p:spPr>
          <a:xfrm>
            <a:off x="2703513" y="3896678"/>
            <a:ext cx="1700212" cy="276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1.2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初始化主界面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1500" y="1744345"/>
            <a:ext cx="3424555" cy="1977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文本框 1"/>
          <p:cNvSpPr txBox="1"/>
          <p:nvPr/>
        </p:nvSpPr>
        <p:spPr>
          <a:xfrm>
            <a:off x="339725" y="992188"/>
            <a:ext cx="9175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、扫描</a:t>
            </a:r>
            <a:endParaRPr lang="en-US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2" name="文本框 2"/>
          <p:cNvSpPr txBox="1"/>
          <p:nvPr/>
        </p:nvSpPr>
        <p:spPr>
          <a:xfrm>
            <a:off x="339725" y="1295400"/>
            <a:ext cx="15728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.1 扫描界面简介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3" name="文本框 10"/>
          <p:cNvSpPr txBox="1"/>
          <p:nvPr/>
        </p:nvSpPr>
        <p:spPr>
          <a:xfrm>
            <a:off x="2577783" y="4291330"/>
            <a:ext cx="1701800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.1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扫描设置界面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0" name="文本框 99"/>
          <p:cNvSpPr txBox="1"/>
          <p:nvPr/>
        </p:nvSpPr>
        <p:spPr>
          <a:xfrm>
            <a:off x="833438" y="4813300"/>
            <a:ext cx="5876925" cy="1403985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.1所示，该界面主要分为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个区域，具体区域说明如下：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区域1：模式、输出、前后面板和是否保存结果；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区域2：参数设置，包括起点、步进、终点等。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区域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：开始扫描和查看结果以及切换设置页面；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1858645"/>
            <a:ext cx="4193540" cy="2280920"/>
          </a:xfrm>
          <a:prstGeom prst="rect">
            <a:avLst/>
          </a:prstGeom>
        </p:spPr>
      </p:pic>
      <p:grpSp>
        <p:nvGrpSpPr>
          <p:cNvPr id="22534" name="组合 10"/>
          <p:cNvGrpSpPr/>
          <p:nvPr/>
        </p:nvGrpSpPr>
        <p:grpSpPr>
          <a:xfrm>
            <a:off x="1123025" y="1858631"/>
            <a:ext cx="4402202" cy="2280993"/>
            <a:chOff x="2224" y="2557"/>
            <a:chExt cx="6935" cy="3591"/>
          </a:xfrm>
        </p:grpSpPr>
        <p:sp>
          <p:nvSpPr>
            <p:cNvPr id="8" name="圆角矩形 7"/>
            <p:cNvSpPr/>
            <p:nvPr/>
          </p:nvSpPr>
          <p:spPr>
            <a:xfrm>
              <a:off x="2554" y="2557"/>
              <a:ext cx="6605" cy="835"/>
            </a:xfrm>
            <a:prstGeom prst="roundRect">
              <a:avLst/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54" y="3392"/>
              <a:ext cx="6604" cy="1980"/>
            </a:xfrm>
            <a:prstGeom prst="roundRect">
              <a:avLst>
                <a:gd name="adj" fmla="val 8983"/>
              </a:avLst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2" name="椭圆 1"/>
            <p:cNvSpPr/>
            <p:nvPr/>
          </p:nvSpPr>
          <p:spPr>
            <a:xfrm>
              <a:off x="2224" y="2628"/>
              <a:ext cx="455" cy="455"/>
            </a:xfrm>
            <a:prstGeom prst="ellipse">
              <a:avLst/>
            </a:prstGeom>
            <a:solidFill>
              <a:srgbClr val="E2B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trike="noStrike" noProof="1"/>
                <a:t>1</a:t>
              </a:r>
              <a:endParaRPr lang="en-US" altLang="zh-CN" strike="noStrike" noProof="1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2554" y="5373"/>
              <a:ext cx="6603" cy="775"/>
            </a:xfrm>
            <a:prstGeom prst="roundRect">
              <a:avLst/>
            </a:prstGeom>
            <a:solidFill>
              <a:srgbClr val="E2B748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trike="noStrike" noProof="1"/>
            </a:p>
          </p:txBody>
        </p:sp>
        <p:sp>
          <p:nvSpPr>
            <p:cNvPr id="6" name="椭圆 5"/>
            <p:cNvSpPr/>
            <p:nvPr/>
          </p:nvSpPr>
          <p:spPr>
            <a:xfrm>
              <a:off x="2350" y="5533"/>
              <a:ext cx="455" cy="455"/>
            </a:xfrm>
            <a:prstGeom prst="ellipse">
              <a:avLst/>
            </a:prstGeom>
            <a:solidFill>
              <a:srgbClr val="E2B7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r>
                <a:rPr lang="en-US" altLang="zh-CN" strike="noStrike" noProof="1"/>
                <a:t>3</a:t>
              </a:r>
              <a:endParaRPr lang="en-US" altLang="zh-CN" strike="noStrike" noProof="1"/>
            </a:p>
          </p:txBody>
        </p:sp>
      </p:grpSp>
      <p:sp>
        <p:nvSpPr>
          <p:cNvPr id="7" name="椭圆 6"/>
          <p:cNvSpPr/>
          <p:nvPr/>
        </p:nvSpPr>
        <p:spPr>
          <a:xfrm>
            <a:off x="1202373" y="2873375"/>
            <a:ext cx="288925" cy="288925"/>
          </a:xfrm>
          <a:prstGeom prst="ellipse">
            <a:avLst/>
          </a:prstGeom>
          <a:solidFill>
            <a:srgbClr val="E2B7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en-US" altLang="zh-CN" strike="noStrike" noProof="1"/>
              <a:t>2</a:t>
            </a:r>
            <a:endParaRPr lang="en-US" altLang="zh-CN" strike="noStrike" noProof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6" name="文本框 10"/>
          <p:cNvSpPr txBox="1"/>
          <p:nvPr/>
        </p:nvSpPr>
        <p:spPr>
          <a:xfrm>
            <a:off x="2802890" y="4525963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.2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扫描状态界面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0" name="文本框 99"/>
          <p:cNvSpPr txBox="1"/>
          <p:nvPr/>
        </p:nvSpPr>
        <p:spPr>
          <a:xfrm>
            <a:off x="846138" y="4679950"/>
            <a:ext cx="5688012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第2步：起点、步进、终点、脉冲宽度等都通过点击选项框后出现的软键盘设置对应大小，如图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.3、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3561" name="文本框 5"/>
          <p:cNvSpPr txBox="1"/>
          <p:nvPr/>
        </p:nvSpPr>
        <p:spPr>
          <a:xfrm>
            <a:off x="2839403" y="6766878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.3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软键盘界面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4" name="文本框 2"/>
          <p:cNvSpPr txBox="1"/>
          <p:nvPr/>
        </p:nvSpPr>
        <p:spPr>
          <a:xfrm>
            <a:off x="339725" y="844550"/>
            <a:ext cx="1217295" cy="440690"/>
          </a:xfrm>
          <a:prstGeom prst="rect">
            <a:avLst/>
          </a:prstGeom>
          <a:noFill/>
          <a:ln w="9525">
            <a:noFill/>
          </a:ln>
        </p:spPr>
        <p:txBody>
          <a:bodyPr wrap="none" tIns="179705" anchor="t">
            <a:spAutoFit/>
          </a:bodyPr>
          <a:lstStyle/>
          <a:p>
            <a:pPr>
              <a:buSzTx/>
            </a:pP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r>
              <a:rPr lang="en-US" altLang="zh-CN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4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 操作步骤</a:t>
            </a:r>
            <a:endParaRPr lang="zh-CN" altLang="en-US" sz="14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565" name="文本框 99"/>
          <p:cNvSpPr txBox="1"/>
          <p:nvPr/>
        </p:nvSpPr>
        <p:spPr>
          <a:xfrm>
            <a:off x="846138" y="1320800"/>
            <a:ext cx="5688012" cy="73025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第1步：模式选择、输出选择、前后面板切换、是否保存结果分别单击对应选项框和下拉框内容，切换后界面如图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.2所示：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345" y="2051050"/>
            <a:ext cx="4326255" cy="23533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10" y="5685155"/>
            <a:ext cx="4326255" cy="960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1" name="文本框 99"/>
          <p:cNvSpPr txBox="1"/>
          <p:nvPr/>
        </p:nvSpPr>
        <p:spPr>
          <a:xfrm>
            <a:off x="823913" y="3584575"/>
            <a:ext cx="5665787" cy="124968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3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步：点击开始扫描等待一段时间后即可查看到生成的扫描曲线，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扫描输出时可以通过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回到设置界面后，再通过查看结果功能看到刚生成的扫描曲线；直流输出时可以通过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停止输出，然后再次通过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back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回到设置界面点击查看结果看到刚生成的扫描曲线，如图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.5所示：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4582" name="文本框 5"/>
          <p:cNvSpPr txBox="1"/>
          <p:nvPr/>
        </p:nvSpPr>
        <p:spPr>
          <a:xfrm>
            <a:off x="2805113" y="7834630"/>
            <a:ext cx="1700212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.5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等待扫描界面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804795" y="330898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.4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波长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选择界面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908685"/>
            <a:ext cx="4575175" cy="22536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4930140"/>
            <a:ext cx="4449445" cy="2719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文本框 3"/>
          <p:cNvSpPr txBox="1"/>
          <p:nvPr/>
        </p:nvSpPr>
        <p:spPr>
          <a:xfrm>
            <a:off x="2579370" y="855027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.7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扫描生成的曲线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99"/>
          <p:cNvSpPr txBox="1"/>
          <p:nvPr/>
        </p:nvSpPr>
        <p:spPr>
          <a:xfrm>
            <a:off x="724535" y="1002030"/>
            <a:ext cx="5410835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4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</a:t>
            </a:r>
            <a:r>
              <a:rPr 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通过上一页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/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下一页切换页面，设置其它参数，如图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2.6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45" y="5624830"/>
            <a:ext cx="4309745" cy="2832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370" y="1511935"/>
            <a:ext cx="4401820" cy="2958465"/>
          </a:xfrm>
          <a:prstGeom prst="rect">
            <a:avLst/>
          </a:prstGeom>
        </p:spPr>
      </p:pic>
      <p:sp>
        <p:nvSpPr>
          <p:cNvPr id="8" name="文本框 99"/>
          <p:cNvSpPr txBox="1"/>
          <p:nvPr/>
        </p:nvSpPr>
        <p:spPr>
          <a:xfrm>
            <a:off x="851853" y="4981575"/>
            <a:ext cx="5665787" cy="509270"/>
          </a:xfrm>
          <a:prstGeom prst="rect">
            <a:avLst/>
          </a:prstGeom>
          <a:noFill/>
          <a:ln w="9525">
            <a:noFill/>
          </a:ln>
        </p:spPr>
        <p:txBody>
          <a:bodyPr wrap="square" lIns="179705" tIns="144145" rIns="179705" bIns="144145" anchor="t">
            <a:spAutoFit/>
          </a:bodyPr>
          <a:p>
            <a:pPr>
              <a:lnSpc>
                <a:spcPct val="120000"/>
              </a:lnSpc>
              <a:spcAft>
                <a:spcPts val="600"/>
              </a:spcAft>
              <a:buSzTx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第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5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步：等待完成后生成对应的曲线图，示例如图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2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.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7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所示：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2580005" y="4614545"/>
            <a:ext cx="1700213" cy="275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/>
            <a:r>
              <a:rPr lang="zh-CN" altLang="zh-CN" sz="1200"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</a:rPr>
              <a:t>2.6 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</a:rPr>
              <a:t>参数设置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A0DB2DC-4C9A-4742-B13C-FB6460FD3503}" type="slidenum">
              <a:rPr kumimoji="0" lang="zh-CN" altLang="en-US" sz="1050" b="0" i="0" u="none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050" b="0" i="0" u="none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文本框 1"/>
          <p:cNvSpPr txBox="1"/>
          <p:nvPr/>
        </p:nvSpPr>
        <p:spPr>
          <a:xfrm>
            <a:off x="339725" y="996950"/>
            <a:ext cx="188912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、设置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暂无功能</a:t>
            </a:r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  <a:endParaRPr lang="en-US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9725" y="1441450"/>
            <a:ext cx="2543175" cy="3371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</a:rPr>
              <a:t>、版本信息</a:t>
            </a:r>
            <a:r>
              <a:rPr lang="zh-CN" altLang="en-US" sz="1600" b="1">
                <a:solidFill>
                  <a:srgbClr val="1B3B7C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（暂无功能）</a:t>
            </a:r>
            <a:endParaRPr lang="zh-CN" altLang="zh-CN" sz="1600" b="1">
              <a:solidFill>
                <a:srgbClr val="1B3B7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50,&quot;width&quot;:8125}"/>
</p:tagLst>
</file>

<file path=ppt/tags/tag2.xml><?xml version="1.0" encoding="utf-8"?>
<p:tagLst xmlns:p="http://schemas.openxmlformats.org/presentationml/2006/main">
  <p:tag name="KSO_WM_UNIT_PLACING_PICTURE_USER_VIEWPORT" val="{&quot;height&quot;:7155,&quot;width&quot;:11940}"/>
</p:tagLst>
</file>

<file path=ppt/tags/tag3.xml><?xml version="1.0" encoding="utf-8"?>
<p:tagLst xmlns:p="http://schemas.openxmlformats.org/presentationml/2006/main">
  <p:tag name="KSO_WM_UNIT_PLACING_PICTURE_USER_VIEWPORT" val="{&quot;height&quot;:1737,&quot;width&quot;:3009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1348</Words>
  <Application>WPS 演示</Application>
  <PresentationFormat>自定义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51</cp:revision>
  <dcterms:created xsi:type="dcterms:W3CDTF">2020-05-25T07:43:00Z</dcterms:created>
  <dcterms:modified xsi:type="dcterms:W3CDTF">2020-09-18T00:57:19Z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2052-11.1.0.9996</vt:lpwstr>
  </property>
</Properties>
</file>