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59" r:id="rId4"/>
    <p:sldId id="260" r:id="rId5"/>
    <p:sldId id="261" r:id="rId6"/>
    <p:sldId id="262" r:id="rId7"/>
    <p:sldId id="264" r:id="rId8"/>
    <p:sldId id="265" r:id="rId9"/>
    <p:sldId id="271" r:id="rId10"/>
    <p:sldId id="282" r:id="rId11"/>
    <p:sldId id="284" r:id="rId12"/>
    <p:sldId id="272" r:id="rId13"/>
    <p:sldId id="292" r:id="rId14"/>
    <p:sldId id="293" r:id="rId15"/>
    <p:sldId id="274" r:id="rId16"/>
    <p:sldId id="266" r:id="rId17"/>
    <p:sldId id="267" r:id="rId18"/>
    <p:sldId id="268" r:id="rId19"/>
    <p:sldId id="280" r:id="rId20"/>
    <p:sldId id="273" r:id="rId21"/>
  </p:sldIdLst>
  <p:sldSz cx="6858000" cy="990282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1B1"/>
    <a:srgbClr val="F3D48A"/>
    <a:srgbClr val="E9B62D"/>
    <a:srgbClr val="1B3B7C"/>
    <a:srgbClr val="EEEFEF"/>
    <a:srgbClr val="E2B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25" d="100"/>
          <a:sy n="125" d="100"/>
        </p:scale>
        <p:origin x="-1344" y="3960"/>
      </p:cViewPr>
      <p:guideLst>
        <p:guide orient="horz" pos="625"/>
        <p:guide pos="214"/>
        <p:guide pos="4148"/>
        <p:guide pos="513"/>
        <p:guide pos="22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60392" y="1143000"/>
            <a:ext cx="213721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EEFEF"/>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59" name="图片 7" descr="资源 1@4x"/>
          <p:cNvPicPr>
            <a:picLocks noChangeAspect="1"/>
          </p:cNvPicPr>
          <p:nvPr userDrawn="1"/>
        </p:nvPicPr>
        <p:blipFill>
          <a:blip r:embed="rId2"/>
          <a:stretch>
            <a:fillRect/>
          </a:stretch>
        </p:blipFill>
        <p:spPr>
          <a:xfrm>
            <a:off x="-84137" y="492125"/>
            <a:ext cx="4452937" cy="8181975"/>
          </a:xfrm>
          <a:prstGeom prst="rect">
            <a:avLst/>
          </a:prstGeom>
          <a:noFill/>
          <a:ln w="9525">
            <a:noFill/>
          </a:ln>
        </p:spPr>
      </p:pic>
      <p:sp>
        <p:nvSpPr>
          <p:cNvPr id="14" name="矩形 13"/>
          <p:cNvSpPr/>
          <p:nvPr userDrawn="1"/>
        </p:nvSpPr>
        <p:spPr>
          <a:xfrm>
            <a:off x="0" y="7975600"/>
            <a:ext cx="6858000" cy="1927225"/>
          </a:xfrm>
          <a:prstGeom prst="rect">
            <a:avLst/>
          </a:prstGeom>
          <a:solidFill>
            <a:srgbClr val="1B3B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1" name="图片 5" descr="资源 1@4x"/>
          <p:cNvPicPr>
            <a:picLocks noChangeAspect="1"/>
          </p:cNvPicPr>
          <p:nvPr userDrawn="1"/>
        </p:nvPicPr>
        <p:blipFill>
          <a:blip r:embed="rId3"/>
          <a:stretch>
            <a:fillRect/>
          </a:stretch>
        </p:blipFill>
        <p:spPr>
          <a:xfrm>
            <a:off x="4986338" y="282575"/>
            <a:ext cx="1616075" cy="682625"/>
          </a:xfrm>
          <a:prstGeom prst="rect">
            <a:avLst/>
          </a:prstGeom>
          <a:noFill/>
          <a:ln w="9525">
            <a:noFill/>
          </a:ln>
        </p:spPr>
      </p:pic>
      <p:sp>
        <p:nvSpPr>
          <p:cNvPr id="2062" name="文本框 8"/>
          <p:cNvSpPr txBox="1"/>
          <p:nvPr userDrawn="1"/>
        </p:nvSpPr>
        <p:spPr>
          <a:xfrm>
            <a:off x="2692400" y="4048125"/>
            <a:ext cx="3822700" cy="506730"/>
          </a:xfrm>
          <a:prstGeom prst="rect">
            <a:avLst/>
          </a:prstGeom>
          <a:noFill/>
          <a:ln w="9525">
            <a:noFill/>
          </a:ln>
        </p:spPr>
        <p:txBody>
          <a:bodyPr wrap="square" anchor="t">
            <a:spAutoFit/>
          </a:bodyPr>
          <a:lstStyle/>
          <a:p>
            <a:pPr lvl="0">
              <a:lnSpc>
                <a:spcPct val="150000"/>
              </a:lnSpc>
            </a:pPr>
            <a:r>
              <a:rPr lang="zh-CN" altLang="en-US" sz="900">
                <a:solidFill>
                  <a:srgbClr val="595959"/>
                </a:solidFill>
                <a:latin typeface="微软雅黑" panose="020B0503020204020204" charset="-122"/>
                <a:ea typeface="微软雅黑" panose="020B0503020204020204" charset="-122"/>
              </a:rPr>
              <a:t>声明：本文件所有权和解释权归武汉普赛斯仪表有限公司所有，未经武汉普赛斯仪表有限公司书面许可，不得复制或向第三方公开。</a:t>
            </a:r>
            <a:endParaRPr lang="zh-CN" altLang="en-US" sz="900">
              <a:solidFill>
                <a:srgbClr val="595959"/>
              </a:solidFill>
              <a:latin typeface="微软雅黑" panose="020B0503020204020204" charset="-122"/>
              <a:ea typeface="微软雅黑" panose="020B0503020204020204" charset="-122"/>
            </a:endParaRPr>
          </a:p>
        </p:txBody>
      </p:sp>
      <p:sp>
        <p:nvSpPr>
          <p:cNvPr id="2063" name="文本框 9"/>
          <p:cNvSpPr txBox="1"/>
          <p:nvPr userDrawn="1"/>
        </p:nvSpPr>
        <p:spPr>
          <a:xfrm>
            <a:off x="2625725" y="3321050"/>
            <a:ext cx="1606550" cy="522288"/>
          </a:xfrm>
          <a:prstGeom prst="rect">
            <a:avLst/>
          </a:prstGeom>
          <a:noFill/>
          <a:ln w="9525">
            <a:noFill/>
          </a:ln>
        </p:spPr>
        <p:txBody>
          <a:bodyPr wrap="none" anchor="t">
            <a:spAutoFit/>
          </a:bodyPr>
          <a:lstStyle/>
          <a:p>
            <a:pPr lvl="0"/>
            <a:r>
              <a:rPr lang="zh-CN" altLang="en-US" sz="2800">
                <a:solidFill>
                  <a:srgbClr val="595959"/>
                </a:solidFill>
                <a:latin typeface="微软雅黑" panose="020B0503020204020204" charset="-122"/>
                <a:ea typeface="微软雅黑" panose="020B0503020204020204" charset="-122"/>
              </a:rPr>
              <a:t>操作手册</a:t>
            </a:r>
            <a:endParaRPr lang="zh-CN" altLang="en-US" sz="2800">
              <a:solidFill>
                <a:srgbClr val="595959"/>
              </a:solidFill>
              <a:latin typeface="微软雅黑" panose="020B0503020204020204" charset="-122"/>
              <a:ea typeface="微软雅黑" panose="020B0503020204020204" charset="-122"/>
            </a:endParaRPr>
          </a:p>
        </p:txBody>
      </p:sp>
      <p:sp>
        <p:nvSpPr>
          <p:cNvPr id="11" name="矩形 10"/>
          <p:cNvSpPr/>
          <p:nvPr userDrawn="1"/>
        </p:nvSpPr>
        <p:spPr>
          <a:xfrm>
            <a:off x="0" y="282575"/>
            <a:ext cx="112713" cy="852488"/>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5" name="图片 11" descr="资源 2@4x-100"/>
          <p:cNvPicPr>
            <a:picLocks noChangeAspect="1"/>
          </p:cNvPicPr>
          <p:nvPr userDrawn="1"/>
        </p:nvPicPr>
        <p:blipFill>
          <a:blip r:embed="rId4"/>
          <a:stretch>
            <a:fillRect/>
          </a:stretch>
        </p:blipFill>
        <p:spPr>
          <a:xfrm>
            <a:off x="5219700" y="8266113"/>
            <a:ext cx="1244600" cy="1246187"/>
          </a:xfrm>
          <a:prstGeom prst="rect">
            <a:avLst/>
          </a:prstGeom>
          <a:noFill/>
          <a:ln w="9525">
            <a:noFill/>
          </a:ln>
        </p:spPr>
      </p:pic>
      <p:sp>
        <p:nvSpPr>
          <p:cNvPr id="2066" name="文本框 12"/>
          <p:cNvSpPr txBox="1"/>
          <p:nvPr userDrawn="1"/>
        </p:nvSpPr>
        <p:spPr>
          <a:xfrm>
            <a:off x="425450" y="8197850"/>
            <a:ext cx="3751263" cy="1382713"/>
          </a:xfrm>
          <a:prstGeom prst="rect">
            <a:avLst/>
          </a:prstGeom>
          <a:noFill/>
          <a:ln w="9525">
            <a:noFill/>
          </a:ln>
        </p:spPr>
        <p:txBody>
          <a:bodyPr wrap="none" anchor="t">
            <a:spAutoFit/>
          </a:bodyPr>
          <a:lstStyle/>
          <a:p>
            <a:pPr lvl="0">
              <a:lnSpc>
                <a:spcPct val="150000"/>
              </a:lnSpc>
            </a:pPr>
            <a:r>
              <a:rPr lang="zh-CN" altLang="en-US" sz="1600" b="1">
                <a:solidFill>
                  <a:schemeClr val="bg1"/>
                </a:solidFill>
                <a:latin typeface="微软雅黑" panose="020B0503020204020204" charset="-122"/>
                <a:ea typeface="微软雅黑" panose="020B0503020204020204" charset="-122"/>
              </a:rPr>
              <a:t>武汉普赛斯仪表有限公司</a:t>
            </a:r>
            <a:endParaRPr lang="zh-CN" altLang="en-US" sz="1600" b="1">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地址：武汉东湖开发区308号光谷动力绿色环保产业园8栋102室 </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网址：www.whpssins.com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邮箱：pss@whprecise.com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电话：027-87993690</a:t>
            </a:r>
            <a:endParaRPr lang="zh-CN" altLang="en-US" sz="1000">
              <a:solidFill>
                <a:schemeClr val="bg1"/>
              </a:solidFill>
              <a:latin typeface="微软雅黑" panose="020B0503020204020204" charset="-122"/>
              <a:ea typeface="微软雅黑" panose="020B0503020204020204" charset="-122"/>
            </a:endParaRPr>
          </a:p>
        </p:txBody>
      </p:sp>
      <p:cxnSp>
        <p:nvCxnSpPr>
          <p:cNvPr id="15" name="直接连接符 14"/>
          <p:cNvCxnSpPr/>
          <p:nvPr userDrawn="1"/>
        </p:nvCxnSpPr>
        <p:spPr>
          <a:xfrm>
            <a:off x="4763" y="7975600"/>
            <a:ext cx="6865938" cy="0"/>
          </a:xfrm>
          <a:prstGeom prst="line">
            <a:avLst/>
          </a:prstGeom>
          <a:ln w="44450">
            <a:solidFill>
              <a:srgbClr val="E2B74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3000" y="3935413"/>
            <a:ext cx="4445000" cy="7938"/>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3000" y="2411413"/>
            <a:ext cx="4459288" cy="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2311400"/>
            <a:ext cx="6172200" cy="65357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603"/>
            <a:ext cx="1543050" cy="845015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396603"/>
            <a:ext cx="4539698" cy="845015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单圆角矩形 7"/>
          <p:cNvSpPr/>
          <p:nvPr userDrawn="1"/>
        </p:nvSpPr>
        <p:spPr>
          <a:xfrm flipV="1">
            <a:off x="0" y="1001713"/>
            <a:ext cx="3736975" cy="1295400"/>
          </a:xfrm>
          <a:prstGeom prst="round1Rect">
            <a:avLst>
              <a:gd name="adj" fmla="val 50000"/>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84" name="文本框 8"/>
          <p:cNvSpPr txBox="1"/>
          <p:nvPr userDrawn="1"/>
        </p:nvSpPr>
        <p:spPr>
          <a:xfrm>
            <a:off x="977900" y="1265238"/>
            <a:ext cx="1633538" cy="768350"/>
          </a:xfrm>
          <a:prstGeom prst="rect">
            <a:avLst/>
          </a:prstGeom>
          <a:noFill/>
          <a:ln w="9525">
            <a:noFill/>
          </a:ln>
        </p:spPr>
        <p:txBody>
          <a:bodyPr wrap="none" anchor="t">
            <a:spAutoFit/>
          </a:bodyPr>
          <a:lstStyle/>
          <a:p>
            <a:pPr lvl="0"/>
            <a:r>
              <a:rPr lang="zh-CN" altLang="en-US" sz="4400" b="1">
                <a:solidFill>
                  <a:schemeClr val="bg1"/>
                </a:solidFill>
                <a:latin typeface="微软雅黑" panose="020B0503020204020204" charset="-122"/>
                <a:ea typeface="微软雅黑" panose="020B0503020204020204" charset="-122"/>
              </a:rPr>
              <a:t>目  录</a:t>
            </a:r>
            <a:endParaRPr lang="zh-CN" altLang="en-US" sz="4400" b="1">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hasCustomPrompt="1"/>
          </p:nvPr>
        </p:nvSpPr>
        <p:spPr>
          <a:xfrm>
            <a:off x="2068195" y="2758440"/>
            <a:ext cx="3680460" cy="6391275"/>
          </a:xfrm>
        </p:spPr>
        <p:txBody>
          <a:bodyPr/>
          <a:lstStyle>
            <a:lvl1pPr marL="0" indent="0">
              <a:lnSpc>
                <a:spcPct val="160000"/>
              </a:lnSpc>
              <a:buNone/>
              <a:defRPr sz="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zh-CN" altLang="en-US" sz="1350" strike="noStrike" noProof="1" smtClean="0"/>
              <a:t>1. 标题</a:t>
            </a:r>
            <a:r>
              <a:rPr lang="zh-CN" altLang="en-US" strike="noStrike" noProof="1" smtClean="0">
                <a:sym typeface="+mn-ea"/>
              </a:rPr>
              <a:t>标题标题  </a:t>
            </a:r>
            <a:r>
              <a:rPr lang="zh-CN" altLang="en-US" sz="1350" strike="noStrike" noProof="1" smtClean="0"/>
              <a:t>................................................  4</a:t>
            </a:r>
            <a:endParaRPr lang="zh-CN" altLang="en-US" sz="1350" strike="noStrike" noProof="1" smtClean="0"/>
          </a:p>
          <a:p>
            <a:pPr lvl="0" fontAlgn="base"/>
            <a:r>
              <a:rPr lang="zh-CN" altLang="en-US" strike="noStrike" noProof="1" smtClean="0">
                <a:sym typeface="+mn-ea"/>
              </a:rPr>
              <a:t>      1.1 标题标题标题  ..............................................  4</a:t>
            </a:r>
            <a:endParaRPr lang="zh-CN" altLang="en-US" strike="noStrike" noProof="1" smtClean="0"/>
          </a:p>
          <a:p>
            <a:pPr lvl="0" fontAlgn="base"/>
            <a:r>
              <a:rPr lang="zh-CN" altLang="en-US" strike="noStrike" noProof="1" smtClean="0">
                <a:sym typeface="+mn-ea"/>
              </a:rPr>
              <a:t>      1.2 标题标题标题  ..............................................  4</a:t>
            </a:r>
            <a:endParaRPr lang="zh-CN" altLang="en-US" strike="noStrike" noProof="1" smtClean="0">
              <a:sym typeface="+mn-ea"/>
            </a:endParaRPr>
          </a:p>
          <a:p>
            <a:pPr lvl="0" fontAlgn="base"/>
            <a:r>
              <a:rPr lang="zh-CN" altLang="en-US" strike="noStrike" noProof="1" smtClean="0">
                <a:sym typeface="+mn-ea"/>
              </a:rPr>
              <a:t>      1.3 标题标题标题  ..............................................  4</a:t>
            </a:r>
            <a:endParaRPr lang="zh-CN" altLang="en-US" strike="noStrike" noProof="1" smtClean="0"/>
          </a:p>
          <a:p>
            <a:pPr lvl="0" fontAlgn="base"/>
            <a:r>
              <a:rPr lang="zh-CN" altLang="en-US" strike="noStrike" noProof="1" smtClean="0">
                <a:sym typeface="+mn-ea"/>
              </a:rPr>
              <a:t>2. 标题标题标题  .....................................................  14</a:t>
            </a:r>
            <a:endParaRPr lang="zh-CN" altLang="en-US" strike="noStrike" noProof="1" smtClean="0">
              <a:sym typeface="+mn-ea"/>
            </a:endParaRPr>
          </a:p>
          <a:p>
            <a:pPr lvl="0" fontAlgn="base"/>
            <a:r>
              <a:rPr lang="zh-CN" altLang="en-US" strike="noStrike" noProof="1" smtClean="0">
                <a:sym typeface="+mn-ea"/>
              </a:rPr>
              <a:t>      2.1 标题标题标题  ...........................................  14</a:t>
            </a:r>
            <a:endParaRPr lang="zh-CN" altLang="en-US" strike="noStrike" noProof="1" smtClean="0"/>
          </a:p>
          <a:p>
            <a:pPr lvl="0" fontAlgn="base"/>
            <a:r>
              <a:rPr lang="zh-CN" altLang="en-US" strike="noStrike" noProof="1" smtClean="0">
                <a:sym typeface="+mn-ea"/>
              </a:rPr>
              <a:t>      2.2 标题标题标题  ...........................................  14</a:t>
            </a:r>
            <a:endParaRPr lang="zh-CN" altLang="en-US" strike="noStrike" noProof="1" smtClean="0">
              <a:sym typeface="+mn-ea"/>
            </a:endParaRPr>
          </a:p>
          <a:p>
            <a:pPr lvl="0" fontAlgn="base"/>
            <a:r>
              <a:rPr lang="zh-CN" altLang="en-US" strike="noStrike" noProof="1" smtClean="0">
                <a:sym typeface="+mn-ea"/>
              </a:rPr>
              <a:t>             2.2.1 标题标题标题  ...............................  24</a:t>
            </a:r>
            <a:endParaRPr lang="zh-CN" altLang="en-US" strike="noStrike" noProof="1" smtClean="0">
              <a:sym typeface="+mn-ea"/>
            </a:endParaRPr>
          </a:p>
          <a:p>
            <a:pPr lvl="0" fontAlgn="base"/>
            <a:r>
              <a:rPr lang="zh-CN" altLang="en-US" strike="noStrike" noProof="1" smtClean="0">
                <a:sym typeface="+mn-ea"/>
              </a:rPr>
              <a:t>             2.2.2 标题标题标题  ...............................  24</a:t>
            </a:r>
            <a:endParaRPr lang="zh-CN" altLang="en-US" strike="noStrike" noProof="1" smtClean="0">
              <a:sym typeface="+mn-ea"/>
            </a:endParaRPr>
          </a:p>
          <a:p>
            <a:pPr lvl="0" fontAlgn="base"/>
            <a:r>
              <a:rPr lang="zh-CN" altLang="en-US" strike="noStrike" noProof="1" smtClean="0">
                <a:sym typeface="+mn-ea"/>
              </a:rPr>
              <a:t>      2.3 标题标题标题  ...........................................  24</a:t>
            </a:r>
            <a:endParaRPr lang="zh-CN" altLang="en-US" strike="noStrike" noProof="1" smtClean="0"/>
          </a:p>
          <a:p>
            <a:pPr lvl="0" fontAlgn="base"/>
            <a:r>
              <a:rPr lang="zh-CN" altLang="en-US" strike="noStrike" noProof="1" smtClean="0">
                <a:sym typeface="+mn-ea"/>
              </a:rPr>
              <a:t>3. 标题标题标题  .....................................................  24</a:t>
            </a:r>
            <a:endParaRPr lang="zh-CN" altLang="en-US" strike="noStrike" noProof="1" smtClean="0">
              <a:sym typeface="+mn-ea"/>
            </a:endParaRPr>
          </a:p>
          <a:p>
            <a:pPr lvl="0" fontAlgn="base"/>
            <a:r>
              <a:rPr lang="zh-CN" altLang="en-US" strike="noStrike" noProof="1" smtClean="0">
                <a:sym typeface="+mn-ea"/>
              </a:rPr>
              <a:t>      3.1 标题标题标题  ...........................................  44</a:t>
            </a:r>
            <a:endParaRPr lang="zh-CN" altLang="en-US" strike="noStrike" noProof="1" smtClean="0"/>
          </a:p>
          <a:p>
            <a:pPr lvl="0" fontAlgn="base"/>
            <a:r>
              <a:rPr lang="zh-CN" altLang="en-US" strike="noStrike" noProof="1" smtClean="0">
                <a:sym typeface="+mn-ea"/>
              </a:rPr>
              <a:t>      3.2 标题标题标题  ...........................................  44</a:t>
            </a:r>
            <a:endParaRPr lang="zh-CN" altLang="en-US" strike="noStrike" noProof="1" smtClean="0">
              <a:sym typeface="+mn-ea"/>
            </a:endParaRPr>
          </a:p>
          <a:p>
            <a:pPr lvl="0" fontAlgn="base"/>
            <a:r>
              <a:rPr lang="zh-CN" altLang="en-US" strike="noStrike" noProof="1" smtClean="0">
                <a:sym typeface="+mn-ea"/>
              </a:rPr>
              <a:t>     3.3 标题标题标题  .............................................  54</a:t>
            </a:r>
            <a:endParaRPr lang="zh-CN" altLang="en-US" strike="noStrike" noProof="1" smtClean="0"/>
          </a:p>
          <a:p>
            <a:pPr lvl="0" fontAlgn="base"/>
            <a:r>
              <a:rPr lang="zh-CN" altLang="en-US" strike="noStrike" noProof="1" smtClean="0">
                <a:sym typeface="+mn-ea"/>
              </a:rPr>
              <a:t>4. 标题标题标题  ......................................................  54</a:t>
            </a:r>
            <a:endParaRPr lang="zh-CN" altLang="en-US" strike="noStrike" noProof="1" smtClean="0">
              <a:sym typeface="+mn-ea"/>
            </a:endParaRPr>
          </a:p>
          <a:p>
            <a:pPr lvl="0" fontAlgn="base"/>
            <a:r>
              <a:rPr lang="zh-CN" altLang="en-US" strike="noStrike" noProof="1" smtClean="0">
                <a:sym typeface="+mn-ea"/>
              </a:rPr>
              <a:t>      4.1 标题标题标题  ............................................  54</a:t>
            </a:r>
            <a:endParaRPr lang="zh-CN" altLang="en-US" strike="noStrike" noProof="1" smtClean="0"/>
          </a:p>
          <a:p>
            <a:pPr lvl="0" fontAlgn="base"/>
            <a:r>
              <a:rPr lang="zh-CN" altLang="en-US" strike="noStrike" noProof="1" smtClean="0">
                <a:sym typeface="+mn-ea"/>
              </a:rPr>
              <a:t>      4.2 标题标题标题  ............................................  54</a:t>
            </a:r>
            <a:endParaRPr lang="zh-CN" altLang="en-US" strike="noStrike" noProof="1" smtClean="0">
              <a:sym typeface="+mn-ea"/>
            </a:endParaRPr>
          </a:p>
          <a:p>
            <a:pPr lvl="0" fontAlgn="base"/>
            <a:r>
              <a:rPr lang="zh-CN" altLang="en-US" strike="noStrike" noProof="1" smtClean="0">
                <a:sym typeface="+mn-ea"/>
              </a:rPr>
              <a:t>5. 标题标题标题  ......................................................  54</a:t>
            </a:r>
            <a:endParaRPr lang="zh-CN" altLang="en-US" strike="noStrike" noProof="1" smtClean="0"/>
          </a:p>
          <a:p>
            <a:pPr lvl="0" fontAlgn="base"/>
            <a:endParaRPr lang="zh-CN" altLang="en-US" strike="noStrike" noProof="1" smtClean="0"/>
          </a:p>
        </p:txBody>
      </p: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2311400"/>
            <a:ext cx="6172200" cy="65357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42900"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490722"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67560" y="2568233"/>
            <a:ext cx="2741385"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67560" y="3849059"/>
            <a:ext cx="2741385"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3519528" y="2568233"/>
            <a:ext cx="2754887"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3519528" y="3849059"/>
            <a:ext cx="2754887"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211883"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2915543" y="1425935"/>
            <a:ext cx="3471863" cy="703797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472381" y="2971080"/>
            <a:ext cx="2211883" cy="5504293"/>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343009"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915543" y="660241"/>
            <a:ext cx="3471863" cy="780367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2971080"/>
            <a:ext cx="2343009" cy="5504293"/>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9471025"/>
            <a:ext cx="6858000" cy="431800"/>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027" name="图片 3" descr="资源 5@4x"/>
          <p:cNvPicPr>
            <a:picLocks noChangeAspect="1"/>
          </p:cNvPicPr>
          <p:nvPr userDrawn="1"/>
        </p:nvPicPr>
        <p:blipFill>
          <a:blip r:embed="rId12"/>
          <a:stretch>
            <a:fillRect/>
          </a:stretch>
        </p:blipFill>
        <p:spPr>
          <a:xfrm>
            <a:off x="1656398" y="9583738"/>
            <a:ext cx="203200" cy="206375"/>
          </a:xfrm>
          <a:prstGeom prst="rect">
            <a:avLst/>
          </a:prstGeom>
          <a:noFill/>
          <a:ln w="9525">
            <a:noFill/>
          </a:ln>
        </p:spPr>
      </p:pic>
      <p:sp>
        <p:nvSpPr>
          <p:cNvPr id="1028" name="文本框 4"/>
          <p:cNvSpPr txBox="1"/>
          <p:nvPr userDrawn="1"/>
        </p:nvSpPr>
        <p:spPr>
          <a:xfrm>
            <a:off x="201613" y="9571038"/>
            <a:ext cx="1440180" cy="229870"/>
          </a:xfrm>
          <a:prstGeom prst="rect">
            <a:avLst/>
          </a:prstGeom>
          <a:noFill/>
          <a:ln w="9525">
            <a:noFill/>
          </a:ln>
        </p:spPr>
        <p:txBody>
          <a:bodyPr wrap="none" anchor="t">
            <a:spAutoFit/>
          </a:bodyPr>
          <a:lstStyle/>
          <a:p>
            <a:pPr lvl="0" algn="l"/>
            <a:r>
              <a:rPr lang="zh-CN" altLang="en-US" sz="900" b="1">
                <a:solidFill>
                  <a:schemeClr val="bg1"/>
                </a:solidFill>
                <a:latin typeface="微软雅黑" panose="020B0503020204020204" charset="-122"/>
                <a:ea typeface="微软雅黑" panose="020B0503020204020204" charset="-122"/>
              </a:rPr>
              <a:t>武汉普赛斯仪表有限公司</a:t>
            </a:r>
            <a:endParaRPr lang="zh-CN" altLang="en-US" sz="900" b="1">
              <a:solidFill>
                <a:schemeClr val="bg1"/>
              </a:solidFill>
              <a:latin typeface="微软雅黑" panose="020B0503020204020204" charset="-122"/>
              <a:ea typeface="微软雅黑" panose="020B0503020204020204" charset="-122"/>
            </a:endParaRPr>
          </a:p>
        </p:txBody>
      </p:sp>
      <p:sp>
        <p:nvSpPr>
          <p:cNvPr id="1029" name="文本框 5"/>
          <p:cNvSpPr txBox="1"/>
          <p:nvPr userDrawn="1"/>
        </p:nvSpPr>
        <p:spPr>
          <a:xfrm>
            <a:off x="1870710" y="9571038"/>
            <a:ext cx="1237615" cy="229870"/>
          </a:xfrm>
          <a:prstGeom prst="rect">
            <a:avLst/>
          </a:prstGeom>
          <a:noFill/>
          <a:ln w="9525">
            <a:noFill/>
          </a:ln>
        </p:spPr>
        <p:txBody>
          <a:bodyPr wrap="none" anchor="t">
            <a:spAutoFit/>
          </a:bodyPr>
          <a:lstStyle/>
          <a:p>
            <a:pPr lvl="0" algn="l"/>
            <a:r>
              <a:rPr lang="zh-CN" altLang="en-US" sz="900">
                <a:solidFill>
                  <a:schemeClr val="bg1"/>
                </a:solidFill>
                <a:latin typeface="微软雅黑" panose="020B0503020204020204" charset="-122"/>
                <a:ea typeface="微软雅黑" panose="020B0503020204020204" charset="-122"/>
              </a:rPr>
              <a:t>www.whpssins.com</a:t>
            </a:r>
            <a:endParaRPr lang="zh-CN" altLang="en-US" sz="900">
              <a:solidFill>
                <a:schemeClr val="bg1"/>
              </a:solidFill>
              <a:latin typeface="微软雅黑" panose="020B0503020204020204" charset="-122"/>
              <a:ea typeface="微软雅黑" panose="020B0503020204020204" charset="-122"/>
            </a:endParaRPr>
          </a:p>
        </p:txBody>
      </p:sp>
      <p:sp>
        <p:nvSpPr>
          <p:cNvPr id="7" name="椭圆 6"/>
          <p:cNvSpPr/>
          <p:nvPr userDrawn="1"/>
        </p:nvSpPr>
        <p:spPr>
          <a:xfrm>
            <a:off x="6451600" y="9556750"/>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0" name="灯片编号占位符 1029"/>
          <p:cNvSpPr>
            <a:spLocks noGrp="1"/>
          </p:cNvSpPr>
          <p:nvPr>
            <p:ph type="sldNum" sz="quarter" idx="4"/>
          </p:nvPr>
        </p:nvSpPr>
        <p:spPr>
          <a:xfrm>
            <a:off x="6337300" y="9566275"/>
            <a:ext cx="496888" cy="269875"/>
          </a:xfrm>
          <a:prstGeom prst="rect">
            <a:avLst/>
          </a:prstGeom>
          <a:noFill/>
          <a:ln w="9525">
            <a:noFill/>
          </a:ln>
        </p:spPr>
        <p:txBody>
          <a:bodyPr/>
          <a:lstStyle>
            <a:lvl1pPr algn="ctr">
              <a:defRPr sz="1050">
                <a:solidFill>
                  <a:schemeClr val="tx1"/>
                </a:solidFill>
              </a:defRPr>
            </a:lvl1p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cxnSp>
        <p:nvCxnSpPr>
          <p:cNvPr id="8" name="直接连接符 7"/>
          <p:cNvCxnSpPr/>
          <p:nvPr userDrawn="1"/>
        </p:nvCxnSpPr>
        <p:spPr>
          <a:xfrm>
            <a:off x="284163" y="708025"/>
            <a:ext cx="6286500" cy="0"/>
          </a:xfrm>
          <a:prstGeom prst="line">
            <a:avLst/>
          </a:prstGeom>
          <a:ln w="22225">
            <a:solidFill>
              <a:srgbClr val="1B3B7C"/>
            </a:solidFill>
          </a:ln>
        </p:spPr>
        <p:style>
          <a:lnRef idx="1">
            <a:schemeClr val="accent1"/>
          </a:lnRef>
          <a:fillRef idx="0">
            <a:schemeClr val="accent1"/>
          </a:fillRef>
          <a:effectRef idx="0">
            <a:schemeClr val="accent1"/>
          </a:effectRef>
          <a:fontRef idx="minor">
            <a:schemeClr val="tx1"/>
          </a:fontRef>
        </p:style>
      </p:cxnSp>
      <p:pic>
        <p:nvPicPr>
          <p:cNvPr id="1033" name="图片 8" descr="资源 1@4x"/>
          <p:cNvPicPr>
            <a:picLocks noChangeAspect="1"/>
          </p:cNvPicPr>
          <p:nvPr userDrawn="1"/>
        </p:nvPicPr>
        <p:blipFill>
          <a:blip r:embed="rId13" cstate="print"/>
          <a:stretch>
            <a:fillRect/>
          </a:stretch>
        </p:blipFill>
        <p:spPr>
          <a:xfrm>
            <a:off x="5786438" y="257175"/>
            <a:ext cx="754062" cy="319088"/>
          </a:xfrm>
          <a:prstGeom prst="rect">
            <a:avLst/>
          </a:prstGeom>
          <a:noFill/>
          <a:ln w="9525">
            <a:noFill/>
          </a:ln>
        </p:spPr>
      </p:pic>
      <p:sp>
        <p:nvSpPr>
          <p:cNvPr id="1034" name="文本框 9"/>
          <p:cNvSpPr txBox="1"/>
          <p:nvPr userDrawn="1"/>
        </p:nvSpPr>
        <p:spPr>
          <a:xfrm>
            <a:off x="212725" y="355600"/>
            <a:ext cx="1502410" cy="275590"/>
          </a:xfrm>
          <a:prstGeom prst="rect">
            <a:avLst/>
          </a:prstGeom>
          <a:noFill/>
          <a:ln w="9525">
            <a:noFill/>
          </a:ln>
        </p:spPr>
        <p:txBody>
          <a:bodyPr wrap="none" anchor="t">
            <a:spAutoFit/>
          </a:bodyPr>
          <a:lstStyle/>
          <a:p>
            <a:pPr lvl="0"/>
            <a:r>
              <a:rPr lang="en-US" altLang="zh-CN" sz="1200" b="1">
                <a:solidFill>
                  <a:srgbClr val="1B3B7C"/>
                </a:solidFill>
                <a:latin typeface="微软雅黑" panose="020B0503020204020204" charset="-122"/>
                <a:ea typeface="微软雅黑" panose="020B0503020204020204" charset="-122"/>
              </a:rPr>
              <a:t>P</a:t>
            </a:r>
            <a:r>
              <a:rPr lang="zh-CN" altLang="zh-CN" sz="1200" b="1">
                <a:solidFill>
                  <a:srgbClr val="1B3B7C"/>
                </a:solidFill>
                <a:latin typeface="微软雅黑" panose="020B0503020204020204" charset="-122"/>
                <a:ea typeface="微软雅黑" panose="020B0503020204020204" charset="-122"/>
              </a:rPr>
              <a:t>系列源表</a:t>
            </a:r>
            <a:r>
              <a:rPr lang="zh-CN" altLang="zh-CN" sz="1200">
                <a:solidFill>
                  <a:srgbClr val="595959"/>
                </a:solidFill>
                <a:latin typeface="微软雅黑" panose="020B0503020204020204" charset="-122"/>
                <a:ea typeface="微软雅黑" panose="020B0503020204020204" charset="-122"/>
              </a:rPr>
              <a:t>操作手册</a:t>
            </a:r>
            <a:endParaRPr lang="zh-CN" altLang="zh-CN" sz="1200">
              <a:solidFill>
                <a:srgbClr val="595959"/>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15.xml"/><Relationship Id="rId7" Type="http://schemas.openxmlformats.org/officeDocument/2006/relationships/slide" Target="slide14.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1" Type="http://schemas.openxmlformats.org/officeDocument/2006/relationships/slideLayout" Target="../slideLayouts/slideLayout2.xml"/><Relationship Id="rId10" Type="http://schemas.openxmlformats.org/officeDocument/2006/relationships/slide" Target="slide19.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3.png"/><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5"/>
          <p:cNvSpPr>
            <a:spLocks noGrp="1"/>
          </p:cNvSpPr>
          <p:nvPr/>
        </p:nvSpPr>
        <p:spPr>
          <a:xfrm>
            <a:off x="2536825" y="2492375"/>
            <a:ext cx="4221163" cy="981075"/>
          </a:xfrm>
          <a:prstGeom prst="rect">
            <a:avLst/>
          </a:prstGeom>
          <a:noFill/>
          <a:ln w="9525">
            <a:noFill/>
          </a:ln>
        </p:spPr>
        <p:txBody>
          <a:bodyPr anchor="t"/>
          <a:lstStyle/>
          <a:p>
            <a:r>
              <a:rPr lang="en-US" altLang="zh-CN" sz="4400" b="1">
                <a:solidFill>
                  <a:srgbClr val="1B3B7C"/>
                </a:solidFill>
                <a:latin typeface="微软雅黑" panose="020B0503020204020204" charset="-122"/>
                <a:ea typeface="微软雅黑" panose="020B0503020204020204" charset="-122"/>
              </a:rPr>
              <a:t>P</a:t>
            </a:r>
            <a:r>
              <a:rPr lang="zh-CN" altLang="en-US" sz="4400" b="1">
                <a:solidFill>
                  <a:srgbClr val="1B3B7C"/>
                </a:solidFill>
                <a:latin typeface="微软雅黑" panose="020B0503020204020204" charset="-122"/>
                <a:ea typeface="微软雅黑" panose="020B0503020204020204" charset="-122"/>
              </a:rPr>
              <a:t>系列源表</a:t>
            </a:r>
            <a:endParaRPr lang="zh-CN" altLang="en-US" sz="4400" b="1">
              <a:solidFill>
                <a:srgbClr val="1B3B7C"/>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 触发设置</a:t>
            </a:r>
            <a:endParaRPr lang="zh-CN" altLang="en-US" sz="14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触发设置操作页面，如图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3.5 </a:t>
            </a:r>
            <a:r>
              <a:rPr lang="zh-CN" altLang="en-US" sz="1200">
                <a:latin typeface="微软雅黑" panose="020B0503020204020204" charset="-122"/>
                <a:ea typeface="微软雅黑" panose="020B0503020204020204" charset="-122"/>
              </a:rPr>
              <a:t>触发设置界面</a:t>
            </a:r>
            <a:endParaRPr lang="zh-CN" altLang="en-US" sz="1200">
              <a:latin typeface="微软雅黑" panose="020B0503020204020204" charset="-122"/>
              <a:ea typeface="微软雅黑" panose="020B0503020204020204" charset="-122"/>
            </a:endParaRPr>
          </a:p>
        </p:txBody>
      </p:sp>
      <p:sp>
        <p:nvSpPr>
          <p:cNvPr id="5" name="文本框 2"/>
          <p:cNvSpPr txBox="1"/>
          <p:nvPr/>
        </p:nvSpPr>
        <p:spPr>
          <a:xfrm>
            <a:off x="339725" y="4883150"/>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6</a:t>
            </a:r>
            <a:r>
              <a:rPr lang="zh-CN" altLang="en-US" sz="1400" b="1">
                <a:solidFill>
                  <a:srgbClr val="1B3B7C"/>
                </a:solidFill>
                <a:latin typeface="微软雅黑" panose="020B0503020204020204" charset="-122"/>
                <a:ea typeface="微软雅黑" panose="020B0503020204020204" charset="-122"/>
              </a:rPr>
              <a:t> 时间设置</a:t>
            </a:r>
            <a:endParaRPr lang="zh-CN" altLang="en-US" sz="1400" b="1">
              <a:solidFill>
                <a:srgbClr val="1B3B7C"/>
              </a:solidFill>
              <a:latin typeface="微软雅黑" panose="020B0503020204020204" charset="-122"/>
              <a:ea typeface="微软雅黑" panose="020B0503020204020204" charset="-122"/>
            </a:endParaRP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时间设置操作页面，如图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8" name="文本框 2"/>
          <p:cNvSpPr txBox="1"/>
          <p:nvPr/>
        </p:nvSpPr>
        <p:spPr>
          <a:xfrm>
            <a:off x="2578418" y="86360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3.6 </a:t>
            </a:r>
            <a:r>
              <a:rPr lang="zh-CN" altLang="en-US" sz="1200">
                <a:latin typeface="微软雅黑" panose="020B0503020204020204" charset="-122"/>
                <a:ea typeface="微软雅黑" panose="020B0503020204020204" charset="-122"/>
              </a:rPr>
              <a:t>时间设置界面</a:t>
            </a:r>
            <a:endParaRPr lang="zh-CN" altLang="en-US" sz="12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723390" y="1810385"/>
            <a:ext cx="3415665" cy="2651125"/>
          </a:xfrm>
          <a:prstGeom prst="rect">
            <a:avLst/>
          </a:prstGeom>
        </p:spPr>
      </p:pic>
      <p:pic>
        <p:nvPicPr>
          <p:cNvPr id="4" name="图片 3"/>
          <p:cNvPicPr>
            <a:picLocks noChangeAspect="1"/>
          </p:cNvPicPr>
          <p:nvPr/>
        </p:nvPicPr>
        <p:blipFill>
          <a:blip r:embed="rId2"/>
          <a:stretch>
            <a:fillRect/>
          </a:stretch>
        </p:blipFill>
        <p:spPr>
          <a:xfrm>
            <a:off x="1723390" y="5833110"/>
            <a:ext cx="3415030" cy="26460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0483" name="文本框 99"/>
          <p:cNvSpPr txBox="1"/>
          <p:nvPr/>
        </p:nvSpPr>
        <p:spPr>
          <a:xfrm>
            <a:off x="846138" y="1282700"/>
            <a:ext cx="5689600" cy="1629933"/>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dirty="0" smtClean="0">
                <a:latin typeface="微软雅黑" panose="020B0503020204020204" charset="-122"/>
                <a:ea typeface="微软雅黑" panose="020B0503020204020204" charset="-122"/>
                <a:sym typeface="宋体" panose="02010600030101010101" pitchFamily="2" charset="-122"/>
              </a:rPr>
              <a:t>（</a:t>
            </a:r>
            <a:r>
              <a:rPr lang="en-US" altLang="zh-CN" sz="1200" dirty="0" smtClean="0">
                <a:latin typeface="微软雅黑" panose="020B0503020204020204" charset="-122"/>
                <a:ea typeface="微软雅黑" panose="020B0503020204020204" charset="-122"/>
                <a:sym typeface="宋体" panose="02010600030101010101" pitchFamily="2" charset="-122"/>
              </a:rPr>
              <a:t>1</a:t>
            </a:r>
            <a:r>
              <a:rPr lang="zh-CN" altLang="en-US" sz="1200" dirty="0" smtClean="0">
                <a:latin typeface="微软雅黑" panose="020B0503020204020204" charset="-122"/>
                <a:ea typeface="微软雅黑" panose="020B0503020204020204" charset="-122"/>
                <a:sym typeface="宋体" panose="02010600030101010101" pitchFamily="2" charset="-122"/>
              </a:rPr>
              <a:t>）方式一：本地升级（本地</a:t>
            </a:r>
            <a:r>
              <a:rPr lang="en-US" altLang="zh-CN" sz="1200" dirty="0" smtClean="0">
                <a:latin typeface="微软雅黑" panose="020B0503020204020204" charset="-122"/>
                <a:ea typeface="微软雅黑" panose="020B0503020204020204" charset="-122"/>
                <a:sym typeface="宋体" panose="02010600030101010101" pitchFamily="2" charset="-122"/>
              </a:rPr>
              <a:t>U</a:t>
            </a:r>
            <a:r>
              <a:rPr lang="zh-CN" altLang="en-US" sz="1200" dirty="0" smtClean="0">
                <a:latin typeface="微软雅黑" panose="020B0503020204020204" charset="-122"/>
                <a:ea typeface="微软雅黑" panose="020B0503020204020204" charset="-122"/>
                <a:sym typeface="宋体" panose="02010600030101010101" pitchFamily="2" charset="-122"/>
              </a:rPr>
              <a:t>盘升级）</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dirty="0" smtClean="0">
                <a:latin typeface="微软雅黑" panose="020B0503020204020204" charset="-122"/>
                <a:ea typeface="微软雅黑" panose="020B0503020204020204" charset="-122"/>
                <a:sym typeface="宋体" panose="02010600030101010101" pitchFamily="2" charset="-122"/>
              </a:rPr>
              <a:t>1</a:t>
            </a:r>
            <a:r>
              <a:rPr lang="en-US" altLang="zh-CN" sz="1200" dirty="0">
                <a:latin typeface="微软雅黑" panose="020B0503020204020204" charset="-122"/>
                <a:ea typeface="微软雅黑" panose="020B0503020204020204" charset="-122"/>
                <a:sym typeface="宋体" panose="02010600030101010101" pitchFamily="2" charset="-122"/>
              </a:rPr>
              <a:t>. </a:t>
            </a:r>
            <a:r>
              <a:rPr lang="zh-CN" altLang="en-US" sz="1200" dirty="0">
                <a:latin typeface="微软雅黑" panose="020B0503020204020204" charset="-122"/>
                <a:ea typeface="微软雅黑" panose="020B0503020204020204" charset="-122"/>
                <a:sym typeface="宋体" panose="02010600030101010101" pitchFamily="2" charset="-122"/>
              </a:rPr>
              <a:t>先准备好一个</a:t>
            </a:r>
            <a:r>
              <a:rPr lang="en-US" altLang="zh-CN" sz="1200" dirty="0">
                <a:latin typeface="微软雅黑" panose="020B0503020204020204" charset="-122"/>
                <a:ea typeface="微软雅黑" panose="020B0503020204020204" charset="-122"/>
                <a:sym typeface="宋体" panose="02010600030101010101" pitchFamily="2" charset="-122"/>
              </a:rPr>
              <a:t>U</a:t>
            </a:r>
            <a:r>
              <a:rPr lang="zh-CN" altLang="en-US" sz="1200" dirty="0">
                <a:latin typeface="微软雅黑" panose="020B0503020204020204" charset="-122"/>
                <a:ea typeface="微软雅黑" panose="020B0503020204020204" charset="-122"/>
                <a:sym typeface="宋体" panose="02010600030101010101" pitchFamily="2" charset="-122"/>
              </a:rPr>
              <a:t>盘</a:t>
            </a:r>
            <a:endParaRPr lang="zh-CN" altLang="en-US" sz="1200" dirty="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2. </a:t>
            </a:r>
            <a:r>
              <a:rPr lang="zh-CN" altLang="en-US" sz="1200" dirty="0">
                <a:latin typeface="微软雅黑" panose="020B0503020204020204" charset="-122"/>
                <a:ea typeface="微软雅黑" panose="020B0503020204020204" charset="-122"/>
                <a:sym typeface="宋体" panose="02010600030101010101" pitchFamily="2" charset="-122"/>
              </a:rPr>
              <a:t>向厂家索要最新升级包</a:t>
            </a:r>
            <a:endParaRPr lang="zh-CN" altLang="en-US" sz="1200" dirty="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3. </a:t>
            </a:r>
            <a:r>
              <a:rPr lang="zh-CN" altLang="en-US" sz="1200" dirty="0">
                <a:latin typeface="微软雅黑" panose="020B0503020204020204" charset="-122"/>
                <a:ea typeface="微软雅黑" panose="020B0503020204020204" charset="-122"/>
                <a:sym typeface="宋体" panose="02010600030101010101" pitchFamily="2" charset="-122"/>
              </a:rPr>
              <a:t>随后将厂家发送的升级文件压缩包解压，解压得到一个名为</a:t>
            </a:r>
            <a:r>
              <a:rPr lang="en-US" altLang="zh-CN" sz="1200" dirty="0" err="1">
                <a:latin typeface="微软雅黑" panose="020B0503020204020204" charset="-122"/>
                <a:ea typeface="微软雅黑" panose="020B0503020204020204" charset="-122"/>
                <a:sym typeface="宋体" panose="02010600030101010101" pitchFamily="2" charset="-122"/>
              </a:rPr>
              <a:t>PssImages</a:t>
            </a:r>
            <a:r>
              <a:rPr lang="zh-CN" altLang="en-US" sz="1200" dirty="0">
                <a:latin typeface="微软雅黑" panose="020B0503020204020204" charset="-122"/>
                <a:ea typeface="微软雅黑" panose="020B0503020204020204" charset="-122"/>
                <a:sym typeface="宋体" panose="02010600030101010101" pitchFamily="2" charset="-122"/>
              </a:rPr>
              <a:t>的文件夹，文件夹内包含升级文件，如图</a:t>
            </a:r>
            <a:r>
              <a:rPr lang="en-US" altLang="zh-CN" sz="1200" dirty="0">
                <a:latin typeface="微软雅黑" panose="020B0503020204020204" charset="-122"/>
                <a:ea typeface="微软雅黑" panose="020B0503020204020204" charset="-122"/>
                <a:sym typeface="宋体" panose="02010600030101010101" pitchFamily="2" charset="-122"/>
              </a:rPr>
              <a:t>3.7</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1</a:t>
            </a:r>
            <a:r>
              <a:rPr lang="zh-CN" altLang="en-US" sz="1200" dirty="0">
                <a:latin typeface="微软雅黑" panose="020B0503020204020204" charset="-122"/>
                <a:ea typeface="微软雅黑" panose="020B0503020204020204" charset="-122"/>
                <a:sym typeface="宋体" panose="02010600030101010101" pitchFamily="2" charset="-122"/>
              </a:rPr>
              <a:t>）所示：</a:t>
            </a:r>
            <a:endParaRPr lang="zh-CN" altLang="en-US" sz="1200" dirty="0">
              <a:latin typeface="微软雅黑" panose="020B0503020204020204" charset="-122"/>
              <a:ea typeface="微软雅黑" panose="020B0503020204020204" charset="-122"/>
              <a:sym typeface="宋体" panose="02010600030101010101" pitchFamily="2" charset="-122"/>
            </a:endParaRPr>
          </a:p>
        </p:txBody>
      </p:sp>
      <p:sp>
        <p:nvSpPr>
          <p:cNvPr id="20484" name="文本框 2"/>
          <p:cNvSpPr txBox="1"/>
          <p:nvPr/>
        </p:nvSpPr>
        <p:spPr>
          <a:xfrm>
            <a:off x="339725" y="860425"/>
            <a:ext cx="121729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7</a:t>
            </a:r>
            <a:r>
              <a:rPr lang="zh-CN" altLang="en-US" sz="1400" b="1">
                <a:solidFill>
                  <a:srgbClr val="1B3B7C"/>
                </a:solidFill>
                <a:latin typeface="微软雅黑" panose="020B0503020204020204" charset="-122"/>
                <a:ea typeface="微软雅黑" panose="020B0503020204020204" charset="-122"/>
              </a:rPr>
              <a:t> 版本升级</a:t>
            </a:r>
            <a:endParaRPr lang="zh-CN" altLang="en-US" sz="1400" b="1">
              <a:solidFill>
                <a:srgbClr val="1B3B7C"/>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576705" y="3024048"/>
            <a:ext cx="4229100" cy="2791460"/>
          </a:xfrm>
          <a:prstGeom prst="rect">
            <a:avLst/>
          </a:prstGeom>
          <a:effectLst>
            <a:glow rad="127000">
              <a:srgbClr val="0070C0"/>
            </a:glow>
            <a:outerShdw blurRad="50800" dist="50800" dir="5400000" algn="ctr" rotWithShape="0">
              <a:schemeClr val="accent6">
                <a:alpha val="100000"/>
              </a:schemeClr>
            </a:outerShdw>
          </a:effectLst>
        </p:spPr>
      </p:pic>
      <p:sp>
        <p:nvSpPr>
          <p:cNvPr id="8" name="文本框 9"/>
          <p:cNvSpPr txBox="1"/>
          <p:nvPr/>
        </p:nvSpPr>
        <p:spPr>
          <a:xfrm>
            <a:off x="2640965" y="6115982"/>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3.7(1)  </a:t>
            </a:r>
            <a:r>
              <a:rPr lang="zh-CN" altLang="en-US" sz="1200" dirty="0">
                <a:latin typeface="微软雅黑" panose="020B0503020204020204" charset="-122"/>
                <a:ea typeface="微软雅黑" panose="020B0503020204020204" charset="-122"/>
              </a:rPr>
              <a:t>升级文件夹内容</a:t>
            </a:r>
            <a:endParaRPr lang="zh-CN" altLang="en-US" sz="1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9"/>
          <p:cNvSpPr txBox="1"/>
          <p:nvPr/>
        </p:nvSpPr>
        <p:spPr>
          <a:xfrm>
            <a:off x="808673" y="5290820"/>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7. </a:t>
            </a:r>
            <a:r>
              <a:rPr lang="zh-CN" altLang="en-US" sz="1200" dirty="0" smtClean="0">
                <a:latin typeface="微软雅黑" panose="020B0503020204020204" charset="-122"/>
                <a:ea typeface="微软雅黑" panose="020B0503020204020204" charset="-122"/>
                <a:sym typeface="宋体" panose="02010600030101010101" pitchFamily="2" charset="-122"/>
              </a:rPr>
              <a:t>点击本地升级</a:t>
            </a:r>
            <a:r>
              <a:rPr lang="zh-CN" altLang="en-US" sz="1200" dirty="0">
                <a:latin typeface="微软雅黑" panose="020B0503020204020204" charset="-122"/>
                <a:ea typeface="微软雅黑" panose="020B0503020204020204" charset="-122"/>
                <a:sym typeface="宋体" panose="02010600030101010101" pitchFamily="2" charset="-122"/>
              </a:rPr>
              <a:t>，确保除</a:t>
            </a:r>
            <a:r>
              <a:rPr lang="en-US" altLang="zh-CN" sz="1200" dirty="0">
                <a:latin typeface="微软雅黑" panose="020B0503020204020204" charset="-122"/>
                <a:ea typeface="微软雅黑" panose="020B0503020204020204" charset="-122"/>
                <a:sym typeface="宋体" panose="02010600030101010101" pitchFamily="2" charset="-122"/>
              </a:rPr>
              <a:t>U</a:t>
            </a:r>
            <a:r>
              <a:rPr lang="zh-CN" altLang="en-US" sz="1200" dirty="0">
                <a:latin typeface="微软雅黑" panose="020B0503020204020204" charset="-122"/>
                <a:ea typeface="微软雅黑" panose="020B0503020204020204" charset="-122"/>
                <a:sym typeface="宋体" panose="02010600030101010101" pitchFamily="2" charset="-122"/>
              </a:rPr>
              <a:t>盘外其他设备断开后点击确认，接下来开始升级，等待大约两分钟后升级完成，如图</a:t>
            </a:r>
            <a:r>
              <a:rPr lang="en-US" altLang="zh-CN" sz="1200" dirty="0">
                <a:latin typeface="微软雅黑" panose="020B0503020204020204" charset="-122"/>
                <a:ea typeface="微软雅黑" panose="020B0503020204020204" charset="-122"/>
                <a:sym typeface="宋体" panose="02010600030101010101" pitchFamily="2" charset="-122"/>
              </a:rPr>
              <a:t>3</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7(3)</a:t>
            </a:r>
            <a:r>
              <a:rPr lang="zh-CN" altLang="en-US" sz="1200" dirty="0">
                <a:latin typeface="微软雅黑" panose="020B0503020204020204" charset="-122"/>
                <a:ea typeface="微软雅黑" panose="020B0503020204020204" charset="-122"/>
                <a:sym typeface="宋体" panose="02010600030101010101" pitchFamily="2" charset="-122"/>
              </a:rPr>
              <a:t>所示：</a:t>
            </a:r>
            <a:endParaRPr lang="zh-CN" altLang="en-US" sz="1200" dirty="0">
              <a:latin typeface="微软雅黑" panose="020B0503020204020204" charset="-122"/>
              <a:ea typeface="微软雅黑" panose="020B0503020204020204" charset="-122"/>
              <a:sym typeface="宋体" panose="02010600030101010101" pitchFamily="2" charset="-122"/>
            </a:endParaRPr>
          </a:p>
        </p:txBody>
      </p:sp>
      <p:sp>
        <p:nvSpPr>
          <p:cNvPr id="20485" name="文本框 9"/>
          <p:cNvSpPr txBox="1"/>
          <p:nvPr/>
        </p:nvSpPr>
        <p:spPr>
          <a:xfrm>
            <a:off x="2378075" y="4813935"/>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3.7(2) </a:t>
            </a:r>
            <a:r>
              <a:rPr lang="zh-CN" altLang="en-US" sz="1200" dirty="0">
                <a:latin typeface="微软雅黑" panose="020B0503020204020204" charset="-122"/>
                <a:ea typeface="微软雅黑" panose="020B0503020204020204" charset="-122"/>
              </a:rPr>
              <a:t>版本升级界面</a:t>
            </a:r>
            <a:endParaRPr lang="zh-CN" altLang="en-US" sz="1200" dirty="0">
              <a:latin typeface="微软雅黑" panose="020B0503020204020204" charset="-122"/>
              <a:ea typeface="微软雅黑" panose="020B0503020204020204" charset="-122"/>
            </a:endParaRPr>
          </a:p>
        </p:txBody>
      </p:sp>
      <p:sp>
        <p:nvSpPr>
          <p:cNvPr id="4" name="文本框 9"/>
          <p:cNvSpPr txBox="1"/>
          <p:nvPr/>
        </p:nvSpPr>
        <p:spPr>
          <a:xfrm>
            <a:off x="2378710" y="8767836"/>
            <a:ext cx="2100263" cy="276999"/>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3.7(3) </a:t>
            </a:r>
            <a:r>
              <a:rPr lang="zh-CN" altLang="en-US" sz="1200" dirty="0" smtClean="0">
                <a:latin typeface="微软雅黑" panose="020B0503020204020204" charset="-122"/>
                <a:ea typeface="微软雅黑" panose="020B0503020204020204" charset="-122"/>
              </a:rPr>
              <a:t>本地</a:t>
            </a:r>
            <a:r>
              <a:rPr lang="zh-CN" altLang="en-US" sz="1200" dirty="0" smtClean="0">
                <a:latin typeface="微软雅黑" panose="020B0503020204020204" charset="-122"/>
                <a:ea typeface="微软雅黑" panose="020B0503020204020204" charset="-122"/>
              </a:rPr>
              <a:t>升级</a:t>
            </a:r>
            <a:r>
              <a:rPr lang="zh-CN" altLang="en-US" sz="1200" dirty="0">
                <a:latin typeface="微软雅黑" panose="020B0503020204020204" charset="-122"/>
                <a:ea typeface="微软雅黑" panose="020B0503020204020204" charset="-122"/>
              </a:rPr>
              <a:t>提示界面</a:t>
            </a:r>
            <a:endParaRPr lang="zh-CN" altLang="en-US" sz="1200" dirty="0">
              <a:latin typeface="微软雅黑" panose="020B0503020204020204" charset="-122"/>
              <a:ea typeface="微软雅黑" panose="020B0503020204020204" charset="-122"/>
            </a:endParaRPr>
          </a:p>
        </p:txBody>
      </p:sp>
      <p:sp>
        <p:nvSpPr>
          <p:cNvPr id="10" name="文本框 99"/>
          <p:cNvSpPr txBox="1"/>
          <p:nvPr/>
        </p:nvSpPr>
        <p:spPr>
          <a:xfrm>
            <a:off x="808673" y="1117600"/>
            <a:ext cx="5689600" cy="110553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4. </a:t>
            </a:r>
            <a:r>
              <a:rPr lang="zh-CN" altLang="en-US" sz="1200">
                <a:latin typeface="微软雅黑" panose="020B0503020204020204" charset="-122"/>
                <a:ea typeface="微软雅黑" panose="020B0503020204020204" charset="-122"/>
                <a:sym typeface="宋体" panose="02010600030101010101" pitchFamily="2" charset="-122"/>
              </a:rPr>
              <a:t>将该文件夹</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指</a:t>
            </a:r>
            <a:r>
              <a:rPr lang="en-US" altLang="zh-CN" sz="1200">
                <a:latin typeface="微软雅黑" panose="020B0503020204020204" charset="-122"/>
                <a:ea typeface="微软雅黑" panose="020B0503020204020204" charset="-122"/>
                <a:sym typeface="宋体" panose="02010600030101010101" pitchFamily="2" charset="-122"/>
              </a:rPr>
              <a:t>PssImages</a:t>
            </a:r>
            <a:r>
              <a:rPr lang="zh-CN" altLang="en-US" sz="1200">
                <a:latin typeface="微软雅黑" panose="020B0503020204020204" charset="-122"/>
                <a:ea typeface="微软雅黑" panose="020B0503020204020204" charset="-122"/>
                <a:sym typeface="宋体" panose="02010600030101010101" pitchFamily="2" charset="-122"/>
              </a:rPr>
              <a:t>文件夹而非内部文件</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存放在</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盘的根目录下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5. </a:t>
            </a:r>
            <a:r>
              <a:rPr lang="zh-CN" altLang="en-US" sz="1200">
                <a:latin typeface="微软雅黑" panose="020B0503020204020204" charset="-122"/>
                <a:ea typeface="微软雅黑" panose="020B0503020204020204" charset="-122"/>
                <a:sym typeface="宋体" panose="02010600030101010101" pitchFamily="2" charset="-122"/>
              </a:rPr>
              <a:t>将</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盘插入源表前面板的</a:t>
            </a:r>
            <a:r>
              <a:rPr lang="en-US" altLang="zh-CN" sz="1200">
                <a:latin typeface="微软雅黑" panose="020B0503020204020204" charset="-122"/>
                <a:ea typeface="微软雅黑" panose="020B0503020204020204" charset="-122"/>
                <a:sym typeface="宋体" panose="02010600030101010101" pitchFamily="2" charset="-122"/>
              </a:rPr>
              <a:t>USB</a:t>
            </a:r>
            <a:r>
              <a:rPr lang="zh-CN" altLang="en-US" sz="1200">
                <a:latin typeface="微软雅黑" panose="020B0503020204020204" charset="-122"/>
                <a:ea typeface="微软雅黑" panose="020B0503020204020204" charset="-122"/>
                <a:sym typeface="宋体" panose="02010600030101010101" pitchFamily="2" charset="-122"/>
              </a:rPr>
              <a:t>接口处</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6. </a:t>
            </a:r>
            <a:r>
              <a:rPr lang="zh-CN" altLang="en-US" sz="1200">
                <a:latin typeface="微软雅黑" panose="020B0503020204020204" charset="-122"/>
                <a:ea typeface="微软雅黑" panose="020B0503020204020204" charset="-122"/>
                <a:sym typeface="宋体" panose="02010600030101010101" pitchFamily="2" charset="-122"/>
              </a:rPr>
              <a:t>点击设置界面左下角的版本升级，出现如图</a:t>
            </a:r>
            <a:r>
              <a:rPr lang="en-US" altLang="zh-CN" sz="1200">
                <a:latin typeface="微软雅黑" panose="020B0503020204020204" charset="-122"/>
                <a:ea typeface="微软雅黑" panose="020B0503020204020204" charset="-122"/>
                <a:sym typeface="宋体" panose="02010600030101010101" pitchFamily="2" charset="-122"/>
              </a:rPr>
              <a:t>3.7(2)</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8945" y="2487281"/>
            <a:ext cx="3420110" cy="203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945" y="6247556"/>
            <a:ext cx="3420110" cy="221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9"/>
          <p:cNvSpPr txBox="1"/>
          <p:nvPr/>
        </p:nvSpPr>
        <p:spPr>
          <a:xfrm>
            <a:off x="907752" y="990972"/>
            <a:ext cx="5689600" cy="1629933"/>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dirty="0" smtClean="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2</a:t>
            </a:r>
            <a:r>
              <a:rPr lang="zh-CN" altLang="en-US" sz="1200" dirty="0" smtClean="0">
                <a:latin typeface="微软雅黑" panose="020B0503020204020204" charset="-122"/>
                <a:ea typeface="微软雅黑" panose="020B0503020204020204" charset="-122"/>
                <a:sym typeface="宋体" panose="02010600030101010101" pitchFamily="2" charset="-122"/>
              </a:rPr>
              <a:t>）方式二：在线升级（在线互联网升级）</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marL="228600" indent="-228600">
              <a:lnSpc>
                <a:spcPct val="120000"/>
              </a:lnSpc>
              <a:spcAft>
                <a:spcPts val="600"/>
              </a:spcAft>
              <a:buSzTx/>
              <a:buAutoNum type="arabicPeriod"/>
            </a:pPr>
            <a:r>
              <a:rPr lang="zh-CN" altLang="en-US" sz="1200" dirty="0" smtClean="0">
                <a:latin typeface="微软雅黑" panose="020B0503020204020204" charset="-122"/>
                <a:ea typeface="微软雅黑" panose="020B0503020204020204" charset="-122"/>
                <a:sym typeface="宋体" panose="02010600030101010101" pitchFamily="2" charset="-122"/>
              </a:rPr>
              <a:t>将源表的网口处接上网线，确保网线成功连接并网络稳定</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marL="228600" indent="-228600">
              <a:lnSpc>
                <a:spcPct val="120000"/>
              </a:lnSpc>
              <a:spcAft>
                <a:spcPts val="600"/>
              </a:spcAft>
              <a:buFontTx/>
              <a:buAutoNum type="arabicPeriod"/>
            </a:pPr>
            <a:r>
              <a:rPr lang="zh-CN" altLang="en-US" sz="1200" dirty="0" smtClean="0">
                <a:latin typeface="微软雅黑" panose="020B0503020204020204" charset="-122"/>
                <a:ea typeface="微软雅黑" panose="020B0503020204020204" charset="-122"/>
                <a:sym typeface="宋体" panose="02010600030101010101" pitchFamily="2" charset="-122"/>
              </a:rPr>
              <a:t>点击在线升级功能，接下来</a:t>
            </a:r>
            <a:r>
              <a:rPr lang="zh-CN" altLang="en-US" sz="1200" dirty="0">
                <a:latin typeface="微软雅黑" panose="020B0503020204020204" charset="-122"/>
                <a:ea typeface="微软雅黑" panose="020B0503020204020204" charset="-122"/>
                <a:sym typeface="宋体" panose="02010600030101010101" pitchFamily="2" charset="-122"/>
              </a:rPr>
              <a:t>开始升级，等待大约两分钟后升级完成，如图</a:t>
            </a:r>
            <a:r>
              <a:rPr lang="en-US" altLang="zh-CN" sz="1200" dirty="0">
                <a:latin typeface="微软雅黑" panose="020B0503020204020204" charset="-122"/>
                <a:ea typeface="微软雅黑" panose="020B0503020204020204" charset="-122"/>
                <a:sym typeface="宋体" panose="02010600030101010101" pitchFamily="2" charset="-122"/>
              </a:rPr>
              <a:t>3</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smtClean="0">
                <a:latin typeface="微软雅黑" panose="020B0503020204020204" charset="-122"/>
                <a:ea typeface="微软雅黑" panose="020B0503020204020204" charset="-122"/>
                <a:sym typeface="宋体" panose="02010600030101010101" pitchFamily="2" charset="-122"/>
              </a:rPr>
              <a:t>7(4)</a:t>
            </a:r>
            <a:r>
              <a:rPr lang="zh-CN" altLang="en-US" sz="1200" dirty="0">
                <a:latin typeface="微软雅黑" panose="020B0503020204020204" charset="-122"/>
                <a:ea typeface="微软雅黑" panose="020B0503020204020204" charset="-122"/>
                <a:sym typeface="宋体" panose="02010600030101010101" pitchFamily="2" charset="-122"/>
              </a:rPr>
              <a:t>所示：</a:t>
            </a:r>
            <a:endParaRPr lang="zh-CN" altLang="en-US" sz="1200" dirty="0">
              <a:latin typeface="微软雅黑" panose="020B0503020204020204" charset="-122"/>
              <a:ea typeface="微软雅黑" panose="020B0503020204020204" charset="-122"/>
              <a:sym typeface="宋体" panose="02010600030101010101" pitchFamily="2" charset="-122"/>
            </a:endParaRPr>
          </a:p>
          <a:p>
            <a:pPr marL="228600" indent="-228600">
              <a:lnSpc>
                <a:spcPct val="120000"/>
              </a:lnSpc>
              <a:spcAft>
                <a:spcPts val="600"/>
              </a:spcAft>
              <a:buSzTx/>
              <a:buAutoNum type="arabicPeriod"/>
            </a:pPr>
            <a:endParaRPr lang="zh-CN" altLang="en-US" sz="1200" dirty="0">
              <a:latin typeface="微软雅黑" panose="020B0503020204020204" charset="-122"/>
              <a:ea typeface="微软雅黑" panose="020B0503020204020204" charset="-122"/>
              <a:sym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808" y="2575148"/>
            <a:ext cx="346013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9"/>
          <p:cNvSpPr txBox="1"/>
          <p:nvPr/>
        </p:nvSpPr>
        <p:spPr>
          <a:xfrm>
            <a:off x="2162844" y="5023420"/>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smtClean="0">
                <a:latin typeface="微软雅黑" panose="020B0503020204020204" charset="-122"/>
                <a:ea typeface="微软雅黑" panose="020B0503020204020204" charset="-122"/>
              </a:rPr>
              <a:t>3.7(4) </a:t>
            </a:r>
            <a:r>
              <a:rPr lang="zh-CN" altLang="en-US" sz="1200" dirty="0">
                <a:latin typeface="微软雅黑" panose="020B0503020204020204" charset="-122"/>
                <a:ea typeface="微软雅黑" panose="020B0503020204020204" charset="-122"/>
              </a:rPr>
              <a:t>在线</a:t>
            </a:r>
            <a:r>
              <a:rPr lang="zh-CN" altLang="en-US" sz="1200" dirty="0" smtClean="0">
                <a:latin typeface="微软雅黑" panose="020B0503020204020204" charset="-122"/>
                <a:ea typeface="微软雅黑" panose="020B0503020204020204" charset="-122"/>
              </a:rPr>
              <a:t>升级</a:t>
            </a:r>
            <a:r>
              <a:rPr lang="zh-CN" altLang="en-US" sz="1200" dirty="0">
                <a:latin typeface="微软雅黑" panose="020B0503020204020204" charset="-122"/>
                <a:ea typeface="微软雅黑" panose="020B0503020204020204" charset="-122"/>
              </a:rPr>
              <a:t>提示界面</a:t>
            </a:r>
            <a:endParaRPr lang="zh-CN" altLang="en-US" sz="1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descr="C:\Users\Administrator\Desktop\pl.pngpl"/>
          <p:cNvPicPr>
            <a:picLocks noChangeAspect="1"/>
          </p:cNvPicPr>
          <p:nvPr/>
        </p:nvPicPr>
        <p:blipFill>
          <a:blip r:embed="rId1"/>
          <a:srcRect/>
          <a:stretch>
            <a:fillRect/>
          </a:stretch>
        </p:blipFill>
        <p:spPr>
          <a:xfrm>
            <a:off x="1409383" y="2265363"/>
            <a:ext cx="4512310" cy="2159000"/>
          </a:xfrm>
          <a:prstGeom prst="rect">
            <a:avLst/>
          </a:prstGeom>
          <a:noFill/>
          <a:ln w="9525">
            <a:noFill/>
          </a:ln>
        </p:spPr>
      </p:pic>
      <p:pic>
        <p:nvPicPr>
          <p:cNvPr id="21506" name="图片 1"/>
          <p:cNvPicPr>
            <a:picLocks noChangeAspect="1"/>
          </p:cNvPicPr>
          <p:nvPr/>
        </p:nvPicPr>
        <p:blipFill>
          <a:blip r:embed="rId2" cstate="print"/>
          <a:stretch>
            <a:fillRect/>
          </a:stretch>
        </p:blipFill>
        <p:spPr>
          <a:xfrm>
            <a:off x="2470785" y="2736850"/>
            <a:ext cx="1905000" cy="1167765"/>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4</a:t>
            </a:r>
            <a:r>
              <a:rPr lang="zh-CN" altLang="en-US" sz="1600" b="1">
                <a:solidFill>
                  <a:srgbClr val="1B3B7C"/>
                </a:solidFill>
                <a:latin typeface="微软雅黑" panose="020B0503020204020204" charset="-122"/>
                <a:ea typeface="微软雅黑" panose="020B0503020204020204" charset="-122"/>
              </a:rPr>
              <a:t>、版本信息</a:t>
            </a:r>
            <a:endParaRPr lang="en-US" altLang="zh-CN" sz="1600" b="1">
              <a:solidFill>
                <a:srgbClr val="1B3B7C"/>
              </a:solidFill>
              <a:latin typeface="微软雅黑" panose="020B0503020204020204" charset="-122"/>
              <a:ea typeface="微软雅黑" panose="020B0503020204020204" charset="-122"/>
            </a:endParaRPr>
          </a:p>
        </p:txBody>
      </p:sp>
      <p:sp>
        <p:nvSpPr>
          <p:cNvPr id="21509" name="文本框 99"/>
          <p:cNvSpPr txBox="1"/>
          <p:nvPr/>
        </p:nvSpPr>
        <p:spPr>
          <a:xfrm>
            <a:off x="854075" y="1354138"/>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点击主界面中的版本信息按钮可进入如下界面进行查看相应的Qt、前面板、模拟板版本信息，如图</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.1：</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1510" name="文本框 9"/>
          <p:cNvSpPr txBox="1"/>
          <p:nvPr/>
        </p:nvSpPr>
        <p:spPr>
          <a:xfrm>
            <a:off x="2816225" y="419576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4.1 </a:t>
            </a:r>
            <a:r>
              <a:rPr lang="zh-CN" altLang="en-US" sz="1200">
                <a:latin typeface="微软雅黑" panose="020B0503020204020204" charset="-122"/>
                <a:ea typeface="微软雅黑" panose="020B0503020204020204" charset="-122"/>
              </a:rPr>
              <a:t>版本信息界面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787525" y="2061210"/>
            <a:ext cx="3592830" cy="213042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2531" name="文本框 1"/>
          <p:cNvSpPr txBox="1"/>
          <p:nvPr/>
        </p:nvSpPr>
        <p:spPr>
          <a:xfrm>
            <a:off x="339725" y="992188"/>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5</a:t>
            </a:r>
            <a:r>
              <a:rPr lang="zh-CN" altLang="en-US" sz="1600" b="1">
                <a:solidFill>
                  <a:srgbClr val="1B3B7C"/>
                </a:solidFill>
                <a:latin typeface="微软雅黑" panose="020B0503020204020204" charset="-122"/>
                <a:ea typeface="微软雅黑" panose="020B0503020204020204" charset="-122"/>
              </a:rPr>
              <a:t>、扫描</a:t>
            </a:r>
            <a:endParaRPr lang="en-US" altLang="zh-CN" sz="1600" b="1">
              <a:solidFill>
                <a:srgbClr val="1B3B7C"/>
              </a:solidFill>
              <a:latin typeface="微软雅黑" panose="020B0503020204020204" charset="-122"/>
              <a:ea typeface="微软雅黑" panose="020B0503020204020204" charset="-122"/>
            </a:endParaRPr>
          </a:p>
        </p:txBody>
      </p:sp>
      <p:sp>
        <p:nvSpPr>
          <p:cNvPr id="22532" name="文本框 2"/>
          <p:cNvSpPr txBox="1"/>
          <p:nvPr/>
        </p:nvSpPr>
        <p:spPr>
          <a:xfrm>
            <a:off x="339725" y="1295400"/>
            <a:ext cx="15732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.1 扫描界面简介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22533" name="文本框 10"/>
          <p:cNvSpPr txBox="1"/>
          <p:nvPr/>
        </p:nvSpPr>
        <p:spPr>
          <a:xfrm>
            <a:off x="2754948" y="6652260"/>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5.1 </a:t>
            </a:r>
            <a:r>
              <a:rPr lang="zh-CN" altLang="en-US" sz="1200">
                <a:latin typeface="微软雅黑" panose="020B0503020204020204" charset="-122"/>
                <a:ea typeface="微软雅黑" panose="020B0503020204020204" charset="-122"/>
              </a:rPr>
              <a:t>扫描设置界面</a:t>
            </a:r>
            <a:endParaRPr lang="zh-CN" altLang="en-US" sz="1200">
              <a:latin typeface="微软雅黑" panose="020B0503020204020204" charset="-122"/>
              <a:ea typeface="微软雅黑" panose="020B0503020204020204" charset="-122"/>
            </a:endParaRPr>
          </a:p>
        </p:txBody>
      </p:sp>
      <p:grpSp>
        <p:nvGrpSpPr>
          <p:cNvPr id="22534" name="组合 10"/>
          <p:cNvGrpSpPr/>
          <p:nvPr/>
        </p:nvGrpSpPr>
        <p:grpSpPr>
          <a:xfrm>
            <a:off x="1557730" y="2019935"/>
            <a:ext cx="3868351" cy="2171700"/>
            <a:chOff x="2009" y="2627"/>
            <a:chExt cx="6094" cy="3219"/>
          </a:xfrm>
        </p:grpSpPr>
        <p:sp>
          <p:nvSpPr>
            <p:cNvPr id="8" name="圆角矩形 7"/>
            <p:cNvSpPr/>
            <p:nvPr/>
          </p:nvSpPr>
          <p:spPr>
            <a:xfrm>
              <a:off x="2365" y="2687"/>
              <a:ext cx="5738" cy="769"/>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369" y="3457"/>
              <a:ext cx="5708" cy="1791"/>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024" y="2627"/>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4" name="圆角矩形 3"/>
            <p:cNvSpPr/>
            <p:nvPr/>
          </p:nvSpPr>
          <p:spPr>
            <a:xfrm>
              <a:off x="2372" y="5248"/>
              <a:ext cx="5688" cy="59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009" y="5146"/>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grpSp>
      <p:sp>
        <p:nvSpPr>
          <p:cNvPr id="22540" name="文本框 99"/>
          <p:cNvSpPr txBox="1"/>
          <p:nvPr/>
        </p:nvSpPr>
        <p:spPr>
          <a:xfrm>
            <a:off x="814388" y="6928485"/>
            <a:ext cx="5876925" cy="192278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.1所示，该界面主要分为几个区域，具体区域说明如下：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区域1：选择源类型、切换2/4线、前后面板和是否保存结果；</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区域2：设置开始值和结束值，可以选择扫描点或者步进值来设定扫描点数和步进值大小以及限值大小和是否开启超限停止功能。</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：开始扫描、查看结果以及翻页；</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：脉冲扫描的相关设置；</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椭圆 6"/>
          <p:cNvSpPr/>
          <p:nvPr/>
        </p:nvSpPr>
        <p:spPr>
          <a:xfrm>
            <a:off x="1557338" y="2580005"/>
            <a:ext cx="288925" cy="28892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pic>
        <p:nvPicPr>
          <p:cNvPr id="12" name="图片 11"/>
          <p:cNvPicPr>
            <a:picLocks noChangeAspect="1"/>
          </p:cNvPicPr>
          <p:nvPr/>
        </p:nvPicPr>
        <p:blipFill>
          <a:blip r:embed="rId2"/>
          <a:stretch>
            <a:fillRect/>
          </a:stretch>
        </p:blipFill>
        <p:spPr>
          <a:xfrm>
            <a:off x="1794510" y="4378325"/>
            <a:ext cx="3621405" cy="2160905"/>
          </a:xfrm>
          <a:prstGeom prst="rect">
            <a:avLst/>
          </a:prstGeom>
        </p:spPr>
      </p:pic>
      <p:sp>
        <p:nvSpPr>
          <p:cNvPr id="13" name="圆角矩形 12"/>
          <p:cNvSpPr/>
          <p:nvPr/>
        </p:nvSpPr>
        <p:spPr>
          <a:xfrm>
            <a:off x="1796415" y="4869815"/>
            <a:ext cx="3619500" cy="1313180"/>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椭圆 13"/>
          <p:cNvSpPr/>
          <p:nvPr/>
        </p:nvSpPr>
        <p:spPr>
          <a:xfrm>
            <a:off x="1567252" y="5173980"/>
            <a:ext cx="288825" cy="306966"/>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4</a:t>
            </a:r>
            <a:endParaRPr lang="en-US" altLang="zh-CN"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894840" y="2051050"/>
            <a:ext cx="3592830" cy="2130425"/>
          </a:xfrm>
          <a:prstGeom prst="rect">
            <a:avLst/>
          </a:prstGeom>
        </p:spPr>
      </p:pic>
      <p:pic>
        <p:nvPicPr>
          <p:cNvPr id="4" name="图片 3"/>
          <p:cNvPicPr>
            <a:picLocks noChangeAspect="1"/>
          </p:cNvPicPr>
          <p:nvPr/>
        </p:nvPicPr>
        <p:blipFill>
          <a:blip r:embed="rId2"/>
          <a:stretch>
            <a:fillRect/>
          </a:stretch>
        </p:blipFill>
        <p:spPr>
          <a:xfrm>
            <a:off x="1945005" y="5605780"/>
            <a:ext cx="3421380" cy="204406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3556" name="文本框 10"/>
          <p:cNvSpPr txBox="1"/>
          <p:nvPr/>
        </p:nvSpPr>
        <p:spPr>
          <a:xfrm>
            <a:off x="2803525" y="426561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5.2 </a:t>
            </a:r>
            <a:r>
              <a:rPr lang="zh-CN" altLang="en-US" sz="1200">
                <a:latin typeface="微软雅黑" panose="020B0503020204020204" charset="-122"/>
                <a:ea typeface="微软雅黑" panose="020B0503020204020204" charset="-122"/>
              </a:rPr>
              <a:t>扫描状态界面</a:t>
            </a:r>
            <a:r>
              <a:rPr lang="en-US" altLang="zh-CN" sz="1200">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grpSp>
        <p:nvGrpSpPr>
          <p:cNvPr id="23557" name="组合 3"/>
          <p:cNvGrpSpPr/>
          <p:nvPr/>
        </p:nvGrpSpPr>
        <p:grpSpPr>
          <a:xfrm>
            <a:off x="2378075" y="2051050"/>
            <a:ext cx="2902585" cy="443230"/>
            <a:chOff x="3880" y="3341"/>
            <a:chExt cx="4467" cy="696"/>
          </a:xfrm>
        </p:grpSpPr>
        <p:sp>
          <p:nvSpPr>
            <p:cNvPr id="8" name="圆角矩形 7"/>
            <p:cNvSpPr/>
            <p:nvPr/>
          </p:nvSpPr>
          <p:spPr>
            <a:xfrm>
              <a:off x="3880" y="3341"/>
              <a:ext cx="1591" cy="69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圆角矩形 1"/>
            <p:cNvSpPr/>
            <p:nvPr/>
          </p:nvSpPr>
          <p:spPr>
            <a:xfrm>
              <a:off x="6953" y="3341"/>
              <a:ext cx="1394" cy="69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3560" name="文本框 99"/>
          <p:cNvSpPr txBox="1"/>
          <p:nvPr/>
        </p:nvSpPr>
        <p:spPr>
          <a:xfrm>
            <a:off x="846138" y="467995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第2步：开始值、结束值、扫描点数、限值和延时大小都通过点击选项框后出现的软键盘设置对应大小，如图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.3所示：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1" name="文本框 5"/>
          <p:cNvSpPr txBox="1"/>
          <p:nvPr/>
        </p:nvSpPr>
        <p:spPr>
          <a:xfrm>
            <a:off x="2805113" y="772001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5.3 </a:t>
            </a:r>
            <a:r>
              <a:rPr lang="zh-CN" altLang="en-US" sz="1200">
                <a:latin typeface="微软雅黑" panose="020B0503020204020204" charset="-122"/>
                <a:ea typeface="微软雅黑" panose="020B0503020204020204" charset="-122"/>
              </a:rPr>
              <a:t>软键盘界面</a:t>
            </a:r>
            <a:endParaRPr lang="zh-CN" altLang="en-US" sz="1200">
              <a:latin typeface="微软雅黑" panose="020B0503020204020204" charset="-122"/>
              <a:ea typeface="微软雅黑" panose="020B0503020204020204" charset="-122"/>
            </a:endParaRPr>
          </a:p>
        </p:txBody>
      </p:sp>
      <p:sp>
        <p:nvSpPr>
          <p:cNvPr id="9" name="圆角矩形 8"/>
          <p:cNvSpPr/>
          <p:nvPr/>
        </p:nvSpPr>
        <p:spPr>
          <a:xfrm>
            <a:off x="1944688" y="7051675"/>
            <a:ext cx="3421063" cy="59848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563" name="文本框 99"/>
          <p:cNvSpPr txBox="1"/>
          <p:nvPr/>
        </p:nvSpPr>
        <p:spPr>
          <a:xfrm>
            <a:off x="847725" y="8185150"/>
            <a:ext cx="5686425"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第3步：扫描点类型以及各值的单位设置，如图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.4所示点击对应下拉框：</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4" name="文本框 2"/>
          <p:cNvSpPr txBox="1"/>
          <p:nvPr/>
        </p:nvSpPr>
        <p:spPr>
          <a:xfrm>
            <a:off x="339725" y="844550"/>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2</a:t>
            </a:r>
            <a:r>
              <a:rPr lang="zh-CN" altLang="en-US" sz="1400" b="1">
                <a:solidFill>
                  <a:srgbClr val="1B3B7C"/>
                </a:solidFill>
                <a:latin typeface="微软雅黑" panose="020B0503020204020204" charset="-122"/>
                <a:ea typeface="微软雅黑" panose="020B0503020204020204" charset="-122"/>
              </a:rPr>
              <a:t>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23565" name="文本框 99"/>
          <p:cNvSpPr txBox="1"/>
          <p:nvPr/>
        </p:nvSpPr>
        <p:spPr>
          <a:xfrm>
            <a:off x="846138" y="132080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第1步：源类型选择、2线/4线、前后面板切换、是否保存结果分别单击对应选项框和下拉框内容，切换后界面如图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80870" y="1087755"/>
            <a:ext cx="3500755" cy="2074545"/>
          </a:xfrm>
          <a:prstGeom prst="rect">
            <a:avLst/>
          </a:prstGeom>
        </p:spPr>
      </p:pic>
      <p:pic>
        <p:nvPicPr>
          <p:cNvPr id="4" name="图片 3"/>
          <p:cNvPicPr>
            <a:picLocks noChangeAspect="1"/>
          </p:cNvPicPr>
          <p:nvPr/>
        </p:nvPicPr>
        <p:blipFill>
          <a:blip r:embed="rId2"/>
          <a:stretch>
            <a:fillRect/>
          </a:stretch>
        </p:blipFill>
        <p:spPr>
          <a:xfrm>
            <a:off x="1945005" y="4488180"/>
            <a:ext cx="3436620" cy="205549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圆角矩形 8"/>
          <p:cNvSpPr/>
          <p:nvPr/>
        </p:nvSpPr>
        <p:spPr>
          <a:xfrm>
            <a:off x="3224530" y="1929130"/>
            <a:ext cx="352425" cy="687070"/>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581" name="文本框 99"/>
          <p:cNvSpPr txBox="1"/>
          <p:nvPr/>
        </p:nvSpPr>
        <p:spPr>
          <a:xfrm>
            <a:off x="855663" y="369570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第4步：点击开始扫描等待一段时间后即可查看到生成的扫描曲线，可以</a:t>
            </a:r>
            <a:r>
              <a:rPr lang="en-US" altLang="zh-CN" sz="1200">
                <a:latin typeface="微软雅黑" panose="020B0503020204020204" charset="-122"/>
                <a:ea typeface="微软雅黑" panose="020B0503020204020204" charset="-122"/>
                <a:sym typeface="宋体" panose="02010600030101010101" pitchFamily="2" charset="-122"/>
              </a:rPr>
              <a:t>back</a:t>
            </a:r>
            <a:r>
              <a:rPr lang="zh-CN" altLang="en-US" sz="1200">
                <a:latin typeface="微软雅黑" panose="020B0503020204020204" charset="-122"/>
                <a:ea typeface="微软雅黑" panose="020B0503020204020204" charset="-122"/>
                <a:sym typeface="宋体" panose="02010600030101010101" pitchFamily="2" charset="-122"/>
              </a:rPr>
              <a:t>回到设置界面后再通过查看结果功能看到刚生成的扫描曲线，如图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.5所示：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4582" name="文本框 5"/>
          <p:cNvSpPr txBox="1"/>
          <p:nvPr/>
        </p:nvSpPr>
        <p:spPr>
          <a:xfrm>
            <a:off x="2805113" y="662940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5.5 </a:t>
            </a:r>
            <a:r>
              <a:rPr lang="zh-CN" altLang="en-US" sz="1200">
                <a:latin typeface="微软雅黑" panose="020B0503020204020204" charset="-122"/>
                <a:ea typeface="微软雅黑" panose="020B0503020204020204" charset="-122"/>
              </a:rPr>
              <a:t>等待扫描界面</a:t>
            </a:r>
            <a:endParaRPr lang="zh-CN" altLang="en-US" sz="1200">
              <a:latin typeface="微软雅黑" panose="020B0503020204020204" charset="-122"/>
              <a:ea typeface="微软雅黑" panose="020B0503020204020204" charset="-122"/>
            </a:endParaRPr>
          </a:p>
        </p:txBody>
      </p:sp>
      <p:sp>
        <p:nvSpPr>
          <p:cNvPr id="24583" name="文本框 3"/>
          <p:cNvSpPr txBox="1"/>
          <p:nvPr/>
        </p:nvSpPr>
        <p:spPr>
          <a:xfrm>
            <a:off x="2780665" y="3291205"/>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5.4 </a:t>
            </a:r>
            <a:r>
              <a:rPr lang="zh-CN" altLang="en-US" sz="1200">
                <a:latin typeface="微软雅黑" panose="020B0503020204020204" charset="-122"/>
                <a:ea typeface="微软雅黑" panose="020B0503020204020204" charset="-122"/>
              </a:rPr>
              <a:t>单位选择界面</a:t>
            </a:r>
            <a:endParaRPr lang="zh-CN" altLang="en-US" sz="12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28190" y="2358390"/>
            <a:ext cx="3445510"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4583" name="文本框 3"/>
          <p:cNvSpPr txBox="1"/>
          <p:nvPr/>
        </p:nvSpPr>
        <p:spPr>
          <a:xfrm>
            <a:off x="2900680" y="4523740"/>
            <a:ext cx="170021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5.6 </a:t>
            </a:r>
            <a:r>
              <a:rPr lang="zh-CN" altLang="en-US" sz="1200">
                <a:latin typeface="微软雅黑" panose="020B0503020204020204" charset="-122"/>
                <a:ea typeface="微软雅黑" panose="020B0503020204020204" charset="-122"/>
              </a:rPr>
              <a:t>扫描生成的曲线</a:t>
            </a:r>
            <a:endParaRPr lang="zh-CN" altLang="en-US" sz="1200">
              <a:latin typeface="微软雅黑" panose="020B0503020204020204" charset="-122"/>
              <a:ea typeface="微软雅黑" panose="020B0503020204020204" charset="-122"/>
            </a:endParaRPr>
          </a:p>
        </p:txBody>
      </p:sp>
      <p:sp>
        <p:nvSpPr>
          <p:cNvPr id="4" name="文本框 99"/>
          <p:cNvSpPr txBox="1"/>
          <p:nvPr/>
        </p:nvSpPr>
        <p:spPr>
          <a:xfrm>
            <a:off x="595948" y="153162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步：等待完成后生成对应的曲线图，这里以扫描二极管曲线为例，如图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5602"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6</a:t>
            </a:r>
            <a:r>
              <a:rPr lang="zh-CN" altLang="en-US" sz="1600" b="1">
                <a:solidFill>
                  <a:srgbClr val="1B3B7C"/>
                </a:solidFill>
                <a:latin typeface="微软雅黑" panose="020B0503020204020204" charset="-122"/>
                <a:ea typeface="微软雅黑" panose="020B0503020204020204" charset="-122"/>
              </a:rPr>
              <a:t>、快速模式</a:t>
            </a:r>
            <a:endParaRPr lang="zh-CN" altLang="zh-CN" sz="1600" b="1">
              <a:solidFill>
                <a:srgbClr val="1B3B7C"/>
              </a:solidFill>
              <a:latin typeface="微软雅黑" panose="020B0503020204020204" charset="-122"/>
              <a:ea typeface="微软雅黑" panose="020B0503020204020204" charset="-122"/>
            </a:endParaRPr>
          </a:p>
        </p:txBody>
      </p:sp>
      <p:sp>
        <p:nvSpPr>
          <p:cNvPr id="25603" name="文本框 99"/>
          <p:cNvSpPr txBox="1"/>
          <p:nvPr/>
        </p:nvSpPr>
        <p:spPr>
          <a:xfrm>
            <a:off x="833438" y="1354138"/>
            <a:ext cx="5703887" cy="9525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使用过程中点击主页面快速模式进入如下页面，根据需求选择电压表或电流表模式，相应模式的适合范围已默认设置，若不适合可重新设定，后续使用方式同测量，如图6.1所示：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5604" name="文本框 9"/>
          <p:cNvSpPr txBox="1"/>
          <p:nvPr/>
        </p:nvSpPr>
        <p:spPr>
          <a:xfrm>
            <a:off x="2798763" y="4351338"/>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6.1 </a:t>
            </a:r>
            <a:r>
              <a:rPr lang="zh-CN" altLang="en-US" sz="1200">
                <a:latin typeface="微软雅黑" panose="020B0503020204020204" charset="-122"/>
                <a:ea typeface="微软雅黑" panose="020B0503020204020204" charset="-122"/>
              </a:rPr>
              <a:t>快速模式界面</a:t>
            </a:r>
            <a:endParaRPr lang="zh-CN" altLang="en-US" sz="1200">
              <a:latin typeface="微软雅黑" panose="020B0503020204020204" charset="-122"/>
              <a:ea typeface="微软雅黑" panose="020B0503020204020204" charset="-122"/>
            </a:endParaRPr>
          </a:p>
        </p:txBody>
      </p:sp>
      <p:pic>
        <p:nvPicPr>
          <p:cNvPr id="25605" name="图片 2" descr="C:\Users\Administrator\Desktop\pl.pngpl"/>
          <p:cNvPicPr>
            <a:picLocks noChangeAspect="1"/>
          </p:cNvPicPr>
          <p:nvPr/>
        </p:nvPicPr>
        <p:blipFill>
          <a:blip r:embed="rId1"/>
          <a:srcRect/>
          <a:stretch>
            <a:fillRect/>
          </a:stretch>
        </p:blipFill>
        <p:spPr>
          <a:xfrm>
            <a:off x="1393508" y="2386013"/>
            <a:ext cx="4512310" cy="2159000"/>
          </a:xfrm>
          <a:prstGeom prst="rect">
            <a:avLst/>
          </a:prstGeom>
          <a:noFill/>
          <a:ln w="9525">
            <a:noFill/>
          </a:ln>
        </p:spPr>
      </p:pic>
      <p:pic>
        <p:nvPicPr>
          <p:cNvPr id="25606" name="图片 1"/>
          <p:cNvPicPr>
            <a:picLocks noChangeAspect="1"/>
          </p:cNvPicPr>
          <p:nvPr/>
        </p:nvPicPr>
        <p:blipFill>
          <a:blip r:embed="rId2"/>
          <a:stretch>
            <a:fillRect/>
          </a:stretch>
        </p:blipFill>
        <p:spPr>
          <a:xfrm>
            <a:off x="2459355" y="2863850"/>
            <a:ext cx="1899285" cy="11131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1"/>
          <p:cNvSpPr>
            <a:spLocks noGrp="1"/>
          </p:cNvSpPr>
          <p:nvPr>
            <p:ph type="body" idx="1"/>
          </p:nvPr>
        </p:nvSpPr>
        <p:spPr>
          <a:xfrm>
            <a:off x="1941513" y="2695575"/>
            <a:ext cx="3679825" cy="6391275"/>
          </a:xfrm>
          <a:prstGeom prst="rect">
            <a:avLst/>
          </a:prstGeom>
          <a:noFill/>
          <a:ln>
            <a:noFill/>
          </a:ln>
        </p:spPr>
        <p:txBody>
          <a:bodyPr anchor="t"/>
          <a:lstStyle/>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1、</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P </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系列源表简介  </a:t>
            </a:r>
            <a:r>
              <a:rPr lang="en-US" altLang="zh-CN" kern="1200" baseline="0" dirty="0">
                <a:solidFill>
                  <a:srgbClr val="595959"/>
                </a:solidFill>
                <a:latin typeface="微软雅黑" panose="020B0503020204020204" charset="-122"/>
                <a:ea typeface="+mn-ea"/>
                <a:cs typeface="+mn-cs"/>
                <a:hlinkClick r:id="rId1" action="ppaction://hlinksldjump"/>
              </a:rPr>
              <a:t>..................</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1.1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P</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 系列源表按键操作说明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1.2 主界面功能介绍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2、</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测量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2.1 测量界面简介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a:t>
            </a:r>
            <a:r>
              <a:rPr lang="en-US" altLang="zh-CN" kern="1200" baseline="0" dirty="0">
                <a:solidFill>
                  <a:srgbClr val="595959"/>
                </a:solidFill>
                <a:latin typeface="微软雅黑" panose="020B0503020204020204" charset="-122"/>
                <a:ea typeface="+mn-ea"/>
                <a:cs typeface="+mn-cs"/>
                <a:hlinkClick r:id="rId4"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 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mn-ea"/>
                <a:cs typeface="+mn-cs"/>
                <a:hlinkClick r:id="rId4" action="ppaction://hlinksldjump"/>
              </a:rPr>
              <a:t>6</a:t>
            </a:r>
            <a:r>
              <a:rPr lang="zh-CN" altLang="en-US" kern="1200" baseline="0" dirty="0">
                <a:solidFill>
                  <a:srgbClr val="595959"/>
                </a:solidFill>
                <a:latin typeface="微软雅黑" panose="020B0503020204020204" charset="-122"/>
                <a:ea typeface="微软雅黑" panose="020B0503020204020204" charset="-122"/>
                <a:cs typeface="+mn-cs"/>
              </a:rPr>
              <a:t>         </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2.3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3</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.1 设置主页面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 IP和通信方式设置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.3 输出设置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9</a:t>
            </a:r>
            <a:endParaRPr lang="en-US" altLang="zh-CN" kern="1200" baseline="0" dirty="0">
              <a:solidFill>
                <a:srgbClr val="595959"/>
              </a:solidFill>
              <a:latin typeface="微软雅黑" panose="020B0503020204020204" charset="-122"/>
              <a:ea typeface="+mn-ea"/>
              <a:cs typeface="+mn-cs"/>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4</a:t>
            </a:r>
            <a:r>
              <a:rPr lang="zh-CN" altLang="en-US" dirty="0">
                <a:solidFill>
                  <a:srgbClr val="595959"/>
                </a:solidFill>
                <a:cs typeface="+mn-cs"/>
                <a:sym typeface="+mn-ea"/>
                <a:hlinkClick r:id="rId6" action="ppaction://hlinksldjump"/>
              </a:rPr>
              <a:t> </a:t>
            </a:r>
            <a:r>
              <a:rPr lang="en-US" altLang="zh-CN" dirty="0">
                <a:solidFill>
                  <a:srgbClr val="595959"/>
                </a:solidFill>
                <a:cs typeface="+mn-cs"/>
                <a:sym typeface="+mn-ea"/>
                <a:hlinkClick r:id="rId6" action="ppaction://hlinksldjump"/>
              </a:rPr>
              <a:t>PLC</a:t>
            </a:r>
            <a:r>
              <a:rPr lang="zh-CN" altLang="en-US" dirty="0">
                <a:solidFill>
                  <a:srgbClr val="595959"/>
                </a:solidFill>
                <a:cs typeface="+mn-cs"/>
                <a:sym typeface="+mn-ea"/>
                <a:hlinkClick r:id="rId6" action="ppaction://hlinksldjump"/>
              </a:rPr>
              <a:t>设置   </a:t>
            </a:r>
            <a:r>
              <a:rPr lang="en-US" altLang="zh-CN" dirty="0">
                <a:solidFill>
                  <a:srgbClr val="595959"/>
                </a:solidFill>
                <a:ea typeface="+mn-ea"/>
                <a:cs typeface="+mn-cs"/>
                <a:sym typeface="宋体" panose="02010600030101010101" pitchFamily="2" charset="-122"/>
                <a:hlinkClick r:id="rId6" action="ppaction://hlinksldjump"/>
              </a:rPr>
              <a:t>......................................................... </a:t>
            </a:r>
            <a:r>
              <a:rPr lang="en-US" altLang="zh-CN" dirty="0">
                <a:solidFill>
                  <a:srgbClr val="595959"/>
                </a:solidFill>
                <a:ea typeface="+mn-ea"/>
                <a:cs typeface="+mn-cs"/>
                <a:sym typeface="+mn-ea"/>
                <a:hlinkClick r:id="rId6" action="ppaction://hlinksldjump"/>
              </a:rPr>
              <a:t>9</a:t>
            </a:r>
            <a:endParaRPr lang="en-US" altLang="zh-CN" dirty="0">
              <a:solidFill>
                <a:srgbClr val="595959"/>
              </a:solidFill>
              <a:ea typeface="+mn-ea"/>
              <a:cs typeface="+mn-cs"/>
              <a:sym typeface="+mn-ea"/>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5</a:t>
            </a:r>
            <a:r>
              <a:rPr lang="zh-CN" altLang="en-US" dirty="0">
                <a:solidFill>
                  <a:srgbClr val="595959"/>
                </a:solidFill>
                <a:cs typeface="+mn-cs"/>
                <a:sym typeface="+mn-ea"/>
                <a:hlinkClick r:id="rId6" action="ppaction://hlinksldjump"/>
              </a:rPr>
              <a:t> 触发设置  </a:t>
            </a:r>
            <a:r>
              <a:rPr lang="en-US" altLang="zh-CN" dirty="0">
                <a:solidFill>
                  <a:srgbClr val="595959"/>
                </a:solidFill>
                <a:ea typeface="+mn-ea"/>
                <a:cs typeface="+mn-cs"/>
                <a:sym typeface="宋体" panose="02010600030101010101" pitchFamily="2" charset="-122"/>
                <a:hlinkClick r:id="rId6" action="ppaction://hlinksldjump"/>
              </a:rPr>
              <a:t>........................................................</a:t>
            </a:r>
            <a:r>
              <a:rPr lang="zh-CN" altLang="en-US" dirty="0">
                <a:solidFill>
                  <a:srgbClr val="595959"/>
                </a:solidFill>
                <a:cs typeface="+mn-cs"/>
                <a:sym typeface="+mn-ea"/>
                <a:hlinkClick r:id="rId7" action="ppaction://hlinksldjump"/>
              </a:rPr>
              <a:t>1</a:t>
            </a:r>
            <a:r>
              <a:rPr lang="en-US" altLang="zh-CN" dirty="0">
                <a:solidFill>
                  <a:srgbClr val="595959"/>
                </a:solidFill>
                <a:ea typeface="+mn-ea"/>
                <a:cs typeface="+mn-cs"/>
                <a:sym typeface="+mn-ea"/>
                <a:hlinkClick r:id="rId7" action="ppaction://hlinksldjump"/>
              </a:rPr>
              <a:t>0</a:t>
            </a:r>
            <a:endParaRPr lang="en-US" altLang="zh-CN" dirty="0">
              <a:solidFill>
                <a:srgbClr val="595959"/>
              </a:solidFill>
              <a:ea typeface="+mn-ea"/>
              <a:cs typeface="+mn-cs"/>
              <a:sym typeface="+mn-ea"/>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6</a:t>
            </a:r>
            <a:r>
              <a:rPr lang="zh-CN" altLang="en-US" dirty="0">
                <a:solidFill>
                  <a:srgbClr val="595959"/>
                </a:solidFill>
                <a:cs typeface="+mn-cs"/>
                <a:sym typeface="+mn-ea"/>
                <a:hlinkClick r:id="rId6" action="ppaction://hlinksldjump"/>
              </a:rPr>
              <a:t> 时间设置  </a:t>
            </a:r>
            <a:r>
              <a:rPr lang="en-US" altLang="zh-CN" dirty="0">
                <a:solidFill>
                  <a:srgbClr val="595959"/>
                </a:solidFill>
                <a:ea typeface="+mn-ea"/>
                <a:cs typeface="+mn-cs"/>
                <a:sym typeface="宋体" panose="02010600030101010101" pitchFamily="2" charset="-122"/>
                <a:hlinkClick r:id="rId6" action="ppaction://hlinksldjump"/>
              </a:rPr>
              <a:t>........................................................</a:t>
            </a:r>
            <a:r>
              <a:rPr lang="zh-CN" altLang="en-US" dirty="0">
                <a:solidFill>
                  <a:srgbClr val="595959"/>
                </a:solidFill>
                <a:cs typeface="+mn-cs"/>
                <a:sym typeface="+mn-ea"/>
                <a:hlinkClick r:id="rId7" action="ppaction://hlinksldjump"/>
              </a:rPr>
              <a:t>1</a:t>
            </a:r>
            <a:r>
              <a:rPr lang="en-US" altLang="zh-CN" dirty="0">
                <a:solidFill>
                  <a:srgbClr val="595959"/>
                </a:solidFill>
                <a:ea typeface="+mn-ea"/>
                <a:cs typeface="+mn-cs"/>
                <a:sym typeface="+mn-ea"/>
                <a:hlinkClick r:id="rId7" action="ppaction://hlinksldjump"/>
              </a:rPr>
              <a:t>0</a:t>
            </a:r>
            <a:endParaRPr lang="en-US" altLang="zh-CN" dirty="0">
              <a:solidFill>
                <a:srgbClr val="595959"/>
              </a:solidFill>
              <a:ea typeface="+mn-ea"/>
              <a:cs typeface="+mn-cs"/>
              <a:sym typeface="+mn-ea"/>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7</a:t>
            </a:r>
            <a:r>
              <a:rPr lang="zh-CN" altLang="en-US" dirty="0">
                <a:solidFill>
                  <a:srgbClr val="595959"/>
                </a:solidFill>
                <a:cs typeface="+mn-cs"/>
                <a:sym typeface="+mn-ea"/>
                <a:hlinkClick r:id="rId6" action="ppaction://hlinksldjump"/>
              </a:rPr>
              <a:t> 版本设置  </a:t>
            </a:r>
            <a:r>
              <a:rPr lang="en-US" altLang="zh-CN" dirty="0">
                <a:solidFill>
                  <a:srgbClr val="595959"/>
                </a:solidFill>
                <a:ea typeface="+mn-ea"/>
                <a:cs typeface="+mn-cs"/>
                <a:sym typeface="宋体" panose="02010600030101010101" pitchFamily="2" charset="-122"/>
                <a:hlinkClick r:id="rId6" action="ppaction://hlinksldjump"/>
              </a:rPr>
              <a:t>....................................................... </a:t>
            </a:r>
            <a:r>
              <a:rPr lang="en-US" altLang="zh-CN" dirty="0">
                <a:solidFill>
                  <a:srgbClr val="595959"/>
                </a:solidFill>
                <a:ea typeface="+mn-ea"/>
                <a:cs typeface="+mn-cs"/>
                <a:sym typeface="宋体" panose="02010600030101010101" pitchFamily="2" charset="-122"/>
                <a:hlinkClick r:id="rId8" action="ppaction://hlinksldjump"/>
              </a:rPr>
              <a:t>11</a:t>
            </a:r>
            <a:endParaRPr lang="en-US" altLang="zh-CN" kern="1200" baseline="0" dirty="0">
              <a:solidFill>
                <a:srgbClr val="595959"/>
              </a:solidFill>
              <a:latin typeface="微软雅黑" panose="020B0503020204020204" charset="-122"/>
              <a:ea typeface="+mn-ea"/>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4</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版本信息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7" action="ppaction://hlinksldjump"/>
              </a:rPr>
              <a:t>............................................................... </a:t>
            </a:r>
            <a:r>
              <a:rPr lang="zh-CN" altLang="en-US" dirty="0">
                <a:solidFill>
                  <a:srgbClr val="595959"/>
                </a:solidFill>
                <a:cs typeface="+mn-cs"/>
                <a:sym typeface="宋体" panose="02010600030101010101" pitchFamily="2" charset="-122"/>
                <a:hlinkClick r:id="rId9" action="ppaction://hlinksldjump"/>
              </a:rPr>
              <a:t>1</a:t>
            </a:r>
            <a:r>
              <a:rPr lang="en-US" altLang="zh-CN" dirty="0">
                <a:solidFill>
                  <a:srgbClr val="595959"/>
                </a:solidFill>
                <a:cs typeface="+mn-cs"/>
                <a:sym typeface="宋体" panose="02010600030101010101" pitchFamily="2" charset="-122"/>
                <a:hlinkClick r:id="rId9" action="ppaction://hlinksldjump"/>
              </a:rPr>
              <a:t>2</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微软雅黑" panose="020B0503020204020204" charset="-122"/>
                <a:cs typeface="+mn-cs"/>
              </a:rPr>
              <a:t>5</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扫描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a:t>
            </a:r>
            <a:r>
              <a:rPr lang="en-US" altLang="zh-CN" dirty="0">
                <a:solidFill>
                  <a:srgbClr val="595959"/>
                </a:solidFill>
                <a:cs typeface="+mn-cs"/>
                <a:sym typeface="+mn-ea"/>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微软雅黑" panose="020B0503020204020204" charset="-122"/>
                <a:cs typeface="+mn-cs"/>
                <a:hlinkClick r:id="rId8"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.1 扫描界面简介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a:t>
            </a:r>
            <a:r>
              <a:rPr lang="en-US" altLang="zh-CN" dirty="0">
                <a:solidFill>
                  <a:srgbClr val="595959"/>
                </a:solidFill>
                <a:cs typeface="+mn-cs"/>
                <a:sym typeface="+mn-ea"/>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rPr>
              <a:t>1</a:t>
            </a:r>
            <a:r>
              <a:rPr lang="en-US" altLang="zh-CN" dirty="0">
                <a:solidFill>
                  <a:srgbClr val="595959"/>
                </a:solidFill>
                <a:cs typeface="+mn-cs"/>
                <a:sym typeface="+mn-ea"/>
                <a:hlinkClick r:id="rId2"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6、</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快速模式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0"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1</a:t>
            </a:r>
            <a:r>
              <a:rPr lang="zh-CN" altLang="en-US" dirty="0">
                <a:solidFill>
                  <a:srgbClr val="595959"/>
                </a:solidFill>
                <a:cs typeface="+mn-cs"/>
                <a:sym typeface="+mn-ea"/>
                <a:hlinkClick r:id="rId4"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4338" name="文本框 1"/>
          <p:cNvSpPr txBox="1"/>
          <p:nvPr/>
        </p:nvSpPr>
        <p:spPr>
          <a:xfrm>
            <a:off x="328613" y="998538"/>
            <a:ext cx="1863725" cy="337185"/>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1、</a:t>
            </a:r>
            <a:r>
              <a:rPr lang="en-US" altLang="zh-CN" sz="1600" b="1">
                <a:solidFill>
                  <a:srgbClr val="1B3B7C"/>
                </a:solidFill>
                <a:latin typeface="微软雅黑" panose="020B0503020204020204" charset="-122"/>
                <a:ea typeface="微软雅黑" panose="020B0503020204020204" charset="-122"/>
              </a:rPr>
              <a:t>P</a:t>
            </a:r>
            <a:r>
              <a:rPr lang="zh-CN" altLang="en-US" sz="1600" b="1">
                <a:solidFill>
                  <a:srgbClr val="1B3B7C"/>
                </a:solidFill>
                <a:latin typeface="微软雅黑" panose="020B0503020204020204" charset="-122"/>
                <a:ea typeface="微软雅黑" panose="020B0503020204020204" charset="-122"/>
              </a:rPr>
              <a:t>系列源表简介</a:t>
            </a:r>
            <a:endParaRPr lang="zh-CN" altLang="en-US" sz="1600" b="1">
              <a:solidFill>
                <a:srgbClr val="1B3B7C"/>
              </a:solidFill>
              <a:latin typeface="微软雅黑" panose="020B0503020204020204" charset="-122"/>
              <a:ea typeface="微软雅黑" panose="020B0503020204020204" charset="-122"/>
            </a:endParaRPr>
          </a:p>
        </p:txBody>
      </p:sp>
      <p:sp>
        <p:nvSpPr>
          <p:cNvPr id="14339" name="文本框 2"/>
          <p:cNvSpPr txBox="1"/>
          <p:nvPr/>
        </p:nvSpPr>
        <p:spPr>
          <a:xfrm>
            <a:off x="339725" y="1284288"/>
            <a:ext cx="2400935" cy="440690"/>
          </a:xfrm>
          <a:prstGeom prst="rect">
            <a:avLst/>
          </a:prstGeom>
          <a:noFill/>
          <a:ln w="9525">
            <a:noFill/>
          </a:ln>
        </p:spPr>
        <p:txBody>
          <a:bodyPr wrap="none" tIns="179705" anchor="t">
            <a:spAutoFit/>
          </a:bodyPr>
          <a:lstStyle/>
          <a:p>
            <a:r>
              <a:rPr lang="zh-CN" altLang="en-US" sz="1400" b="1">
                <a:solidFill>
                  <a:srgbClr val="1B3B7C"/>
                </a:solidFill>
                <a:latin typeface="微软雅黑" panose="020B0503020204020204" charset="-122"/>
                <a:ea typeface="微软雅黑" panose="020B0503020204020204" charset="-122"/>
              </a:rPr>
              <a:t>1.1 </a:t>
            </a:r>
            <a:r>
              <a:rPr lang="en-US" altLang="zh-CN" sz="1400" b="1">
                <a:solidFill>
                  <a:srgbClr val="1B3B7C"/>
                </a:solidFill>
                <a:latin typeface="微软雅黑" panose="020B0503020204020204" charset="-122"/>
                <a:ea typeface="微软雅黑" panose="020B0503020204020204" charset="-122"/>
              </a:rPr>
              <a:t>P</a:t>
            </a:r>
            <a:r>
              <a:rPr lang="zh-CN" altLang="en-US" sz="1400" b="1">
                <a:solidFill>
                  <a:srgbClr val="1B3B7C"/>
                </a:solidFill>
                <a:latin typeface="微软雅黑" panose="020B0503020204020204" charset="-122"/>
                <a:ea typeface="微软雅黑" panose="020B0503020204020204" charset="-122"/>
              </a:rPr>
              <a:t>系列源表按键操作说明</a:t>
            </a:r>
            <a:endParaRPr lang="zh-CN" altLang="en-US" sz="1400" b="1">
              <a:solidFill>
                <a:srgbClr val="1B3B7C"/>
              </a:solidFill>
              <a:latin typeface="微软雅黑" panose="020B0503020204020204" charset="-122"/>
              <a:ea typeface="微软雅黑" panose="020B0503020204020204" charset="-122"/>
            </a:endParaRPr>
          </a:p>
        </p:txBody>
      </p:sp>
      <p:pic>
        <p:nvPicPr>
          <p:cNvPr id="14340" name="图片 3" descr="C:\Users\Administrator\Desktop\pl.pngpl"/>
          <p:cNvPicPr>
            <a:picLocks noChangeAspect="1"/>
          </p:cNvPicPr>
          <p:nvPr/>
        </p:nvPicPr>
        <p:blipFill>
          <a:blip r:embed="rId1"/>
          <a:srcRect/>
          <a:stretch>
            <a:fillRect/>
          </a:stretch>
        </p:blipFill>
        <p:spPr>
          <a:xfrm>
            <a:off x="1193165" y="2073275"/>
            <a:ext cx="4976495" cy="2381250"/>
          </a:xfrm>
          <a:prstGeom prst="rect">
            <a:avLst/>
          </a:prstGeom>
          <a:noFill/>
          <a:ln w="9525">
            <a:noFill/>
          </a:ln>
        </p:spPr>
      </p:pic>
      <p:sp>
        <p:nvSpPr>
          <p:cNvPr id="14341" name="文本框 5"/>
          <p:cNvSpPr txBox="1"/>
          <p:nvPr/>
        </p:nvSpPr>
        <p:spPr>
          <a:xfrm>
            <a:off x="838200" y="4670425"/>
            <a:ext cx="5683250" cy="2908300"/>
          </a:xfrm>
          <a:prstGeom prst="rect">
            <a:avLst/>
          </a:prstGeom>
          <a:noFill/>
          <a:ln w="9525">
            <a:noFill/>
          </a:ln>
        </p:spPr>
        <p:txBody>
          <a:bodyPr wrap="square" lIns="179705" tIns="144145" rIns="179705" bIns="144145" anchor="t">
            <a:spAutoFit/>
          </a:bodyPr>
          <a:lstStyle/>
          <a:p>
            <a:pPr>
              <a:lnSpc>
                <a:spcPct val="130000"/>
              </a:lnSpc>
              <a:spcAft>
                <a:spcPts val="600"/>
              </a:spcAft>
            </a:pPr>
            <a:r>
              <a:rPr lang="zh-CN" altLang="en-US" sz="1200">
                <a:latin typeface="微软雅黑" panose="020B0503020204020204" charset="-122"/>
                <a:ea typeface="微软雅黑" panose="020B0503020204020204" charset="-122"/>
              </a:rPr>
              <a:t>如图1.1所示，界面操作说明如下：</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POWER</a:t>
            </a:r>
            <a:r>
              <a:rPr lang="zh-CN" altLang="en-US" sz="1200">
                <a:latin typeface="微软雅黑" panose="020B0503020204020204" charset="-122"/>
                <a:ea typeface="微软雅黑" panose="020B0503020204020204" charset="-122"/>
              </a:rPr>
              <a:t>:电源开关按键；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USB接口</a:t>
            </a:r>
            <a:r>
              <a:rPr lang="zh-CN" altLang="en-US" sz="1200">
                <a:latin typeface="微软雅黑" panose="020B0503020204020204" charset="-122"/>
                <a:ea typeface="微软雅黑" panose="020B0503020204020204" charset="-122"/>
              </a:rPr>
              <a:t>：版本升级及数据导出接口；</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BACK</a:t>
            </a:r>
            <a:r>
              <a:rPr lang="zh-CN" altLang="en-US" sz="1200">
                <a:latin typeface="微软雅黑" panose="020B0503020204020204" charset="-122"/>
                <a:ea typeface="微软雅黑" panose="020B0503020204020204" charset="-122"/>
              </a:rPr>
              <a:t>:页面返回键；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OUTPUT:</a:t>
            </a:r>
            <a:r>
              <a:rPr lang="zh-CN" altLang="en-US" sz="1200">
                <a:latin typeface="微软雅黑" panose="020B0503020204020204" charset="-122"/>
                <a:ea typeface="微软雅黑" panose="020B0503020204020204" charset="-122"/>
              </a:rPr>
              <a:t>信号输出开/关，当OUTPUT为绿色是表示正在输出，否则停止输出；</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2/4线输入输出口</a:t>
            </a:r>
            <a:r>
              <a:rPr lang="zh-CN" altLang="en-US" sz="1200">
                <a:latin typeface="微软雅黑" panose="020B0503020204020204" charset="-122"/>
                <a:ea typeface="微软雅黑" panose="020B0503020204020204" charset="-122"/>
              </a:rPr>
              <a:t>：2线时输入输出口为（FORCE HI、FORCE LO）,四线时输入输出口为（FORCE HI、SENSEHI、SENSELO、FORCE LO）；</a:t>
            </a:r>
            <a:r>
              <a:rPr lang="zh-CN" altLang="en-US" sz="1200" b="1">
                <a:solidFill>
                  <a:srgbClr val="C00000"/>
                </a:solidFill>
                <a:latin typeface="微软雅黑" panose="020B0503020204020204" charset="-122"/>
                <a:ea typeface="微软雅黑" panose="020B0503020204020204" charset="-122"/>
              </a:rPr>
              <a:t>注意：四线模式时需确保对应的连接线已接好，否则会有安全风险；</a:t>
            </a:r>
            <a:endParaRPr lang="zh-CN" altLang="en-US" sz="1200" b="1">
              <a:solidFill>
                <a:srgbClr val="C00000"/>
              </a:solidFill>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旋转按钮：</a:t>
            </a:r>
            <a:r>
              <a:rPr lang="zh-CN" altLang="en-US" sz="1200">
                <a:latin typeface="微软雅黑" panose="020B0503020204020204" charset="-122"/>
                <a:ea typeface="微软雅黑" panose="020B0503020204020204" charset="-122"/>
              </a:rPr>
              <a:t>量程、数值设定；</a:t>
            </a:r>
            <a:endParaRPr lang="zh-CN" altLang="en-US" sz="1200">
              <a:latin typeface="微软雅黑" panose="020B0503020204020204" charset="-122"/>
              <a:ea typeface="微软雅黑" panose="020B0503020204020204" charset="-122"/>
            </a:endParaRPr>
          </a:p>
        </p:txBody>
      </p:sp>
      <p:sp>
        <p:nvSpPr>
          <p:cNvPr id="14342" name="文本框 1"/>
          <p:cNvSpPr txBox="1"/>
          <p:nvPr/>
        </p:nvSpPr>
        <p:spPr>
          <a:xfrm>
            <a:off x="2655888" y="4116388"/>
            <a:ext cx="20955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1.1 </a:t>
            </a:r>
            <a:r>
              <a:rPr lang="zh-CN" altLang="en-US" sz="1200">
                <a:latin typeface="微软雅黑" panose="020B0503020204020204" charset="-122"/>
                <a:ea typeface="微软雅黑" panose="020B0503020204020204" charset="-122"/>
              </a:rPr>
              <a:t>源表按键及显示界面</a:t>
            </a:r>
            <a:endParaRPr lang="zh-CN" altLang="en-US" sz="1200">
              <a:latin typeface="微软雅黑" panose="020B0503020204020204" charset="-122"/>
              <a:ea typeface="微软雅黑" panose="020B0503020204020204" charset="-122"/>
            </a:endParaRPr>
          </a:p>
        </p:txBody>
      </p:sp>
      <p:pic>
        <p:nvPicPr>
          <p:cNvPr id="14343" name="图片 1"/>
          <p:cNvPicPr>
            <a:picLocks noChangeAspect="1"/>
          </p:cNvPicPr>
          <p:nvPr/>
        </p:nvPicPr>
        <p:blipFill>
          <a:blip r:embed="rId2"/>
          <a:stretch>
            <a:fillRect/>
          </a:stretch>
        </p:blipFill>
        <p:spPr>
          <a:xfrm>
            <a:off x="2396490" y="2564130"/>
            <a:ext cx="2085340" cy="126746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5362" name="文本框 2"/>
          <p:cNvSpPr txBox="1"/>
          <p:nvPr/>
        </p:nvSpPr>
        <p:spPr>
          <a:xfrm>
            <a:off x="339725" y="989013"/>
            <a:ext cx="17510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1.2 主界面功能介绍</a:t>
            </a:r>
            <a:endParaRPr lang="zh-CN" altLang="en-US" sz="1400" b="1">
              <a:solidFill>
                <a:srgbClr val="1B3B7C"/>
              </a:solidFill>
              <a:latin typeface="微软雅黑" panose="020B0503020204020204" charset="-122"/>
              <a:ea typeface="微软雅黑" panose="020B0503020204020204" charset="-122"/>
            </a:endParaRPr>
          </a:p>
        </p:txBody>
      </p:sp>
      <p:sp>
        <p:nvSpPr>
          <p:cNvPr id="15363" name="文本框 99"/>
          <p:cNvSpPr txBox="1"/>
          <p:nvPr/>
        </p:nvSpPr>
        <p:spPr>
          <a:xfrm>
            <a:off x="839788" y="4445000"/>
            <a:ext cx="5699125" cy="3243263"/>
          </a:xfrm>
          <a:prstGeom prst="rect">
            <a:avLst/>
          </a:prstGeom>
          <a:no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如图1.2所示，源表按下电源开关后显示为当前主界面。源表主界面为可触屏操作，点击对应功能模块进入操作页面，各模块功能简介如下：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测量：</a:t>
            </a:r>
            <a:r>
              <a:rPr lang="zh-CN" altLang="en-US" sz="1200">
                <a:latin typeface="微软雅黑" panose="020B0503020204020204" charset="-122"/>
                <a:ea typeface="微软雅黑" panose="020B0503020204020204" charset="-122"/>
                <a:sym typeface="宋体" panose="02010600030101010101" pitchFamily="2" charset="-122"/>
              </a:rPr>
              <a:t>设置源表模式为源模式（电压源、电流源）或测量模式（测量电压、电流）；</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设置：</a:t>
            </a:r>
            <a:r>
              <a:rPr lang="zh-CN" altLang="en-US" sz="1200">
                <a:latin typeface="微软雅黑" panose="020B0503020204020204" charset="-122"/>
                <a:ea typeface="微软雅黑" panose="020B0503020204020204" charset="-122"/>
                <a:sym typeface="宋体" panose="02010600030101010101" pitchFamily="2" charset="-122"/>
              </a:rPr>
              <a:t>包括网络IP和系统升级以及输出模式等各项设置；</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版本信息：</a:t>
            </a:r>
            <a:r>
              <a:rPr lang="zh-CN" altLang="en-US" sz="1200">
                <a:latin typeface="微软雅黑" panose="020B0503020204020204" charset="-122"/>
                <a:ea typeface="微软雅黑" panose="020B0503020204020204" charset="-122"/>
                <a:sym typeface="宋体" panose="02010600030101010101" pitchFamily="2" charset="-122"/>
              </a:rPr>
              <a:t>显示当前Qt、模拟板、前面板版本信息；</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扫描：</a:t>
            </a:r>
            <a:r>
              <a:rPr lang="zh-CN" altLang="en-US" sz="1200">
                <a:latin typeface="微软雅黑" panose="020B0503020204020204" charset="-122"/>
                <a:ea typeface="微软雅黑" panose="020B0503020204020204" charset="-122"/>
                <a:sym typeface="宋体" panose="02010600030101010101" pitchFamily="2" charset="-122"/>
              </a:rPr>
              <a:t>测量待测器件的V/I变化曲线；</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快速模式：</a:t>
            </a:r>
            <a:r>
              <a:rPr lang="zh-CN" altLang="en-US" sz="1200">
                <a:latin typeface="微软雅黑" panose="020B0503020204020204" charset="-122"/>
                <a:ea typeface="微软雅黑" panose="020B0503020204020204" charset="-122"/>
                <a:sym typeface="宋体" panose="02010600030101010101" pitchFamily="2" charset="-122"/>
              </a:rPr>
              <a:t>选择了电压源或电流源模式后的源量程值和限量程值默认范围更适合；</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校准：</a:t>
            </a:r>
            <a:r>
              <a:rPr lang="zh-CN" altLang="en-US" sz="1200">
                <a:latin typeface="微软雅黑" panose="020B0503020204020204" charset="-122"/>
                <a:ea typeface="微软雅黑" panose="020B0503020204020204" charset="-122"/>
                <a:sym typeface="宋体" panose="02010600030101010101" pitchFamily="2" charset="-122"/>
              </a:rPr>
              <a:t>对机器精度进行校准（暂未对用户开放）；</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5364" name="文本框 1"/>
          <p:cNvSpPr txBox="1"/>
          <p:nvPr/>
        </p:nvSpPr>
        <p:spPr>
          <a:xfrm>
            <a:off x="2840038" y="38814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1.2 </a:t>
            </a:r>
            <a:r>
              <a:rPr lang="zh-CN" altLang="en-US" sz="1200">
                <a:latin typeface="微软雅黑" panose="020B0503020204020204" charset="-122"/>
                <a:ea typeface="微软雅黑" panose="020B0503020204020204" charset="-122"/>
              </a:rPr>
              <a:t>初始化主界面</a:t>
            </a:r>
            <a:endParaRPr lang="zh-CN" altLang="en-US" sz="1200">
              <a:latin typeface="微软雅黑" panose="020B0503020204020204" charset="-122"/>
              <a:ea typeface="微软雅黑" panose="020B0503020204020204" charset="-122"/>
            </a:endParaRPr>
          </a:p>
        </p:txBody>
      </p:sp>
      <p:pic>
        <p:nvPicPr>
          <p:cNvPr id="15365" name="图片 1"/>
          <p:cNvPicPr>
            <a:picLocks noChangeAspect="1"/>
          </p:cNvPicPr>
          <p:nvPr/>
        </p:nvPicPr>
        <p:blipFill>
          <a:blip r:embed="rId1"/>
          <a:stretch>
            <a:fillRect/>
          </a:stretch>
        </p:blipFill>
        <p:spPr>
          <a:xfrm>
            <a:off x="2047875" y="1849438"/>
            <a:ext cx="3252788" cy="19478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0"/>
          <p:cNvPicPr>
            <a:picLocks noChangeAspect="1"/>
          </p:cNvPicPr>
          <p:nvPr/>
        </p:nvPicPr>
        <p:blipFill>
          <a:blip r:embed="rId1"/>
          <a:stretch>
            <a:fillRect/>
          </a:stretch>
        </p:blipFill>
        <p:spPr>
          <a:xfrm>
            <a:off x="1912938" y="1806575"/>
            <a:ext cx="3643312" cy="215265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6387" name="文本框 1"/>
          <p:cNvSpPr txBox="1"/>
          <p:nvPr/>
        </p:nvSpPr>
        <p:spPr>
          <a:xfrm>
            <a:off x="339725" y="920750"/>
            <a:ext cx="917575" cy="338138"/>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2、测量</a:t>
            </a:r>
            <a:endParaRPr lang="zh-CN" altLang="en-US" sz="1600" b="1">
              <a:solidFill>
                <a:srgbClr val="1B3B7C"/>
              </a:solidFill>
              <a:latin typeface="微软雅黑" panose="020B0503020204020204" charset="-122"/>
              <a:ea typeface="微软雅黑" panose="020B0503020204020204" charset="-122"/>
            </a:endParaRPr>
          </a:p>
        </p:txBody>
      </p:sp>
      <p:sp>
        <p:nvSpPr>
          <p:cNvPr id="16388" name="文本框 2"/>
          <p:cNvSpPr txBox="1"/>
          <p:nvPr/>
        </p:nvSpPr>
        <p:spPr>
          <a:xfrm>
            <a:off x="339725" y="1208088"/>
            <a:ext cx="15732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2.1 测量界面简介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16389" name="文本框 99"/>
          <p:cNvSpPr txBox="1"/>
          <p:nvPr/>
        </p:nvSpPr>
        <p:spPr>
          <a:xfrm>
            <a:off x="819150" y="4321175"/>
            <a:ext cx="5711825" cy="236537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如图2.1所示，该界面主要分为4个区域，其中白色显示字体为不可修改部分，淡蓝色为可修改部分。具体区域说明如下：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区域1：本地表示可在机器上进行操作，</a:t>
            </a:r>
            <a:r>
              <a:rPr lang="en-US" altLang="zh-CN" sz="1200">
                <a:latin typeface="微软雅黑" panose="020B0503020204020204" charset="-122"/>
                <a:ea typeface="微软雅黑" panose="020B0503020204020204" charset="-122"/>
                <a:sym typeface="宋体" panose="02010600030101010101" pitchFamily="2" charset="-122"/>
              </a:rPr>
              <a:t>2/4</a:t>
            </a:r>
            <a:r>
              <a:rPr lang="zh-CN" altLang="zh-CN" sz="1200">
                <a:latin typeface="微软雅黑" panose="020B0503020204020204" charset="-122"/>
                <a:ea typeface="微软雅黑" panose="020B0503020204020204" charset="-122"/>
                <a:sym typeface="宋体" panose="02010600030101010101" pitchFamily="2" charset="-122"/>
              </a:rPr>
              <a:t>线表明是</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线输出或</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线输出，前</a:t>
            </a:r>
            <a:r>
              <a:rPr lang="en-US" altLang="zh-CN" sz="1200">
                <a:latin typeface="微软雅黑" panose="020B0503020204020204" charset="-122"/>
                <a:ea typeface="微软雅黑" panose="020B0503020204020204" charset="-122"/>
                <a:sym typeface="宋体" panose="02010600030101010101" pitchFamily="2" charset="-122"/>
              </a:rPr>
              <a:t>/</a:t>
            </a:r>
            <a:r>
              <a:rPr lang="zh-CN" altLang="zh-CN" sz="1200">
                <a:latin typeface="微软雅黑" panose="020B0503020204020204" charset="-122"/>
                <a:ea typeface="微软雅黑" panose="020B0503020204020204" charset="-122"/>
                <a:sym typeface="宋体" panose="02010600030101010101" pitchFamily="2" charset="-122"/>
              </a:rPr>
              <a:t>后面表示是前面板上的插孔有效或后面板上的插孔有效</a:t>
            </a:r>
            <a:r>
              <a:rPr lang="zh-CN" altLang="en-US" sz="1200">
                <a:latin typeface="微软雅黑" panose="020B0503020204020204" charset="-122"/>
                <a:ea typeface="微软雅黑" panose="020B0503020204020204" charset="-122"/>
                <a:sym typeface="宋体" panose="02010600030101010101" pitchFamily="2" charset="-122"/>
              </a:rPr>
              <a:t>；</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区域2：用于设置源量程，其中量程会自动关联区域3中的小数点位置和精度；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区域3：设置电压、电流值，并回显实际输出电压、电流值，上面一行表示源值，下面一行表示限值；</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 4：设置源值和限值的大小；</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6390" name="文本框 5"/>
          <p:cNvSpPr txBox="1"/>
          <p:nvPr/>
        </p:nvSpPr>
        <p:spPr>
          <a:xfrm>
            <a:off x="889000" y="6756400"/>
            <a:ext cx="5643563" cy="2457450"/>
          </a:xfrm>
          <a:prstGeom prst="rect">
            <a:avLst/>
          </a:prstGeom>
          <a:solidFill>
            <a:srgbClr val="F7E1B1"/>
          </a:solid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注意：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1.插拔线时务必确保机器处于输出关闭态.高于36V输出时,即使设备处于输出关闭态,也请不要用手触摸输出接口.</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2.设置四线测试前,请先将四线电缆连接好并插入机器相对应的测试孔,然后在触摸面板选择四线,再启动输出.</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3.四线测试使用完毕后请先将四线测试设置为二线测试,然后关闭输出,再拔出测试线.</a:t>
            </a:r>
            <a:endParaRPr lang="zh-CN" altLang="en-US" sz="1200">
              <a:latin typeface="微软雅黑" panose="020B0503020204020204" charset="-122"/>
              <a:ea typeface="微软雅黑" panose="020B0503020204020204" charset="-122"/>
              <a:sym typeface="宋体" panose="02010600030101010101" pitchFamily="2" charset="-122"/>
            </a:endParaRPr>
          </a:p>
        </p:txBody>
      </p:sp>
      <p:grpSp>
        <p:nvGrpSpPr>
          <p:cNvPr id="16391" name="组合 10"/>
          <p:cNvGrpSpPr/>
          <p:nvPr/>
        </p:nvGrpSpPr>
        <p:grpSpPr>
          <a:xfrm>
            <a:off x="1913247" y="1762108"/>
            <a:ext cx="3560453" cy="2078717"/>
            <a:chOff x="2657" y="2775"/>
            <a:chExt cx="5608" cy="3275"/>
          </a:xfrm>
        </p:grpSpPr>
        <p:sp>
          <p:nvSpPr>
            <p:cNvPr id="8" name="圆角矩形 7"/>
            <p:cNvSpPr/>
            <p:nvPr/>
          </p:nvSpPr>
          <p:spPr>
            <a:xfrm>
              <a:off x="2790" y="2845"/>
              <a:ext cx="5475" cy="63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90" y="3532"/>
              <a:ext cx="3890" cy="193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圆角矩形 9"/>
            <p:cNvSpPr/>
            <p:nvPr/>
          </p:nvSpPr>
          <p:spPr>
            <a:xfrm>
              <a:off x="6770" y="3515"/>
              <a:ext cx="1495" cy="1947"/>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657" y="2775"/>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3" name="椭圆 2"/>
            <p:cNvSpPr/>
            <p:nvPr/>
          </p:nvSpPr>
          <p:spPr>
            <a:xfrm>
              <a:off x="2657" y="3480"/>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4" name="圆角矩形 3"/>
            <p:cNvSpPr/>
            <p:nvPr/>
          </p:nvSpPr>
          <p:spPr>
            <a:xfrm>
              <a:off x="2789" y="5514"/>
              <a:ext cx="5475" cy="53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657" y="546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4</a:t>
              </a:r>
              <a:endParaRPr lang="en-US" altLang="zh-CN" strike="noStrike" noProof="1"/>
            </a:p>
          </p:txBody>
        </p:sp>
        <p:sp>
          <p:nvSpPr>
            <p:cNvPr id="7" name="椭圆 6"/>
            <p:cNvSpPr/>
            <p:nvPr/>
          </p:nvSpPr>
          <p:spPr>
            <a:xfrm>
              <a:off x="6745" y="347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grpSp>
      <p:sp>
        <p:nvSpPr>
          <p:cNvPr id="16400" name="文本框 10"/>
          <p:cNvSpPr txBox="1"/>
          <p:nvPr/>
        </p:nvSpPr>
        <p:spPr>
          <a:xfrm>
            <a:off x="2786063" y="40449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2.1 </a:t>
            </a:r>
            <a:r>
              <a:rPr lang="zh-CN" altLang="en-US" sz="1200">
                <a:latin typeface="微软雅黑" panose="020B0503020204020204" charset="-122"/>
                <a:ea typeface="微软雅黑" panose="020B0503020204020204" charset="-122"/>
              </a:rPr>
              <a:t>测量界面</a:t>
            </a:r>
            <a:endParaRPr lang="zh-CN" altLang="en-US" sz="12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2"/>
          <p:cNvPicPr>
            <a:picLocks noChangeAspect="1"/>
          </p:cNvPicPr>
          <p:nvPr/>
        </p:nvPicPr>
        <p:blipFill>
          <a:blip r:embed="rId1"/>
          <a:stretch>
            <a:fillRect/>
          </a:stretch>
        </p:blipFill>
        <p:spPr>
          <a:xfrm>
            <a:off x="1949450" y="6724650"/>
            <a:ext cx="3414713" cy="2044700"/>
          </a:xfrm>
          <a:prstGeom prst="rect">
            <a:avLst/>
          </a:prstGeom>
          <a:noFill/>
          <a:ln w="9525">
            <a:noFill/>
          </a:ln>
        </p:spPr>
      </p:pic>
      <p:pic>
        <p:nvPicPr>
          <p:cNvPr id="17410" name="图片 1"/>
          <p:cNvPicPr>
            <a:picLocks noChangeAspect="1"/>
          </p:cNvPicPr>
          <p:nvPr/>
        </p:nvPicPr>
        <p:blipFill>
          <a:blip r:embed="rId1"/>
          <a:stretch>
            <a:fillRect/>
          </a:stretch>
        </p:blipFill>
        <p:spPr>
          <a:xfrm>
            <a:off x="1949450" y="3781425"/>
            <a:ext cx="3416300" cy="20447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7412" name="文本框 99"/>
          <p:cNvSpPr txBox="1"/>
          <p:nvPr/>
        </p:nvSpPr>
        <p:spPr>
          <a:xfrm>
            <a:off x="846138" y="1257300"/>
            <a:ext cx="5689600" cy="17018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a.选中数字（数字将高亮）后，旋动旋钮调整值的大小；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b.图中蓝色标识为可点击修改字符；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c.通过单击+-符号可设置源方向，相关符号将自动匹配；</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d.改变源类型后，量程和区域1的精度将自动做相应变化；</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e.启动输出后，区域4显示设置负载值，区域3实时显示输出电压电流。</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3" name="文本框 2"/>
          <p:cNvSpPr txBox="1"/>
          <p:nvPr/>
        </p:nvSpPr>
        <p:spPr>
          <a:xfrm>
            <a:off x="339725" y="2873375"/>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2.3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17414" name="文本框 99"/>
          <p:cNvSpPr txBox="1"/>
          <p:nvPr/>
        </p:nvSpPr>
        <p:spPr>
          <a:xfrm>
            <a:off x="846138" y="3194050"/>
            <a:ext cx="5691187"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第1步：在区域1点击对应标签可设置电压电流源模式，如图2.</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5" name="文本框 99"/>
          <p:cNvSpPr txBox="1"/>
          <p:nvPr/>
        </p:nvSpPr>
        <p:spPr>
          <a:xfrm>
            <a:off x="846138" y="6189663"/>
            <a:ext cx="5691187" cy="509587"/>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第2步：选择电压/电流量程左右滑动量程数值可进行量程设置，如图2.</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圆角矩形 6"/>
          <p:cNvSpPr/>
          <p:nvPr/>
        </p:nvSpPr>
        <p:spPr>
          <a:xfrm>
            <a:off x="2952750" y="3781425"/>
            <a:ext cx="850900" cy="3698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圆角矩形 12"/>
          <p:cNvSpPr/>
          <p:nvPr/>
        </p:nvSpPr>
        <p:spPr>
          <a:xfrm>
            <a:off x="4441825" y="7413625"/>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18" name="文本框 14"/>
          <p:cNvSpPr txBox="1"/>
          <p:nvPr/>
        </p:nvSpPr>
        <p:spPr>
          <a:xfrm>
            <a:off x="2808288" y="5900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2.2 </a:t>
            </a:r>
            <a:r>
              <a:rPr lang="zh-CN" altLang="en-US" sz="1200">
                <a:latin typeface="微软雅黑" panose="020B0503020204020204" charset="-122"/>
                <a:ea typeface="微软雅黑" panose="020B0503020204020204" charset="-122"/>
              </a:rPr>
              <a:t>源模式设置界面</a:t>
            </a:r>
            <a:endParaRPr lang="zh-CN" altLang="en-US" sz="1200">
              <a:latin typeface="微软雅黑" panose="020B0503020204020204" charset="-122"/>
              <a:ea typeface="微软雅黑" panose="020B0503020204020204" charset="-122"/>
            </a:endParaRPr>
          </a:p>
        </p:txBody>
      </p:sp>
      <p:sp>
        <p:nvSpPr>
          <p:cNvPr id="17419" name="文本框 15"/>
          <p:cNvSpPr txBox="1"/>
          <p:nvPr/>
        </p:nvSpPr>
        <p:spPr>
          <a:xfrm>
            <a:off x="2806700" y="8880475"/>
            <a:ext cx="1870075"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2.3 </a:t>
            </a:r>
            <a:r>
              <a:rPr lang="zh-CN" altLang="en-US" sz="1200">
                <a:latin typeface="微软雅黑" panose="020B0503020204020204" charset="-122"/>
                <a:ea typeface="微软雅黑" panose="020B0503020204020204" charset="-122"/>
              </a:rPr>
              <a:t>量程大小设置界面</a:t>
            </a:r>
            <a:endParaRPr lang="zh-CN" altLang="en-US" sz="1200">
              <a:latin typeface="微软雅黑" panose="020B0503020204020204" charset="-122"/>
              <a:ea typeface="微软雅黑" panose="020B0503020204020204" charset="-122"/>
            </a:endParaRPr>
          </a:p>
        </p:txBody>
      </p:sp>
      <p:sp>
        <p:nvSpPr>
          <p:cNvPr id="17420" name="文本框 2"/>
          <p:cNvSpPr txBox="1"/>
          <p:nvPr/>
        </p:nvSpPr>
        <p:spPr>
          <a:xfrm>
            <a:off x="339725" y="839788"/>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2.2 功能介绍</a:t>
            </a:r>
            <a:endParaRPr lang="zh-CN" altLang="en-US" sz="1400" b="1">
              <a:solidFill>
                <a:srgbClr val="1B3B7C"/>
              </a:solidFill>
              <a:latin typeface="微软雅黑" panose="020B0503020204020204" charset="-122"/>
              <a:ea typeface="微软雅黑" panose="020B0503020204020204" charset="-122"/>
            </a:endParaRPr>
          </a:p>
        </p:txBody>
      </p:sp>
      <p:sp>
        <p:nvSpPr>
          <p:cNvPr id="2" name="圆角矩形 1"/>
          <p:cNvSpPr/>
          <p:nvPr/>
        </p:nvSpPr>
        <p:spPr>
          <a:xfrm>
            <a:off x="4441825" y="7931150"/>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1"/>
          <a:stretch>
            <a:fillRect/>
          </a:stretch>
        </p:blipFill>
        <p:spPr>
          <a:xfrm>
            <a:off x="1933575" y="5753100"/>
            <a:ext cx="3417888" cy="2036763"/>
          </a:xfrm>
          <a:prstGeom prst="rect">
            <a:avLst/>
          </a:prstGeom>
          <a:noFill/>
          <a:ln w="9525">
            <a:noFill/>
          </a:ln>
        </p:spPr>
      </p:pic>
      <p:pic>
        <p:nvPicPr>
          <p:cNvPr id="18434" name="图片 1"/>
          <p:cNvPicPr>
            <a:picLocks noChangeAspect="1"/>
          </p:cNvPicPr>
          <p:nvPr/>
        </p:nvPicPr>
        <p:blipFill>
          <a:blip r:embed="rId2"/>
          <a:stretch>
            <a:fillRect/>
          </a:stretch>
        </p:blipFill>
        <p:spPr>
          <a:xfrm>
            <a:off x="1933575" y="1824038"/>
            <a:ext cx="3417888" cy="2055812"/>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8436" name="文本框 99"/>
          <p:cNvSpPr txBox="1"/>
          <p:nvPr/>
        </p:nvSpPr>
        <p:spPr>
          <a:xfrm>
            <a:off x="857250" y="985838"/>
            <a:ext cx="5667375"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第3步：设置电压电流源限值（选中对应字符标签，待其高亮后，旋转旋钮设置负载值为3.03V 0.1uA），如图2.</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3" name="圆角矩形 12"/>
          <p:cNvSpPr/>
          <p:nvPr/>
        </p:nvSpPr>
        <p:spPr>
          <a:xfrm>
            <a:off x="2025650" y="2260600"/>
            <a:ext cx="14874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38" name="文本框 99"/>
          <p:cNvSpPr txBox="1"/>
          <p:nvPr/>
        </p:nvSpPr>
        <p:spPr>
          <a:xfrm>
            <a:off x="835025" y="4900613"/>
            <a:ext cx="5694363"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第4步：单击OUTPUT按键，待其变绿后开始输出，此时区域4显示设置值，区域3实时显示输出电压电流，如图2.</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8439" name="文本框 3"/>
          <p:cNvSpPr txBox="1"/>
          <p:nvPr/>
        </p:nvSpPr>
        <p:spPr>
          <a:xfrm>
            <a:off x="2792413" y="78660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2.5 </a:t>
            </a:r>
            <a:r>
              <a:rPr lang="zh-CN" altLang="en-US" sz="1200">
                <a:latin typeface="微软雅黑" panose="020B0503020204020204" charset="-122"/>
                <a:ea typeface="微软雅黑" panose="020B0503020204020204" charset="-122"/>
              </a:rPr>
              <a:t>输出状态界面</a:t>
            </a:r>
            <a:endParaRPr lang="zh-CN" altLang="en-US" sz="1200">
              <a:latin typeface="微软雅黑" panose="020B0503020204020204" charset="-122"/>
              <a:ea typeface="微软雅黑" panose="020B0503020204020204" charset="-122"/>
            </a:endParaRPr>
          </a:p>
        </p:txBody>
      </p:sp>
      <p:sp>
        <p:nvSpPr>
          <p:cNvPr id="18440" name="文本框 6"/>
          <p:cNvSpPr txBox="1"/>
          <p:nvPr/>
        </p:nvSpPr>
        <p:spPr>
          <a:xfrm>
            <a:off x="2794000" y="396875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2.4 </a:t>
            </a:r>
            <a:r>
              <a:rPr lang="zh-CN" altLang="en-US" sz="1200">
                <a:latin typeface="微软雅黑" panose="020B0503020204020204" charset="-122"/>
                <a:ea typeface="微软雅黑" panose="020B0503020204020204" charset="-122"/>
              </a:rPr>
              <a:t>测量值设置界面</a:t>
            </a:r>
            <a:endParaRPr lang="zh-CN" altLang="en-US" sz="1200">
              <a:latin typeface="微软雅黑" panose="020B0503020204020204" charset="-122"/>
              <a:ea typeface="微软雅黑" panose="020B0503020204020204" charset="-122"/>
            </a:endParaRPr>
          </a:p>
        </p:txBody>
      </p:sp>
      <p:sp>
        <p:nvSpPr>
          <p:cNvPr id="8" name="圆角矩形 7"/>
          <p:cNvSpPr/>
          <p:nvPr/>
        </p:nvSpPr>
        <p:spPr>
          <a:xfrm>
            <a:off x="2025650" y="6165850"/>
            <a:ext cx="23256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9459" name="文本框 1"/>
          <p:cNvSpPr txBox="1"/>
          <p:nvPr/>
        </p:nvSpPr>
        <p:spPr>
          <a:xfrm>
            <a:off x="339725" y="996950"/>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3</a:t>
            </a:r>
            <a:r>
              <a:rPr lang="zh-CN" altLang="en-US" sz="1600" b="1">
                <a:solidFill>
                  <a:srgbClr val="1B3B7C"/>
                </a:solidFill>
                <a:latin typeface="微软雅黑" panose="020B0503020204020204" charset="-122"/>
                <a:ea typeface="微软雅黑" panose="020B0503020204020204" charset="-122"/>
              </a:rPr>
              <a:t>、设置</a:t>
            </a:r>
            <a:endParaRPr lang="zh-CN" altLang="zh-CN" sz="16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119188" y="525526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IP和通信方式设置操作页面，如图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1" name="文本框 9"/>
          <p:cNvSpPr txBox="1"/>
          <p:nvPr/>
        </p:nvSpPr>
        <p:spPr>
          <a:xfrm>
            <a:off x="2798128" y="41322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3.1 </a:t>
            </a:r>
            <a:r>
              <a:rPr lang="zh-CN" altLang="en-US" sz="1200">
                <a:latin typeface="微软雅黑" panose="020B0503020204020204" charset="-122"/>
                <a:ea typeface="微软雅黑" panose="020B0503020204020204" charset="-122"/>
              </a:rPr>
              <a:t>设置主界面</a:t>
            </a:r>
            <a:endParaRPr lang="zh-CN" altLang="en-US" sz="1200">
              <a:latin typeface="微软雅黑" panose="020B0503020204020204" charset="-122"/>
              <a:ea typeface="微软雅黑" panose="020B0503020204020204" charset="-122"/>
            </a:endParaRPr>
          </a:p>
        </p:txBody>
      </p:sp>
      <p:sp>
        <p:nvSpPr>
          <p:cNvPr id="19462" name="文本框 2"/>
          <p:cNvSpPr txBox="1"/>
          <p:nvPr/>
        </p:nvSpPr>
        <p:spPr>
          <a:xfrm>
            <a:off x="339725" y="1289050"/>
            <a:ext cx="13954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.1 设置主界面</a:t>
            </a:r>
            <a:endParaRPr lang="zh-CN" altLang="en-US" sz="1400" b="1">
              <a:solidFill>
                <a:srgbClr val="1B3B7C"/>
              </a:solidFill>
              <a:latin typeface="微软雅黑" panose="020B0503020204020204" charset="-122"/>
              <a:ea typeface="微软雅黑" panose="020B0503020204020204" charset="-122"/>
            </a:endParaRPr>
          </a:p>
        </p:txBody>
      </p:sp>
      <p:sp>
        <p:nvSpPr>
          <p:cNvPr id="19463" name="文本框 2"/>
          <p:cNvSpPr txBox="1"/>
          <p:nvPr/>
        </p:nvSpPr>
        <p:spPr>
          <a:xfrm>
            <a:off x="339725" y="4832350"/>
            <a:ext cx="192722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.2 IP和通信方式设置</a:t>
            </a:r>
            <a:endParaRPr lang="zh-CN" altLang="en-US" sz="1400" b="1">
              <a:solidFill>
                <a:srgbClr val="1B3B7C"/>
              </a:solidFill>
              <a:latin typeface="微软雅黑" panose="020B0503020204020204" charset="-122"/>
              <a:ea typeface="微软雅黑" panose="020B0503020204020204" charset="-122"/>
            </a:endParaRPr>
          </a:p>
        </p:txBody>
      </p:sp>
      <p:sp>
        <p:nvSpPr>
          <p:cNvPr id="19464" name="文本框 2"/>
          <p:cNvSpPr txBox="1"/>
          <p:nvPr/>
        </p:nvSpPr>
        <p:spPr>
          <a:xfrm>
            <a:off x="2571750" y="8505825"/>
            <a:ext cx="2239010"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3.2 IP</a:t>
            </a:r>
            <a:r>
              <a:rPr lang="zh-CN" altLang="en-US" sz="1200">
                <a:latin typeface="微软雅黑" panose="020B0503020204020204" charset="-122"/>
                <a:ea typeface="微软雅黑" panose="020B0503020204020204" charset="-122"/>
                <a:sym typeface="宋体" panose="02010600030101010101" pitchFamily="2" charset="-122"/>
              </a:rPr>
              <a:t>和通信方式</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939925" y="1993265"/>
            <a:ext cx="3420110" cy="2002155"/>
          </a:xfrm>
          <a:prstGeom prst="rect">
            <a:avLst/>
          </a:prstGeom>
        </p:spPr>
      </p:pic>
      <p:pic>
        <p:nvPicPr>
          <p:cNvPr id="6" name="图片 5"/>
          <p:cNvPicPr>
            <a:picLocks noChangeAspect="1"/>
          </p:cNvPicPr>
          <p:nvPr/>
        </p:nvPicPr>
        <p:blipFill>
          <a:blip r:embed="rId2"/>
          <a:stretch>
            <a:fillRect/>
          </a:stretch>
        </p:blipFill>
        <p:spPr>
          <a:xfrm>
            <a:off x="1938655" y="5764530"/>
            <a:ext cx="3420000" cy="26354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.3 输出设置</a:t>
            </a:r>
            <a:endParaRPr lang="zh-CN" altLang="en-US" sz="14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输出设置操作页面，如图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3.3 </a:t>
            </a:r>
            <a:r>
              <a:rPr lang="zh-CN" altLang="en-US" sz="1200">
                <a:latin typeface="微软雅黑" panose="020B0503020204020204" charset="-122"/>
                <a:ea typeface="微软雅黑" panose="020B0503020204020204" charset="-122"/>
              </a:rPr>
              <a:t>输出设置界面</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1723390" y="1902460"/>
            <a:ext cx="3411855" cy="2552065"/>
          </a:xfrm>
          <a:prstGeom prst="rect">
            <a:avLst/>
          </a:prstGeom>
        </p:spPr>
      </p:pic>
      <p:sp>
        <p:nvSpPr>
          <p:cNvPr id="5" name="文本框 2"/>
          <p:cNvSpPr txBox="1"/>
          <p:nvPr/>
        </p:nvSpPr>
        <p:spPr>
          <a:xfrm>
            <a:off x="339725" y="4883150"/>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4</a:t>
            </a:r>
            <a:r>
              <a:rPr lang="zh-CN" altLang="en-US" sz="1400" b="1">
                <a:solidFill>
                  <a:srgbClr val="1B3B7C"/>
                </a:solidFill>
                <a:latin typeface="微软雅黑" panose="020B0503020204020204" charset="-122"/>
                <a:ea typeface="微软雅黑" panose="020B0503020204020204" charset="-122"/>
              </a:rPr>
              <a:t> </a:t>
            </a:r>
            <a:r>
              <a:rPr lang="en-US" altLang="zh-CN" sz="1400" b="1">
                <a:solidFill>
                  <a:srgbClr val="1B3B7C"/>
                </a:solidFill>
                <a:latin typeface="微软雅黑" panose="020B0503020204020204" charset="-122"/>
                <a:ea typeface="微软雅黑" panose="020B0503020204020204" charset="-122"/>
              </a:rPr>
              <a:t>PLC</a:t>
            </a:r>
            <a:r>
              <a:rPr lang="zh-CN" altLang="en-US" sz="1400" b="1">
                <a:solidFill>
                  <a:srgbClr val="1B3B7C"/>
                </a:solidFill>
                <a:latin typeface="微软雅黑" panose="020B0503020204020204" charset="-122"/>
                <a:ea typeface="微软雅黑" panose="020B0503020204020204" charset="-122"/>
              </a:rPr>
              <a:t>设置</a:t>
            </a:r>
            <a:endParaRPr lang="zh-CN" altLang="en-US" sz="1400" b="1">
              <a:solidFill>
                <a:srgbClr val="1B3B7C"/>
              </a:solidFill>
              <a:latin typeface="微软雅黑" panose="020B0503020204020204" charset="-122"/>
              <a:ea typeface="微软雅黑" panose="020B0503020204020204" charset="-122"/>
            </a:endParaRP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PLC</a:t>
            </a:r>
            <a:r>
              <a:rPr lang="zh-CN" altLang="en-US" sz="1200">
                <a:latin typeface="微软雅黑" panose="020B0503020204020204" charset="-122"/>
                <a:ea typeface="微软雅黑" panose="020B0503020204020204" charset="-122"/>
                <a:sym typeface="宋体" panose="02010600030101010101" pitchFamily="2" charset="-122"/>
              </a:rPr>
              <a:t>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pic>
        <p:nvPicPr>
          <p:cNvPr id="7" name="图片 6"/>
          <p:cNvPicPr>
            <a:picLocks noChangeAspect="1"/>
          </p:cNvPicPr>
          <p:nvPr>
            <p:custDataLst>
              <p:tags r:id="rId3"/>
            </p:custDataLst>
          </p:nvPr>
        </p:nvPicPr>
        <p:blipFill>
          <a:blip r:embed="rId4"/>
          <a:stretch>
            <a:fillRect/>
          </a:stretch>
        </p:blipFill>
        <p:spPr>
          <a:xfrm>
            <a:off x="1723390" y="5897245"/>
            <a:ext cx="3411855" cy="2635250"/>
          </a:xfrm>
          <a:prstGeom prst="rect">
            <a:avLst/>
          </a:prstGeom>
        </p:spPr>
      </p:pic>
      <p:sp>
        <p:nvSpPr>
          <p:cNvPr id="8" name="文本框 2"/>
          <p:cNvSpPr txBox="1"/>
          <p:nvPr/>
        </p:nvSpPr>
        <p:spPr>
          <a:xfrm>
            <a:off x="2578418" y="86360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3.4 PLC</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019,&quot;width&quot;:5373}"/>
</p:tagLst>
</file>

<file path=ppt/tags/tag2.xml><?xml version="1.0" encoding="utf-8"?>
<p:tagLst xmlns:p="http://schemas.openxmlformats.org/presentationml/2006/main">
  <p:tag name="KSO_WM_UNIT_PLACING_PICTURE_USER_VIEWPORT" val="{&quot;height&quot;:4150,&quot;width&quot;:5373}"/>
</p:tagLst>
</file>

<file path=ppt/tags/tag3.xml><?xml version="1.0" encoding="utf-8"?>
<p:tagLst xmlns:p="http://schemas.openxmlformats.org/presentationml/2006/main">
  <p:tag name="KSO_WM_UNIT_PLACING_PICTURE_USER_VIEWPORT" val="{&quot;height&quot;:5280,&quot;width&quot;:1071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4046</Words>
  <Application>WPS 演示</Application>
  <PresentationFormat>自定义</PresentationFormat>
  <Paragraphs>242</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60</cp:revision>
  <dcterms:created xsi:type="dcterms:W3CDTF">2020-05-25T07:43:00Z</dcterms:created>
  <dcterms:modified xsi:type="dcterms:W3CDTF">2020-11-24T07:02:12Z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