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79" r:id="rId3"/>
    <p:sldId id="282" r:id="rId4"/>
    <p:sldId id="284" r:id="rId5"/>
    <p:sldId id="283" r:id="rId6"/>
    <p:sldId id="287" r:id="rId7"/>
    <p:sldId id="285" r:id="rId8"/>
    <p:sldId id="286" r:id="rId9"/>
    <p:sldId id="290" r:id="rId10"/>
    <p:sldId id="291" r:id="rId11"/>
    <p:sldId id="296" r:id="rId12"/>
    <p:sldId id="292" r:id="rId13"/>
    <p:sldId id="293" r:id="rId14"/>
    <p:sldId id="294" r:id="rId15"/>
    <p:sldId id="257" r:id="rId16"/>
    <p:sldId id="265" r:id="rId17"/>
    <p:sldId id="270" r:id="rId18"/>
    <p:sldId id="295" r:id="rId19"/>
    <p:sldId id="297" r:id="rId20"/>
    <p:sldId id="298" r:id="rId21"/>
    <p:sldId id="301" r:id="rId22"/>
  </p:sldIdLst>
  <p:sldSz cx="9144000" cy="5143500" type="screen16x9"/>
  <p:notesSz cx="6858000" cy="9144000"/>
  <p:embeddedFontLst>
    <p:embeddedFont>
      <p:font typeface="Fira Sans Extra Condensed" panose="020B0503050000020004" pitchFamily="34" charset="0"/>
      <p:regular r:id="rId24"/>
      <p:bold r:id="rId25"/>
      <p:italic r:id="rId26"/>
      <p:boldItalic r:id="rId27"/>
    </p:embeddedFont>
    <p:embeddedFont>
      <p:font typeface="Maven Pro" panose="020B0604020202020204" charset="0"/>
      <p:regular r:id="rId28"/>
      <p:bold r:id="rId29"/>
    </p:embeddedFont>
    <p:embeddedFont>
      <p:font typeface="Montserrat" panose="00000500000000000000" pitchFamily="2" charset="0"/>
      <p:regular r:id="rId30"/>
      <p:bold r:id="rId31"/>
      <p:italic r:id="rId32"/>
      <p:boldItalic r:id="rId33"/>
    </p:embeddedFont>
    <p:embeddedFont>
      <p:font typeface="Montserrat Medium" panose="00000600000000000000" pitchFamily="2" charset="0"/>
      <p:regular r:id="rId34"/>
      <p:bold r:id="rId35"/>
      <p:italic r:id="rId36"/>
      <p:boldItalic r:id="rId37"/>
    </p:embeddedFont>
    <p:embeddedFont>
      <p:font typeface="Montserrat SemiBold" panose="000007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886E6"/>
    <a:srgbClr val="036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4871C0-2372-4E17-A5FB-918C18B242EE}">
  <a:tblStyle styleId="{714871C0-2372-4E17-A5FB-918C18B242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b31eeb76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b31eeb76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61AD9946-2FE9-A8F6-B418-E9613CC51A80}"/>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478C53E8-37C7-E136-D792-E617DABDE3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BEABCD76-4041-F405-FA5D-C7FFD3F255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902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22753051-A31B-F1B6-A090-1F0653542CB0}"/>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1E33A7A8-3430-C474-A73B-D3B0B131EB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ECA20CFA-DE4D-6066-78D4-206F4DFFB2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323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746C066D-48E4-9818-B688-A155BD1459AB}"/>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0863268F-DE1D-92CB-1DA4-A881EDD59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FAC2CCB8-3A11-D14F-361A-2FC4B64C12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70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0AB75206-9E53-CD7D-05A1-92CFA98F938D}"/>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911D09FA-AFA5-016C-E3CE-9528DA0822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8B1CEAA6-90DF-856E-05D1-0DEB61EB75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25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621049F2-E481-0D7B-1B51-741CFD3D5139}"/>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C72AD5B3-F817-1A75-8C27-8EE59366C4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9C6BEFC8-E4F4-EE96-9A3F-29C3AB44E2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80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5868fc0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5868fc0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a5868fc0f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a5868fc0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de95a381e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de95a381e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29FFC401-A8C4-8C64-92B4-84AE001A609E}"/>
            </a:ext>
          </a:extLst>
        </p:cNvPr>
        <p:cNvGrpSpPr/>
        <p:nvPr/>
      </p:nvGrpSpPr>
      <p:grpSpPr>
        <a:xfrm>
          <a:off x="0" y="0"/>
          <a:ext cx="0" cy="0"/>
          <a:chOff x="0" y="0"/>
          <a:chExt cx="0" cy="0"/>
        </a:xfrm>
      </p:grpSpPr>
      <p:sp>
        <p:nvSpPr>
          <p:cNvPr id="662" name="Google Shape;662;g1de95a381e3_0_1029:notes">
            <a:extLst>
              <a:ext uri="{FF2B5EF4-FFF2-40B4-BE49-F238E27FC236}">
                <a16:creationId xmlns:a16="http://schemas.microsoft.com/office/drawing/2014/main" id="{4473481E-02F5-2130-D5CD-D28FA6D455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de95a381e3_0_1029:notes">
            <a:extLst>
              <a:ext uri="{FF2B5EF4-FFF2-40B4-BE49-F238E27FC236}">
                <a16:creationId xmlns:a16="http://schemas.microsoft.com/office/drawing/2014/main" id="{10D1A0D0-0B4A-CD95-39F6-E6B872BF0B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01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64149D79-E57F-2EAF-B8A2-1919E58E9228}"/>
            </a:ext>
          </a:extLst>
        </p:cNvPr>
        <p:cNvGrpSpPr/>
        <p:nvPr/>
      </p:nvGrpSpPr>
      <p:grpSpPr>
        <a:xfrm>
          <a:off x="0" y="0"/>
          <a:ext cx="0" cy="0"/>
          <a:chOff x="0" y="0"/>
          <a:chExt cx="0" cy="0"/>
        </a:xfrm>
      </p:grpSpPr>
      <p:sp>
        <p:nvSpPr>
          <p:cNvPr id="662" name="Google Shape;662;g1de95a381e3_0_1029:notes">
            <a:extLst>
              <a:ext uri="{FF2B5EF4-FFF2-40B4-BE49-F238E27FC236}">
                <a16:creationId xmlns:a16="http://schemas.microsoft.com/office/drawing/2014/main" id="{92B227B8-645B-E5D3-016F-36178D895D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de95a381e3_0_1029:notes">
            <a:extLst>
              <a:ext uri="{FF2B5EF4-FFF2-40B4-BE49-F238E27FC236}">
                <a16:creationId xmlns:a16="http://schemas.microsoft.com/office/drawing/2014/main" id="{A1C43222-FEF9-47D1-9A30-B3E8068D88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68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a:extLst>
            <a:ext uri="{FF2B5EF4-FFF2-40B4-BE49-F238E27FC236}">
              <a16:creationId xmlns:a16="http://schemas.microsoft.com/office/drawing/2014/main" id="{3A43A357-601C-470F-C5C0-27683939A311}"/>
            </a:ext>
          </a:extLst>
        </p:cNvPr>
        <p:cNvGrpSpPr/>
        <p:nvPr/>
      </p:nvGrpSpPr>
      <p:grpSpPr>
        <a:xfrm>
          <a:off x="0" y="0"/>
          <a:ext cx="0" cy="0"/>
          <a:chOff x="0" y="0"/>
          <a:chExt cx="0" cy="0"/>
        </a:xfrm>
      </p:grpSpPr>
      <p:sp>
        <p:nvSpPr>
          <p:cNvPr id="45" name="Google Shape;45;g2b31eeb7666_0_6:notes">
            <a:extLst>
              <a:ext uri="{FF2B5EF4-FFF2-40B4-BE49-F238E27FC236}">
                <a16:creationId xmlns:a16="http://schemas.microsoft.com/office/drawing/2014/main" id="{448F2B22-97A4-28A7-E589-CBE8DEC259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b31eeb7666_0_6:notes">
            <a:extLst>
              <a:ext uri="{FF2B5EF4-FFF2-40B4-BE49-F238E27FC236}">
                <a16:creationId xmlns:a16="http://schemas.microsoft.com/office/drawing/2014/main" id="{B17C4D92-2DC2-53DF-5DC0-A8D8BA449C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711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83390F77-BC57-B5B8-2A8C-B08F4A72674A}"/>
            </a:ext>
          </a:extLst>
        </p:cNvPr>
        <p:cNvGrpSpPr/>
        <p:nvPr/>
      </p:nvGrpSpPr>
      <p:grpSpPr>
        <a:xfrm>
          <a:off x="0" y="0"/>
          <a:ext cx="0" cy="0"/>
          <a:chOff x="0" y="0"/>
          <a:chExt cx="0" cy="0"/>
        </a:xfrm>
      </p:grpSpPr>
      <p:sp>
        <p:nvSpPr>
          <p:cNvPr id="662" name="Google Shape;662;g1de95a381e3_0_1029:notes">
            <a:extLst>
              <a:ext uri="{FF2B5EF4-FFF2-40B4-BE49-F238E27FC236}">
                <a16:creationId xmlns:a16="http://schemas.microsoft.com/office/drawing/2014/main" id="{9C548175-241C-4363-B4B5-096D9EFD75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de95a381e3_0_1029:notes">
            <a:extLst>
              <a:ext uri="{FF2B5EF4-FFF2-40B4-BE49-F238E27FC236}">
                <a16:creationId xmlns:a16="http://schemas.microsoft.com/office/drawing/2014/main" id="{2C90A7DD-68E4-8423-028D-88BC712D6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130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B9F250B5-B6C1-B4D8-8496-E4476B44D5DE}"/>
            </a:ext>
          </a:extLst>
        </p:cNvPr>
        <p:cNvGrpSpPr/>
        <p:nvPr/>
      </p:nvGrpSpPr>
      <p:grpSpPr>
        <a:xfrm>
          <a:off x="0" y="0"/>
          <a:ext cx="0" cy="0"/>
          <a:chOff x="0" y="0"/>
          <a:chExt cx="0" cy="0"/>
        </a:xfrm>
      </p:grpSpPr>
      <p:sp>
        <p:nvSpPr>
          <p:cNvPr id="662" name="Google Shape;662;g1de95a381e3_0_1029:notes">
            <a:extLst>
              <a:ext uri="{FF2B5EF4-FFF2-40B4-BE49-F238E27FC236}">
                <a16:creationId xmlns:a16="http://schemas.microsoft.com/office/drawing/2014/main" id="{285E0AEF-377B-BE18-CCE3-BF01307F0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de95a381e3_0_1029:notes">
            <a:extLst>
              <a:ext uri="{FF2B5EF4-FFF2-40B4-BE49-F238E27FC236}">
                <a16:creationId xmlns:a16="http://schemas.microsoft.com/office/drawing/2014/main" id="{814577C2-4804-E648-B6BB-06C1492004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50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8cc7b9663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D508E283-38D1-0D03-113D-78C1BC466663}"/>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2F80E389-83DF-D202-607A-6CE7AAE5DB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697B8864-EFB7-C9B7-EC3F-022EC588AD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72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5C8EE33F-9876-82D1-CC02-08A8D0BB65DD}"/>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C8FC21CF-3935-CCD1-94FE-0F0E0D7823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9FEB08D7-F88B-2116-FE94-A3F177726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18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a:extLst>
            <a:ext uri="{FF2B5EF4-FFF2-40B4-BE49-F238E27FC236}">
              <a16:creationId xmlns:a16="http://schemas.microsoft.com/office/drawing/2014/main" id="{525679FA-5AC3-04BF-9B1A-DE0CF70B9124}"/>
            </a:ext>
          </a:extLst>
        </p:cNvPr>
        <p:cNvGrpSpPr/>
        <p:nvPr/>
      </p:nvGrpSpPr>
      <p:grpSpPr>
        <a:xfrm>
          <a:off x="0" y="0"/>
          <a:ext cx="0" cy="0"/>
          <a:chOff x="0" y="0"/>
          <a:chExt cx="0" cy="0"/>
        </a:xfrm>
      </p:grpSpPr>
      <p:sp>
        <p:nvSpPr>
          <p:cNvPr id="45" name="Google Shape;45;g2b31eeb7666_0_6:notes">
            <a:extLst>
              <a:ext uri="{FF2B5EF4-FFF2-40B4-BE49-F238E27FC236}">
                <a16:creationId xmlns:a16="http://schemas.microsoft.com/office/drawing/2014/main" id="{9264EC48-2008-B685-07EE-48D8537B1F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b31eeb7666_0_6:notes">
            <a:extLst>
              <a:ext uri="{FF2B5EF4-FFF2-40B4-BE49-F238E27FC236}">
                <a16:creationId xmlns:a16="http://schemas.microsoft.com/office/drawing/2014/main" id="{C178F87D-83BF-5417-A54C-EDBD69FF4A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59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3834D9FF-BF0B-AEB3-3394-4BFAE26EAD54}"/>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76F1A953-C917-77C6-D9DF-3DA68BEA4C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246371CD-CAA2-622A-9614-55DC8FD2D0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09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9355F5C1-23B9-C642-177B-30E52613D643}"/>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766B95DC-6759-6D29-B758-633384E4E1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9156756A-8BF3-35E6-5C08-C7EFC2ECE9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469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ED217403-6272-A080-E2D7-DEE742EB0655}"/>
            </a:ext>
          </a:extLst>
        </p:cNvPr>
        <p:cNvGrpSpPr/>
        <p:nvPr/>
      </p:nvGrpSpPr>
      <p:grpSpPr>
        <a:xfrm>
          <a:off x="0" y="0"/>
          <a:ext cx="0" cy="0"/>
          <a:chOff x="0" y="0"/>
          <a:chExt cx="0" cy="0"/>
        </a:xfrm>
      </p:grpSpPr>
      <p:sp>
        <p:nvSpPr>
          <p:cNvPr id="1075" name="Google Shape;1075;g28cc7b96639_0_31:notes">
            <a:extLst>
              <a:ext uri="{FF2B5EF4-FFF2-40B4-BE49-F238E27FC236}">
                <a16:creationId xmlns:a16="http://schemas.microsoft.com/office/drawing/2014/main" id="{CC3C1F34-AEAC-FB72-F070-B71DFBDD40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a:extLst>
              <a:ext uri="{FF2B5EF4-FFF2-40B4-BE49-F238E27FC236}">
                <a16:creationId xmlns:a16="http://schemas.microsoft.com/office/drawing/2014/main" id="{856FC69A-9CE6-9ED7-AD0F-231A2EC535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7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5613"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65613"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4" name="Google Shape;54;p15"/>
          <p:cNvSpPr txBox="1">
            <a:spLocks noGrp="1"/>
          </p:cNvSpPr>
          <p:nvPr>
            <p:ph type="ctrTitle"/>
          </p:nvPr>
        </p:nvSpPr>
        <p:spPr>
          <a:xfrm>
            <a:off x="380827" y="1009059"/>
            <a:ext cx="4487400" cy="22885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002060"/>
                </a:solidFill>
              </a:rPr>
              <a:t>Wine Quality Classification Using Weka</a:t>
            </a:r>
            <a:endParaRPr dirty="0">
              <a:solidFill>
                <a:srgbClr val="002060"/>
              </a:solidFill>
            </a:endParaRPr>
          </a:p>
        </p:txBody>
      </p:sp>
      <p:sp>
        <p:nvSpPr>
          <p:cNvPr id="55" name="Google Shape;55;p15"/>
          <p:cNvSpPr txBox="1">
            <a:spLocks noGrp="1"/>
          </p:cNvSpPr>
          <p:nvPr>
            <p:ph type="subTitle" idx="1"/>
          </p:nvPr>
        </p:nvSpPr>
        <p:spPr>
          <a:xfrm>
            <a:off x="624506" y="3297638"/>
            <a:ext cx="5395505"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solidFill>
                  <a:srgbClr val="002060"/>
                </a:solidFill>
              </a:rPr>
              <a:t>Darshan Pathak </a:t>
            </a:r>
            <a:endParaRPr sz="2400" dirty="0">
              <a:solidFill>
                <a:srgbClr val="002060"/>
              </a:solidFill>
            </a:endParaRPr>
          </a:p>
        </p:txBody>
      </p:sp>
      <p:grpSp>
        <p:nvGrpSpPr>
          <p:cNvPr id="48" name="Google Shape;48;p15"/>
          <p:cNvGrpSpPr/>
          <p:nvPr/>
        </p:nvGrpSpPr>
        <p:grpSpPr>
          <a:xfrm>
            <a:off x="6460752" y="1009059"/>
            <a:ext cx="3584660" cy="3584660"/>
            <a:chOff x="6932845" y="1333650"/>
            <a:chExt cx="2526900" cy="2526900"/>
          </a:xfrm>
        </p:grpSpPr>
        <p:sp>
          <p:nvSpPr>
            <p:cNvPr id="49" name="Google Shape;49;p15"/>
            <p:cNvSpPr/>
            <p:nvPr/>
          </p:nvSpPr>
          <p:spPr>
            <a:xfrm>
              <a:off x="6932845" y="1333650"/>
              <a:ext cx="2526900" cy="25269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0" name="Google Shape;50;p15"/>
            <p:cNvSpPr/>
            <p:nvPr/>
          </p:nvSpPr>
          <p:spPr>
            <a:xfrm>
              <a:off x="7215745" y="1616550"/>
              <a:ext cx="1961100" cy="1961100"/>
            </a:xfrm>
            <a:prstGeom prst="pie">
              <a:avLst>
                <a:gd name="adj1" fmla="val 17255654"/>
                <a:gd name="adj2" fmla="val 16768588"/>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7215745" y="1616550"/>
              <a:ext cx="1961100" cy="1961100"/>
            </a:xfrm>
            <a:prstGeom prst="pie">
              <a:avLst>
                <a:gd name="adj1" fmla="val 16261269"/>
                <a:gd name="adj2" fmla="val 8686042"/>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7214048" y="1612352"/>
              <a:ext cx="1961100" cy="1961100"/>
            </a:xfrm>
            <a:prstGeom prst="pie">
              <a:avLst>
                <a:gd name="adj1" fmla="val 16261269"/>
                <a:gd name="adj2" fmla="val 2161881"/>
              </a:avLst>
            </a:prstGeom>
            <a:solidFill>
              <a:schemeClr val="accen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 name="Google Shape;63;p15"/>
          <p:cNvSpPr/>
          <p:nvPr/>
        </p:nvSpPr>
        <p:spPr>
          <a:xfrm rot="18900000">
            <a:off x="7570825" y="2120218"/>
            <a:ext cx="1350433" cy="1350433"/>
          </a:xfrm>
          <a:prstGeom prst="ellipse">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ontserrat Medium"/>
              <a:ea typeface="Montserrat Medium"/>
              <a:cs typeface="Montserrat Medium"/>
              <a:sym typeface="Montserrat Medium"/>
            </a:endParaRPr>
          </a:p>
        </p:txBody>
      </p:sp>
      <p:grpSp>
        <p:nvGrpSpPr>
          <p:cNvPr id="4" name="Google Shape;1899;p72">
            <a:extLst>
              <a:ext uri="{FF2B5EF4-FFF2-40B4-BE49-F238E27FC236}">
                <a16:creationId xmlns:a16="http://schemas.microsoft.com/office/drawing/2014/main" id="{2D616003-F843-5BB7-1AFD-27132FC41345}"/>
              </a:ext>
            </a:extLst>
          </p:cNvPr>
          <p:cNvGrpSpPr/>
          <p:nvPr/>
        </p:nvGrpSpPr>
        <p:grpSpPr>
          <a:xfrm>
            <a:off x="8015508" y="2571991"/>
            <a:ext cx="461065" cy="446886"/>
            <a:chOff x="7254672" y="1567552"/>
            <a:chExt cx="461065" cy="446886"/>
          </a:xfrm>
        </p:grpSpPr>
        <p:sp>
          <p:nvSpPr>
            <p:cNvPr id="5" name="Google Shape;1900;p72">
              <a:extLst>
                <a:ext uri="{FF2B5EF4-FFF2-40B4-BE49-F238E27FC236}">
                  <a16:creationId xmlns:a16="http://schemas.microsoft.com/office/drawing/2014/main" id="{24A63BF4-9845-8B9D-5179-518F9B8F5A7C}"/>
                </a:ext>
              </a:extLst>
            </p:cNvPr>
            <p:cNvSpPr/>
            <p:nvPr/>
          </p:nvSpPr>
          <p:spPr>
            <a:xfrm>
              <a:off x="7254672" y="1675452"/>
              <a:ext cx="259604" cy="259611"/>
            </a:xfrm>
            <a:custGeom>
              <a:avLst/>
              <a:gdLst/>
              <a:ahLst/>
              <a:cxnLst/>
              <a:rect l="l" t="t" r="r" b="b"/>
              <a:pathLst>
                <a:path w="259604" h="259611" extrusionOk="0">
                  <a:moveTo>
                    <a:pt x="251971" y="115993"/>
                  </a:moveTo>
                  <a:lnTo>
                    <a:pt x="143980" y="115993"/>
                  </a:lnTo>
                  <a:lnTo>
                    <a:pt x="143980" y="7472"/>
                  </a:lnTo>
                  <a:cubicBezTo>
                    <a:pt x="143980" y="3345"/>
                    <a:pt x="140636" y="0"/>
                    <a:pt x="136508" y="0"/>
                  </a:cubicBezTo>
                  <a:lnTo>
                    <a:pt x="129801" y="0"/>
                  </a:lnTo>
                  <a:cubicBezTo>
                    <a:pt x="31549" y="0"/>
                    <a:pt x="-41554" y="109725"/>
                    <a:pt x="26594" y="213076"/>
                  </a:cubicBezTo>
                  <a:cubicBezTo>
                    <a:pt x="31863" y="221069"/>
                    <a:pt x="38742" y="227894"/>
                    <a:pt x="46736" y="233154"/>
                  </a:cubicBezTo>
                  <a:cubicBezTo>
                    <a:pt x="152370" y="302606"/>
                    <a:pt x="264577" y="224612"/>
                    <a:pt x="259434" y="123096"/>
                  </a:cubicBezTo>
                  <a:cubicBezTo>
                    <a:pt x="259236" y="119122"/>
                    <a:pt x="255945" y="116002"/>
                    <a:pt x="251971" y="116002"/>
                  </a:cubicBezTo>
                  <a:close/>
                  <a:moveTo>
                    <a:pt x="27413" y="133203"/>
                  </a:moveTo>
                  <a:cubicBezTo>
                    <a:pt x="25803" y="80008"/>
                    <a:pt x="65079" y="35481"/>
                    <a:pt x="116106" y="28746"/>
                  </a:cubicBezTo>
                  <a:lnTo>
                    <a:pt x="116106" y="130056"/>
                  </a:lnTo>
                  <a:cubicBezTo>
                    <a:pt x="116106" y="137680"/>
                    <a:pt x="122293" y="143867"/>
                    <a:pt x="129918" y="143867"/>
                  </a:cubicBezTo>
                  <a:lnTo>
                    <a:pt x="230813" y="143867"/>
                  </a:lnTo>
                  <a:cubicBezTo>
                    <a:pt x="223908" y="194751"/>
                    <a:pt x="179408" y="233855"/>
                    <a:pt x="126294" y="232192"/>
                  </a:cubicBezTo>
                  <a:cubicBezTo>
                    <a:pt x="72596" y="230510"/>
                    <a:pt x="29040" y="186901"/>
                    <a:pt x="27413" y="133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 name="Google Shape;1901;p72">
              <a:extLst>
                <a:ext uri="{FF2B5EF4-FFF2-40B4-BE49-F238E27FC236}">
                  <a16:creationId xmlns:a16="http://schemas.microsoft.com/office/drawing/2014/main" id="{FFB472C5-E9FC-8CEE-5045-946C3CAEFA89}"/>
                </a:ext>
              </a:extLst>
            </p:cNvPr>
            <p:cNvSpPr/>
            <p:nvPr/>
          </p:nvSpPr>
          <p:spPr>
            <a:xfrm>
              <a:off x="7416627" y="1630727"/>
              <a:ext cx="143264" cy="143623"/>
            </a:xfrm>
            <a:custGeom>
              <a:avLst/>
              <a:gdLst/>
              <a:ahLst/>
              <a:cxnLst/>
              <a:rect l="l" t="t" r="r" b="b"/>
              <a:pathLst>
                <a:path w="143264" h="143623" extrusionOk="0">
                  <a:moveTo>
                    <a:pt x="9" y="13811"/>
                  </a:moveTo>
                  <a:lnTo>
                    <a:pt x="9" y="129813"/>
                  </a:lnTo>
                  <a:cubicBezTo>
                    <a:pt x="9" y="137438"/>
                    <a:pt x="6195" y="143624"/>
                    <a:pt x="13820" y="143624"/>
                  </a:cubicBezTo>
                  <a:lnTo>
                    <a:pt x="129453" y="143624"/>
                  </a:lnTo>
                  <a:cubicBezTo>
                    <a:pt x="137087" y="143624"/>
                    <a:pt x="143264" y="137429"/>
                    <a:pt x="143264" y="129795"/>
                  </a:cubicBezTo>
                  <a:cubicBezTo>
                    <a:pt x="143255" y="58104"/>
                    <a:pt x="84656" y="0"/>
                    <a:pt x="13811" y="0"/>
                  </a:cubicBezTo>
                  <a:cubicBezTo>
                    <a:pt x="6186" y="0"/>
                    <a:pt x="0" y="6186"/>
                    <a:pt x="0" y="13811"/>
                  </a:cubicBezTo>
                  <a:close/>
                  <a:moveTo>
                    <a:pt x="26984" y="115750"/>
                  </a:moveTo>
                  <a:lnTo>
                    <a:pt x="26984" y="28360"/>
                  </a:lnTo>
                  <a:cubicBezTo>
                    <a:pt x="72104" y="34663"/>
                    <a:pt x="107918" y="70603"/>
                    <a:pt x="114059" y="115750"/>
                  </a:cubicBezTo>
                  <a:lnTo>
                    <a:pt x="26984" y="1157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 name="Google Shape;1902;p72">
              <a:extLst>
                <a:ext uri="{FF2B5EF4-FFF2-40B4-BE49-F238E27FC236}">
                  <a16:creationId xmlns:a16="http://schemas.microsoft.com/office/drawing/2014/main" id="{D86763FF-1862-1B21-A9EB-12F0C4043416}"/>
                </a:ext>
              </a:extLst>
            </p:cNvPr>
            <p:cNvSpPr/>
            <p:nvPr/>
          </p:nvSpPr>
          <p:spPr>
            <a:xfrm>
              <a:off x="7585884" y="1567552"/>
              <a:ext cx="99731" cy="27874"/>
            </a:xfrm>
            <a:custGeom>
              <a:avLst/>
              <a:gdLst/>
              <a:ahLst/>
              <a:cxnLst/>
              <a:rect l="l" t="t" r="r" b="b"/>
              <a:pathLst>
                <a:path w="99731" h="27874" extrusionOk="0">
                  <a:moveTo>
                    <a:pt x="85792" y="0"/>
                  </a:moveTo>
                  <a:lnTo>
                    <a:pt x="14137" y="0"/>
                  </a:lnTo>
                  <a:cubicBezTo>
                    <a:pt x="7726" y="0"/>
                    <a:pt x="1909" y="4244"/>
                    <a:pt x="416" y="10484"/>
                  </a:cubicBezTo>
                  <a:cubicBezTo>
                    <a:pt x="-1796" y="19683"/>
                    <a:pt x="5119" y="27874"/>
                    <a:pt x="13939" y="27874"/>
                  </a:cubicBezTo>
                  <a:lnTo>
                    <a:pt x="85594" y="27874"/>
                  </a:lnTo>
                  <a:cubicBezTo>
                    <a:pt x="92005" y="27874"/>
                    <a:pt x="97823" y="23630"/>
                    <a:pt x="99316" y="17390"/>
                  </a:cubicBezTo>
                  <a:cubicBezTo>
                    <a:pt x="101527" y="8191"/>
                    <a:pt x="94613" y="0"/>
                    <a:pt x="857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8" name="Google Shape;1903;p72">
              <a:extLst>
                <a:ext uri="{FF2B5EF4-FFF2-40B4-BE49-F238E27FC236}">
                  <a16:creationId xmlns:a16="http://schemas.microsoft.com/office/drawing/2014/main" id="{9DADDAFD-2075-B921-2CD8-5055B0298B92}"/>
                </a:ext>
              </a:extLst>
            </p:cNvPr>
            <p:cNvSpPr/>
            <p:nvPr/>
          </p:nvSpPr>
          <p:spPr>
            <a:xfrm>
              <a:off x="7585749" y="1609813"/>
              <a:ext cx="129988" cy="27874"/>
            </a:xfrm>
            <a:custGeom>
              <a:avLst/>
              <a:gdLst/>
              <a:ahLst/>
              <a:cxnLst/>
              <a:rect l="l" t="t" r="r" b="b"/>
              <a:pathLst>
                <a:path w="129988" h="27874" extrusionOk="0">
                  <a:moveTo>
                    <a:pt x="116049" y="0"/>
                  </a:moveTo>
                  <a:lnTo>
                    <a:pt x="14137" y="0"/>
                  </a:lnTo>
                  <a:cubicBezTo>
                    <a:pt x="7726" y="0"/>
                    <a:pt x="1909" y="4244"/>
                    <a:pt x="416" y="10484"/>
                  </a:cubicBezTo>
                  <a:cubicBezTo>
                    <a:pt x="-1796" y="19683"/>
                    <a:pt x="5119" y="27874"/>
                    <a:pt x="13939" y="27874"/>
                  </a:cubicBezTo>
                  <a:lnTo>
                    <a:pt x="115851" y="27874"/>
                  </a:lnTo>
                  <a:cubicBezTo>
                    <a:pt x="122262" y="27874"/>
                    <a:pt x="128080" y="23630"/>
                    <a:pt x="129572" y="17390"/>
                  </a:cubicBezTo>
                  <a:cubicBezTo>
                    <a:pt x="131784" y="8191"/>
                    <a:pt x="124879" y="0"/>
                    <a:pt x="1160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9" name="Google Shape;1904;p72">
              <a:extLst>
                <a:ext uri="{FF2B5EF4-FFF2-40B4-BE49-F238E27FC236}">
                  <a16:creationId xmlns:a16="http://schemas.microsoft.com/office/drawing/2014/main" id="{0BDDCF91-9310-5B80-EF23-1CD8F3A13EE9}"/>
                </a:ext>
              </a:extLst>
            </p:cNvPr>
            <p:cNvSpPr/>
            <p:nvPr/>
          </p:nvSpPr>
          <p:spPr>
            <a:xfrm>
              <a:off x="7549180" y="1791444"/>
              <a:ext cx="68584" cy="27874"/>
            </a:xfrm>
            <a:custGeom>
              <a:avLst/>
              <a:gdLst/>
              <a:ahLst/>
              <a:cxnLst/>
              <a:rect l="l" t="t" r="r" b="b"/>
              <a:pathLst>
                <a:path w="68584" h="27874" extrusionOk="0">
                  <a:moveTo>
                    <a:pt x="54645" y="0"/>
                  </a:moveTo>
                  <a:lnTo>
                    <a:pt x="14137" y="0"/>
                  </a:lnTo>
                  <a:cubicBezTo>
                    <a:pt x="7726" y="0"/>
                    <a:pt x="1909" y="4244"/>
                    <a:pt x="416" y="10484"/>
                  </a:cubicBezTo>
                  <a:cubicBezTo>
                    <a:pt x="-1796" y="19683"/>
                    <a:pt x="5119" y="27874"/>
                    <a:pt x="13939" y="27874"/>
                  </a:cubicBezTo>
                  <a:lnTo>
                    <a:pt x="54447" y="27874"/>
                  </a:lnTo>
                  <a:cubicBezTo>
                    <a:pt x="60858" y="27874"/>
                    <a:pt x="66676" y="23630"/>
                    <a:pt x="68168" y="17390"/>
                  </a:cubicBezTo>
                  <a:cubicBezTo>
                    <a:pt x="70380" y="8191"/>
                    <a:pt x="63466" y="0"/>
                    <a:pt x="5464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0" name="Google Shape;1905;p72">
              <a:extLst>
                <a:ext uri="{FF2B5EF4-FFF2-40B4-BE49-F238E27FC236}">
                  <a16:creationId xmlns:a16="http://schemas.microsoft.com/office/drawing/2014/main" id="{BC16B157-DF69-1885-1F7F-DFA14093EFD3}"/>
                </a:ext>
              </a:extLst>
            </p:cNvPr>
            <p:cNvSpPr/>
            <p:nvPr/>
          </p:nvSpPr>
          <p:spPr>
            <a:xfrm>
              <a:off x="7626382" y="1791444"/>
              <a:ext cx="84463" cy="27874"/>
            </a:xfrm>
            <a:custGeom>
              <a:avLst/>
              <a:gdLst/>
              <a:ahLst/>
              <a:cxnLst/>
              <a:rect l="l" t="t" r="r" b="b"/>
              <a:pathLst>
                <a:path w="84463" h="27874" extrusionOk="0">
                  <a:moveTo>
                    <a:pt x="70524" y="0"/>
                  </a:moveTo>
                  <a:lnTo>
                    <a:pt x="14137" y="0"/>
                  </a:lnTo>
                  <a:cubicBezTo>
                    <a:pt x="7726" y="0"/>
                    <a:pt x="1909" y="4244"/>
                    <a:pt x="416" y="10484"/>
                  </a:cubicBezTo>
                  <a:cubicBezTo>
                    <a:pt x="-1796" y="19683"/>
                    <a:pt x="5119" y="27874"/>
                    <a:pt x="13939" y="27874"/>
                  </a:cubicBezTo>
                  <a:lnTo>
                    <a:pt x="70326" y="27874"/>
                  </a:lnTo>
                  <a:cubicBezTo>
                    <a:pt x="76738" y="27874"/>
                    <a:pt x="82555" y="23630"/>
                    <a:pt x="84048" y="17390"/>
                  </a:cubicBezTo>
                  <a:cubicBezTo>
                    <a:pt x="86260" y="8191"/>
                    <a:pt x="79345" y="0"/>
                    <a:pt x="705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1" name="Google Shape;1906;p72">
              <a:extLst>
                <a:ext uri="{FF2B5EF4-FFF2-40B4-BE49-F238E27FC236}">
                  <a16:creationId xmlns:a16="http://schemas.microsoft.com/office/drawing/2014/main" id="{49C3C986-758D-0AB7-F04D-7E6372D20DF8}"/>
                </a:ext>
              </a:extLst>
            </p:cNvPr>
            <p:cNvSpPr/>
            <p:nvPr/>
          </p:nvSpPr>
          <p:spPr>
            <a:xfrm>
              <a:off x="7548766" y="1833705"/>
              <a:ext cx="162421" cy="27874"/>
            </a:xfrm>
            <a:custGeom>
              <a:avLst/>
              <a:gdLst/>
              <a:ahLst/>
              <a:cxnLst/>
              <a:rect l="l" t="t" r="r" b="b"/>
              <a:pathLst>
                <a:path w="162421" h="27874" extrusionOk="0">
                  <a:moveTo>
                    <a:pt x="148491" y="0"/>
                  </a:moveTo>
                  <a:lnTo>
                    <a:pt x="14137" y="0"/>
                  </a:lnTo>
                  <a:cubicBezTo>
                    <a:pt x="7726" y="0"/>
                    <a:pt x="1909" y="4244"/>
                    <a:pt x="416" y="10484"/>
                  </a:cubicBezTo>
                  <a:cubicBezTo>
                    <a:pt x="-1796" y="19683"/>
                    <a:pt x="5119" y="27874"/>
                    <a:pt x="13939" y="27874"/>
                  </a:cubicBezTo>
                  <a:lnTo>
                    <a:pt x="148284" y="27874"/>
                  </a:lnTo>
                  <a:cubicBezTo>
                    <a:pt x="154695" y="27874"/>
                    <a:pt x="160512" y="23630"/>
                    <a:pt x="162005" y="17390"/>
                  </a:cubicBezTo>
                  <a:cubicBezTo>
                    <a:pt x="164217" y="8200"/>
                    <a:pt x="157312" y="0"/>
                    <a:pt x="1484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2" name="Google Shape;1907;p72">
              <a:extLst>
                <a:ext uri="{FF2B5EF4-FFF2-40B4-BE49-F238E27FC236}">
                  <a16:creationId xmlns:a16="http://schemas.microsoft.com/office/drawing/2014/main" id="{64F1DE6D-124C-F06B-AF54-81BC3A99BB5A}"/>
                </a:ext>
              </a:extLst>
            </p:cNvPr>
            <p:cNvSpPr/>
            <p:nvPr/>
          </p:nvSpPr>
          <p:spPr>
            <a:xfrm>
              <a:off x="7548766" y="1876865"/>
              <a:ext cx="162421" cy="27874"/>
            </a:xfrm>
            <a:custGeom>
              <a:avLst/>
              <a:gdLst/>
              <a:ahLst/>
              <a:cxnLst/>
              <a:rect l="l" t="t" r="r" b="b"/>
              <a:pathLst>
                <a:path w="162421" h="27874" extrusionOk="0">
                  <a:moveTo>
                    <a:pt x="148491" y="0"/>
                  </a:moveTo>
                  <a:lnTo>
                    <a:pt x="14137" y="0"/>
                  </a:lnTo>
                  <a:cubicBezTo>
                    <a:pt x="7726" y="0"/>
                    <a:pt x="1909" y="4244"/>
                    <a:pt x="416" y="10484"/>
                  </a:cubicBezTo>
                  <a:cubicBezTo>
                    <a:pt x="-1796" y="19683"/>
                    <a:pt x="5119" y="27874"/>
                    <a:pt x="13939" y="27874"/>
                  </a:cubicBezTo>
                  <a:lnTo>
                    <a:pt x="148284" y="27874"/>
                  </a:lnTo>
                  <a:cubicBezTo>
                    <a:pt x="154695" y="27874"/>
                    <a:pt x="160512" y="23630"/>
                    <a:pt x="162005" y="17390"/>
                  </a:cubicBezTo>
                  <a:cubicBezTo>
                    <a:pt x="164217" y="8200"/>
                    <a:pt x="157312" y="0"/>
                    <a:pt x="1484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3" name="Google Shape;1908;p72">
              <a:extLst>
                <a:ext uri="{FF2B5EF4-FFF2-40B4-BE49-F238E27FC236}">
                  <a16:creationId xmlns:a16="http://schemas.microsoft.com/office/drawing/2014/main" id="{58F5E77B-B7FC-B14E-E740-6214052C0778}"/>
                </a:ext>
              </a:extLst>
            </p:cNvPr>
            <p:cNvSpPr/>
            <p:nvPr/>
          </p:nvSpPr>
          <p:spPr>
            <a:xfrm>
              <a:off x="7472526" y="1944303"/>
              <a:ext cx="99731" cy="27874"/>
            </a:xfrm>
            <a:custGeom>
              <a:avLst/>
              <a:gdLst/>
              <a:ahLst/>
              <a:cxnLst/>
              <a:rect l="l" t="t" r="r" b="b"/>
              <a:pathLst>
                <a:path w="99731" h="27874" extrusionOk="0">
                  <a:moveTo>
                    <a:pt x="85792" y="0"/>
                  </a:moveTo>
                  <a:lnTo>
                    <a:pt x="14137" y="0"/>
                  </a:lnTo>
                  <a:cubicBezTo>
                    <a:pt x="7726" y="0"/>
                    <a:pt x="1909" y="4244"/>
                    <a:pt x="416" y="10484"/>
                  </a:cubicBezTo>
                  <a:cubicBezTo>
                    <a:pt x="-1796" y="19683"/>
                    <a:pt x="5119" y="27874"/>
                    <a:pt x="13939" y="27874"/>
                  </a:cubicBezTo>
                  <a:lnTo>
                    <a:pt x="85594" y="27874"/>
                  </a:lnTo>
                  <a:cubicBezTo>
                    <a:pt x="92005" y="27874"/>
                    <a:pt x="97823" y="23630"/>
                    <a:pt x="99316" y="17390"/>
                  </a:cubicBezTo>
                  <a:cubicBezTo>
                    <a:pt x="101527" y="8191"/>
                    <a:pt x="94613" y="0"/>
                    <a:pt x="857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4" name="Google Shape;1909;p72">
              <a:extLst>
                <a:ext uri="{FF2B5EF4-FFF2-40B4-BE49-F238E27FC236}">
                  <a16:creationId xmlns:a16="http://schemas.microsoft.com/office/drawing/2014/main" id="{A4D40870-E052-61E2-D827-1B205049FD8F}"/>
                </a:ext>
              </a:extLst>
            </p:cNvPr>
            <p:cNvSpPr/>
            <p:nvPr/>
          </p:nvSpPr>
          <p:spPr>
            <a:xfrm>
              <a:off x="7472229" y="1986564"/>
              <a:ext cx="165334" cy="27874"/>
            </a:xfrm>
            <a:custGeom>
              <a:avLst/>
              <a:gdLst/>
              <a:ahLst/>
              <a:cxnLst/>
              <a:rect l="l" t="t" r="r" b="b"/>
              <a:pathLst>
                <a:path w="165334" h="27874" extrusionOk="0">
                  <a:moveTo>
                    <a:pt x="151395" y="0"/>
                  </a:moveTo>
                  <a:lnTo>
                    <a:pt x="14137" y="0"/>
                  </a:lnTo>
                  <a:cubicBezTo>
                    <a:pt x="7726" y="0"/>
                    <a:pt x="1909" y="4244"/>
                    <a:pt x="416" y="10484"/>
                  </a:cubicBezTo>
                  <a:cubicBezTo>
                    <a:pt x="-1796" y="19683"/>
                    <a:pt x="5119" y="27874"/>
                    <a:pt x="13939" y="27874"/>
                  </a:cubicBezTo>
                  <a:lnTo>
                    <a:pt x="151197" y="27874"/>
                  </a:lnTo>
                  <a:cubicBezTo>
                    <a:pt x="157609" y="27874"/>
                    <a:pt x="163426" y="23630"/>
                    <a:pt x="164919" y="17390"/>
                  </a:cubicBezTo>
                  <a:cubicBezTo>
                    <a:pt x="167131" y="8191"/>
                    <a:pt x="160216" y="0"/>
                    <a:pt x="1513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 name="Google Shape;1910;p72">
              <a:extLst>
                <a:ext uri="{FF2B5EF4-FFF2-40B4-BE49-F238E27FC236}">
                  <a16:creationId xmlns:a16="http://schemas.microsoft.com/office/drawing/2014/main" id="{01EE43CC-446D-0654-12BE-78492E70A98C}"/>
                </a:ext>
              </a:extLst>
            </p:cNvPr>
            <p:cNvSpPr/>
            <p:nvPr/>
          </p:nvSpPr>
          <p:spPr>
            <a:xfrm>
              <a:off x="7490368" y="1567552"/>
              <a:ext cx="82384" cy="73716"/>
            </a:xfrm>
            <a:custGeom>
              <a:avLst/>
              <a:gdLst/>
              <a:ahLst/>
              <a:cxnLst/>
              <a:rect l="l" t="t" r="r" b="b"/>
              <a:pathLst>
                <a:path w="82384" h="73716" extrusionOk="0">
                  <a:moveTo>
                    <a:pt x="68445" y="0"/>
                  </a:moveTo>
                  <a:lnTo>
                    <a:pt x="14405" y="0"/>
                  </a:lnTo>
                  <a:cubicBezTo>
                    <a:pt x="6447" y="0"/>
                    <a:pt x="0" y="6447"/>
                    <a:pt x="0" y="14405"/>
                  </a:cubicBezTo>
                  <a:lnTo>
                    <a:pt x="0" y="64686"/>
                  </a:lnTo>
                  <a:cubicBezTo>
                    <a:pt x="0" y="65873"/>
                    <a:pt x="459" y="67024"/>
                    <a:pt x="1304" y="67869"/>
                  </a:cubicBezTo>
                  <a:cubicBezTo>
                    <a:pt x="13362" y="79864"/>
                    <a:pt x="27874" y="71520"/>
                    <a:pt x="27874" y="59777"/>
                  </a:cubicBezTo>
                  <a:lnTo>
                    <a:pt x="27874" y="33521"/>
                  </a:lnTo>
                  <a:cubicBezTo>
                    <a:pt x="27874" y="30401"/>
                    <a:pt x="30401" y="27874"/>
                    <a:pt x="33521" y="27874"/>
                  </a:cubicBezTo>
                  <a:lnTo>
                    <a:pt x="73354" y="27874"/>
                  </a:lnTo>
                  <a:cubicBezTo>
                    <a:pt x="74541" y="27874"/>
                    <a:pt x="75692" y="27416"/>
                    <a:pt x="76537" y="26570"/>
                  </a:cubicBezTo>
                  <a:cubicBezTo>
                    <a:pt x="88532" y="14513"/>
                    <a:pt x="80188" y="0"/>
                    <a:pt x="6844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6" name="Google Shape;1911;p72">
              <a:extLst>
                <a:ext uri="{FF2B5EF4-FFF2-40B4-BE49-F238E27FC236}">
                  <a16:creationId xmlns:a16="http://schemas.microsoft.com/office/drawing/2014/main" id="{1D4AFFD3-3D9B-73D1-A55D-3E633AC127A4}"/>
                </a:ext>
              </a:extLst>
            </p:cNvPr>
            <p:cNvSpPr/>
            <p:nvPr/>
          </p:nvSpPr>
          <p:spPr>
            <a:xfrm>
              <a:off x="7366283" y="1940721"/>
              <a:ext cx="82382" cy="73716"/>
            </a:xfrm>
            <a:custGeom>
              <a:avLst/>
              <a:gdLst/>
              <a:ahLst/>
              <a:cxnLst/>
              <a:rect l="l" t="t" r="r" b="b"/>
              <a:pathLst>
                <a:path w="82382" h="73716" extrusionOk="0">
                  <a:moveTo>
                    <a:pt x="68445" y="45843"/>
                  </a:moveTo>
                  <a:lnTo>
                    <a:pt x="33521" y="45843"/>
                  </a:lnTo>
                  <a:cubicBezTo>
                    <a:pt x="30401" y="45843"/>
                    <a:pt x="27874" y="43316"/>
                    <a:pt x="27874" y="40196"/>
                  </a:cubicBezTo>
                  <a:lnTo>
                    <a:pt x="27874" y="9031"/>
                  </a:lnTo>
                  <a:cubicBezTo>
                    <a:pt x="27874" y="7844"/>
                    <a:pt x="27416" y="6693"/>
                    <a:pt x="26571" y="5848"/>
                  </a:cubicBezTo>
                  <a:cubicBezTo>
                    <a:pt x="14513" y="-6147"/>
                    <a:pt x="0" y="2197"/>
                    <a:pt x="0" y="13940"/>
                  </a:cubicBezTo>
                  <a:lnTo>
                    <a:pt x="0" y="59312"/>
                  </a:lnTo>
                  <a:cubicBezTo>
                    <a:pt x="0" y="67270"/>
                    <a:pt x="6447" y="73717"/>
                    <a:pt x="14405" y="73717"/>
                  </a:cubicBezTo>
                  <a:lnTo>
                    <a:pt x="73345" y="73717"/>
                  </a:lnTo>
                  <a:cubicBezTo>
                    <a:pt x="74532" y="73717"/>
                    <a:pt x="75683" y="73258"/>
                    <a:pt x="76528" y="72413"/>
                  </a:cubicBezTo>
                  <a:cubicBezTo>
                    <a:pt x="88532" y="60355"/>
                    <a:pt x="80188" y="45843"/>
                    <a:pt x="68445" y="458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9C200071-6F37-517F-201B-7CC1839CA9F0}"/>
            </a:ext>
          </a:extLst>
        </p:cNvPr>
        <p:cNvGrpSpPr/>
        <p:nvPr/>
      </p:nvGrpSpPr>
      <p:grpSpPr>
        <a:xfrm>
          <a:off x="0" y="0"/>
          <a:ext cx="0" cy="0"/>
          <a:chOff x="0" y="0"/>
          <a:chExt cx="0" cy="0"/>
        </a:xfrm>
      </p:grpSpPr>
      <p:sp>
        <p:nvSpPr>
          <p:cNvPr id="64" name="Google Shape;1465;p60">
            <a:extLst>
              <a:ext uri="{FF2B5EF4-FFF2-40B4-BE49-F238E27FC236}">
                <a16:creationId xmlns:a16="http://schemas.microsoft.com/office/drawing/2014/main" id="{4698C485-F93A-61F2-559F-EC9B7CB0A89B}"/>
              </a:ext>
            </a:extLst>
          </p:cNvPr>
          <p:cNvSpPr txBox="1"/>
          <p:nvPr/>
        </p:nvSpPr>
        <p:spPr>
          <a:xfrm>
            <a:off x="0" y="387743"/>
            <a:ext cx="2917947"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Montserrat"/>
                <a:ea typeface="Montserrat"/>
                <a:cs typeface="Montserra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060"/>
                </a:solidFill>
                <a:effectLst/>
                <a:uLnTx/>
                <a:uFillTx/>
                <a:latin typeface="Montserrat"/>
                <a:sym typeface="Maven Pro"/>
              </a:rPr>
              <a:t>2. Load Data</a:t>
            </a:r>
            <a:endParaRPr kumimoji="0" sz="2800" b="1" i="0" u="none" strike="noStrike" kern="0" cap="none" spc="0" normalizeH="0" baseline="0" noProof="0" dirty="0">
              <a:ln>
                <a:noFill/>
              </a:ln>
              <a:solidFill>
                <a:srgbClr val="002060"/>
              </a:solidFill>
              <a:effectLst/>
              <a:uLnTx/>
              <a:uFillTx/>
              <a:latin typeface="Montserrat"/>
              <a:sym typeface="Maven Pro"/>
            </a:endParaRPr>
          </a:p>
        </p:txBody>
      </p:sp>
      <p:pic>
        <p:nvPicPr>
          <p:cNvPr id="5" name="Picture 4">
            <a:extLst>
              <a:ext uri="{FF2B5EF4-FFF2-40B4-BE49-F238E27FC236}">
                <a16:creationId xmlns:a16="http://schemas.microsoft.com/office/drawing/2014/main" id="{042A6C33-204E-3FAE-A3B1-3727A1CAC4C2}"/>
              </a:ext>
            </a:extLst>
          </p:cNvPr>
          <p:cNvPicPr>
            <a:picLocks noChangeAspect="1"/>
          </p:cNvPicPr>
          <p:nvPr/>
        </p:nvPicPr>
        <p:blipFill>
          <a:blip r:embed="rId3"/>
          <a:stretch>
            <a:fillRect/>
          </a:stretch>
        </p:blipFill>
        <p:spPr>
          <a:xfrm>
            <a:off x="1564887" y="872417"/>
            <a:ext cx="6014225" cy="4152495"/>
          </a:xfrm>
          <a:prstGeom prst="rect">
            <a:avLst/>
          </a:prstGeom>
        </p:spPr>
      </p:pic>
    </p:spTree>
    <p:extLst>
      <p:ext uri="{BB962C8B-B14F-4D97-AF65-F5344CB8AC3E}">
        <p14:creationId xmlns:p14="http://schemas.microsoft.com/office/powerpoint/2010/main" val="2775623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46F01E03-30CF-A055-D80A-021920A49CA0}"/>
            </a:ext>
          </a:extLst>
        </p:cNvPr>
        <p:cNvGrpSpPr/>
        <p:nvPr/>
      </p:nvGrpSpPr>
      <p:grpSpPr>
        <a:xfrm>
          <a:off x="0" y="0"/>
          <a:ext cx="0" cy="0"/>
          <a:chOff x="0" y="0"/>
          <a:chExt cx="0" cy="0"/>
        </a:xfrm>
      </p:grpSpPr>
      <p:sp>
        <p:nvSpPr>
          <p:cNvPr id="4" name="Google Shape;1009;p40">
            <a:extLst>
              <a:ext uri="{FF2B5EF4-FFF2-40B4-BE49-F238E27FC236}">
                <a16:creationId xmlns:a16="http://schemas.microsoft.com/office/drawing/2014/main" id="{CB9FBA8A-8F19-563F-A95B-565D108E023B}"/>
              </a:ext>
            </a:extLst>
          </p:cNvPr>
          <p:cNvSpPr txBox="1">
            <a:spLocks/>
          </p:cNvSpPr>
          <p:nvPr/>
        </p:nvSpPr>
        <p:spPr>
          <a:xfrm>
            <a:off x="2444100" y="1694946"/>
            <a:ext cx="4255800" cy="113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7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2800"/>
              <a:buFont typeface="Montserrat"/>
              <a:buNone/>
              <a:tabLst/>
              <a:defRPr/>
            </a:pPr>
            <a:endParaRPr kumimoji="0" lang="en-IN" sz="8800" b="1" i="0" u="none" strike="noStrike" kern="0" cap="none" spc="0" normalizeH="0" baseline="0" noProof="0" dirty="0">
              <a:ln>
                <a:noFill/>
              </a:ln>
              <a:solidFill>
                <a:srgbClr val="00094A"/>
              </a:solidFill>
              <a:effectLst/>
              <a:uLnTx/>
              <a:uFillTx/>
              <a:latin typeface="Montserrat"/>
              <a:sym typeface="Montserrat"/>
            </a:endParaRPr>
          </a:p>
        </p:txBody>
      </p:sp>
      <p:sp>
        <p:nvSpPr>
          <p:cNvPr id="5" name="Google Shape;1010;p40">
            <a:extLst>
              <a:ext uri="{FF2B5EF4-FFF2-40B4-BE49-F238E27FC236}">
                <a16:creationId xmlns:a16="http://schemas.microsoft.com/office/drawing/2014/main" id="{6D7142DA-BB29-7A42-9A1D-127A045DDB63}"/>
              </a:ext>
            </a:extLst>
          </p:cNvPr>
          <p:cNvSpPr txBox="1">
            <a:spLocks/>
          </p:cNvSpPr>
          <p:nvPr/>
        </p:nvSpPr>
        <p:spPr>
          <a:xfrm>
            <a:off x="76077" y="166649"/>
            <a:ext cx="6623823" cy="703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00094A"/>
              </a:buClr>
              <a:buSzPts val="1200"/>
              <a:buFont typeface="Maven Pro"/>
              <a:buNone/>
              <a:tabLst/>
              <a:defRPr/>
            </a:pPr>
            <a:r>
              <a:rPr kumimoji="0" lang="en-US" sz="3200" b="0" i="0" u="none" strike="noStrike" kern="0" cap="none" spc="0" normalizeH="0" baseline="0" noProof="0" dirty="0">
                <a:ln>
                  <a:noFill/>
                </a:ln>
                <a:solidFill>
                  <a:srgbClr val="00094A"/>
                </a:solidFill>
                <a:effectLst/>
                <a:uLnTx/>
                <a:uFillTx/>
                <a:latin typeface="Maven Pro"/>
                <a:cs typeface="Maven Pro"/>
                <a:sym typeface="Maven Pro"/>
              </a:rPr>
              <a:t>Wine Quality Dataset</a:t>
            </a:r>
          </a:p>
        </p:txBody>
      </p:sp>
      <p:pic>
        <p:nvPicPr>
          <p:cNvPr id="3" name="Picture 2">
            <a:extLst>
              <a:ext uri="{FF2B5EF4-FFF2-40B4-BE49-F238E27FC236}">
                <a16:creationId xmlns:a16="http://schemas.microsoft.com/office/drawing/2014/main" id="{8C45B48D-8115-AA71-73FC-EFDF10F4C6BA}"/>
              </a:ext>
            </a:extLst>
          </p:cNvPr>
          <p:cNvPicPr>
            <a:picLocks noChangeAspect="1"/>
          </p:cNvPicPr>
          <p:nvPr/>
        </p:nvPicPr>
        <p:blipFill>
          <a:blip r:embed="rId3"/>
          <a:stretch>
            <a:fillRect/>
          </a:stretch>
        </p:blipFill>
        <p:spPr>
          <a:xfrm>
            <a:off x="0" y="910665"/>
            <a:ext cx="9144000" cy="4419617"/>
          </a:xfrm>
          <a:prstGeom prst="rect">
            <a:avLst/>
          </a:prstGeom>
        </p:spPr>
      </p:pic>
    </p:spTree>
    <p:extLst>
      <p:ext uri="{BB962C8B-B14F-4D97-AF65-F5344CB8AC3E}">
        <p14:creationId xmlns:p14="http://schemas.microsoft.com/office/powerpoint/2010/main" val="232367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DD5CB7E5-606E-C807-CF0C-CA8937E9BD15}"/>
            </a:ext>
          </a:extLst>
        </p:cNvPr>
        <p:cNvGrpSpPr/>
        <p:nvPr/>
      </p:nvGrpSpPr>
      <p:grpSpPr>
        <a:xfrm>
          <a:off x="0" y="0"/>
          <a:ext cx="0" cy="0"/>
          <a:chOff x="0" y="0"/>
          <a:chExt cx="0" cy="0"/>
        </a:xfrm>
      </p:grpSpPr>
      <p:sp>
        <p:nvSpPr>
          <p:cNvPr id="64" name="Google Shape;1465;p60">
            <a:extLst>
              <a:ext uri="{FF2B5EF4-FFF2-40B4-BE49-F238E27FC236}">
                <a16:creationId xmlns:a16="http://schemas.microsoft.com/office/drawing/2014/main" id="{19AB0979-E1B3-3056-0A73-21DE614075B7}"/>
              </a:ext>
            </a:extLst>
          </p:cNvPr>
          <p:cNvSpPr txBox="1"/>
          <p:nvPr/>
        </p:nvSpPr>
        <p:spPr>
          <a:xfrm>
            <a:off x="-113419" y="518934"/>
            <a:ext cx="2917947"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Montserrat"/>
                <a:ea typeface="Montserrat"/>
                <a:cs typeface="Montserra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800" dirty="0">
                <a:solidFill>
                  <a:srgbClr val="002060"/>
                </a:solidFill>
                <a:sym typeface="Maven Pro"/>
              </a:rPr>
              <a:t>3</a:t>
            </a:r>
            <a:r>
              <a:rPr kumimoji="0" lang="en-IN" sz="2800" b="1" i="0" u="none" strike="noStrike" kern="0" cap="none" spc="0" normalizeH="0" baseline="0" noProof="0" dirty="0">
                <a:ln>
                  <a:noFill/>
                </a:ln>
                <a:solidFill>
                  <a:srgbClr val="002060"/>
                </a:solidFill>
                <a:effectLst/>
                <a:uLnTx/>
                <a:uFillTx/>
                <a:latin typeface="Montserrat"/>
                <a:sym typeface="Maven Pro"/>
              </a:rPr>
              <a:t>. </a:t>
            </a:r>
            <a:r>
              <a:rPr lang="en-IN" sz="2800" dirty="0">
                <a:solidFill>
                  <a:srgbClr val="002060"/>
                </a:solidFill>
                <a:sym typeface="Maven Pro"/>
              </a:rPr>
              <a:t>Visualize</a:t>
            </a:r>
            <a:endParaRPr kumimoji="0" sz="2800" b="1" i="0" u="none" strike="noStrike" kern="0" cap="none" spc="0" normalizeH="0" baseline="0" noProof="0" dirty="0">
              <a:ln>
                <a:noFill/>
              </a:ln>
              <a:solidFill>
                <a:srgbClr val="002060"/>
              </a:solidFill>
              <a:effectLst/>
              <a:uLnTx/>
              <a:uFillTx/>
              <a:latin typeface="Montserrat"/>
              <a:sym typeface="Maven Pro"/>
            </a:endParaRPr>
          </a:p>
        </p:txBody>
      </p:sp>
      <p:pic>
        <p:nvPicPr>
          <p:cNvPr id="3" name="Picture 2">
            <a:extLst>
              <a:ext uri="{FF2B5EF4-FFF2-40B4-BE49-F238E27FC236}">
                <a16:creationId xmlns:a16="http://schemas.microsoft.com/office/drawing/2014/main" id="{A3EA5C15-7C0D-4E77-B520-765CBA6788D3}"/>
              </a:ext>
            </a:extLst>
          </p:cNvPr>
          <p:cNvPicPr>
            <a:picLocks noChangeAspect="1"/>
          </p:cNvPicPr>
          <p:nvPr/>
        </p:nvPicPr>
        <p:blipFill>
          <a:blip r:embed="rId3"/>
          <a:stretch>
            <a:fillRect/>
          </a:stretch>
        </p:blipFill>
        <p:spPr>
          <a:xfrm>
            <a:off x="1007872" y="1023008"/>
            <a:ext cx="7128255" cy="3786885"/>
          </a:xfrm>
          <a:prstGeom prst="rect">
            <a:avLst/>
          </a:prstGeom>
        </p:spPr>
      </p:pic>
    </p:spTree>
    <p:extLst>
      <p:ext uri="{BB962C8B-B14F-4D97-AF65-F5344CB8AC3E}">
        <p14:creationId xmlns:p14="http://schemas.microsoft.com/office/powerpoint/2010/main" val="202747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0BAE5307-D1D9-7B75-A298-90B8CAEE1364}"/>
            </a:ext>
          </a:extLst>
        </p:cNvPr>
        <p:cNvGrpSpPr/>
        <p:nvPr/>
      </p:nvGrpSpPr>
      <p:grpSpPr>
        <a:xfrm>
          <a:off x="0" y="0"/>
          <a:ext cx="0" cy="0"/>
          <a:chOff x="0" y="0"/>
          <a:chExt cx="0" cy="0"/>
        </a:xfrm>
      </p:grpSpPr>
      <p:sp>
        <p:nvSpPr>
          <p:cNvPr id="64" name="Google Shape;1465;p60">
            <a:extLst>
              <a:ext uri="{FF2B5EF4-FFF2-40B4-BE49-F238E27FC236}">
                <a16:creationId xmlns:a16="http://schemas.microsoft.com/office/drawing/2014/main" id="{40B6EE97-B806-51E6-AF89-F9CA6641BD7A}"/>
              </a:ext>
            </a:extLst>
          </p:cNvPr>
          <p:cNvSpPr txBox="1"/>
          <p:nvPr/>
        </p:nvSpPr>
        <p:spPr>
          <a:xfrm>
            <a:off x="-311282" y="413194"/>
            <a:ext cx="4794073"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Montserrat"/>
                <a:ea typeface="Montserrat"/>
                <a:cs typeface="Montserra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060"/>
                </a:solidFill>
                <a:effectLst/>
                <a:uLnTx/>
                <a:uFillTx/>
                <a:latin typeface="Montserrat"/>
                <a:sym typeface="Maven Pro"/>
              </a:rPr>
              <a:t>4. Select J48 Classifier</a:t>
            </a:r>
          </a:p>
        </p:txBody>
      </p:sp>
      <p:pic>
        <p:nvPicPr>
          <p:cNvPr id="4" name="Picture 3">
            <a:extLst>
              <a:ext uri="{FF2B5EF4-FFF2-40B4-BE49-F238E27FC236}">
                <a16:creationId xmlns:a16="http://schemas.microsoft.com/office/drawing/2014/main" id="{AE7B7A00-F2BC-4FDF-6749-D3918A9AE56D}"/>
              </a:ext>
            </a:extLst>
          </p:cNvPr>
          <p:cNvPicPr>
            <a:picLocks noChangeAspect="1"/>
          </p:cNvPicPr>
          <p:nvPr/>
        </p:nvPicPr>
        <p:blipFill>
          <a:blip r:embed="rId3"/>
          <a:stretch>
            <a:fillRect/>
          </a:stretch>
        </p:blipFill>
        <p:spPr>
          <a:xfrm>
            <a:off x="2093861" y="939571"/>
            <a:ext cx="4777860" cy="3974400"/>
          </a:xfrm>
          <a:prstGeom prst="rect">
            <a:avLst/>
          </a:prstGeom>
        </p:spPr>
      </p:pic>
    </p:spTree>
    <p:extLst>
      <p:ext uri="{BB962C8B-B14F-4D97-AF65-F5344CB8AC3E}">
        <p14:creationId xmlns:p14="http://schemas.microsoft.com/office/powerpoint/2010/main" val="265808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5BB03881-6CEB-2D25-A24F-2FD45C526B76}"/>
            </a:ext>
          </a:extLst>
        </p:cNvPr>
        <p:cNvGrpSpPr/>
        <p:nvPr/>
      </p:nvGrpSpPr>
      <p:grpSpPr>
        <a:xfrm>
          <a:off x="0" y="0"/>
          <a:ext cx="0" cy="0"/>
          <a:chOff x="0" y="0"/>
          <a:chExt cx="0" cy="0"/>
        </a:xfrm>
      </p:grpSpPr>
      <p:sp>
        <p:nvSpPr>
          <p:cNvPr id="64" name="Google Shape;1465;p60">
            <a:extLst>
              <a:ext uri="{FF2B5EF4-FFF2-40B4-BE49-F238E27FC236}">
                <a16:creationId xmlns:a16="http://schemas.microsoft.com/office/drawing/2014/main" id="{60C3A5C3-D240-13A3-E27C-8E4CFCD31F89}"/>
              </a:ext>
            </a:extLst>
          </p:cNvPr>
          <p:cNvSpPr txBox="1"/>
          <p:nvPr/>
        </p:nvSpPr>
        <p:spPr>
          <a:xfrm>
            <a:off x="170985" y="343724"/>
            <a:ext cx="3375103" cy="438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Montserrat"/>
                <a:ea typeface="Montserrat"/>
                <a:cs typeface="Montserra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060"/>
                </a:solidFill>
                <a:effectLst/>
                <a:uLnTx/>
                <a:uFillTx/>
                <a:latin typeface="Montserrat"/>
                <a:sym typeface="Maven Pro"/>
              </a:rPr>
              <a:t>5. </a:t>
            </a:r>
            <a:r>
              <a:rPr lang="en-IN" sz="2800" dirty="0">
                <a:solidFill>
                  <a:srgbClr val="002060"/>
                </a:solidFill>
                <a:sym typeface="Maven Pro"/>
              </a:rPr>
              <a:t>Evaluate Result</a:t>
            </a:r>
            <a:endParaRPr kumimoji="0" sz="2800" b="1" i="0" u="none" strike="noStrike" kern="0" cap="none" spc="0" normalizeH="0" baseline="0" noProof="0" dirty="0">
              <a:ln>
                <a:noFill/>
              </a:ln>
              <a:solidFill>
                <a:srgbClr val="002060"/>
              </a:solidFill>
              <a:effectLst/>
              <a:uLnTx/>
              <a:uFillTx/>
              <a:latin typeface="Montserrat"/>
              <a:sym typeface="Maven Pro"/>
            </a:endParaRPr>
          </a:p>
        </p:txBody>
      </p:sp>
      <p:pic>
        <p:nvPicPr>
          <p:cNvPr id="4" name="Picture 3">
            <a:extLst>
              <a:ext uri="{FF2B5EF4-FFF2-40B4-BE49-F238E27FC236}">
                <a16:creationId xmlns:a16="http://schemas.microsoft.com/office/drawing/2014/main" id="{C6C0B861-0696-2313-EAE5-956EFA70E188}"/>
              </a:ext>
            </a:extLst>
          </p:cNvPr>
          <p:cNvPicPr>
            <a:picLocks noChangeAspect="1"/>
          </p:cNvPicPr>
          <p:nvPr/>
        </p:nvPicPr>
        <p:blipFill>
          <a:blip r:embed="rId3"/>
          <a:stretch>
            <a:fillRect/>
          </a:stretch>
        </p:blipFill>
        <p:spPr>
          <a:xfrm>
            <a:off x="922781" y="781785"/>
            <a:ext cx="7298438" cy="3877296"/>
          </a:xfrm>
          <a:prstGeom prst="rect">
            <a:avLst/>
          </a:prstGeom>
        </p:spPr>
      </p:pic>
    </p:spTree>
    <p:extLst>
      <p:ext uri="{BB962C8B-B14F-4D97-AF65-F5344CB8AC3E}">
        <p14:creationId xmlns:p14="http://schemas.microsoft.com/office/powerpoint/2010/main" val="2859738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8" name="Google Shape;98;p16"/>
          <p:cNvGrpSpPr/>
          <p:nvPr/>
        </p:nvGrpSpPr>
        <p:grpSpPr>
          <a:xfrm>
            <a:off x="6300423" y="1454294"/>
            <a:ext cx="2905662" cy="2589376"/>
            <a:chOff x="457200" y="2969075"/>
            <a:chExt cx="2608950" cy="2589376"/>
          </a:xfrm>
        </p:grpSpPr>
        <p:sp>
          <p:nvSpPr>
            <p:cNvPr id="99" name="Google Shape;99;p16"/>
            <p:cNvSpPr txBox="1"/>
            <p:nvPr/>
          </p:nvSpPr>
          <p:spPr>
            <a:xfrm>
              <a:off x="457200" y="2969075"/>
              <a:ext cx="2475600" cy="453900"/>
            </a:xfrm>
            <a:prstGeom prst="rect">
              <a:avLst/>
            </a:prstGeom>
            <a:noFill/>
            <a:ln>
              <a:solidFill>
                <a:srgbClr val="4886E6"/>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400" dirty="0">
                  <a:solidFill>
                    <a:srgbClr val="002060"/>
                  </a:solidFill>
                  <a:latin typeface="Montserrat SemiBold"/>
                  <a:sym typeface="Montserrat SemiBold"/>
                </a:rPr>
                <a:t>Classifier</a:t>
              </a:r>
              <a:r>
                <a:rPr lang="en" sz="1600" dirty="0">
                  <a:solidFill>
                    <a:schemeClr val="dk1"/>
                  </a:solidFill>
                  <a:latin typeface="Montserrat SemiBold"/>
                  <a:ea typeface="Montserrat SemiBold"/>
                  <a:cs typeface="Montserrat SemiBold"/>
                  <a:sym typeface="Montserrat SemiBold"/>
                </a:rPr>
                <a:t> -  </a:t>
              </a:r>
              <a:r>
                <a:rPr lang="en" sz="2400" dirty="0">
                  <a:solidFill>
                    <a:srgbClr val="002060"/>
                  </a:solidFill>
                  <a:latin typeface="Montserrat SemiBold"/>
                  <a:sym typeface="Montserrat SemiBold"/>
                </a:rPr>
                <a:t>J48</a:t>
              </a:r>
              <a:endParaRPr sz="2400" dirty="0">
                <a:solidFill>
                  <a:srgbClr val="002060"/>
                </a:solidFill>
                <a:latin typeface="Montserrat SemiBold"/>
                <a:sym typeface="Montserrat SemiBold"/>
              </a:endParaRPr>
            </a:p>
          </p:txBody>
        </p:sp>
        <p:sp>
          <p:nvSpPr>
            <p:cNvPr id="100" name="Google Shape;100;p16"/>
            <p:cNvSpPr txBox="1"/>
            <p:nvPr/>
          </p:nvSpPr>
          <p:spPr>
            <a:xfrm>
              <a:off x="457200" y="3422987"/>
              <a:ext cx="2608950" cy="2135464"/>
            </a:xfrm>
            <a:prstGeom prst="rect">
              <a:avLst/>
            </a:prstGeom>
            <a:noFill/>
            <a:ln>
              <a:solidFill>
                <a:srgbClr val="4886E6"/>
              </a:solid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chemeClr val="dk1"/>
                </a:buClr>
                <a:buSzPts val="1200"/>
                <a:buFont typeface="Montserrat Medium"/>
                <a:buChar char="●"/>
              </a:pPr>
              <a:r>
                <a:rPr lang="en-IN" sz="1200" dirty="0">
                  <a:solidFill>
                    <a:schemeClr val="dk1"/>
                  </a:solidFill>
                  <a:latin typeface="Montserrat Medium"/>
                  <a:ea typeface="Montserrat Medium"/>
                  <a:cs typeface="Montserrat Medium"/>
                  <a:sym typeface="Montserrat Medium"/>
                </a:rPr>
                <a:t>Decision tree classifier</a:t>
              </a:r>
              <a:endParaRPr sz="1200" dirty="0">
                <a:solidFill>
                  <a:schemeClr val="dk1"/>
                </a:solidFill>
                <a:latin typeface="Montserrat Medium"/>
                <a:ea typeface="Montserrat Medium"/>
                <a:cs typeface="Montserrat Medium"/>
                <a:sym typeface="Montserrat Medium"/>
              </a:endParaRPr>
            </a:p>
            <a:p>
              <a:pPr marL="457200" marR="0" lvl="0" indent="-304800" algn="l" rtl="0">
                <a:lnSpc>
                  <a:spcPct val="100000"/>
                </a:lnSpc>
                <a:spcBef>
                  <a:spcPts val="0"/>
                </a:spcBef>
                <a:spcAft>
                  <a:spcPts val="0"/>
                </a:spcAft>
                <a:buClr>
                  <a:schemeClr val="dk1"/>
                </a:buClr>
                <a:buSzPts val="1200"/>
                <a:buFont typeface="Montserrat Medium"/>
                <a:buChar char="●"/>
              </a:pPr>
              <a:r>
                <a:rPr lang="en-US" sz="1200" dirty="0">
                  <a:solidFill>
                    <a:schemeClr val="dk1"/>
                  </a:solidFill>
                  <a:latin typeface="Montserrat Medium"/>
                  <a:ea typeface="Montserrat Medium"/>
                  <a:cs typeface="Montserrat Medium"/>
                  <a:sym typeface="Montserrat Medium"/>
                </a:rPr>
                <a:t>Recursively splits based on attribute</a:t>
              </a:r>
            </a:p>
            <a:p>
              <a:pPr marL="457200" marR="0" lvl="0" indent="-304800" algn="l" rtl="0">
                <a:lnSpc>
                  <a:spcPct val="100000"/>
                </a:lnSpc>
                <a:spcBef>
                  <a:spcPts val="0"/>
                </a:spcBef>
                <a:spcAft>
                  <a:spcPts val="0"/>
                </a:spcAft>
                <a:buClr>
                  <a:schemeClr val="dk1"/>
                </a:buClr>
                <a:buSzPts val="1200"/>
                <a:buFont typeface="Montserrat Medium"/>
                <a:buChar char="●"/>
              </a:pPr>
              <a:r>
                <a:rPr lang="en-IN" sz="1200" dirty="0">
                  <a:solidFill>
                    <a:schemeClr val="dk1"/>
                  </a:solidFill>
                  <a:latin typeface="Montserrat Medium"/>
                </a:rPr>
                <a:t>Select features to create decision nodes and branches.</a:t>
              </a:r>
              <a:endParaRPr sz="1200" dirty="0">
                <a:solidFill>
                  <a:schemeClr val="dk1"/>
                </a:solidFill>
                <a:latin typeface="Montserrat Medium"/>
                <a:sym typeface="Montserrat Medium"/>
              </a:endParaRPr>
            </a:p>
            <a:p>
              <a:pPr marL="457200" marR="0" lvl="0" indent="-304800" algn="l" rtl="0">
                <a:lnSpc>
                  <a:spcPct val="100000"/>
                </a:lnSpc>
                <a:spcBef>
                  <a:spcPts val="0"/>
                </a:spcBef>
                <a:spcAft>
                  <a:spcPts val="0"/>
                </a:spcAft>
                <a:buClr>
                  <a:schemeClr val="dk1"/>
                </a:buClr>
                <a:buSzPts val="1200"/>
                <a:buFont typeface="Montserrat Medium"/>
                <a:buChar char="●"/>
              </a:pPr>
              <a:r>
                <a:rPr lang="en-IN" sz="1200" dirty="0">
                  <a:solidFill>
                    <a:schemeClr val="dk1"/>
                  </a:solidFill>
                  <a:latin typeface="Montserrat Medium"/>
                  <a:ea typeface="Montserrat Medium"/>
                  <a:cs typeface="Montserrat Medium"/>
                  <a:sym typeface="Montserrat Medium"/>
                </a:rPr>
                <a:t>Emphasizes information gain.</a:t>
              </a:r>
              <a:endParaRPr sz="1200" dirty="0">
                <a:solidFill>
                  <a:schemeClr val="dk1"/>
                </a:solidFill>
                <a:latin typeface="Montserrat Medium"/>
                <a:ea typeface="Montserrat Medium"/>
                <a:cs typeface="Montserrat Medium"/>
                <a:sym typeface="Montserrat Medium"/>
              </a:endParaRPr>
            </a:p>
            <a:p>
              <a:pPr marL="457200" marR="0" lvl="0" indent="-304800" algn="l" rtl="0">
                <a:lnSpc>
                  <a:spcPct val="100000"/>
                </a:lnSpc>
                <a:spcBef>
                  <a:spcPts val="0"/>
                </a:spcBef>
                <a:spcAft>
                  <a:spcPts val="0"/>
                </a:spcAft>
                <a:buClr>
                  <a:schemeClr val="dk1"/>
                </a:buClr>
                <a:buSzPts val="1200"/>
                <a:buFont typeface="Montserrat Medium"/>
                <a:buChar char="●"/>
              </a:pPr>
              <a:r>
                <a:rPr lang="en-IN" sz="1200" dirty="0">
                  <a:solidFill>
                    <a:schemeClr val="dk1"/>
                  </a:solidFill>
                  <a:latin typeface="Montserrat Medium"/>
                  <a:ea typeface="Montserrat Medium"/>
                  <a:cs typeface="Montserrat Medium"/>
                  <a:sym typeface="Montserrat Medium"/>
                </a:rPr>
                <a:t>Effective for categorical data.</a:t>
              </a:r>
              <a:endParaRPr sz="1200" dirty="0">
                <a:solidFill>
                  <a:schemeClr val="dk1"/>
                </a:solidFill>
                <a:latin typeface="Montserrat Medium"/>
                <a:ea typeface="Montserrat Medium"/>
                <a:cs typeface="Montserrat Medium"/>
                <a:sym typeface="Montserrat Medium"/>
              </a:endParaRPr>
            </a:p>
          </p:txBody>
        </p:sp>
      </p:grpSp>
      <p:sp>
        <p:nvSpPr>
          <p:cNvPr id="101" name="Google Shape;101;p16"/>
          <p:cNvSpPr txBox="1">
            <a:spLocks noGrp="1"/>
          </p:cNvSpPr>
          <p:nvPr>
            <p:ph type="title"/>
          </p:nvPr>
        </p:nvSpPr>
        <p:spPr>
          <a:xfrm>
            <a:off x="296712" y="244975"/>
            <a:ext cx="2860145" cy="561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0" dirty="0">
                <a:solidFill>
                  <a:srgbClr val="002060"/>
                </a:solidFill>
                <a:latin typeface="Montserrat SemiBold"/>
                <a:sym typeface="Arial"/>
              </a:rPr>
              <a:t>Summary</a:t>
            </a:r>
            <a:endParaRPr sz="3200" b="0" dirty="0">
              <a:solidFill>
                <a:srgbClr val="002060"/>
              </a:solidFill>
              <a:latin typeface="Montserrat SemiBold"/>
              <a:sym typeface="Arial"/>
            </a:endParaRPr>
          </a:p>
        </p:txBody>
      </p:sp>
      <p:graphicFrame>
        <p:nvGraphicFramePr>
          <p:cNvPr id="103" name="Google Shape;103;p16"/>
          <p:cNvGraphicFramePr/>
          <p:nvPr>
            <p:extLst>
              <p:ext uri="{D42A27DB-BD31-4B8C-83A1-F6EECF244321}">
                <p14:modId xmlns:p14="http://schemas.microsoft.com/office/powerpoint/2010/main" val="4140137037"/>
              </p:ext>
            </p:extLst>
          </p:nvPr>
        </p:nvGraphicFramePr>
        <p:xfrm>
          <a:off x="296712" y="796560"/>
          <a:ext cx="2926330" cy="3758850"/>
        </p:xfrm>
        <a:graphic>
          <a:graphicData uri="http://schemas.openxmlformats.org/drawingml/2006/table">
            <a:tbl>
              <a:tblPr>
                <a:noFill/>
                <a:tableStyleId>{714871C0-2372-4E17-A5FB-918C18B242EE}</a:tableStyleId>
              </a:tblPr>
              <a:tblGrid>
                <a:gridCol w="1491211">
                  <a:extLst>
                    <a:ext uri="{9D8B030D-6E8A-4147-A177-3AD203B41FA5}">
                      <a16:colId xmlns:a16="http://schemas.microsoft.com/office/drawing/2014/main" val="20000"/>
                    </a:ext>
                  </a:extLst>
                </a:gridCol>
                <a:gridCol w="1435119">
                  <a:extLst>
                    <a:ext uri="{9D8B030D-6E8A-4147-A177-3AD203B41FA5}">
                      <a16:colId xmlns:a16="http://schemas.microsoft.com/office/drawing/2014/main" val="20001"/>
                    </a:ext>
                  </a:extLst>
                </a:gridCol>
              </a:tblGrid>
              <a:tr h="516125">
                <a:tc gridSpan="2">
                  <a:txBody>
                    <a:bodyPr/>
                    <a:lstStyle/>
                    <a:p>
                      <a:pPr marL="0" marR="0" lvl="0" indent="0" algn="l" rtl="0">
                        <a:lnSpc>
                          <a:spcPct val="100000"/>
                        </a:lnSpc>
                        <a:spcBef>
                          <a:spcPts val="0"/>
                        </a:spcBef>
                        <a:spcAft>
                          <a:spcPts val="0"/>
                        </a:spcAft>
                        <a:buNone/>
                      </a:pPr>
                      <a:r>
                        <a:rPr lang="en-IN" sz="1600" dirty="0">
                          <a:solidFill>
                            <a:schemeClr val="dk1"/>
                          </a:solidFill>
                          <a:latin typeface="Montserrat SemiBold"/>
                          <a:ea typeface="Montserrat SemiBold"/>
                          <a:cs typeface="Montserrat SemiBold"/>
                          <a:sym typeface="Montserrat SemiBold"/>
                        </a:rPr>
                        <a:t>Classification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99675">
                <a:tc>
                  <a:txBody>
                    <a:bodyPr/>
                    <a:lstStyle/>
                    <a:p>
                      <a:pPr marL="0" marR="0" lvl="0" indent="0" algn="l" rtl="0">
                        <a:lnSpc>
                          <a:spcPct val="100000"/>
                        </a:lnSpc>
                        <a:spcBef>
                          <a:spcPts val="0"/>
                        </a:spcBef>
                        <a:spcAft>
                          <a:spcPts val="0"/>
                        </a:spcAft>
                        <a:buNone/>
                      </a:pPr>
                      <a:r>
                        <a:rPr lang="en-IN" sz="1200" dirty="0"/>
                        <a:t>Kappa statistic</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marR="0" lvl="0" indent="0" algn="l" rtl="0">
                        <a:lnSpc>
                          <a:spcPct val="100000"/>
                        </a:lnSpc>
                        <a:spcBef>
                          <a:spcPts val="0"/>
                        </a:spcBef>
                        <a:spcAft>
                          <a:spcPts val="0"/>
                        </a:spcAft>
                        <a:buNone/>
                      </a:pPr>
                      <a:r>
                        <a:rPr lang="en" sz="1600" dirty="0">
                          <a:solidFill>
                            <a:schemeClr val="lt2"/>
                          </a:solidFill>
                          <a:latin typeface="Montserrat SemiBold"/>
                          <a:ea typeface="Montserrat SemiBold"/>
                          <a:cs typeface="Montserrat SemiBold"/>
                          <a:sym typeface="Montserrat SemiBold"/>
                        </a:rPr>
                        <a:t>0.3952</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extLst>
                  <a:ext uri="{0D108BD9-81ED-4DB2-BD59-A6C34878D82A}">
                    <a16:rowId xmlns:a16="http://schemas.microsoft.com/office/drawing/2014/main" val="10001"/>
                  </a:ext>
                </a:extLst>
              </a:tr>
              <a:tr h="499675">
                <a:tc>
                  <a:txBody>
                    <a:bodyPr/>
                    <a:lstStyle/>
                    <a:p>
                      <a:pPr marL="0" marR="0" lvl="0" indent="0" algn="l" rtl="0">
                        <a:lnSpc>
                          <a:spcPct val="100000"/>
                        </a:lnSpc>
                        <a:spcBef>
                          <a:spcPts val="0"/>
                        </a:spcBef>
                        <a:spcAft>
                          <a:spcPts val="0"/>
                        </a:spcAft>
                        <a:buNone/>
                      </a:pPr>
                      <a:r>
                        <a:rPr lang="en-IN" sz="1200" dirty="0">
                          <a:solidFill>
                            <a:schemeClr val="dk1"/>
                          </a:solidFill>
                          <a:latin typeface="Montserrat Medium"/>
                          <a:ea typeface="Montserrat Medium"/>
                          <a:cs typeface="Montserrat Medium"/>
                          <a:sym typeface="Montserrat Medium"/>
                        </a:rPr>
                        <a:t>Mean absolute error</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marR="0" lvl="0" indent="0" algn="l" rtl="0">
                        <a:lnSpc>
                          <a:spcPct val="100000"/>
                        </a:lnSpc>
                        <a:spcBef>
                          <a:spcPts val="0"/>
                        </a:spcBef>
                        <a:spcAft>
                          <a:spcPts val="0"/>
                        </a:spcAft>
                        <a:buNone/>
                      </a:pPr>
                      <a:r>
                        <a:rPr lang="en" sz="1600">
                          <a:solidFill>
                            <a:schemeClr val="lt2"/>
                          </a:solidFill>
                          <a:latin typeface="Montserrat SemiBold"/>
                          <a:ea typeface="Montserrat SemiBold"/>
                          <a:cs typeface="Montserrat SemiBold"/>
                          <a:sym typeface="Montserrat SemiBold"/>
                        </a:rPr>
                        <a:t>0.1359</a:t>
                      </a:r>
                      <a:endParaRPr lang="en" sz="1600" dirty="0">
                        <a:solidFill>
                          <a:schemeClr val="lt2"/>
                        </a:solidFill>
                        <a:latin typeface="Montserrat SemiBold"/>
                        <a:ea typeface="Montserrat SemiBold"/>
                        <a:cs typeface="Montserrat SemiBold"/>
                        <a:sym typeface="Montserrat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extLst>
                  <a:ext uri="{0D108BD9-81ED-4DB2-BD59-A6C34878D82A}">
                    <a16:rowId xmlns:a16="http://schemas.microsoft.com/office/drawing/2014/main" val="10002"/>
                  </a:ext>
                </a:extLst>
              </a:tr>
              <a:tr h="499675">
                <a:tc>
                  <a:txBody>
                    <a:bodyPr/>
                    <a:lstStyle/>
                    <a:p>
                      <a:pPr marL="0" marR="0" lvl="0" indent="0" algn="l" rtl="0">
                        <a:lnSpc>
                          <a:spcPct val="100000"/>
                        </a:lnSpc>
                        <a:spcBef>
                          <a:spcPts val="0"/>
                        </a:spcBef>
                        <a:spcAft>
                          <a:spcPts val="0"/>
                        </a:spcAft>
                        <a:buNone/>
                      </a:pPr>
                      <a:r>
                        <a:rPr lang="en-IN" sz="1200" dirty="0">
                          <a:solidFill>
                            <a:schemeClr val="dk1"/>
                          </a:solidFill>
                          <a:latin typeface="Montserrat Medium"/>
                          <a:ea typeface="Montserrat Medium"/>
                          <a:cs typeface="Montserrat Medium"/>
                          <a:sym typeface="Montserrat Medium"/>
                        </a:rPr>
                        <a:t>Root mean squared error</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marR="0" lvl="0" indent="0" algn="l" rtl="0">
                        <a:lnSpc>
                          <a:spcPct val="100000"/>
                        </a:lnSpc>
                        <a:spcBef>
                          <a:spcPts val="0"/>
                        </a:spcBef>
                        <a:spcAft>
                          <a:spcPts val="0"/>
                        </a:spcAft>
                        <a:buNone/>
                      </a:pPr>
                      <a:r>
                        <a:rPr lang="en" sz="1600">
                          <a:solidFill>
                            <a:schemeClr val="lt2"/>
                          </a:solidFill>
                          <a:latin typeface="Montserrat SemiBold"/>
                          <a:ea typeface="Montserrat SemiBold"/>
                          <a:cs typeface="Montserrat SemiBold"/>
                          <a:sym typeface="Montserrat SemiBold"/>
                        </a:rPr>
                        <a:t>0.3332</a:t>
                      </a:r>
                      <a:endParaRPr lang="en" sz="1600" dirty="0">
                        <a:solidFill>
                          <a:schemeClr val="lt2"/>
                        </a:solidFill>
                        <a:latin typeface="Montserrat SemiBold"/>
                        <a:ea typeface="Montserrat SemiBold"/>
                        <a:cs typeface="Montserrat SemiBold"/>
                        <a:sym typeface="Montserrat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extLst>
                  <a:ext uri="{0D108BD9-81ED-4DB2-BD59-A6C34878D82A}">
                    <a16:rowId xmlns:a16="http://schemas.microsoft.com/office/drawing/2014/main" val="10003"/>
                  </a:ext>
                </a:extLst>
              </a:tr>
              <a:tr h="499675">
                <a:tc>
                  <a:txBody>
                    <a:bodyPr/>
                    <a:lstStyle/>
                    <a:p>
                      <a:pPr marL="0" marR="0" lvl="0" indent="0" algn="l" rtl="0">
                        <a:lnSpc>
                          <a:spcPct val="100000"/>
                        </a:lnSpc>
                        <a:spcBef>
                          <a:spcPts val="0"/>
                        </a:spcBef>
                        <a:spcAft>
                          <a:spcPts val="0"/>
                        </a:spcAft>
                        <a:buNone/>
                      </a:pPr>
                      <a:r>
                        <a:rPr lang="en-IN" sz="1200" dirty="0">
                          <a:solidFill>
                            <a:schemeClr val="dk1"/>
                          </a:solidFill>
                          <a:latin typeface="Montserrat Medium"/>
                          <a:ea typeface="Montserrat Medium"/>
                          <a:cs typeface="Montserrat Medium"/>
                          <a:sym typeface="Montserrat Medium"/>
                        </a:rPr>
                        <a:t>Relative absolute error</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marR="0" lvl="0" indent="0" algn="l" rtl="0">
                        <a:lnSpc>
                          <a:spcPct val="100000"/>
                        </a:lnSpc>
                        <a:spcBef>
                          <a:spcPts val="0"/>
                        </a:spcBef>
                        <a:spcAft>
                          <a:spcPts val="0"/>
                        </a:spcAft>
                        <a:buNone/>
                      </a:pPr>
                      <a:r>
                        <a:rPr lang="en" sz="1600">
                          <a:solidFill>
                            <a:schemeClr val="lt2"/>
                          </a:solidFill>
                          <a:latin typeface="Montserrat SemiBold"/>
                          <a:ea typeface="Montserrat SemiBold"/>
                          <a:cs typeface="Montserrat SemiBold"/>
                          <a:sym typeface="Montserrat SemiBold"/>
                        </a:rPr>
                        <a:t>63.3475 %</a:t>
                      </a:r>
                      <a:endParaRPr lang="en" sz="1600" dirty="0">
                        <a:solidFill>
                          <a:schemeClr val="lt2"/>
                        </a:solidFill>
                        <a:latin typeface="Montserrat SemiBold"/>
                        <a:ea typeface="Montserrat SemiBold"/>
                        <a:cs typeface="Montserrat SemiBold"/>
                        <a:sym typeface="Montserrat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extLst>
                  <a:ext uri="{0D108BD9-81ED-4DB2-BD59-A6C34878D82A}">
                    <a16:rowId xmlns:a16="http://schemas.microsoft.com/office/drawing/2014/main" val="10004"/>
                  </a:ext>
                </a:extLst>
              </a:tr>
              <a:tr h="499675">
                <a:tc>
                  <a:txBody>
                    <a:bodyPr/>
                    <a:lstStyle/>
                    <a:p>
                      <a:pPr marL="0" marR="0" lvl="0" indent="0" algn="l" rtl="0">
                        <a:lnSpc>
                          <a:spcPct val="100000"/>
                        </a:lnSpc>
                        <a:spcBef>
                          <a:spcPts val="0"/>
                        </a:spcBef>
                        <a:spcAft>
                          <a:spcPts val="0"/>
                        </a:spcAft>
                        <a:buNone/>
                      </a:pPr>
                      <a:r>
                        <a:rPr lang="en-IN" sz="1200" dirty="0">
                          <a:solidFill>
                            <a:schemeClr val="dk1"/>
                          </a:solidFill>
                          <a:latin typeface="Montserrat Medium"/>
                          <a:ea typeface="Montserrat Medium"/>
                          <a:cs typeface="Montserrat Medium"/>
                          <a:sym typeface="Montserrat Medium"/>
                        </a:rPr>
                        <a:t>Root relative squared error</a:t>
                      </a:r>
                      <a:endParaRPr sz="1200" dirty="0">
                        <a:solidFill>
                          <a:schemeClr val="dk1"/>
                        </a:solidFill>
                        <a:latin typeface="Montserrat Medium"/>
                        <a:ea typeface="Montserrat Medium"/>
                        <a:cs typeface="Montserrat Medium"/>
                        <a:sym typeface="Montserrat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marR="0" lvl="0" indent="0" algn="l" rtl="0">
                        <a:lnSpc>
                          <a:spcPct val="100000"/>
                        </a:lnSpc>
                        <a:spcBef>
                          <a:spcPts val="0"/>
                        </a:spcBef>
                        <a:spcAft>
                          <a:spcPts val="0"/>
                        </a:spcAft>
                        <a:buNone/>
                      </a:pPr>
                      <a:r>
                        <a:rPr lang="en" sz="1600">
                          <a:solidFill>
                            <a:schemeClr val="lt2"/>
                          </a:solidFill>
                          <a:latin typeface="Montserrat SemiBold"/>
                          <a:ea typeface="Montserrat SemiBold"/>
                          <a:cs typeface="Montserrat SemiBold"/>
                          <a:sym typeface="Montserrat SemiBold"/>
                        </a:rPr>
                        <a:t>101.8207 %</a:t>
                      </a:r>
                      <a:endParaRPr lang="en" sz="1600" dirty="0">
                        <a:solidFill>
                          <a:schemeClr val="lt2"/>
                        </a:solidFill>
                        <a:latin typeface="Montserrat SemiBold"/>
                        <a:ea typeface="Montserrat SemiBold"/>
                        <a:cs typeface="Montserrat SemiBold"/>
                        <a:sym typeface="Montserrat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extLst>
                  <a:ext uri="{0D108BD9-81ED-4DB2-BD59-A6C34878D82A}">
                    <a16:rowId xmlns:a16="http://schemas.microsoft.com/office/drawing/2014/main" val="10005"/>
                  </a:ext>
                </a:extLst>
              </a:tr>
              <a:tr h="499675">
                <a:tc>
                  <a:txBody>
                    <a:bodyPr/>
                    <a:lstStyle/>
                    <a:p>
                      <a:pPr marL="0" marR="0" lvl="0" indent="0" algn="l" rtl="0">
                        <a:lnSpc>
                          <a:spcPct val="100000"/>
                        </a:lnSpc>
                        <a:spcBef>
                          <a:spcPts val="0"/>
                        </a:spcBef>
                        <a:spcAft>
                          <a:spcPts val="0"/>
                        </a:spcAft>
                        <a:buNone/>
                      </a:pPr>
                      <a:r>
                        <a:rPr lang="en-IN" sz="1200" b="1" dirty="0">
                          <a:solidFill>
                            <a:srgbClr val="0363EB"/>
                          </a:solidFill>
                          <a:latin typeface="Montserrat Medium"/>
                          <a:ea typeface="Montserrat Medium"/>
                          <a:cs typeface="Montserrat Medium"/>
                          <a:sym typeface="Montserrat Medium"/>
                        </a:rPr>
                        <a:t>Total Number of Instances</a:t>
                      </a:r>
                      <a:endParaRPr sz="1200" b="1" dirty="0">
                        <a:solidFill>
                          <a:srgbClr val="0363EB"/>
                        </a:solidFill>
                        <a:latin typeface="Montserrat Medium"/>
                        <a:ea typeface="Montserrat Medium"/>
                        <a:cs typeface="Montserrat Medium"/>
                        <a:sym typeface="Montserrat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600" dirty="0">
                          <a:solidFill>
                            <a:schemeClr val="bg1"/>
                          </a:solidFill>
                          <a:latin typeface="Montserrat SemiBold"/>
                          <a:ea typeface="Montserrat SemiBold"/>
                          <a:cs typeface="Montserrat SemiBold"/>
                          <a:sym typeface="Montserrat SemiBold"/>
                        </a:rPr>
                        <a:t>1599</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rgbClr val="9E9E9E">
                          <a:alpha val="0"/>
                        </a:srgbClr>
                      </a:solidFill>
                      <a:prstDash val="solid"/>
                      <a:round/>
                      <a:headEnd type="none" w="sm" len="sm"/>
                      <a:tailEnd type="none" w="sm" len="sm"/>
                    </a:lnB>
                    <a:solidFill>
                      <a:srgbClr val="0363EB"/>
                    </a:solidFill>
                  </a:tcPr>
                </a:tc>
                <a:extLst>
                  <a:ext uri="{0D108BD9-81ED-4DB2-BD59-A6C34878D82A}">
                    <a16:rowId xmlns:a16="http://schemas.microsoft.com/office/drawing/2014/main" val="10006"/>
                  </a:ext>
                </a:extLst>
              </a:tr>
            </a:tbl>
          </a:graphicData>
        </a:graphic>
      </p:graphicFrame>
      <p:grpSp>
        <p:nvGrpSpPr>
          <p:cNvPr id="105" name="Google Shape;105;p16"/>
          <p:cNvGrpSpPr/>
          <p:nvPr/>
        </p:nvGrpSpPr>
        <p:grpSpPr>
          <a:xfrm>
            <a:off x="3562496" y="949779"/>
            <a:ext cx="1356343" cy="1321298"/>
            <a:chOff x="6116357" y="1059404"/>
            <a:chExt cx="1356343" cy="1321298"/>
          </a:xfrm>
        </p:grpSpPr>
        <p:sp>
          <p:nvSpPr>
            <p:cNvPr id="106" name="Google Shape;106;p16"/>
            <p:cNvSpPr txBox="1"/>
            <p:nvPr/>
          </p:nvSpPr>
          <p:spPr>
            <a:xfrm>
              <a:off x="6116357" y="1059404"/>
              <a:ext cx="1261500" cy="45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Corretly Classified</a:t>
              </a:r>
              <a:endParaRPr sz="1600" dirty="0">
                <a:solidFill>
                  <a:schemeClr val="dk1"/>
                </a:solidFill>
                <a:latin typeface="Montserrat SemiBold"/>
                <a:ea typeface="Montserrat SemiBold"/>
                <a:cs typeface="Montserrat SemiBold"/>
                <a:sym typeface="Montserrat SemiBold"/>
              </a:endParaRPr>
            </a:p>
          </p:txBody>
        </p:sp>
        <p:sp>
          <p:nvSpPr>
            <p:cNvPr id="107" name="Google Shape;107;p16"/>
            <p:cNvSpPr txBox="1"/>
            <p:nvPr/>
          </p:nvSpPr>
          <p:spPr>
            <a:xfrm>
              <a:off x="6211200" y="1555416"/>
              <a:ext cx="1261500" cy="453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dirty="0">
                  <a:solidFill>
                    <a:schemeClr val="lt1"/>
                  </a:solidFill>
                  <a:latin typeface="Montserrat SemiBold"/>
                  <a:ea typeface="Montserrat SemiBold"/>
                  <a:cs typeface="Montserrat SemiBold"/>
                  <a:sym typeface="Montserrat SemiBold"/>
                </a:rPr>
                <a:t>61.4%</a:t>
              </a:r>
              <a:endParaRPr sz="1600" dirty="0">
                <a:solidFill>
                  <a:schemeClr val="lt1"/>
                </a:solidFill>
                <a:latin typeface="Montserrat SemiBold"/>
                <a:ea typeface="Montserrat SemiBold"/>
                <a:cs typeface="Montserrat SemiBold"/>
                <a:sym typeface="Montserrat SemiBold"/>
              </a:endParaRPr>
            </a:p>
          </p:txBody>
        </p:sp>
        <p:sp>
          <p:nvSpPr>
            <p:cNvPr id="108" name="Google Shape;108;p16"/>
            <p:cNvSpPr txBox="1"/>
            <p:nvPr/>
          </p:nvSpPr>
          <p:spPr>
            <a:xfrm>
              <a:off x="6211200" y="2009302"/>
              <a:ext cx="1261500" cy="37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IN" sz="1200" dirty="0">
                  <a:solidFill>
                    <a:schemeClr val="dk1"/>
                  </a:solidFill>
                  <a:latin typeface="Montserrat Medium"/>
                  <a:ea typeface="Montserrat Medium"/>
                  <a:cs typeface="Montserrat Medium"/>
                  <a:sym typeface="Montserrat Medium"/>
                </a:rPr>
                <a:t>982 Instances</a:t>
              </a:r>
              <a:endParaRPr sz="1200" dirty="0">
                <a:solidFill>
                  <a:schemeClr val="dk1"/>
                </a:solidFill>
                <a:latin typeface="Montserrat Medium"/>
                <a:ea typeface="Montserrat Medium"/>
                <a:cs typeface="Montserrat Medium"/>
                <a:sym typeface="Montserrat Medium"/>
              </a:endParaRPr>
            </a:p>
          </p:txBody>
        </p:sp>
      </p:grpSp>
      <p:sp>
        <p:nvSpPr>
          <p:cNvPr id="109" name="Google Shape;109;p16"/>
          <p:cNvSpPr/>
          <p:nvPr/>
        </p:nvSpPr>
        <p:spPr>
          <a:xfrm>
            <a:off x="5147032" y="1179844"/>
            <a:ext cx="985800" cy="9858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5163450" y="1176729"/>
            <a:ext cx="985800" cy="985800"/>
          </a:xfrm>
          <a:prstGeom prst="pie">
            <a:avLst>
              <a:gd name="adj1" fmla="val 16261269"/>
              <a:gd name="adj2" fmla="val 7870654"/>
            </a:avLst>
          </a:prstGeom>
          <a:solidFill>
            <a:schemeClr val="accen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6"/>
          <p:cNvGrpSpPr/>
          <p:nvPr/>
        </p:nvGrpSpPr>
        <p:grpSpPr>
          <a:xfrm>
            <a:off x="3657339" y="3093193"/>
            <a:ext cx="1321542" cy="1321877"/>
            <a:chOff x="6211200" y="3202818"/>
            <a:chExt cx="1321542" cy="1321877"/>
          </a:xfrm>
        </p:grpSpPr>
        <p:sp>
          <p:nvSpPr>
            <p:cNvPr id="112" name="Google Shape;112;p16"/>
            <p:cNvSpPr txBox="1"/>
            <p:nvPr/>
          </p:nvSpPr>
          <p:spPr>
            <a:xfrm>
              <a:off x="6211200" y="3202818"/>
              <a:ext cx="1321542" cy="45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IN" sz="1600" dirty="0">
                  <a:solidFill>
                    <a:schemeClr val="dk1"/>
                  </a:solidFill>
                  <a:latin typeface="Montserrat SemiBold"/>
                  <a:ea typeface="Montserrat SemiBold"/>
                  <a:cs typeface="Montserrat SemiBold"/>
                  <a:sym typeface="Montserrat SemiBold"/>
                </a:rPr>
                <a:t>Incorrectly Classified</a:t>
              </a:r>
            </a:p>
          </p:txBody>
        </p:sp>
        <p:sp>
          <p:nvSpPr>
            <p:cNvPr id="113" name="Google Shape;113;p16"/>
            <p:cNvSpPr txBox="1"/>
            <p:nvPr/>
          </p:nvSpPr>
          <p:spPr>
            <a:xfrm>
              <a:off x="6211200" y="3699409"/>
              <a:ext cx="1261500" cy="453900"/>
            </a:xfrm>
            <a:prstGeom prst="rect">
              <a:avLst/>
            </a:pr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dirty="0">
                  <a:solidFill>
                    <a:schemeClr val="lt1"/>
                  </a:solidFill>
                  <a:latin typeface="Montserrat SemiBold"/>
                  <a:ea typeface="Montserrat SemiBold"/>
                  <a:cs typeface="Montserrat SemiBold"/>
                  <a:sym typeface="Montserrat SemiBold"/>
                </a:rPr>
                <a:t>38.5%</a:t>
              </a:r>
              <a:endParaRPr sz="1600" dirty="0">
                <a:solidFill>
                  <a:schemeClr val="lt1"/>
                </a:solidFill>
                <a:latin typeface="Montserrat SemiBold"/>
                <a:ea typeface="Montserrat SemiBold"/>
                <a:cs typeface="Montserrat SemiBold"/>
                <a:sym typeface="Montserrat SemiBold"/>
              </a:endParaRPr>
            </a:p>
          </p:txBody>
        </p:sp>
        <p:sp>
          <p:nvSpPr>
            <p:cNvPr id="114" name="Google Shape;114;p16"/>
            <p:cNvSpPr txBox="1"/>
            <p:nvPr/>
          </p:nvSpPr>
          <p:spPr>
            <a:xfrm>
              <a:off x="6211200" y="4153295"/>
              <a:ext cx="1261500" cy="37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dirty="0">
                  <a:solidFill>
                    <a:schemeClr val="dk1"/>
                  </a:solidFill>
                  <a:latin typeface="Montserrat Medium"/>
                  <a:ea typeface="Montserrat Medium"/>
                  <a:cs typeface="Montserrat Medium"/>
                  <a:sym typeface="Montserrat Medium"/>
                </a:rPr>
                <a:t>617 </a:t>
              </a:r>
              <a:r>
                <a:rPr lang="en-IN" sz="1200" dirty="0">
                  <a:solidFill>
                    <a:schemeClr val="dk1"/>
                  </a:solidFill>
                  <a:latin typeface="Montserrat Medium"/>
                  <a:ea typeface="Montserrat Medium"/>
                  <a:cs typeface="Montserrat Medium"/>
                  <a:sym typeface="Montserrat Medium"/>
                </a:rPr>
                <a:t>Instances</a:t>
              </a:r>
              <a:endParaRPr lang="en" sz="1200" dirty="0">
                <a:solidFill>
                  <a:schemeClr val="dk1"/>
                </a:solidFill>
                <a:latin typeface="Montserrat Medium"/>
                <a:ea typeface="Montserrat Medium"/>
                <a:cs typeface="Montserrat Medium"/>
                <a:sym typeface="Montserrat Medium"/>
              </a:endParaRPr>
            </a:p>
          </p:txBody>
        </p:sp>
      </p:grpSp>
      <p:sp>
        <p:nvSpPr>
          <p:cNvPr id="115" name="Google Shape;115;p16"/>
          <p:cNvSpPr/>
          <p:nvPr/>
        </p:nvSpPr>
        <p:spPr>
          <a:xfrm>
            <a:off x="5147032" y="3323837"/>
            <a:ext cx="985800" cy="9858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7790096">
            <a:off x="5147032" y="3323835"/>
            <a:ext cx="985800" cy="985800"/>
          </a:xfrm>
          <a:prstGeom prst="pie">
            <a:avLst>
              <a:gd name="adj1" fmla="val 11646685"/>
              <a:gd name="adj2" fmla="val 20131465"/>
            </a:avLst>
          </a:prstGeom>
          <a:solidFill>
            <a:srgbClr val="00B0F0"/>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5" name="Google Shape;475;p24"/>
          <p:cNvGrpSpPr/>
          <p:nvPr/>
        </p:nvGrpSpPr>
        <p:grpSpPr>
          <a:xfrm>
            <a:off x="3185160" y="2040022"/>
            <a:ext cx="5906799" cy="561600"/>
            <a:chOff x="4308600" y="1889898"/>
            <a:chExt cx="4783359" cy="561600"/>
          </a:xfrm>
        </p:grpSpPr>
        <p:sp>
          <p:nvSpPr>
            <p:cNvPr id="476" name="Google Shape;476;p24"/>
            <p:cNvSpPr txBox="1"/>
            <p:nvPr/>
          </p:nvSpPr>
          <p:spPr>
            <a:xfrm>
              <a:off x="5558561" y="1889898"/>
              <a:ext cx="3533398"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US" sz="1200" dirty="0">
                  <a:solidFill>
                    <a:schemeClr val="dk1"/>
                  </a:solidFill>
                  <a:latin typeface="Montserrat Medium"/>
                  <a:ea typeface="Montserrat Medium"/>
                  <a:cs typeface="Montserrat Medium"/>
                  <a:sym typeface="Montserrat Medium"/>
                </a:rPr>
                <a:t>The model's ability to correctly identify all actual positive instances.</a:t>
              </a:r>
              <a:endParaRPr sz="1200" dirty="0">
                <a:solidFill>
                  <a:schemeClr val="dk1"/>
                </a:solidFill>
                <a:latin typeface="Montserrat Medium"/>
                <a:ea typeface="Montserrat Medium"/>
                <a:cs typeface="Montserrat Medium"/>
                <a:sym typeface="Montserrat Medium"/>
              </a:endParaRPr>
            </a:p>
          </p:txBody>
        </p:sp>
        <p:sp>
          <p:nvSpPr>
            <p:cNvPr id="477" name="Google Shape;477;p24"/>
            <p:cNvSpPr/>
            <p:nvPr/>
          </p:nvSpPr>
          <p:spPr>
            <a:xfrm>
              <a:off x="4308600" y="1975836"/>
              <a:ext cx="1240314"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Recall</a:t>
              </a:r>
              <a:endParaRPr sz="1600" dirty="0">
                <a:solidFill>
                  <a:schemeClr val="lt1"/>
                </a:solidFill>
                <a:latin typeface="Montserrat SemiBold"/>
                <a:ea typeface="Montserrat SemiBold"/>
                <a:cs typeface="Montserrat SemiBold"/>
                <a:sym typeface="Montserrat SemiBold"/>
              </a:endParaRPr>
            </a:p>
          </p:txBody>
        </p:sp>
      </p:grpSp>
      <p:grpSp>
        <p:nvGrpSpPr>
          <p:cNvPr id="478" name="Google Shape;478;p24"/>
          <p:cNvGrpSpPr/>
          <p:nvPr/>
        </p:nvGrpSpPr>
        <p:grpSpPr>
          <a:xfrm>
            <a:off x="3185160" y="3326946"/>
            <a:ext cx="5906799" cy="561600"/>
            <a:chOff x="4308600" y="1159787"/>
            <a:chExt cx="4783359" cy="561600"/>
          </a:xfrm>
        </p:grpSpPr>
        <p:sp>
          <p:nvSpPr>
            <p:cNvPr id="479" name="Google Shape;479;p24"/>
            <p:cNvSpPr txBox="1"/>
            <p:nvPr/>
          </p:nvSpPr>
          <p:spPr>
            <a:xfrm>
              <a:off x="5558561" y="1159787"/>
              <a:ext cx="3533398"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IN" sz="1200" dirty="0">
                  <a:solidFill>
                    <a:schemeClr val="dk1"/>
                  </a:solidFill>
                  <a:latin typeface="Montserrat Medium"/>
                  <a:ea typeface="Montserrat Medium"/>
                  <a:cs typeface="Montserrat Medium"/>
                  <a:sym typeface="Montserrat Medium"/>
                </a:rPr>
                <a:t>Matthews Correlation Coefficient considers true &amp; false +</a:t>
              </a:r>
              <a:r>
                <a:rPr lang="en-IN" sz="1200" dirty="0" err="1">
                  <a:solidFill>
                    <a:schemeClr val="dk1"/>
                  </a:solidFill>
                  <a:latin typeface="Montserrat Medium"/>
                  <a:ea typeface="Montserrat Medium"/>
                  <a:cs typeface="Montserrat Medium"/>
                  <a:sym typeface="Montserrat Medium"/>
                </a:rPr>
                <a:t>tives</a:t>
              </a:r>
              <a:r>
                <a:rPr lang="en-IN" sz="1200" dirty="0">
                  <a:solidFill>
                    <a:schemeClr val="dk1"/>
                  </a:solidFill>
                  <a:latin typeface="Montserrat Medium"/>
                  <a:ea typeface="Montserrat Medium"/>
                  <a:cs typeface="Montserrat Medium"/>
                  <a:sym typeface="Montserrat Medium"/>
                </a:rPr>
                <a:t>/-</a:t>
              </a:r>
              <a:r>
                <a:rPr lang="en-IN" sz="1200" dirty="0" err="1">
                  <a:solidFill>
                    <a:schemeClr val="dk1"/>
                  </a:solidFill>
                  <a:latin typeface="Montserrat Medium"/>
                  <a:ea typeface="Montserrat Medium"/>
                  <a:cs typeface="Montserrat Medium"/>
                  <a:sym typeface="Montserrat Medium"/>
                </a:rPr>
                <a:t>tives</a:t>
              </a:r>
              <a:r>
                <a:rPr lang="en-IN" sz="1200" dirty="0">
                  <a:solidFill>
                    <a:schemeClr val="dk1"/>
                  </a:solidFill>
                  <a:latin typeface="Montserrat Medium"/>
                  <a:ea typeface="Montserrat Medium"/>
                  <a:cs typeface="Montserrat Medium"/>
                  <a:sym typeface="Montserrat Medium"/>
                </a:rPr>
                <a:t> to assess classification quality</a:t>
              </a:r>
              <a:endParaRPr sz="1200" dirty="0">
                <a:solidFill>
                  <a:schemeClr val="dk1"/>
                </a:solidFill>
                <a:latin typeface="Montserrat Medium"/>
                <a:ea typeface="Montserrat Medium"/>
                <a:cs typeface="Montserrat Medium"/>
                <a:sym typeface="Montserrat Medium"/>
              </a:endParaRPr>
            </a:p>
          </p:txBody>
        </p:sp>
        <p:sp>
          <p:nvSpPr>
            <p:cNvPr id="480" name="Google Shape;480;p24"/>
            <p:cNvSpPr/>
            <p:nvPr/>
          </p:nvSpPr>
          <p:spPr>
            <a:xfrm>
              <a:off x="4308600" y="1242700"/>
              <a:ext cx="1249961"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MCC</a:t>
              </a:r>
              <a:endParaRPr sz="1600" dirty="0">
                <a:solidFill>
                  <a:schemeClr val="lt1"/>
                </a:solidFill>
                <a:latin typeface="Montserrat SemiBold"/>
                <a:ea typeface="Montserrat SemiBold"/>
                <a:cs typeface="Montserrat SemiBold"/>
                <a:sym typeface="Montserrat SemiBold"/>
              </a:endParaRPr>
            </a:p>
          </p:txBody>
        </p:sp>
      </p:grpSp>
      <p:sp>
        <p:nvSpPr>
          <p:cNvPr id="492" name="Google Shape;492;p24"/>
          <p:cNvSpPr/>
          <p:nvPr/>
        </p:nvSpPr>
        <p:spPr>
          <a:xfrm>
            <a:off x="0" y="2241772"/>
            <a:ext cx="1774500" cy="5616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Evaluation Metrics</a:t>
            </a:r>
            <a:endParaRPr sz="1600" dirty="0">
              <a:solidFill>
                <a:schemeClr val="lt1"/>
              </a:solidFill>
              <a:latin typeface="Montserrat SemiBold"/>
              <a:ea typeface="Montserrat SemiBold"/>
              <a:cs typeface="Montserrat SemiBold"/>
              <a:sym typeface="Montserrat SemiBold"/>
            </a:endParaRPr>
          </a:p>
        </p:txBody>
      </p:sp>
      <p:cxnSp>
        <p:nvCxnSpPr>
          <p:cNvPr id="13" name="Straight Connector 12">
            <a:extLst>
              <a:ext uri="{FF2B5EF4-FFF2-40B4-BE49-F238E27FC236}">
                <a16:creationId xmlns:a16="http://schemas.microsoft.com/office/drawing/2014/main" id="{C384D3DE-776D-703A-3445-2DCCB55BB0E1}"/>
              </a:ext>
            </a:extLst>
          </p:cNvPr>
          <p:cNvCxnSpPr>
            <a:cxnSpLocks/>
          </p:cNvCxnSpPr>
          <p:nvPr/>
        </p:nvCxnSpPr>
        <p:spPr>
          <a:xfrm flipV="1">
            <a:off x="1786413" y="2522572"/>
            <a:ext cx="577646" cy="688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3" name="Google Shape;475;p24">
            <a:extLst>
              <a:ext uri="{FF2B5EF4-FFF2-40B4-BE49-F238E27FC236}">
                <a16:creationId xmlns:a16="http://schemas.microsoft.com/office/drawing/2014/main" id="{A5B1B936-5DE4-776D-F1ED-50CFC67E3EF6}"/>
              </a:ext>
            </a:extLst>
          </p:cNvPr>
          <p:cNvGrpSpPr/>
          <p:nvPr/>
        </p:nvGrpSpPr>
        <p:grpSpPr>
          <a:xfrm>
            <a:off x="3185160" y="2671764"/>
            <a:ext cx="5906799" cy="561600"/>
            <a:chOff x="4308600" y="1889898"/>
            <a:chExt cx="4783359" cy="561600"/>
          </a:xfrm>
        </p:grpSpPr>
        <p:sp>
          <p:nvSpPr>
            <p:cNvPr id="24" name="Google Shape;476;p24">
              <a:extLst>
                <a:ext uri="{FF2B5EF4-FFF2-40B4-BE49-F238E27FC236}">
                  <a16:creationId xmlns:a16="http://schemas.microsoft.com/office/drawing/2014/main" id="{AEC6D71E-FC3A-7CAD-EDE3-E824895B5EED}"/>
                </a:ext>
              </a:extLst>
            </p:cNvPr>
            <p:cNvSpPr txBox="1"/>
            <p:nvPr/>
          </p:nvSpPr>
          <p:spPr>
            <a:xfrm>
              <a:off x="5558561" y="1889898"/>
              <a:ext cx="3533398"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US" sz="1200" dirty="0">
                  <a:solidFill>
                    <a:schemeClr val="dk1"/>
                  </a:solidFill>
                  <a:latin typeface="Montserrat Medium"/>
                  <a:ea typeface="Montserrat Medium"/>
                  <a:cs typeface="Montserrat Medium"/>
                  <a:sym typeface="Montserrat Medium"/>
                </a:rPr>
                <a:t>Combines precision and recall into a single metric, balancing both aspects of classification performance.</a:t>
              </a:r>
              <a:endParaRPr sz="1200" dirty="0">
                <a:solidFill>
                  <a:schemeClr val="dk1"/>
                </a:solidFill>
                <a:latin typeface="Montserrat Medium"/>
                <a:ea typeface="Montserrat Medium"/>
                <a:cs typeface="Montserrat Medium"/>
                <a:sym typeface="Montserrat Medium"/>
              </a:endParaRPr>
            </a:p>
          </p:txBody>
        </p:sp>
        <p:sp>
          <p:nvSpPr>
            <p:cNvPr id="25" name="Google Shape;477;p24">
              <a:extLst>
                <a:ext uri="{FF2B5EF4-FFF2-40B4-BE49-F238E27FC236}">
                  <a16:creationId xmlns:a16="http://schemas.microsoft.com/office/drawing/2014/main" id="{1B08C77E-C18C-D242-0177-770FBD1EF409}"/>
                </a:ext>
              </a:extLst>
            </p:cNvPr>
            <p:cNvSpPr/>
            <p:nvPr/>
          </p:nvSpPr>
          <p:spPr>
            <a:xfrm>
              <a:off x="4308600" y="1975836"/>
              <a:ext cx="1249961"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F-Measure</a:t>
              </a:r>
              <a:endParaRPr sz="1600" dirty="0">
                <a:solidFill>
                  <a:schemeClr val="lt1"/>
                </a:solidFill>
                <a:latin typeface="Montserrat SemiBold"/>
                <a:ea typeface="Montserrat SemiBold"/>
                <a:cs typeface="Montserrat SemiBold"/>
                <a:sym typeface="Montserrat SemiBold"/>
              </a:endParaRPr>
            </a:p>
          </p:txBody>
        </p:sp>
      </p:grpSp>
      <p:grpSp>
        <p:nvGrpSpPr>
          <p:cNvPr id="26" name="Google Shape;478;p24">
            <a:extLst>
              <a:ext uri="{FF2B5EF4-FFF2-40B4-BE49-F238E27FC236}">
                <a16:creationId xmlns:a16="http://schemas.microsoft.com/office/drawing/2014/main" id="{96798D8F-16F0-39F5-7707-B9487FEEED18}"/>
              </a:ext>
            </a:extLst>
          </p:cNvPr>
          <p:cNvGrpSpPr/>
          <p:nvPr/>
        </p:nvGrpSpPr>
        <p:grpSpPr>
          <a:xfrm>
            <a:off x="3185160" y="949204"/>
            <a:ext cx="5906801" cy="561600"/>
            <a:chOff x="4308600" y="1159787"/>
            <a:chExt cx="4783361" cy="561600"/>
          </a:xfrm>
        </p:grpSpPr>
        <p:sp>
          <p:nvSpPr>
            <p:cNvPr id="27" name="Google Shape;479;p24">
              <a:extLst>
                <a:ext uri="{FF2B5EF4-FFF2-40B4-BE49-F238E27FC236}">
                  <a16:creationId xmlns:a16="http://schemas.microsoft.com/office/drawing/2014/main" id="{C321A68E-2A13-F698-05E4-417F316E03AF}"/>
                </a:ext>
              </a:extLst>
            </p:cNvPr>
            <p:cNvSpPr txBox="1"/>
            <p:nvPr/>
          </p:nvSpPr>
          <p:spPr>
            <a:xfrm>
              <a:off x="5548915" y="1159787"/>
              <a:ext cx="3543046"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US" sz="1200" dirty="0">
                  <a:solidFill>
                    <a:schemeClr val="dk1"/>
                  </a:solidFill>
                  <a:latin typeface="Montserrat Medium"/>
                  <a:ea typeface="Montserrat Medium"/>
                  <a:cs typeface="Montserrat Medium"/>
                  <a:sym typeface="Montserrat Medium"/>
                </a:rPr>
                <a:t>Proportion of actual negative instances incorrectly classified as positive.</a:t>
              </a:r>
            </a:p>
          </p:txBody>
        </p:sp>
        <p:sp>
          <p:nvSpPr>
            <p:cNvPr id="28" name="Google Shape;480;p24">
              <a:extLst>
                <a:ext uri="{FF2B5EF4-FFF2-40B4-BE49-F238E27FC236}">
                  <a16:creationId xmlns:a16="http://schemas.microsoft.com/office/drawing/2014/main" id="{9E0AC4E5-F988-9DFB-CBED-AAEBB0C15424}"/>
                </a:ext>
              </a:extLst>
            </p:cNvPr>
            <p:cNvSpPr/>
            <p:nvPr/>
          </p:nvSpPr>
          <p:spPr>
            <a:xfrm>
              <a:off x="4308600" y="1242700"/>
              <a:ext cx="1240315"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FP Rate</a:t>
              </a:r>
              <a:endParaRPr sz="1600" dirty="0">
                <a:solidFill>
                  <a:schemeClr val="lt1"/>
                </a:solidFill>
                <a:latin typeface="Montserrat SemiBold"/>
                <a:ea typeface="Montserrat SemiBold"/>
                <a:cs typeface="Montserrat SemiBold"/>
                <a:sym typeface="Montserrat SemiBold"/>
              </a:endParaRPr>
            </a:p>
          </p:txBody>
        </p:sp>
      </p:grpSp>
      <p:grpSp>
        <p:nvGrpSpPr>
          <p:cNvPr id="29" name="Google Shape;475;p24">
            <a:extLst>
              <a:ext uri="{FF2B5EF4-FFF2-40B4-BE49-F238E27FC236}">
                <a16:creationId xmlns:a16="http://schemas.microsoft.com/office/drawing/2014/main" id="{B496066D-DDF2-EF3D-E62E-C6232AEB340B}"/>
              </a:ext>
            </a:extLst>
          </p:cNvPr>
          <p:cNvGrpSpPr/>
          <p:nvPr/>
        </p:nvGrpSpPr>
        <p:grpSpPr>
          <a:xfrm>
            <a:off x="3185160" y="4518271"/>
            <a:ext cx="5906799" cy="561600"/>
            <a:chOff x="4308600" y="1889898"/>
            <a:chExt cx="4783359" cy="561600"/>
          </a:xfrm>
        </p:grpSpPr>
        <p:sp>
          <p:nvSpPr>
            <p:cNvPr id="30" name="Google Shape;476;p24">
              <a:extLst>
                <a:ext uri="{FF2B5EF4-FFF2-40B4-BE49-F238E27FC236}">
                  <a16:creationId xmlns:a16="http://schemas.microsoft.com/office/drawing/2014/main" id="{41BCD5E5-D6C7-403E-97CA-EEAE59CE04BF}"/>
                </a:ext>
              </a:extLst>
            </p:cNvPr>
            <p:cNvSpPr txBox="1"/>
            <p:nvPr/>
          </p:nvSpPr>
          <p:spPr>
            <a:xfrm>
              <a:off x="5558561" y="1889898"/>
              <a:ext cx="3533398"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US" sz="1200" dirty="0">
                  <a:solidFill>
                    <a:schemeClr val="dk1"/>
                  </a:solidFill>
                  <a:latin typeface="Montserrat Medium"/>
                  <a:ea typeface="Montserrat Medium"/>
                  <a:cs typeface="Montserrat Medium"/>
                  <a:sym typeface="Montserrat Medium"/>
                </a:rPr>
                <a:t>Quantifies the model's precision-recall trade-off</a:t>
              </a:r>
              <a:endParaRPr sz="1200" dirty="0">
                <a:solidFill>
                  <a:schemeClr val="dk1"/>
                </a:solidFill>
                <a:latin typeface="Montserrat Medium"/>
                <a:ea typeface="Montserrat Medium"/>
                <a:cs typeface="Montserrat Medium"/>
                <a:sym typeface="Montserrat Medium"/>
              </a:endParaRPr>
            </a:p>
          </p:txBody>
        </p:sp>
        <p:sp>
          <p:nvSpPr>
            <p:cNvPr id="31" name="Google Shape;477;p24">
              <a:extLst>
                <a:ext uri="{FF2B5EF4-FFF2-40B4-BE49-F238E27FC236}">
                  <a16:creationId xmlns:a16="http://schemas.microsoft.com/office/drawing/2014/main" id="{DD00833A-7D48-0140-C9A0-AC9DEB11BF17}"/>
                </a:ext>
              </a:extLst>
            </p:cNvPr>
            <p:cNvSpPr/>
            <p:nvPr/>
          </p:nvSpPr>
          <p:spPr>
            <a:xfrm>
              <a:off x="4308600" y="1975836"/>
              <a:ext cx="1249961"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PRC Area</a:t>
              </a:r>
              <a:endParaRPr sz="1600" dirty="0">
                <a:solidFill>
                  <a:schemeClr val="lt1"/>
                </a:solidFill>
                <a:latin typeface="Montserrat SemiBold"/>
                <a:ea typeface="Montserrat SemiBold"/>
                <a:cs typeface="Montserrat SemiBold"/>
                <a:sym typeface="Montserrat SemiBold"/>
              </a:endParaRPr>
            </a:p>
          </p:txBody>
        </p:sp>
      </p:grpSp>
      <p:grpSp>
        <p:nvGrpSpPr>
          <p:cNvPr id="32" name="Google Shape;478;p24">
            <a:extLst>
              <a:ext uri="{FF2B5EF4-FFF2-40B4-BE49-F238E27FC236}">
                <a16:creationId xmlns:a16="http://schemas.microsoft.com/office/drawing/2014/main" id="{29324625-47DD-4E50-87C6-742FB47EAD40}"/>
              </a:ext>
            </a:extLst>
          </p:cNvPr>
          <p:cNvGrpSpPr/>
          <p:nvPr/>
        </p:nvGrpSpPr>
        <p:grpSpPr>
          <a:xfrm>
            <a:off x="3185160" y="3894871"/>
            <a:ext cx="5906799" cy="561600"/>
            <a:chOff x="4308600" y="1159787"/>
            <a:chExt cx="4783359" cy="561600"/>
          </a:xfrm>
        </p:grpSpPr>
        <p:sp>
          <p:nvSpPr>
            <p:cNvPr id="33" name="Google Shape;479;p24">
              <a:extLst>
                <a:ext uri="{FF2B5EF4-FFF2-40B4-BE49-F238E27FC236}">
                  <a16:creationId xmlns:a16="http://schemas.microsoft.com/office/drawing/2014/main" id="{C3F12644-1841-D438-162C-A2DA2D0AFD21}"/>
                </a:ext>
              </a:extLst>
            </p:cNvPr>
            <p:cNvSpPr txBox="1"/>
            <p:nvPr/>
          </p:nvSpPr>
          <p:spPr>
            <a:xfrm>
              <a:off x="5558561" y="1159787"/>
              <a:ext cx="3533398"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US" sz="1200" dirty="0">
                  <a:solidFill>
                    <a:schemeClr val="dk1"/>
                  </a:solidFill>
                  <a:latin typeface="Montserrat Medium"/>
                  <a:ea typeface="Montserrat Medium"/>
                  <a:cs typeface="Montserrat Medium"/>
                  <a:sym typeface="Montserrat Medium"/>
                </a:rPr>
                <a:t>Measures the model's ability to distinguish between classes</a:t>
              </a:r>
              <a:endParaRPr sz="1200" dirty="0">
                <a:solidFill>
                  <a:schemeClr val="dk1"/>
                </a:solidFill>
                <a:latin typeface="Montserrat Medium"/>
                <a:ea typeface="Montserrat Medium"/>
                <a:cs typeface="Montserrat Medium"/>
                <a:sym typeface="Montserrat Medium"/>
              </a:endParaRPr>
            </a:p>
          </p:txBody>
        </p:sp>
        <p:sp>
          <p:nvSpPr>
            <p:cNvPr id="34" name="Google Shape;480;p24">
              <a:extLst>
                <a:ext uri="{FF2B5EF4-FFF2-40B4-BE49-F238E27FC236}">
                  <a16:creationId xmlns:a16="http://schemas.microsoft.com/office/drawing/2014/main" id="{1B9666AC-B8E4-52E4-E061-79E657A2AF14}"/>
                </a:ext>
              </a:extLst>
            </p:cNvPr>
            <p:cNvSpPr/>
            <p:nvPr/>
          </p:nvSpPr>
          <p:spPr>
            <a:xfrm>
              <a:off x="4308600" y="1242700"/>
              <a:ext cx="1249961"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ROC Area</a:t>
              </a:r>
              <a:endParaRPr sz="1600" dirty="0">
                <a:solidFill>
                  <a:schemeClr val="lt1"/>
                </a:solidFill>
                <a:latin typeface="Montserrat SemiBold"/>
                <a:ea typeface="Montserrat SemiBold"/>
                <a:cs typeface="Montserrat SemiBold"/>
                <a:sym typeface="Montserrat SemiBold"/>
              </a:endParaRPr>
            </a:p>
          </p:txBody>
        </p:sp>
      </p:grpSp>
      <p:grpSp>
        <p:nvGrpSpPr>
          <p:cNvPr id="43" name="Google Shape;478;p24">
            <a:extLst>
              <a:ext uri="{FF2B5EF4-FFF2-40B4-BE49-F238E27FC236}">
                <a16:creationId xmlns:a16="http://schemas.microsoft.com/office/drawing/2014/main" id="{60A7E563-CD70-CEBA-6A74-C8C253C5A9C7}"/>
              </a:ext>
            </a:extLst>
          </p:cNvPr>
          <p:cNvGrpSpPr/>
          <p:nvPr/>
        </p:nvGrpSpPr>
        <p:grpSpPr>
          <a:xfrm>
            <a:off x="3185160" y="1482148"/>
            <a:ext cx="5906800" cy="561600"/>
            <a:chOff x="4308600" y="1159787"/>
            <a:chExt cx="4783360" cy="561600"/>
          </a:xfrm>
        </p:grpSpPr>
        <p:sp>
          <p:nvSpPr>
            <p:cNvPr id="44" name="Google Shape;479;p24">
              <a:extLst>
                <a:ext uri="{FF2B5EF4-FFF2-40B4-BE49-F238E27FC236}">
                  <a16:creationId xmlns:a16="http://schemas.microsoft.com/office/drawing/2014/main" id="{E2628BE2-CEBD-D2AE-E86E-033DD116D71A}"/>
                </a:ext>
              </a:extLst>
            </p:cNvPr>
            <p:cNvSpPr txBox="1"/>
            <p:nvPr/>
          </p:nvSpPr>
          <p:spPr>
            <a:xfrm>
              <a:off x="5548914" y="1159787"/>
              <a:ext cx="3543046" cy="5616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US" sz="1200" dirty="0">
                  <a:solidFill>
                    <a:schemeClr val="dk1"/>
                  </a:solidFill>
                  <a:latin typeface="Montserrat Medium"/>
                  <a:ea typeface="Montserrat Medium"/>
                  <a:cs typeface="Montserrat Medium"/>
                  <a:sym typeface="Montserrat Medium"/>
                </a:rPr>
                <a:t>The accuracy of positive predictions, representing the ratio of true positives to the total predicted positives.</a:t>
              </a:r>
            </a:p>
          </p:txBody>
        </p:sp>
        <p:sp>
          <p:nvSpPr>
            <p:cNvPr id="45" name="Google Shape;480;p24">
              <a:extLst>
                <a:ext uri="{FF2B5EF4-FFF2-40B4-BE49-F238E27FC236}">
                  <a16:creationId xmlns:a16="http://schemas.microsoft.com/office/drawing/2014/main" id="{C2A96A27-AA6E-4DC5-AB77-3847489084A8}"/>
                </a:ext>
              </a:extLst>
            </p:cNvPr>
            <p:cNvSpPr/>
            <p:nvPr/>
          </p:nvSpPr>
          <p:spPr>
            <a:xfrm>
              <a:off x="4308600" y="1242700"/>
              <a:ext cx="1240315"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Precision</a:t>
              </a:r>
              <a:endParaRPr sz="1600" dirty="0">
                <a:solidFill>
                  <a:schemeClr val="lt1"/>
                </a:solidFill>
                <a:latin typeface="Montserrat SemiBold"/>
                <a:ea typeface="Montserrat SemiBold"/>
                <a:cs typeface="Montserrat SemiBold"/>
                <a:sym typeface="Montserrat SemiBold"/>
              </a:endParaRPr>
            </a:p>
          </p:txBody>
        </p:sp>
      </p:grpSp>
      <p:grpSp>
        <p:nvGrpSpPr>
          <p:cNvPr id="46" name="Google Shape;478;p24">
            <a:extLst>
              <a:ext uri="{FF2B5EF4-FFF2-40B4-BE49-F238E27FC236}">
                <a16:creationId xmlns:a16="http://schemas.microsoft.com/office/drawing/2014/main" id="{B0A320D4-AEF7-80A8-B776-BEEE1AE7EA6F}"/>
              </a:ext>
            </a:extLst>
          </p:cNvPr>
          <p:cNvGrpSpPr/>
          <p:nvPr/>
        </p:nvGrpSpPr>
        <p:grpSpPr>
          <a:xfrm>
            <a:off x="3185160" y="385070"/>
            <a:ext cx="5958841" cy="561600"/>
            <a:chOff x="4308601" y="1159787"/>
            <a:chExt cx="4378200" cy="561600"/>
          </a:xfrm>
        </p:grpSpPr>
        <p:sp>
          <p:nvSpPr>
            <p:cNvPr id="47" name="Google Shape;479;p24">
              <a:extLst>
                <a:ext uri="{FF2B5EF4-FFF2-40B4-BE49-F238E27FC236}">
                  <a16:creationId xmlns:a16="http://schemas.microsoft.com/office/drawing/2014/main" id="{30DCA533-B1C5-814C-E21D-EEFCE45D3AC0}"/>
                </a:ext>
              </a:extLst>
            </p:cNvPr>
            <p:cNvSpPr txBox="1"/>
            <p:nvPr/>
          </p:nvSpPr>
          <p:spPr>
            <a:xfrm>
              <a:off x="5433944" y="1159787"/>
              <a:ext cx="3252857" cy="561600"/>
            </a:xfrm>
            <a:prstGeom prst="rect">
              <a:avLst/>
            </a:prstGeom>
            <a:noFill/>
            <a:ln>
              <a:noFill/>
            </a:ln>
          </p:spPr>
          <p:txBody>
            <a:bodyPr spcFirstLastPara="1" wrap="square" lIns="91425" tIns="91425" rIns="91425" bIns="91425" anchor="t" anchorCtr="0">
              <a:noAutofit/>
            </a:bodyPr>
            <a:lstStyle/>
            <a:p>
              <a:pPr algn="l"/>
              <a:r>
                <a:rPr lang="en-US" sz="1200" dirty="0">
                  <a:solidFill>
                    <a:schemeClr val="dk1"/>
                  </a:solidFill>
                  <a:latin typeface="Montserrat Medium"/>
                </a:rPr>
                <a:t>Proportion of actual positive instances correctly identified.</a:t>
              </a:r>
            </a:p>
          </p:txBody>
        </p:sp>
        <p:sp>
          <p:nvSpPr>
            <p:cNvPr id="48" name="Google Shape;480;p24">
              <a:extLst>
                <a:ext uri="{FF2B5EF4-FFF2-40B4-BE49-F238E27FC236}">
                  <a16:creationId xmlns:a16="http://schemas.microsoft.com/office/drawing/2014/main" id="{FBCF9740-00AA-F36F-3117-84FFD3F52E14}"/>
                </a:ext>
              </a:extLst>
            </p:cNvPr>
            <p:cNvSpPr/>
            <p:nvPr/>
          </p:nvSpPr>
          <p:spPr>
            <a:xfrm>
              <a:off x="4308601" y="1242700"/>
              <a:ext cx="1125343" cy="4035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600" dirty="0">
                  <a:solidFill>
                    <a:schemeClr val="lt1"/>
                  </a:solidFill>
                  <a:latin typeface="Montserrat SemiBold"/>
                  <a:ea typeface="Montserrat SemiBold"/>
                  <a:cs typeface="Montserrat SemiBold"/>
                  <a:sym typeface="Montserrat SemiBold"/>
                </a:rPr>
                <a:t>TP Rate</a:t>
              </a:r>
              <a:endParaRPr sz="1600" dirty="0">
                <a:solidFill>
                  <a:schemeClr val="lt1"/>
                </a:solidFill>
                <a:latin typeface="Montserrat SemiBold"/>
                <a:ea typeface="Montserrat SemiBold"/>
                <a:cs typeface="Montserrat SemiBold"/>
                <a:sym typeface="Montserrat SemiBold"/>
              </a:endParaRPr>
            </a:p>
          </p:txBody>
        </p:sp>
      </p:grpSp>
      <p:cxnSp>
        <p:nvCxnSpPr>
          <p:cNvPr id="55" name="Straight Connector 54">
            <a:extLst>
              <a:ext uri="{FF2B5EF4-FFF2-40B4-BE49-F238E27FC236}">
                <a16:creationId xmlns:a16="http://schemas.microsoft.com/office/drawing/2014/main" id="{3C9093BE-F102-A7EC-2E88-0864145C9F05}"/>
              </a:ext>
            </a:extLst>
          </p:cNvPr>
          <p:cNvCxnSpPr>
            <a:cxnSpLocks/>
          </p:cNvCxnSpPr>
          <p:nvPr/>
        </p:nvCxnSpPr>
        <p:spPr>
          <a:xfrm flipH="1">
            <a:off x="2364059" y="694190"/>
            <a:ext cx="14869" cy="41048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26D9D828-51B0-0E48-0A3E-9317EC914B62}"/>
              </a:ext>
            </a:extLst>
          </p:cNvPr>
          <p:cNvCxnSpPr>
            <a:cxnSpLocks/>
          </p:cNvCxnSpPr>
          <p:nvPr/>
        </p:nvCxnSpPr>
        <p:spPr>
          <a:xfrm>
            <a:off x="2378928" y="658982"/>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36006F78-8B08-28C1-908D-614B8A01779A}"/>
              </a:ext>
            </a:extLst>
          </p:cNvPr>
          <p:cNvCxnSpPr>
            <a:cxnSpLocks/>
          </p:cNvCxnSpPr>
          <p:nvPr/>
        </p:nvCxnSpPr>
        <p:spPr>
          <a:xfrm>
            <a:off x="2394634" y="1245932"/>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1FFDD045-29B3-656E-739C-C5AB73E042B9}"/>
              </a:ext>
            </a:extLst>
          </p:cNvPr>
          <p:cNvCxnSpPr>
            <a:cxnSpLocks/>
          </p:cNvCxnSpPr>
          <p:nvPr/>
        </p:nvCxnSpPr>
        <p:spPr>
          <a:xfrm>
            <a:off x="2378928" y="1762948"/>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8" name="Straight Connector 447">
            <a:extLst>
              <a:ext uri="{FF2B5EF4-FFF2-40B4-BE49-F238E27FC236}">
                <a16:creationId xmlns:a16="http://schemas.microsoft.com/office/drawing/2014/main" id="{B9F4C749-6E99-B416-B0A3-FE24E5BA7614}"/>
              </a:ext>
            </a:extLst>
          </p:cNvPr>
          <p:cNvCxnSpPr>
            <a:cxnSpLocks/>
          </p:cNvCxnSpPr>
          <p:nvPr/>
        </p:nvCxnSpPr>
        <p:spPr>
          <a:xfrm>
            <a:off x="2394634" y="2327710"/>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9" name="Straight Connector 448">
            <a:extLst>
              <a:ext uri="{FF2B5EF4-FFF2-40B4-BE49-F238E27FC236}">
                <a16:creationId xmlns:a16="http://schemas.microsoft.com/office/drawing/2014/main" id="{86009708-F2CA-1798-4AE0-B2CB9314F53D}"/>
              </a:ext>
            </a:extLst>
          </p:cNvPr>
          <p:cNvCxnSpPr>
            <a:cxnSpLocks/>
          </p:cNvCxnSpPr>
          <p:nvPr/>
        </p:nvCxnSpPr>
        <p:spPr>
          <a:xfrm>
            <a:off x="2394634" y="2952564"/>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0" name="Straight Connector 449">
            <a:extLst>
              <a:ext uri="{FF2B5EF4-FFF2-40B4-BE49-F238E27FC236}">
                <a16:creationId xmlns:a16="http://schemas.microsoft.com/office/drawing/2014/main" id="{CB5E73BC-EE33-D373-6E32-9A03838CE495}"/>
              </a:ext>
            </a:extLst>
          </p:cNvPr>
          <p:cNvCxnSpPr>
            <a:cxnSpLocks/>
          </p:cNvCxnSpPr>
          <p:nvPr/>
        </p:nvCxnSpPr>
        <p:spPr>
          <a:xfrm>
            <a:off x="2394634" y="3586504"/>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1" name="Straight Connector 450">
            <a:extLst>
              <a:ext uri="{FF2B5EF4-FFF2-40B4-BE49-F238E27FC236}">
                <a16:creationId xmlns:a16="http://schemas.microsoft.com/office/drawing/2014/main" id="{6402DC40-EC12-2A53-7B60-3F7F5EB1E047}"/>
              </a:ext>
            </a:extLst>
          </p:cNvPr>
          <p:cNvCxnSpPr>
            <a:cxnSpLocks/>
          </p:cNvCxnSpPr>
          <p:nvPr/>
        </p:nvCxnSpPr>
        <p:spPr>
          <a:xfrm>
            <a:off x="2394634" y="4175671"/>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2" name="Straight Connector 451">
            <a:extLst>
              <a:ext uri="{FF2B5EF4-FFF2-40B4-BE49-F238E27FC236}">
                <a16:creationId xmlns:a16="http://schemas.microsoft.com/office/drawing/2014/main" id="{65EDA775-C206-2EB7-2E92-F4A51B44E06F}"/>
              </a:ext>
            </a:extLst>
          </p:cNvPr>
          <p:cNvCxnSpPr>
            <a:cxnSpLocks/>
          </p:cNvCxnSpPr>
          <p:nvPr/>
        </p:nvCxnSpPr>
        <p:spPr>
          <a:xfrm>
            <a:off x="2394634" y="4799071"/>
            <a:ext cx="6484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9"/>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3200" dirty="0">
                <a:solidFill>
                  <a:srgbClr val="002060"/>
                </a:solidFill>
              </a:rPr>
              <a:t>Detailed Accuracy By Class </a:t>
            </a:r>
            <a:endParaRPr sz="3200" dirty="0">
              <a:solidFill>
                <a:srgbClr val="002060"/>
              </a:solidFill>
            </a:endParaRPr>
          </a:p>
        </p:txBody>
      </p:sp>
      <p:graphicFrame>
        <p:nvGraphicFramePr>
          <p:cNvPr id="667" name="Google Shape;667;p29"/>
          <p:cNvGraphicFramePr/>
          <p:nvPr>
            <p:extLst>
              <p:ext uri="{D42A27DB-BD31-4B8C-83A1-F6EECF244321}">
                <p14:modId xmlns:p14="http://schemas.microsoft.com/office/powerpoint/2010/main" val="1817297993"/>
              </p:ext>
            </p:extLst>
          </p:nvPr>
        </p:nvGraphicFramePr>
        <p:xfrm>
          <a:off x="211873" y="1069885"/>
          <a:ext cx="8720253" cy="3977903"/>
        </p:xfrm>
        <a:graphic>
          <a:graphicData uri="http://schemas.openxmlformats.org/drawingml/2006/table">
            <a:tbl>
              <a:tblPr firstRow="1" firstCol="1">
                <a:noFill/>
                <a:tableStyleId>{714871C0-2372-4E17-A5FB-918C18B242EE}</a:tableStyleId>
              </a:tblPr>
              <a:tblGrid>
                <a:gridCol w="968917">
                  <a:extLst>
                    <a:ext uri="{9D8B030D-6E8A-4147-A177-3AD203B41FA5}">
                      <a16:colId xmlns:a16="http://schemas.microsoft.com/office/drawing/2014/main" val="20000"/>
                    </a:ext>
                  </a:extLst>
                </a:gridCol>
                <a:gridCol w="968917">
                  <a:extLst>
                    <a:ext uri="{9D8B030D-6E8A-4147-A177-3AD203B41FA5}">
                      <a16:colId xmlns:a16="http://schemas.microsoft.com/office/drawing/2014/main" val="20001"/>
                    </a:ext>
                  </a:extLst>
                </a:gridCol>
                <a:gridCol w="968917">
                  <a:extLst>
                    <a:ext uri="{9D8B030D-6E8A-4147-A177-3AD203B41FA5}">
                      <a16:colId xmlns:a16="http://schemas.microsoft.com/office/drawing/2014/main" val="20002"/>
                    </a:ext>
                  </a:extLst>
                </a:gridCol>
                <a:gridCol w="968917">
                  <a:extLst>
                    <a:ext uri="{9D8B030D-6E8A-4147-A177-3AD203B41FA5}">
                      <a16:colId xmlns:a16="http://schemas.microsoft.com/office/drawing/2014/main" val="20003"/>
                    </a:ext>
                  </a:extLst>
                </a:gridCol>
                <a:gridCol w="968917">
                  <a:extLst>
                    <a:ext uri="{9D8B030D-6E8A-4147-A177-3AD203B41FA5}">
                      <a16:colId xmlns:a16="http://schemas.microsoft.com/office/drawing/2014/main" val="20004"/>
                    </a:ext>
                  </a:extLst>
                </a:gridCol>
                <a:gridCol w="968917">
                  <a:extLst>
                    <a:ext uri="{9D8B030D-6E8A-4147-A177-3AD203B41FA5}">
                      <a16:colId xmlns:a16="http://schemas.microsoft.com/office/drawing/2014/main" val="2823026280"/>
                    </a:ext>
                  </a:extLst>
                </a:gridCol>
                <a:gridCol w="968917">
                  <a:extLst>
                    <a:ext uri="{9D8B030D-6E8A-4147-A177-3AD203B41FA5}">
                      <a16:colId xmlns:a16="http://schemas.microsoft.com/office/drawing/2014/main" val="3974000212"/>
                    </a:ext>
                  </a:extLst>
                </a:gridCol>
                <a:gridCol w="968917">
                  <a:extLst>
                    <a:ext uri="{9D8B030D-6E8A-4147-A177-3AD203B41FA5}">
                      <a16:colId xmlns:a16="http://schemas.microsoft.com/office/drawing/2014/main" val="3487280504"/>
                    </a:ext>
                  </a:extLst>
                </a:gridCol>
                <a:gridCol w="968917">
                  <a:extLst>
                    <a:ext uri="{9D8B030D-6E8A-4147-A177-3AD203B41FA5}">
                      <a16:colId xmlns:a16="http://schemas.microsoft.com/office/drawing/2014/main" val="1494354457"/>
                    </a:ext>
                  </a:extLst>
                </a:gridCol>
              </a:tblGrid>
              <a:tr h="490827">
                <a:tc>
                  <a:txBody>
                    <a:bodyPr/>
                    <a:lstStyle/>
                    <a:p>
                      <a:pPr algn="ctr" fontAlgn="b"/>
                      <a:r>
                        <a:rPr lang="en-IN" sz="1400" b="0" i="0" u="none" strike="noStrike" dirty="0">
                          <a:solidFill>
                            <a:srgbClr val="002060"/>
                          </a:solidFill>
                          <a:effectLst/>
                          <a:latin typeface="Montserrat Medium" panose="00000600000000000000" pitchFamily="2" charset="0"/>
                        </a:rPr>
                        <a:t>TP Rate</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FP Rate</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  Precision</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Recall</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F-Measure</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MCC</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ROC Area</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PRC Area</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tc>
                  <a:txBody>
                    <a:bodyPr/>
                    <a:lstStyle/>
                    <a:p>
                      <a:pPr algn="ctr" fontAlgn="b"/>
                      <a:r>
                        <a:rPr lang="en-IN" sz="1400" b="0" i="0" u="none" strike="noStrike" dirty="0">
                          <a:solidFill>
                            <a:srgbClr val="002060"/>
                          </a:solidFill>
                          <a:effectLst/>
                          <a:latin typeface="Montserrat Medium" panose="00000600000000000000" pitchFamily="2" charset="0"/>
                        </a:rPr>
                        <a:t>Class</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87024">
                <a:tc>
                  <a:txBody>
                    <a:bodyPr/>
                    <a:lstStyle/>
                    <a:p>
                      <a:pPr algn="ctr" fontAlgn="b"/>
                      <a:r>
                        <a:rPr lang="en-IN" sz="1100" b="0" i="0" u="none" strike="noStrike" dirty="0">
                          <a:solidFill>
                            <a:srgbClr val="000000"/>
                          </a:solidFill>
                          <a:effectLst/>
                          <a:latin typeface="Montserrat Medium" panose="00000600000000000000" pitchFamily="2" charset="0"/>
                        </a:rPr>
                        <a:t>0.1</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0.006</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0.091</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0.1</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0.095</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0.089</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0.541</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0.026</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1</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1"/>
                  </a:ext>
                </a:extLst>
              </a:tr>
              <a:tr h="484623">
                <a:tc>
                  <a:txBody>
                    <a:bodyPr/>
                    <a:lstStyle/>
                    <a:p>
                      <a:pPr algn="ctr" fontAlgn="b"/>
                      <a:r>
                        <a:rPr lang="en-IN" sz="1100" b="0" i="0" u="none" strike="noStrike">
                          <a:solidFill>
                            <a:srgbClr val="000000"/>
                          </a:solidFill>
                          <a:effectLst/>
                          <a:latin typeface="Montserrat Medium" panose="00000600000000000000" pitchFamily="2" charset="0"/>
                        </a:rPr>
                        <a:t>0.113</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0.032</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0.107</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0.113</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0.11</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0.079</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0.526</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0.047</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2</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2"/>
                  </a:ext>
                </a:extLst>
              </a:tr>
              <a:tr h="484623">
                <a:tc>
                  <a:txBody>
                    <a:bodyPr/>
                    <a:lstStyle/>
                    <a:p>
                      <a:pPr algn="ctr" fontAlgn="b"/>
                      <a:r>
                        <a:rPr lang="en-IN" sz="1100" b="0" i="0" u="none" strike="noStrike" dirty="0">
                          <a:solidFill>
                            <a:srgbClr val="000000"/>
                          </a:solidFill>
                          <a:effectLst/>
                          <a:latin typeface="Montserrat Medium" panose="00000600000000000000" pitchFamily="2" charset="0"/>
                        </a:rPr>
                        <a:t>0.711</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0.237</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0.689</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0.711</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0.7</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0.472</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0.76</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0.652</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3</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3"/>
                  </a:ext>
                </a:extLst>
              </a:tr>
              <a:tr h="484623">
                <a:tc>
                  <a:txBody>
                    <a:bodyPr/>
                    <a:lstStyle/>
                    <a:p>
                      <a:pPr algn="ctr" fontAlgn="b"/>
                      <a:r>
                        <a:rPr lang="en-IN" sz="1100" b="0" i="0" u="none" strike="noStrike">
                          <a:solidFill>
                            <a:srgbClr val="000000"/>
                          </a:solidFill>
                          <a:effectLst/>
                          <a:latin typeface="Montserrat Medium" panose="00000600000000000000" pitchFamily="2" charset="0"/>
                        </a:rPr>
                        <a:t>0.614</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0.259</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0.612</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0.614</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0.613</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0.355</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0.706</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0.579</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4</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4"/>
                  </a:ext>
                </a:extLst>
              </a:tr>
              <a:tr h="484623">
                <a:tc>
                  <a:txBody>
                    <a:bodyPr/>
                    <a:lstStyle/>
                    <a:p>
                      <a:pPr algn="ctr" fontAlgn="b"/>
                      <a:r>
                        <a:rPr lang="en-IN" sz="1100" b="0" i="0" u="none" strike="noStrike">
                          <a:solidFill>
                            <a:srgbClr val="000000"/>
                          </a:solidFill>
                          <a:effectLst/>
                          <a:latin typeface="Montserrat Medium" panose="00000600000000000000" pitchFamily="2" charset="0"/>
                        </a:rPr>
                        <a:t>0.497</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0.056</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0.559</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0.497</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0.527</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0.465</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0.789</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0.418</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5</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5"/>
                  </a:ext>
                </a:extLst>
              </a:tr>
              <a:tr h="484623">
                <a:tc>
                  <a:txBody>
                    <a:bodyPr/>
                    <a:lstStyle/>
                    <a:p>
                      <a:pPr algn="ctr" fontAlgn="b"/>
                      <a:r>
                        <a:rPr lang="en-IN" sz="1100" b="0" i="0" u="none" strike="noStrike">
                          <a:solidFill>
                            <a:srgbClr val="000000"/>
                          </a:solidFill>
                          <a:effectLst/>
                          <a:latin typeface="Montserrat Medium" panose="00000600000000000000" pitchFamily="2" charset="0"/>
                        </a:rPr>
                        <a:t>0</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0.008</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-0.009</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0.611</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a:solidFill>
                            <a:srgbClr val="000000"/>
                          </a:solidFill>
                          <a:effectLst/>
                          <a:latin typeface="Montserrat Medium" panose="00000600000000000000" pitchFamily="2" charset="0"/>
                        </a:rPr>
                        <a:t>0.022</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6</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6"/>
                  </a:ext>
                </a:extLst>
              </a:tr>
              <a:tr h="576937">
                <a:tc>
                  <a:txBody>
                    <a:bodyPr/>
                    <a:lstStyle/>
                    <a:p>
                      <a:pPr algn="ctr" fontAlgn="b"/>
                      <a:r>
                        <a:rPr lang="en-IN" sz="1100" b="0" i="0" u="none" strike="noStrike" dirty="0">
                          <a:solidFill>
                            <a:srgbClr val="000000"/>
                          </a:solidFill>
                          <a:effectLst/>
                          <a:latin typeface="Montserrat Medium" panose="00000600000000000000" pitchFamily="2" charset="0"/>
                        </a:rPr>
                        <a:t>0.614</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0.213</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0.611</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0.614</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0.612</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0.403</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0.732</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100" b="0" i="0" u="none" strike="noStrike" dirty="0">
                          <a:solidFill>
                            <a:srgbClr val="000000"/>
                          </a:solidFill>
                          <a:effectLst/>
                          <a:latin typeface="Montserrat Medium" panose="00000600000000000000" pitchFamily="2" charset="0"/>
                        </a:rPr>
                        <a:t>0.563</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N" sz="1100" b="0" i="0" u="none" strike="noStrike" dirty="0">
                          <a:solidFill>
                            <a:srgbClr val="000000"/>
                          </a:solidFill>
                          <a:effectLst/>
                          <a:latin typeface="Montserrat Medium" panose="00000600000000000000" pitchFamily="2" charset="0"/>
                        </a:rPr>
                        <a:t>Weighted Avg.</a:t>
                      </a:r>
                    </a:p>
                  </a:txBody>
                  <a:tcPr marL="7620" marR="7620" marT="7620" marB="0" anchor="ctr">
                    <a:lnL w="9525" cap="flat" cmpd="sng" algn="ctr">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782871886"/>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CAF0B45E-92D7-D242-5CA7-2411A960B448}"/>
            </a:ext>
          </a:extLst>
        </p:cNvPr>
        <p:cNvGrpSpPr/>
        <p:nvPr/>
      </p:nvGrpSpPr>
      <p:grpSpPr>
        <a:xfrm>
          <a:off x="0" y="0"/>
          <a:ext cx="0" cy="0"/>
          <a:chOff x="0" y="0"/>
          <a:chExt cx="0" cy="0"/>
        </a:xfrm>
      </p:grpSpPr>
      <p:sp>
        <p:nvSpPr>
          <p:cNvPr id="665" name="Google Shape;665;p29">
            <a:extLst>
              <a:ext uri="{FF2B5EF4-FFF2-40B4-BE49-F238E27FC236}">
                <a16:creationId xmlns:a16="http://schemas.microsoft.com/office/drawing/2014/main" id="{F4518ECB-6BE8-2477-A3F0-DA56CEE9B9C7}"/>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3200" dirty="0">
                <a:solidFill>
                  <a:srgbClr val="002060"/>
                </a:solidFill>
              </a:rPr>
              <a:t>Confusion Matrix</a:t>
            </a:r>
            <a:endParaRPr sz="3200" dirty="0">
              <a:solidFill>
                <a:srgbClr val="002060"/>
              </a:solidFill>
            </a:endParaRPr>
          </a:p>
        </p:txBody>
      </p:sp>
      <p:graphicFrame>
        <p:nvGraphicFramePr>
          <p:cNvPr id="667" name="Google Shape;667;p29">
            <a:extLst>
              <a:ext uri="{FF2B5EF4-FFF2-40B4-BE49-F238E27FC236}">
                <a16:creationId xmlns:a16="http://schemas.microsoft.com/office/drawing/2014/main" id="{7EEDB3CB-B67D-025A-B943-FC640366FAD6}"/>
              </a:ext>
            </a:extLst>
          </p:cNvPr>
          <p:cNvGraphicFramePr/>
          <p:nvPr/>
        </p:nvGraphicFramePr>
        <p:xfrm>
          <a:off x="457200" y="1047750"/>
          <a:ext cx="8238872" cy="3004075"/>
        </p:xfrm>
        <a:graphic>
          <a:graphicData uri="http://schemas.openxmlformats.org/drawingml/2006/table">
            <a:tbl>
              <a:tblPr firstRow="1" firstCol="1">
                <a:noFill/>
                <a:tableStyleId>{714871C0-2372-4E17-A5FB-918C18B242EE}</a:tableStyleId>
              </a:tblPr>
              <a:tblGrid>
                <a:gridCol w="1029859">
                  <a:extLst>
                    <a:ext uri="{9D8B030D-6E8A-4147-A177-3AD203B41FA5}">
                      <a16:colId xmlns:a16="http://schemas.microsoft.com/office/drawing/2014/main" val="3661217355"/>
                    </a:ext>
                  </a:extLst>
                </a:gridCol>
                <a:gridCol w="1029859">
                  <a:extLst>
                    <a:ext uri="{9D8B030D-6E8A-4147-A177-3AD203B41FA5}">
                      <a16:colId xmlns:a16="http://schemas.microsoft.com/office/drawing/2014/main" val="20000"/>
                    </a:ext>
                  </a:extLst>
                </a:gridCol>
                <a:gridCol w="1029859">
                  <a:extLst>
                    <a:ext uri="{9D8B030D-6E8A-4147-A177-3AD203B41FA5}">
                      <a16:colId xmlns:a16="http://schemas.microsoft.com/office/drawing/2014/main" val="20001"/>
                    </a:ext>
                  </a:extLst>
                </a:gridCol>
                <a:gridCol w="1029859">
                  <a:extLst>
                    <a:ext uri="{9D8B030D-6E8A-4147-A177-3AD203B41FA5}">
                      <a16:colId xmlns:a16="http://schemas.microsoft.com/office/drawing/2014/main" val="20002"/>
                    </a:ext>
                  </a:extLst>
                </a:gridCol>
                <a:gridCol w="1029859">
                  <a:extLst>
                    <a:ext uri="{9D8B030D-6E8A-4147-A177-3AD203B41FA5}">
                      <a16:colId xmlns:a16="http://schemas.microsoft.com/office/drawing/2014/main" val="20003"/>
                    </a:ext>
                  </a:extLst>
                </a:gridCol>
                <a:gridCol w="1029859">
                  <a:extLst>
                    <a:ext uri="{9D8B030D-6E8A-4147-A177-3AD203B41FA5}">
                      <a16:colId xmlns:a16="http://schemas.microsoft.com/office/drawing/2014/main" val="20004"/>
                    </a:ext>
                  </a:extLst>
                </a:gridCol>
                <a:gridCol w="1029859">
                  <a:extLst>
                    <a:ext uri="{9D8B030D-6E8A-4147-A177-3AD203B41FA5}">
                      <a16:colId xmlns:a16="http://schemas.microsoft.com/office/drawing/2014/main" val="2823026280"/>
                    </a:ext>
                  </a:extLst>
                </a:gridCol>
                <a:gridCol w="1029859">
                  <a:extLst>
                    <a:ext uri="{9D8B030D-6E8A-4147-A177-3AD203B41FA5}">
                      <a16:colId xmlns:a16="http://schemas.microsoft.com/office/drawing/2014/main" val="3974000212"/>
                    </a:ext>
                  </a:extLst>
                </a:gridCol>
              </a:tblGrid>
              <a:tr h="428850">
                <a:tc>
                  <a:txBody>
                    <a:bodyPr/>
                    <a:lstStyle/>
                    <a:p>
                      <a:pPr algn="ctr" fontAlgn="b"/>
                      <a:r>
                        <a:rPr lang="en-IN" sz="1600" b="1" i="0" u="none" strike="noStrike" dirty="0">
                          <a:solidFill>
                            <a:srgbClr val="000000"/>
                          </a:solidFill>
                          <a:effectLst/>
                          <a:latin typeface="Montserrat Medium" panose="00000600000000000000" pitchFamily="2" charset="0"/>
                        </a:rPr>
                        <a:t>   </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a</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   b</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   c</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   d</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   e</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   f</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tc>
                  <a:txBody>
                    <a:bodyPr/>
                    <a:lstStyle/>
                    <a:p>
                      <a:pPr algn="ctr" fontAlgn="b"/>
                      <a:r>
                        <a:rPr lang="en-IN" sz="1600" b="1" i="0" u="none" strike="noStrike" dirty="0">
                          <a:solidFill>
                            <a:srgbClr val="000000"/>
                          </a:solidFill>
                          <a:effectLst/>
                          <a:latin typeface="Montserrat Medium" panose="00000600000000000000" pitchFamily="2" charset="0"/>
                        </a:rPr>
                        <a:t>   </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30975">
                <a:tc>
                  <a:txBody>
                    <a:bodyPr/>
                    <a:lstStyle/>
                    <a:p>
                      <a:pPr algn="ctr" fontAlgn="b"/>
                      <a:r>
                        <a:rPr lang="en-IN" sz="1400" b="1" i="0" u="none" strike="noStrike" dirty="0">
                          <a:solidFill>
                            <a:srgbClr val="000000"/>
                          </a:solidFill>
                          <a:effectLst/>
                          <a:latin typeface="Montserrat Medium" panose="00000600000000000000" pitchFamily="2" charset="0"/>
                        </a:rPr>
                        <a:t>a</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dirty="0">
                          <a:solidFill>
                            <a:srgbClr val="000000"/>
                          </a:solidFill>
                          <a:effectLst/>
                          <a:latin typeface="Montserrat Medium" panose="00000600000000000000" pitchFamily="2" charset="0"/>
                        </a:rPr>
                        <a:t>1</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dirty="0">
                          <a:solidFill>
                            <a:srgbClr val="000000"/>
                          </a:solidFill>
                          <a:effectLst/>
                          <a:latin typeface="Montserrat Medium" panose="00000600000000000000" pitchFamily="2" charset="0"/>
                        </a:rPr>
                        <a:t>3</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2</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3</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a = 1</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38100" cap="flat" cmpd="sng" algn="ctr">
                      <a:solidFill>
                        <a:schemeClr val="accent1"/>
                      </a:solidFill>
                      <a:prstDash val="solid"/>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1"/>
                  </a:ext>
                </a:extLst>
              </a:tr>
              <a:tr h="428850">
                <a:tc>
                  <a:txBody>
                    <a:bodyPr/>
                    <a:lstStyle/>
                    <a:p>
                      <a:pPr algn="ctr" fontAlgn="b"/>
                      <a:r>
                        <a:rPr lang="en-IN" sz="1400" b="1" i="0" u="none" strike="noStrike" dirty="0">
                          <a:solidFill>
                            <a:srgbClr val="000000"/>
                          </a:solidFill>
                          <a:effectLst/>
                          <a:latin typeface="Montserrat Medium" panose="00000600000000000000" pitchFamily="2" charset="0"/>
                        </a:rPr>
                        <a:t>b</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4</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6</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24</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16</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3</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b = 2</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2"/>
                  </a:ext>
                </a:extLst>
              </a:tr>
              <a:tr h="428850">
                <a:tc>
                  <a:txBody>
                    <a:bodyPr/>
                    <a:lstStyle/>
                    <a:p>
                      <a:pPr algn="ctr" fontAlgn="b"/>
                      <a:r>
                        <a:rPr lang="en-IN" sz="1400" b="1" i="0" u="none" strike="noStrike" dirty="0">
                          <a:solidFill>
                            <a:srgbClr val="000000"/>
                          </a:solidFill>
                          <a:effectLst/>
                          <a:latin typeface="Montserrat Medium" panose="00000600000000000000" pitchFamily="2" charset="0"/>
                        </a:rPr>
                        <a:t>c</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2</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24</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484</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154</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17</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c = 3</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3"/>
                  </a:ext>
                </a:extLst>
              </a:tr>
              <a:tr h="428850">
                <a:tc>
                  <a:txBody>
                    <a:bodyPr/>
                    <a:lstStyle/>
                    <a:p>
                      <a:pPr algn="ctr" fontAlgn="b"/>
                      <a:r>
                        <a:rPr lang="en-IN" sz="1400" b="1" i="0" u="none" strike="noStrike" dirty="0">
                          <a:solidFill>
                            <a:srgbClr val="000000"/>
                          </a:solidFill>
                          <a:effectLst/>
                          <a:latin typeface="Montserrat Medium" panose="00000600000000000000" pitchFamily="2" charset="0"/>
                        </a:rPr>
                        <a:t>d</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3</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dirty="0">
                          <a:solidFill>
                            <a:srgbClr val="000000"/>
                          </a:solidFill>
                          <a:effectLst/>
                          <a:latin typeface="Montserrat Medium" panose="00000600000000000000" pitchFamily="2" charset="0"/>
                        </a:rPr>
                        <a:t>19</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169</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392</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50</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5</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d = 4</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4"/>
                  </a:ext>
                </a:extLst>
              </a:tr>
              <a:tr h="428850">
                <a:tc>
                  <a:txBody>
                    <a:bodyPr/>
                    <a:lstStyle/>
                    <a:p>
                      <a:pPr algn="ctr" fontAlgn="b"/>
                      <a:r>
                        <a:rPr lang="en-IN" sz="1400" b="1" i="0" u="none" strike="noStrike" dirty="0">
                          <a:solidFill>
                            <a:srgbClr val="000000"/>
                          </a:solidFill>
                          <a:effectLst/>
                          <a:latin typeface="Montserrat Medium" panose="00000600000000000000" pitchFamily="2" charset="0"/>
                        </a:rPr>
                        <a:t>e</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4</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23</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65</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99</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7</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e = 5</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5"/>
                  </a:ext>
                </a:extLst>
              </a:tr>
              <a:tr h="428850">
                <a:tc>
                  <a:txBody>
                    <a:bodyPr/>
                    <a:lstStyle/>
                    <a:p>
                      <a:pPr algn="ctr" fontAlgn="b"/>
                      <a:r>
                        <a:rPr lang="en-IN" sz="1400" b="1" i="0" u="none" strike="noStrike" dirty="0">
                          <a:solidFill>
                            <a:srgbClr val="000000"/>
                          </a:solidFill>
                          <a:effectLst/>
                          <a:latin typeface="Montserrat Medium" panose="00000600000000000000" pitchFamily="2" charset="0"/>
                        </a:rPr>
                        <a:t>f</a:t>
                      </a:r>
                    </a:p>
                  </a:txBody>
                  <a:tcPr marL="7620" marR="7620" marT="7620" marB="0" anchor="ctr">
                    <a:lnL w="9525" cap="flat" cmpd="sng">
                      <a:solidFill>
                        <a:srgbClr val="9E9E9E">
                          <a:alpha val="0"/>
                        </a:srgbClr>
                      </a:solidFill>
                      <a:prstDash val="solid"/>
                      <a:round/>
                      <a:headEnd type="none" w="sm" len="sm"/>
                      <a:tailEnd type="none" w="sm" len="sm"/>
                    </a:lnL>
                    <a:lnR w="9525" cap="flat" cmpd="sng">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0</a:t>
                      </a:r>
                    </a:p>
                  </a:txBody>
                  <a:tcPr marL="7620" marR="7620" marT="7620" marB="0" anchor="ctr">
                    <a:lnL w="9525" cap="flat" cmpd="sng" algn="ctr">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dirty="0">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11</a:t>
                      </a:r>
                    </a:p>
                  </a:txBody>
                  <a:tcPr marL="7620" marR="7620" marT="7620" marB="0" anchor="ctr">
                    <a:lnL w="9525" cap="flat" cmpd="sng">
                      <a:solidFill>
                        <a:schemeClr val="dk1"/>
                      </a:solidFill>
                      <a:prstDash val="dash"/>
                      <a:round/>
                      <a:headEnd type="none" w="sm" len="sm"/>
                      <a:tailEnd type="none" w="sm" len="sm"/>
                    </a:lnL>
                    <a:lnR w="9525" cap="flat" cmpd="sng">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7</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a:solidFill>
                            <a:srgbClr val="000000"/>
                          </a:solidFill>
                          <a:effectLst/>
                          <a:latin typeface="Montserrat Medium" panose="00000600000000000000" pitchFamily="2" charset="0"/>
                        </a:rPr>
                        <a:t>0</a:t>
                      </a:r>
                    </a:p>
                  </a:txBody>
                  <a:tcPr marL="7620" marR="7620" marT="7620" marB="0" anchor="ctr">
                    <a:lnL w="9525" cap="flat" cmpd="sng">
                      <a:solidFill>
                        <a:schemeClr val="dk1"/>
                      </a:solidFill>
                      <a:prstDash val="dash"/>
                      <a:round/>
                      <a:headEnd type="none" w="sm" len="sm"/>
                      <a:tailEnd type="none" w="sm" len="sm"/>
                    </a:lnL>
                    <a:lnR w="9525" cap="flat" cmpd="sng" algn="ctr">
                      <a:solidFill>
                        <a:schemeClr val="dk1"/>
                      </a:solidFill>
                      <a:prstDash val="dash"/>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tc>
                  <a:txBody>
                    <a:bodyPr/>
                    <a:lstStyle/>
                    <a:p>
                      <a:pPr algn="ctr" fontAlgn="b"/>
                      <a:r>
                        <a:rPr lang="en-IN" sz="1400" b="0" i="0" u="none" strike="noStrike" dirty="0">
                          <a:solidFill>
                            <a:srgbClr val="000000"/>
                          </a:solidFill>
                          <a:effectLst/>
                          <a:latin typeface="Montserrat Medium" panose="00000600000000000000" pitchFamily="2" charset="0"/>
                        </a:rPr>
                        <a:t>f = 6</a:t>
                      </a:r>
                    </a:p>
                  </a:txBody>
                  <a:tcPr marL="7620" marR="7620" marT="7620" marB="0" anchor="ctr">
                    <a:lnL w="9525" cap="flat" cmpd="sng">
                      <a:solidFill>
                        <a:schemeClr val="dk1"/>
                      </a:solidFill>
                      <a:prstDash val="dash"/>
                      <a:round/>
                      <a:headEnd type="none" w="sm" len="sm"/>
                      <a:tailEnd type="none" w="sm" len="sm"/>
                    </a:lnL>
                    <a:lnR w="19050" cap="flat" cmpd="sng">
                      <a:solidFill>
                        <a:srgbClr val="FFFFFF">
                          <a:alpha val="0"/>
                        </a:srgbClr>
                      </a:solidFill>
                      <a:prstDash val="solid"/>
                      <a:round/>
                      <a:headEnd type="none" w="sm" len="sm"/>
                      <a:tailEnd type="none" w="sm" len="sm"/>
                    </a:lnR>
                    <a:lnT w="9525" cap="flat" cmpd="sng" algn="ctr">
                      <a:solidFill>
                        <a:schemeClr val="dk1"/>
                      </a:solidFill>
                      <a:prstDash val="dash"/>
                      <a:round/>
                      <a:headEnd type="none" w="sm" len="sm"/>
                      <a:tailEnd type="none" w="sm" len="sm"/>
                    </a:lnT>
                    <a:lnB w="9525" cap="flat" cmpd="sng" algn="ctr">
                      <a:solidFill>
                        <a:schemeClr val="dk1"/>
                      </a:solidFill>
                      <a:prstDash val="dash"/>
                      <a:round/>
                      <a:headEnd type="none" w="sm" len="sm"/>
                      <a:tailEnd type="none" w="sm" len="sm"/>
                    </a:lnB>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F2BF4BBF-39EF-63CE-10E9-251F31303F63}"/>
              </a:ext>
            </a:extLst>
          </p:cNvPr>
          <p:cNvSpPr txBox="1"/>
          <p:nvPr/>
        </p:nvSpPr>
        <p:spPr>
          <a:xfrm>
            <a:off x="452549" y="4147249"/>
            <a:ext cx="8238871" cy="738664"/>
          </a:xfrm>
          <a:prstGeom prst="rect">
            <a:avLst/>
          </a:prstGeom>
          <a:noFill/>
        </p:spPr>
        <p:txBody>
          <a:bodyPr wrap="square">
            <a:spAutoFit/>
          </a:bodyPr>
          <a:lstStyle/>
          <a:p>
            <a:r>
              <a:rPr lang="en-IN" dirty="0">
                <a:solidFill>
                  <a:srgbClr val="002060"/>
                </a:solidFill>
                <a:latin typeface="Montserrat Medium" panose="00000600000000000000" pitchFamily="2" charset="0"/>
              </a:rPr>
              <a:t>A confusion matrix is a compact table summarizing the performance of a classification model, detailing true positive, true negative, false positive, and false negative predictions for each class, aiding in model evaluation and error analysis.</a:t>
            </a:r>
          </a:p>
        </p:txBody>
      </p:sp>
    </p:spTree>
    <p:extLst>
      <p:ext uri="{BB962C8B-B14F-4D97-AF65-F5344CB8AC3E}">
        <p14:creationId xmlns:p14="http://schemas.microsoft.com/office/powerpoint/2010/main" val="3902188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1D8726A0-B442-7A33-AD54-E1E960C95729}"/>
            </a:ext>
          </a:extLst>
        </p:cNvPr>
        <p:cNvGrpSpPr/>
        <p:nvPr/>
      </p:nvGrpSpPr>
      <p:grpSpPr>
        <a:xfrm>
          <a:off x="0" y="0"/>
          <a:ext cx="0" cy="0"/>
          <a:chOff x="0" y="0"/>
          <a:chExt cx="0" cy="0"/>
        </a:xfrm>
      </p:grpSpPr>
      <p:sp>
        <p:nvSpPr>
          <p:cNvPr id="7" name="Google Shape;1056;p41">
            <a:extLst>
              <a:ext uri="{FF2B5EF4-FFF2-40B4-BE49-F238E27FC236}">
                <a16:creationId xmlns:a16="http://schemas.microsoft.com/office/drawing/2014/main" id="{B79532CD-5732-27F8-7474-C2AEAA5E05FA}"/>
              </a:ext>
            </a:extLst>
          </p:cNvPr>
          <p:cNvSpPr txBox="1">
            <a:spLocks/>
          </p:cNvSpPr>
          <p:nvPr/>
        </p:nvSpPr>
        <p:spPr>
          <a:xfrm>
            <a:off x="2048302" y="2388278"/>
            <a:ext cx="5047395" cy="151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3600"/>
              <a:buFont typeface="Montserrat"/>
              <a:buNone/>
              <a:tabLst/>
              <a:defRPr/>
            </a:pPr>
            <a:r>
              <a:rPr kumimoji="0" lang="en-IN" sz="5400" b="0" i="0" u="none" strike="noStrike" kern="0" cap="none" spc="0" normalizeH="0" baseline="0" noProof="0" dirty="0">
                <a:ln>
                  <a:noFill/>
                </a:ln>
                <a:solidFill>
                  <a:srgbClr val="00094A"/>
                </a:solidFill>
                <a:effectLst/>
                <a:uLnTx/>
                <a:uFillTx/>
                <a:latin typeface="Montserrat"/>
                <a:sym typeface="Montserrat"/>
              </a:rPr>
              <a:t>Conclusion</a:t>
            </a:r>
          </a:p>
        </p:txBody>
      </p:sp>
      <p:sp>
        <p:nvSpPr>
          <p:cNvPr id="8" name="Google Shape;1057;p41">
            <a:extLst>
              <a:ext uri="{FF2B5EF4-FFF2-40B4-BE49-F238E27FC236}">
                <a16:creationId xmlns:a16="http://schemas.microsoft.com/office/drawing/2014/main" id="{4183D4FD-C268-AEEF-AA4D-A0B248716718}"/>
              </a:ext>
            </a:extLst>
          </p:cNvPr>
          <p:cNvSpPr txBox="1">
            <a:spLocks/>
          </p:cNvSpPr>
          <p:nvPr/>
        </p:nvSpPr>
        <p:spPr>
          <a:xfrm>
            <a:off x="3902927" y="1272000"/>
            <a:ext cx="1213723" cy="1089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Montserrat"/>
              <a:buNone/>
              <a:defRPr sz="6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0"/>
              <a:buFont typeface="Montserrat"/>
              <a:buNone/>
              <a:tabLst/>
              <a:defRPr/>
            </a:pPr>
            <a:r>
              <a:rPr kumimoji="0" lang="en" sz="6000" b="1" i="0" u="none" strike="noStrike" kern="0" cap="none" spc="0" normalizeH="0" baseline="0" noProof="0" dirty="0">
                <a:ln>
                  <a:noFill/>
                </a:ln>
                <a:solidFill>
                  <a:srgbClr val="00094A"/>
                </a:solidFill>
                <a:effectLst/>
                <a:uLnTx/>
                <a:uFillTx/>
                <a:latin typeface="Montserrat"/>
                <a:sym typeface="Montserrat"/>
              </a:rPr>
              <a:t>03</a:t>
            </a:r>
          </a:p>
        </p:txBody>
      </p:sp>
    </p:spTree>
    <p:extLst>
      <p:ext uri="{BB962C8B-B14F-4D97-AF65-F5344CB8AC3E}">
        <p14:creationId xmlns:p14="http://schemas.microsoft.com/office/powerpoint/2010/main" val="4087110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a:extLst>
            <a:ext uri="{FF2B5EF4-FFF2-40B4-BE49-F238E27FC236}">
              <a16:creationId xmlns:a16="http://schemas.microsoft.com/office/drawing/2014/main" id="{661AB144-B5BB-1EFF-C1D6-6066A31F466B}"/>
            </a:ext>
          </a:extLst>
        </p:cNvPr>
        <p:cNvGrpSpPr/>
        <p:nvPr/>
      </p:nvGrpSpPr>
      <p:grpSpPr>
        <a:xfrm>
          <a:off x="0" y="0"/>
          <a:ext cx="0" cy="0"/>
          <a:chOff x="0" y="0"/>
          <a:chExt cx="0" cy="0"/>
        </a:xfrm>
      </p:grpSpPr>
      <p:sp>
        <p:nvSpPr>
          <p:cNvPr id="7" name="Google Shape;1056;p41">
            <a:extLst>
              <a:ext uri="{FF2B5EF4-FFF2-40B4-BE49-F238E27FC236}">
                <a16:creationId xmlns:a16="http://schemas.microsoft.com/office/drawing/2014/main" id="{268FEB21-43AF-2642-72DE-91284BA3F51D}"/>
              </a:ext>
            </a:extLst>
          </p:cNvPr>
          <p:cNvSpPr txBox="1">
            <a:spLocks/>
          </p:cNvSpPr>
          <p:nvPr/>
        </p:nvSpPr>
        <p:spPr>
          <a:xfrm>
            <a:off x="2364449" y="2361300"/>
            <a:ext cx="4839239" cy="151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3600"/>
              <a:buFont typeface="Montserrat"/>
              <a:buNone/>
              <a:tabLst/>
              <a:defRPr/>
            </a:pPr>
            <a:r>
              <a:rPr lang="en-IN" sz="5400" dirty="0">
                <a:solidFill>
                  <a:srgbClr val="002060"/>
                </a:solidFill>
              </a:rPr>
              <a:t>Classification</a:t>
            </a:r>
          </a:p>
        </p:txBody>
      </p:sp>
      <p:sp>
        <p:nvSpPr>
          <p:cNvPr id="8" name="Google Shape;1057;p41">
            <a:extLst>
              <a:ext uri="{FF2B5EF4-FFF2-40B4-BE49-F238E27FC236}">
                <a16:creationId xmlns:a16="http://schemas.microsoft.com/office/drawing/2014/main" id="{D31BDA94-1BD9-DE84-0594-39928BE59128}"/>
              </a:ext>
            </a:extLst>
          </p:cNvPr>
          <p:cNvSpPr txBox="1">
            <a:spLocks/>
          </p:cNvSpPr>
          <p:nvPr/>
        </p:nvSpPr>
        <p:spPr>
          <a:xfrm>
            <a:off x="4027350" y="1272000"/>
            <a:ext cx="1089300" cy="1089300"/>
          </a:xfrm>
          <a:prstGeom prst="rect">
            <a:avLst/>
          </a:prstGeom>
          <a:noFill/>
          <a:ln w="9525" cap="flat" cmpd="sng">
            <a:solidFill>
              <a:srgbClr val="63DBF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Montserrat"/>
              <a:buNone/>
              <a:defRPr sz="6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0"/>
              <a:buFont typeface="Montserrat"/>
              <a:buNone/>
              <a:tabLst/>
              <a:defRPr/>
            </a:pPr>
            <a:r>
              <a:rPr kumimoji="0" lang="en" sz="6000" b="1" i="0" u="none" strike="noStrike" kern="0" cap="none" spc="0" normalizeH="0" baseline="0" noProof="0" dirty="0">
                <a:ln>
                  <a:noFill/>
                </a:ln>
                <a:solidFill>
                  <a:srgbClr val="00094A"/>
                </a:solidFill>
                <a:effectLst/>
                <a:uLnTx/>
                <a:uFillTx/>
                <a:latin typeface="Montserrat"/>
                <a:sym typeface="Montserrat"/>
              </a:rPr>
              <a:t>01</a:t>
            </a:r>
          </a:p>
        </p:txBody>
      </p:sp>
    </p:spTree>
    <p:extLst>
      <p:ext uri="{BB962C8B-B14F-4D97-AF65-F5344CB8AC3E}">
        <p14:creationId xmlns:p14="http://schemas.microsoft.com/office/powerpoint/2010/main" val="226022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EEC45015-344E-2822-0EAE-6779C3E6DE8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5F7EBF3-5C3C-DA7A-FCF1-3F12A3C19A73}"/>
              </a:ext>
            </a:extLst>
          </p:cNvPr>
          <p:cNvSpPr txBox="1"/>
          <p:nvPr/>
        </p:nvSpPr>
        <p:spPr>
          <a:xfrm>
            <a:off x="1494262" y="1279088"/>
            <a:ext cx="5991923"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94A"/>
              </a:buClr>
              <a:buSzPts val="1100"/>
              <a:buFont typeface="Arial"/>
              <a:buNone/>
              <a:tabLst/>
              <a:defRPr/>
            </a:pPr>
            <a:r>
              <a:rPr lang="en-US" sz="1800" dirty="0">
                <a:solidFill>
                  <a:srgbClr val="002060"/>
                </a:solidFill>
                <a:latin typeface="Montserrat Medium" panose="00000600000000000000" pitchFamily="2" charset="0"/>
                <a:sym typeface="Maven Pro"/>
              </a:rPr>
              <a:t>This presentation on wine quality classification using the J48 algorithm in Weka highlights the significance of classification in machine learning, specifically exploring the Weka software and its application to the Wine Quality dataset. The detailed accuracy metrics and confusion matrix provide valuable insights into model performance, aiding in informed decision-making using classification in Data Mining</a:t>
            </a:r>
          </a:p>
        </p:txBody>
      </p:sp>
    </p:spTree>
    <p:extLst>
      <p:ext uri="{BB962C8B-B14F-4D97-AF65-F5344CB8AC3E}">
        <p14:creationId xmlns:p14="http://schemas.microsoft.com/office/powerpoint/2010/main" val="3473793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7FDF6D97-69E0-174F-553D-91371F918F33}"/>
            </a:ext>
          </a:extLst>
        </p:cNvPr>
        <p:cNvGrpSpPr/>
        <p:nvPr/>
      </p:nvGrpSpPr>
      <p:grpSpPr>
        <a:xfrm>
          <a:off x="0" y="0"/>
          <a:ext cx="0" cy="0"/>
          <a:chOff x="0" y="0"/>
          <a:chExt cx="0" cy="0"/>
        </a:xfrm>
      </p:grpSpPr>
      <p:sp>
        <p:nvSpPr>
          <p:cNvPr id="3" name="Google Shape;1694;p71">
            <a:extLst>
              <a:ext uri="{FF2B5EF4-FFF2-40B4-BE49-F238E27FC236}">
                <a16:creationId xmlns:a16="http://schemas.microsoft.com/office/drawing/2014/main" id="{29CE840A-0C06-60F6-F58D-314C729F52D0}"/>
              </a:ext>
            </a:extLst>
          </p:cNvPr>
          <p:cNvSpPr txBox="1">
            <a:spLocks/>
          </p:cNvSpPr>
          <p:nvPr/>
        </p:nvSpPr>
        <p:spPr>
          <a:xfrm>
            <a:off x="2603599" y="2117550"/>
            <a:ext cx="3773100" cy="90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5200"/>
              <a:buFont typeface="Montserrat"/>
              <a:buNone/>
              <a:tabLst/>
              <a:defRPr/>
            </a:pPr>
            <a:r>
              <a:rPr kumimoji="0" lang="en-IN" sz="5200" b="1" i="0" u="none" strike="noStrike" kern="0" cap="none" spc="0" normalizeH="0" baseline="0" noProof="0" dirty="0">
                <a:ln>
                  <a:noFill/>
                </a:ln>
                <a:solidFill>
                  <a:srgbClr val="00094A"/>
                </a:solidFill>
                <a:effectLst/>
                <a:uLnTx/>
                <a:uFillTx/>
                <a:latin typeface="Montserrat"/>
                <a:sym typeface="Montserrat"/>
              </a:rPr>
              <a:t>Thank You</a:t>
            </a:r>
          </a:p>
        </p:txBody>
      </p:sp>
    </p:spTree>
    <p:extLst>
      <p:ext uri="{BB962C8B-B14F-4D97-AF65-F5344CB8AC3E}">
        <p14:creationId xmlns:p14="http://schemas.microsoft.com/office/powerpoint/2010/main" val="3342002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42"/>
          <p:cNvSpPr txBox="1">
            <a:spLocks noGrp="1"/>
          </p:cNvSpPr>
          <p:nvPr>
            <p:ph type="title"/>
          </p:nvPr>
        </p:nvSpPr>
        <p:spPr>
          <a:xfrm>
            <a:off x="394010" y="345936"/>
            <a:ext cx="6950927" cy="7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solidFill>
                  <a:srgbClr val="002060"/>
                </a:solidFill>
              </a:rPr>
              <a:t>What is Classification</a:t>
            </a:r>
            <a:endParaRPr sz="3200" dirty="0">
              <a:solidFill>
                <a:srgbClr val="002060"/>
              </a:solidFill>
            </a:endParaRPr>
          </a:p>
        </p:txBody>
      </p:sp>
      <p:sp>
        <p:nvSpPr>
          <p:cNvPr id="1079" name="Google Shape;1079;p42"/>
          <p:cNvSpPr txBox="1">
            <a:spLocks noGrp="1"/>
          </p:cNvSpPr>
          <p:nvPr>
            <p:ph type="subTitle" idx="1"/>
          </p:nvPr>
        </p:nvSpPr>
        <p:spPr>
          <a:xfrm>
            <a:off x="394010" y="1082436"/>
            <a:ext cx="7478751" cy="10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002060"/>
                </a:solidFill>
                <a:latin typeface="Montserrat"/>
                <a:sym typeface="Montserrat"/>
              </a:rPr>
              <a:t>Classification in Machine Learning aims to determine which category an observation by understanding the relationship between the dependent and independent variables.</a:t>
            </a:r>
          </a:p>
        </p:txBody>
      </p:sp>
      <p:pic>
        <p:nvPicPr>
          <p:cNvPr id="7" name="Picture 6">
            <a:extLst>
              <a:ext uri="{FF2B5EF4-FFF2-40B4-BE49-F238E27FC236}">
                <a16:creationId xmlns:a16="http://schemas.microsoft.com/office/drawing/2014/main" id="{260D79FF-1D42-EF6F-2DA5-EEDA88BE3CC8}"/>
              </a:ext>
            </a:extLst>
          </p:cNvPr>
          <p:cNvPicPr>
            <a:picLocks noChangeAspect="1"/>
          </p:cNvPicPr>
          <p:nvPr/>
        </p:nvPicPr>
        <p:blipFill>
          <a:blip r:embed="rId3"/>
          <a:stretch>
            <a:fillRect/>
          </a:stretch>
        </p:blipFill>
        <p:spPr>
          <a:xfrm>
            <a:off x="394010" y="2171136"/>
            <a:ext cx="3762227" cy="2425237"/>
          </a:xfrm>
          <a:prstGeom prst="rect">
            <a:avLst/>
          </a:prstGeom>
        </p:spPr>
      </p:pic>
      <p:sp>
        <p:nvSpPr>
          <p:cNvPr id="11" name="TextBox 10">
            <a:extLst>
              <a:ext uri="{FF2B5EF4-FFF2-40B4-BE49-F238E27FC236}">
                <a16:creationId xmlns:a16="http://schemas.microsoft.com/office/drawing/2014/main" id="{A8BD98CC-C044-AB16-DFDC-5B22DC457751}"/>
              </a:ext>
            </a:extLst>
          </p:cNvPr>
          <p:cNvSpPr txBox="1"/>
          <p:nvPr/>
        </p:nvSpPr>
        <p:spPr>
          <a:xfrm>
            <a:off x="4475357" y="2968256"/>
            <a:ext cx="3762227" cy="830997"/>
          </a:xfrm>
          <a:prstGeom prst="rect">
            <a:avLst/>
          </a:prstGeom>
          <a:noFill/>
        </p:spPr>
        <p:txBody>
          <a:bodyPr wrap="square">
            <a:spAutoFit/>
          </a:bodyPr>
          <a:lstStyle/>
          <a:p>
            <a:pPr algn="just"/>
            <a:r>
              <a:rPr lang="en-US" sz="1600" b="1" dirty="0">
                <a:solidFill>
                  <a:srgbClr val="002060"/>
                </a:solidFill>
                <a:latin typeface="Montserrat"/>
                <a:sym typeface="Montserrat Medium"/>
              </a:rPr>
              <a:t>Classification algorithm can learn to predict whether a given email is spam or not span</a:t>
            </a:r>
            <a:endParaRPr lang="en-IN" sz="1600" b="1" dirty="0">
              <a:solidFill>
                <a:srgbClr val="002060"/>
              </a:solidFill>
              <a:latin typeface="Montserrat"/>
              <a:sym typeface="Montserrat Medium"/>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4B6A19EC-41F9-4754-4C1E-3B560E98F252}"/>
            </a:ext>
          </a:extLst>
        </p:cNvPr>
        <p:cNvGrpSpPr/>
        <p:nvPr/>
      </p:nvGrpSpPr>
      <p:grpSpPr>
        <a:xfrm>
          <a:off x="0" y="0"/>
          <a:ext cx="0" cy="0"/>
          <a:chOff x="0" y="0"/>
          <a:chExt cx="0" cy="0"/>
        </a:xfrm>
      </p:grpSpPr>
      <p:sp>
        <p:nvSpPr>
          <p:cNvPr id="1078" name="Google Shape;1078;p42">
            <a:extLst>
              <a:ext uri="{FF2B5EF4-FFF2-40B4-BE49-F238E27FC236}">
                <a16:creationId xmlns:a16="http://schemas.microsoft.com/office/drawing/2014/main" id="{47DC8EB2-447A-885D-476A-D84C7299108B}"/>
              </a:ext>
            </a:extLst>
          </p:cNvPr>
          <p:cNvSpPr txBox="1">
            <a:spLocks noGrp="1"/>
          </p:cNvSpPr>
          <p:nvPr>
            <p:ph type="title"/>
          </p:nvPr>
        </p:nvSpPr>
        <p:spPr>
          <a:xfrm>
            <a:off x="394010" y="345936"/>
            <a:ext cx="8690517" cy="7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solidFill>
                  <a:srgbClr val="002060"/>
                </a:solidFill>
              </a:rPr>
              <a:t>Working of Classification Algorithms</a:t>
            </a:r>
            <a:endParaRPr sz="3200" dirty="0">
              <a:solidFill>
                <a:srgbClr val="002060"/>
              </a:solidFill>
            </a:endParaRPr>
          </a:p>
        </p:txBody>
      </p:sp>
      <p:sp>
        <p:nvSpPr>
          <p:cNvPr id="1079" name="Google Shape;1079;p42">
            <a:extLst>
              <a:ext uri="{FF2B5EF4-FFF2-40B4-BE49-F238E27FC236}">
                <a16:creationId xmlns:a16="http://schemas.microsoft.com/office/drawing/2014/main" id="{0F226B60-5F0F-AF02-9B98-3302DC62D6F2}"/>
              </a:ext>
            </a:extLst>
          </p:cNvPr>
          <p:cNvSpPr txBox="1">
            <a:spLocks noGrp="1"/>
          </p:cNvSpPr>
          <p:nvPr>
            <p:ph type="subTitle" idx="1"/>
          </p:nvPr>
        </p:nvSpPr>
        <p:spPr>
          <a:xfrm>
            <a:off x="394010" y="1082436"/>
            <a:ext cx="7478751" cy="1088700"/>
          </a:xfrm>
          <a:prstGeom prst="rect">
            <a:avLst/>
          </a:prstGeom>
          <a:noFill/>
          <a:ln>
            <a:noFill/>
          </a:ln>
        </p:spPr>
        <p:txBody>
          <a:bodyPr spcFirstLastPara="1" wrap="square" lIns="91425" tIns="91425" rIns="91425" bIns="91425" anchor="t" anchorCtr="0">
            <a:noAutofit/>
          </a:bodyPr>
          <a:lstStyle/>
          <a:p>
            <a:pPr marL="0" indent="0" algn="l"/>
            <a:r>
              <a:rPr lang="en-US" b="1" dirty="0">
                <a:solidFill>
                  <a:srgbClr val="002060"/>
                </a:solidFill>
                <a:latin typeface="Montserrat"/>
                <a:sym typeface="Montserrat"/>
              </a:rPr>
              <a:t>Classification algorithms sort data into predefined categories based on patterns they learn from labeled examples. They use features (data attributes) to create a model during training, and then apply this model to predict the classes of new, unseen data.</a:t>
            </a:r>
          </a:p>
        </p:txBody>
      </p:sp>
      <p:pic>
        <p:nvPicPr>
          <p:cNvPr id="3" name="Picture 2">
            <a:extLst>
              <a:ext uri="{FF2B5EF4-FFF2-40B4-BE49-F238E27FC236}">
                <a16:creationId xmlns:a16="http://schemas.microsoft.com/office/drawing/2014/main" id="{E830B8BF-1DDE-F0FD-523D-AF073B857BF3}"/>
              </a:ext>
            </a:extLst>
          </p:cNvPr>
          <p:cNvPicPr>
            <a:picLocks noChangeAspect="1"/>
          </p:cNvPicPr>
          <p:nvPr/>
        </p:nvPicPr>
        <p:blipFill>
          <a:blip r:embed="rId3"/>
          <a:stretch>
            <a:fillRect/>
          </a:stretch>
        </p:blipFill>
        <p:spPr>
          <a:xfrm>
            <a:off x="1767468" y="2260655"/>
            <a:ext cx="5609063" cy="2786201"/>
          </a:xfrm>
          <a:prstGeom prst="rect">
            <a:avLst/>
          </a:prstGeom>
        </p:spPr>
      </p:pic>
    </p:spTree>
    <p:extLst>
      <p:ext uri="{BB962C8B-B14F-4D97-AF65-F5344CB8AC3E}">
        <p14:creationId xmlns:p14="http://schemas.microsoft.com/office/powerpoint/2010/main" val="3676602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2C7E17D2-271C-32E2-5784-C9CD6785653E}"/>
            </a:ext>
          </a:extLst>
        </p:cNvPr>
        <p:cNvGrpSpPr/>
        <p:nvPr/>
      </p:nvGrpSpPr>
      <p:grpSpPr>
        <a:xfrm>
          <a:off x="0" y="0"/>
          <a:ext cx="0" cy="0"/>
          <a:chOff x="0" y="0"/>
          <a:chExt cx="0" cy="0"/>
        </a:xfrm>
      </p:grpSpPr>
      <p:pic>
        <p:nvPicPr>
          <p:cNvPr id="1042" name="Picture 1041">
            <a:extLst>
              <a:ext uri="{FF2B5EF4-FFF2-40B4-BE49-F238E27FC236}">
                <a16:creationId xmlns:a16="http://schemas.microsoft.com/office/drawing/2014/main" id="{1E9928C1-F973-8F71-9691-1D2CA693FC11}"/>
              </a:ext>
            </a:extLst>
          </p:cNvPr>
          <p:cNvPicPr>
            <a:picLocks noChangeAspect="1"/>
          </p:cNvPicPr>
          <p:nvPr/>
        </p:nvPicPr>
        <p:blipFill rotWithShape="1">
          <a:blip r:embed="rId3"/>
          <a:srcRect l="47408" t="13809"/>
          <a:stretch/>
        </p:blipFill>
        <p:spPr>
          <a:xfrm>
            <a:off x="1277873" y="3045444"/>
            <a:ext cx="2016179" cy="1619202"/>
          </a:xfrm>
          <a:prstGeom prst="rect">
            <a:avLst/>
          </a:prstGeom>
        </p:spPr>
      </p:pic>
      <p:pic>
        <p:nvPicPr>
          <p:cNvPr id="1044" name="Picture 1043">
            <a:extLst>
              <a:ext uri="{FF2B5EF4-FFF2-40B4-BE49-F238E27FC236}">
                <a16:creationId xmlns:a16="http://schemas.microsoft.com/office/drawing/2014/main" id="{EA7685F9-6FC3-4967-800F-24EBA3638B68}"/>
              </a:ext>
            </a:extLst>
          </p:cNvPr>
          <p:cNvPicPr>
            <a:picLocks noChangeAspect="1"/>
          </p:cNvPicPr>
          <p:nvPr/>
        </p:nvPicPr>
        <p:blipFill>
          <a:blip r:embed="rId4"/>
          <a:stretch>
            <a:fillRect/>
          </a:stretch>
        </p:blipFill>
        <p:spPr>
          <a:xfrm>
            <a:off x="1206495" y="831961"/>
            <a:ext cx="2158936" cy="1619202"/>
          </a:xfrm>
          <a:prstGeom prst="rect">
            <a:avLst/>
          </a:prstGeom>
        </p:spPr>
      </p:pic>
      <p:sp>
        <p:nvSpPr>
          <p:cNvPr id="38" name="Google Shape;1194;p47">
            <a:extLst>
              <a:ext uri="{FF2B5EF4-FFF2-40B4-BE49-F238E27FC236}">
                <a16:creationId xmlns:a16="http://schemas.microsoft.com/office/drawing/2014/main" id="{14DA0616-1451-7BEA-5912-0F8067025EA9}"/>
              </a:ext>
            </a:extLst>
          </p:cNvPr>
          <p:cNvSpPr txBox="1">
            <a:spLocks/>
          </p:cNvSpPr>
          <p:nvPr/>
        </p:nvSpPr>
        <p:spPr>
          <a:xfrm>
            <a:off x="432444" y="259261"/>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00094A"/>
              </a:buClr>
              <a:buSzPts val="2800"/>
              <a:buFont typeface="Montserrat"/>
              <a:buNone/>
              <a:tabLst/>
              <a:defRPr/>
            </a:pPr>
            <a:r>
              <a:rPr kumimoji="0" lang="en-IN" sz="2800" b="1" i="0" u="none" strike="noStrike" kern="0" cap="none" spc="0" normalizeH="0" baseline="0" noProof="0" dirty="0">
                <a:ln>
                  <a:noFill/>
                </a:ln>
                <a:solidFill>
                  <a:srgbClr val="002060"/>
                </a:solidFill>
                <a:effectLst/>
                <a:uLnTx/>
                <a:uFillTx/>
                <a:latin typeface="Montserrat"/>
                <a:sym typeface="Montserrat"/>
              </a:rPr>
              <a:t>Types of Classification</a:t>
            </a:r>
          </a:p>
        </p:txBody>
      </p:sp>
      <p:sp>
        <p:nvSpPr>
          <p:cNvPr id="41" name="Google Shape;1197;p47">
            <a:extLst>
              <a:ext uri="{FF2B5EF4-FFF2-40B4-BE49-F238E27FC236}">
                <a16:creationId xmlns:a16="http://schemas.microsoft.com/office/drawing/2014/main" id="{EB1411E9-6149-FE42-B8E7-D85486C75C64}"/>
              </a:ext>
            </a:extLst>
          </p:cNvPr>
          <p:cNvSpPr txBox="1">
            <a:spLocks/>
          </p:cNvSpPr>
          <p:nvPr/>
        </p:nvSpPr>
        <p:spPr>
          <a:xfrm>
            <a:off x="1206495" y="2433195"/>
            <a:ext cx="2158936"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2000" b="1" i="0" u="none" strike="noStrike" cap="none">
                <a:solidFill>
                  <a:schemeClr val="lt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en-IN" sz="1400" b="1" i="0" u="none" strike="noStrike" kern="0" cap="none" spc="0" normalizeH="0" baseline="0" noProof="0" dirty="0">
                <a:ln>
                  <a:noFill/>
                </a:ln>
                <a:solidFill>
                  <a:srgbClr val="002060"/>
                </a:solidFill>
                <a:effectLst/>
                <a:uLnTx/>
                <a:uFillTx/>
                <a:latin typeface="Montserrat"/>
                <a:sym typeface="Montserrat"/>
              </a:rPr>
              <a:t>Binary Classification</a:t>
            </a:r>
          </a:p>
        </p:txBody>
      </p:sp>
      <p:sp>
        <p:nvSpPr>
          <p:cNvPr id="45" name="Google Shape;1201;p47">
            <a:extLst>
              <a:ext uri="{FF2B5EF4-FFF2-40B4-BE49-F238E27FC236}">
                <a16:creationId xmlns:a16="http://schemas.microsoft.com/office/drawing/2014/main" id="{F6BC6DED-36B9-D07C-A265-BFC7D27FE05D}"/>
              </a:ext>
            </a:extLst>
          </p:cNvPr>
          <p:cNvSpPr txBox="1">
            <a:spLocks/>
          </p:cNvSpPr>
          <p:nvPr/>
        </p:nvSpPr>
        <p:spPr>
          <a:xfrm>
            <a:off x="1070403" y="4437329"/>
            <a:ext cx="2431118"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2000" b="1" i="0" u="none" strike="noStrike" cap="none">
                <a:solidFill>
                  <a:schemeClr val="lt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en-IN" sz="1400" b="1" i="0" u="none" strike="noStrike" kern="0" cap="none" spc="0" normalizeH="0" baseline="0" noProof="0" dirty="0">
                <a:ln>
                  <a:noFill/>
                </a:ln>
                <a:solidFill>
                  <a:srgbClr val="002060"/>
                </a:solidFill>
                <a:effectLst/>
                <a:uLnTx/>
                <a:uFillTx/>
                <a:latin typeface="Montserrat"/>
                <a:sym typeface="Montserrat"/>
              </a:rPr>
              <a:t>Multi-Label Classification</a:t>
            </a:r>
          </a:p>
        </p:txBody>
      </p:sp>
      <p:sp>
        <p:nvSpPr>
          <p:cNvPr id="46" name="Google Shape;1202;p47">
            <a:extLst>
              <a:ext uri="{FF2B5EF4-FFF2-40B4-BE49-F238E27FC236}">
                <a16:creationId xmlns:a16="http://schemas.microsoft.com/office/drawing/2014/main" id="{076C949F-ED0D-CA23-90EB-DA4038893F54}"/>
              </a:ext>
            </a:extLst>
          </p:cNvPr>
          <p:cNvSpPr txBox="1">
            <a:spLocks/>
          </p:cNvSpPr>
          <p:nvPr/>
        </p:nvSpPr>
        <p:spPr>
          <a:xfrm>
            <a:off x="4658227" y="4481339"/>
            <a:ext cx="2530845"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2000" b="1" i="0" u="none" strike="noStrike" cap="none">
                <a:solidFill>
                  <a:schemeClr val="lt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en-IN" sz="1400" b="1" i="0" u="none" strike="noStrike" kern="0" cap="none" spc="0" normalizeH="0" baseline="0" noProof="0" dirty="0">
                <a:ln>
                  <a:noFill/>
                </a:ln>
                <a:solidFill>
                  <a:srgbClr val="002060"/>
                </a:solidFill>
                <a:effectLst/>
                <a:uLnTx/>
                <a:uFillTx/>
                <a:latin typeface="Montserrat"/>
                <a:sym typeface="Montserrat"/>
              </a:rPr>
              <a:t>Imbalanced Classification</a:t>
            </a:r>
          </a:p>
        </p:txBody>
      </p:sp>
      <p:sp>
        <p:nvSpPr>
          <p:cNvPr id="58" name="Google Shape;1860;p72">
            <a:extLst>
              <a:ext uri="{FF2B5EF4-FFF2-40B4-BE49-F238E27FC236}">
                <a16:creationId xmlns:a16="http://schemas.microsoft.com/office/drawing/2014/main" id="{FA76E36C-76A8-1743-E4E8-A161ED54084A}"/>
              </a:ext>
            </a:extLst>
          </p:cNvPr>
          <p:cNvSpPr/>
          <p:nvPr/>
        </p:nvSpPr>
        <p:spPr>
          <a:xfrm>
            <a:off x="5190388" y="2001018"/>
            <a:ext cx="45" cy="45"/>
          </a:xfrm>
          <a:custGeom>
            <a:avLst/>
            <a:gdLst/>
            <a:ahLst/>
            <a:cxnLst/>
            <a:rect l="l" t="t" r="r" b="b"/>
            <a:pathLst>
              <a:path w="45" h="45" extrusionOk="0">
                <a:moveTo>
                  <a:pt x="18" y="27"/>
                </a:moveTo>
                <a:lnTo>
                  <a:pt x="0" y="45"/>
                </a:lnTo>
                <a:lnTo>
                  <a:pt x="45" y="0"/>
                </a:lnTo>
                <a:lnTo>
                  <a:pt x="45" y="0"/>
                </a:lnTo>
                <a:cubicBezTo>
                  <a:pt x="45" y="0"/>
                  <a:pt x="27" y="27"/>
                  <a:pt x="18" y="36"/>
                </a:cubicBezTo>
                <a:close/>
              </a:path>
            </a:pathLst>
          </a:custGeom>
          <a:solidFill>
            <a:srgbClr val="00094A"/>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7B879D"/>
              </a:solidFill>
              <a:effectLst/>
              <a:uLnTx/>
              <a:uFillTx/>
            </a:endParaRPr>
          </a:p>
        </p:txBody>
      </p:sp>
      <p:pic>
        <p:nvPicPr>
          <p:cNvPr id="1050" name="Picture 1049">
            <a:extLst>
              <a:ext uri="{FF2B5EF4-FFF2-40B4-BE49-F238E27FC236}">
                <a16:creationId xmlns:a16="http://schemas.microsoft.com/office/drawing/2014/main" id="{10980E72-9C71-17DA-896F-6CCEC3269C72}"/>
              </a:ext>
            </a:extLst>
          </p:cNvPr>
          <p:cNvPicPr>
            <a:picLocks noChangeAspect="1"/>
          </p:cNvPicPr>
          <p:nvPr/>
        </p:nvPicPr>
        <p:blipFill>
          <a:blip r:embed="rId5"/>
          <a:stretch>
            <a:fillRect/>
          </a:stretch>
        </p:blipFill>
        <p:spPr>
          <a:xfrm>
            <a:off x="4821526" y="831961"/>
            <a:ext cx="2158936" cy="1599817"/>
          </a:xfrm>
          <a:prstGeom prst="rect">
            <a:avLst/>
          </a:prstGeom>
        </p:spPr>
      </p:pic>
      <p:sp>
        <p:nvSpPr>
          <p:cNvPr id="1051" name="Google Shape;1201;p47">
            <a:extLst>
              <a:ext uri="{FF2B5EF4-FFF2-40B4-BE49-F238E27FC236}">
                <a16:creationId xmlns:a16="http://schemas.microsoft.com/office/drawing/2014/main" id="{2FF61BCE-0217-7C55-EDCA-49490B917C4E}"/>
              </a:ext>
            </a:extLst>
          </p:cNvPr>
          <p:cNvSpPr txBox="1">
            <a:spLocks/>
          </p:cNvSpPr>
          <p:nvPr/>
        </p:nvSpPr>
        <p:spPr>
          <a:xfrm>
            <a:off x="4572000" y="2436146"/>
            <a:ext cx="2703300"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2000" b="1" i="0" u="none" strike="noStrike" cap="none">
                <a:solidFill>
                  <a:schemeClr val="lt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200"/>
              <a:buFont typeface="Montserrat"/>
              <a:buNone/>
              <a:defRPr sz="12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en-IN" sz="1400" b="1" i="0" u="none" strike="noStrike" kern="0" cap="none" spc="0" normalizeH="0" baseline="0" noProof="0" dirty="0">
                <a:ln>
                  <a:noFill/>
                </a:ln>
                <a:solidFill>
                  <a:srgbClr val="002060"/>
                </a:solidFill>
                <a:effectLst/>
                <a:uLnTx/>
                <a:uFillTx/>
                <a:latin typeface="Montserrat"/>
                <a:sym typeface="Montserrat"/>
              </a:rPr>
              <a:t>Multi-Class Classification</a:t>
            </a:r>
          </a:p>
        </p:txBody>
      </p:sp>
      <p:pic>
        <p:nvPicPr>
          <p:cNvPr id="1053" name="Picture 1052">
            <a:extLst>
              <a:ext uri="{FF2B5EF4-FFF2-40B4-BE49-F238E27FC236}">
                <a16:creationId xmlns:a16="http://schemas.microsoft.com/office/drawing/2014/main" id="{8A9F9B3F-08E7-CCA0-F5A2-023F97006C51}"/>
              </a:ext>
            </a:extLst>
          </p:cNvPr>
          <p:cNvPicPr>
            <a:picLocks noChangeAspect="1"/>
          </p:cNvPicPr>
          <p:nvPr/>
        </p:nvPicPr>
        <p:blipFill>
          <a:blip r:embed="rId6"/>
          <a:stretch>
            <a:fillRect/>
          </a:stretch>
        </p:blipFill>
        <p:spPr>
          <a:xfrm>
            <a:off x="4821527" y="2899049"/>
            <a:ext cx="2158935" cy="1619202"/>
          </a:xfrm>
          <a:prstGeom prst="rect">
            <a:avLst/>
          </a:prstGeom>
        </p:spPr>
      </p:pic>
    </p:spTree>
    <p:extLst>
      <p:ext uri="{BB962C8B-B14F-4D97-AF65-F5344CB8AC3E}">
        <p14:creationId xmlns:p14="http://schemas.microsoft.com/office/powerpoint/2010/main" val="34302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a:extLst>
            <a:ext uri="{FF2B5EF4-FFF2-40B4-BE49-F238E27FC236}">
              <a16:creationId xmlns:a16="http://schemas.microsoft.com/office/drawing/2014/main" id="{DA1A363B-EDB1-08F1-384E-158B6682583C}"/>
            </a:ext>
          </a:extLst>
        </p:cNvPr>
        <p:cNvGrpSpPr/>
        <p:nvPr/>
      </p:nvGrpSpPr>
      <p:grpSpPr>
        <a:xfrm>
          <a:off x="0" y="0"/>
          <a:ext cx="0" cy="0"/>
          <a:chOff x="0" y="0"/>
          <a:chExt cx="0" cy="0"/>
        </a:xfrm>
      </p:grpSpPr>
      <p:sp>
        <p:nvSpPr>
          <p:cNvPr id="7" name="Google Shape;1056;p41">
            <a:extLst>
              <a:ext uri="{FF2B5EF4-FFF2-40B4-BE49-F238E27FC236}">
                <a16:creationId xmlns:a16="http://schemas.microsoft.com/office/drawing/2014/main" id="{DA81C45E-3D30-CBEB-62A9-F2FF07F12D99}"/>
              </a:ext>
            </a:extLst>
          </p:cNvPr>
          <p:cNvSpPr txBox="1">
            <a:spLocks/>
          </p:cNvSpPr>
          <p:nvPr/>
        </p:nvSpPr>
        <p:spPr>
          <a:xfrm>
            <a:off x="2364449" y="2361300"/>
            <a:ext cx="4839239" cy="151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3600"/>
              <a:buFont typeface="Montserrat"/>
              <a:buNone/>
              <a:tabLst/>
              <a:defRPr/>
            </a:pPr>
            <a:r>
              <a:rPr lang="en-IN" sz="5400" dirty="0">
                <a:solidFill>
                  <a:srgbClr val="002060"/>
                </a:solidFill>
              </a:rPr>
              <a:t>Case Study</a:t>
            </a:r>
          </a:p>
        </p:txBody>
      </p:sp>
      <p:sp>
        <p:nvSpPr>
          <p:cNvPr id="8" name="Google Shape;1057;p41">
            <a:extLst>
              <a:ext uri="{FF2B5EF4-FFF2-40B4-BE49-F238E27FC236}">
                <a16:creationId xmlns:a16="http://schemas.microsoft.com/office/drawing/2014/main" id="{405AEF85-A916-9CB3-171A-4B2C9F4827BF}"/>
              </a:ext>
            </a:extLst>
          </p:cNvPr>
          <p:cNvSpPr txBox="1">
            <a:spLocks/>
          </p:cNvSpPr>
          <p:nvPr/>
        </p:nvSpPr>
        <p:spPr>
          <a:xfrm>
            <a:off x="4027350" y="1272000"/>
            <a:ext cx="1089300" cy="1089300"/>
          </a:xfrm>
          <a:prstGeom prst="rect">
            <a:avLst/>
          </a:prstGeom>
          <a:noFill/>
          <a:ln w="9525" cap="flat" cmpd="sng">
            <a:solidFill>
              <a:srgbClr val="63DBF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Montserrat"/>
              <a:buNone/>
              <a:defRPr sz="6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0"/>
              <a:buFont typeface="Montserrat"/>
              <a:buNone/>
              <a:tabLst/>
              <a:defRPr/>
            </a:pPr>
            <a:r>
              <a:rPr kumimoji="0" lang="en" sz="5400" b="1" i="0" u="none" strike="noStrike" kern="0" cap="none" spc="0" normalizeH="0" baseline="0" noProof="0" dirty="0">
                <a:ln>
                  <a:noFill/>
                </a:ln>
                <a:solidFill>
                  <a:srgbClr val="00094A"/>
                </a:solidFill>
                <a:effectLst/>
                <a:uLnTx/>
                <a:uFillTx/>
                <a:latin typeface="Montserrat"/>
                <a:sym typeface="Montserrat"/>
              </a:rPr>
              <a:t>02</a:t>
            </a:r>
          </a:p>
        </p:txBody>
      </p:sp>
    </p:spTree>
    <p:extLst>
      <p:ext uri="{BB962C8B-B14F-4D97-AF65-F5344CB8AC3E}">
        <p14:creationId xmlns:p14="http://schemas.microsoft.com/office/powerpoint/2010/main" val="304317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B2BC63BF-927A-B318-DC79-90CC8234C2B5}"/>
            </a:ext>
          </a:extLst>
        </p:cNvPr>
        <p:cNvGrpSpPr/>
        <p:nvPr/>
      </p:nvGrpSpPr>
      <p:grpSpPr>
        <a:xfrm>
          <a:off x="0" y="0"/>
          <a:ext cx="0" cy="0"/>
          <a:chOff x="0" y="0"/>
          <a:chExt cx="0" cy="0"/>
        </a:xfrm>
      </p:grpSpPr>
      <p:sp>
        <p:nvSpPr>
          <p:cNvPr id="4" name="Google Shape;1009;p40">
            <a:extLst>
              <a:ext uri="{FF2B5EF4-FFF2-40B4-BE49-F238E27FC236}">
                <a16:creationId xmlns:a16="http://schemas.microsoft.com/office/drawing/2014/main" id="{4A8E6B77-9098-9BB5-BA92-94C216874956}"/>
              </a:ext>
            </a:extLst>
          </p:cNvPr>
          <p:cNvSpPr txBox="1">
            <a:spLocks/>
          </p:cNvSpPr>
          <p:nvPr/>
        </p:nvSpPr>
        <p:spPr>
          <a:xfrm>
            <a:off x="2444100" y="1694946"/>
            <a:ext cx="4255800" cy="113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7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2800"/>
              <a:buFont typeface="Montserrat"/>
              <a:buNone/>
              <a:tabLst/>
              <a:defRPr/>
            </a:pPr>
            <a:endParaRPr kumimoji="0" lang="en-IN" sz="8800" b="1" i="0" u="none" strike="noStrike" kern="0" cap="none" spc="0" normalizeH="0" baseline="0" noProof="0" dirty="0">
              <a:ln>
                <a:noFill/>
              </a:ln>
              <a:solidFill>
                <a:srgbClr val="00094A"/>
              </a:solidFill>
              <a:effectLst/>
              <a:uLnTx/>
              <a:uFillTx/>
              <a:latin typeface="Montserrat"/>
              <a:sym typeface="Montserrat"/>
            </a:endParaRPr>
          </a:p>
        </p:txBody>
      </p:sp>
      <p:sp>
        <p:nvSpPr>
          <p:cNvPr id="5" name="Google Shape;1010;p40">
            <a:extLst>
              <a:ext uri="{FF2B5EF4-FFF2-40B4-BE49-F238E27FC236}">
                <a16:creationId xmlns:a16="http://schemas.microsoft.com/office/drawing/2014/main" id="{AFE81ED0-71DB-19B3-1A7E-ECFA36ACBDC3}"/>
              </a:ext>
            </a:extLst>
          </p:cNvPr>
          <p:cNvSpPr txBox="1">
            <a:spLocks/>
          </p:cNvSpPr>
          <p:nvPr/>
        </p:nvSpPr>
        <p:spPr>
          <a:xfrm>
            <a:off x="178470" y="1764385"/>
            <a:ext cx="6623823" cy="1614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00094A"/>
              </a:buClr>
              <a:buSzPts val="1200"/>
              <a:buFont typeface="Maven Pro"/>
              <a:buNone/>
              <a:tabLst/>
              <a:defRPr/>
            </a:pPr>
            <a:r>
              <a:rPr kumimoji="0" lang="en-US" sz="1800" b="0" i="0" u="none" strike="noStrike" kern="0" cap="none" spc="0" normalizeH="0" baseline="0" noProof="0" dirty="0">
                <a:ln>
                  <a:noFill/>
                </a:ln>
                <a:solidFill>
                  <a:srgbClr val="00094A"/>
                </a:solidFill>
                <a:effectLst/>
                <a:uLnTx/>
                <a:uFillTx/>
                <a:latin typeface="Maven Pro"/>
                <a:cs typeface="Maven Pro"/>
                <a:sym typeface="Maven Pro"/>
              </a:rPr>
              <a:t>Let’s </a:t>
            </a:r>
            <a:r>
              <a:rPr lang="en-US" sz="1800" dirty="0">
                <a:solidFill>
                  <a:srgbClr val="00094A"/>
                </a:solidFill>
              </a:rPr>
              <a:t>l</a:t>
            </a:r>
            <a:r>
              <a:rPr kumimoji="0" lang="en-US" sz="1800" b="0" i="0" u="none" strike="noStrike" kern="0" cap="none" spc="0" normalizeH="0" baseline="0" noProof="0" dirty="0">
                <a:ln>
                  <a:noFill/>
                </a:ln>
                <a:solidFill>
                  <a:srgbClr val="00094A"/>
                </a:solidFill>
                <a:effectLst/>
                <a:uLnTx/>
                <a:uFillTx/>
                <a:latin typeface="Maven Pro"/>
                <a:cs typeface="Maven Pro"/>
                <a:sym typeface="Maven Pro"/>
              </a:rPr>
              <a:t>earn with help of </a:t>
            </a:r>
          </a:p>
          <a:p>
            <a:pPr marL="0" marR="0" lvl="0" indent="0" algn="l" defTabSz="914400" rtl="0" eaLnBrk="1" fontAlgn="auto" latinLnBrk="0" hangingPunct="1">
              <a:lnSpc>
                <a:spcPct val="100000"/>
              </a:lnSpc>
              <a:spcBef>
                <a:spcPts val="0"/>
              </a:spcBef>
              <a:spcAft>
                <a:spcPts val="0"/>
              </a:spcAft>
              <a:buClr>
                <a:srgbClr val="00094A"/>
              </a:buClr>
              <a:buSzPts val="1200"/>
              <a:buFont typeface="Maven Pro"/>
              <a:buNone/>
              <a:tabLst/>
              <a:defRPr/>
            </a:pPr>
            <a:r>
              <a:rPr kumimoji="0" lang="en-US" sz="4000" b="0" i="0" u="none" strike="noStrike" kern="0" cap="none" spc="0" normalizeH="0" baseline="0" noProof="0" dirty="0">
                <a:ln>
                  <a:noFill/>
                </a:ln>
                <a:solidFill>
                  <a:srgbClr val="00094A"/>
                </a:solidFill>
                <a:effectLst/>
                <a:uLnTx/>
                <a:uFillTx/>
                <a:latin typeface="Maven Pro"/>
                <a:cs typeface="Maven Pro"/>
                <a:sym typeface="Maven Pro"/>
              </a:rPr>
              <a:t>Wine</a:t>
            </a:r>
            <a:r>
              <a:rPr kumimoji="0" lang="en-US" sz="1800" b="0" i="0" u="none" strike="noStrike" kern="0" cap="none" spc="0" normalizeH="0" baseline="0" noProof="0" dirty="0">
                <a:ln>
                  <a:noFill/>
                </a:ln>
                <a:solidFill>
                  <a:srgbClr val="00094A"/>
                </a:solidFill>
                <a:effectLst/>
                <a:uLnTx/>
                <a:uFillTx/>
                <a:latin typeface="Maven Pro"/>
                <a:cs typeface="Maven Pro"/>
                <a:sym typeface="Maven Pro"/>
              </a:rPr>
              <a:t> </a:t>
            </a:r>
            <a:r>
              <a:rPr kumimoji="0" lang="en-US" sz="4000" b="0" i="0" u="none" strike="noStrike" kern="0" cap="none" spc="0" normalizeH="0" baseline="0" noProof="0" dirty="0">
                <a:ln>
                  <a:noFill/>
                </a:ln>
                <a:solidFill>
                  <a:srgbClr val="00094A"/>
                </a:solidFill>
                <a:effectLst/>
                <a:uLnTx/>
                <a:uFillTx/>
                <a:latin typeface="Maven Pro"/>
                <a:cs typeface="Maven Pro"/>
                <a:sym typeface="Maven Pro"/>
              </a:rPr>
              <a:t>Quality Case Study</a:t>
            </a:r>
            <a:r>
              <a:rPr kumimoji="0" lang="en-US" sz="1800" b="0" i="0" u="none" strike="noStrike" kern="0" cap="none" spc="0" normalizeH="0" baseline="0" noProof="0" dirty="0">
                <a:ln>
                  <a:noFill/>
                </a:ln>
                <a:solidFill>
                  <a:srgbClr val="00094A"/>
                </a:solidFill>
                <a:effectLst/>
                <a:uLnTx/>
                <a:uFillTx/>
                <a:latin typeface="Maven Pro"/>
                <a:cs typeface="Maven Pro"/>
                <a:sym typeface="Maven Pro"/>
              </a:rPr>
              <a:t> </a:t>
            </a:r>
          </a:p>
          <a:p>
            <a:pPr marL="0" marR="0" lvl="0" indent="0" algn="l" defTabSz="914400" rtl="0" eaLnBrk="1" fontAlgn="auto" latinLnBrk="0" hangingPunct="1">
              <a:lnSpc>
                <a:spcPct val="100000"/>
              </a:lnSpc>
              <a:spcBef>
                <a:spcPts val="0"/>
              </a:spcBef>
              <a:spcAft>
                <a:spcPts val="0"/>
              </a:spcAft>
              <a:buClr>
                <a:srgbClr val="00094A"/>
              </a:buClr>
              <a:buSzPts val="1200"/>
              <a:buFont typeface="Maven Pro"/>
              <a:buNone/>
              <a:tabLst/>
              <a:defRPr/>
            </a:pPr>
            <a:r>
              <a:rPr kumimoji="0" lang="en-US" sz="1800" b="0" i="0" u="none" strike="noStrike" kern="0" cap="none" spc="0" normalizeH="0" baseline="0" noProof="0" dirty="0">
                <a:ln>
                  <a:noFill/>
                </a:ln>
                <a:solidFill>
                  <a:srgbClr val="00094A"/>
                </a:solidFill>
                <a:effectLst/>
                <a:uLnTx/>
                <a:uFillTx/>
                <a:latin typeface="Maven Pro"/>
                <a:cs typeface="Maven Pro"/>
                <a:sym typeface="Maven Pro"/>
              </a:rPr>
              <a:t>Using </a:t>
            </a:r>
            <a:r>
              <a:rPr kumimoji="0" lang="en-US" sz="4000" b="0" i="0" u="none" strike="noStrike" kern="0" cap="none" spc="0" normalizeH="0" baseline="0" noProof="0" dirty="0">
                <a:ln>
                  <a:noFill/>
                </a:ln>
                <a:solidFill>
                  <a:srgbClr val="00094A"/>
                </a:solidFill>
                <a:effectLst/>
                <a:uLnTx/>
                <a:uFillTx/>
                <a:latin typeface="Maven Pro"/>
                <a:cs typeface="Maven Pro"/>
                <a:sym typeface="Maven Pro"/>
              </a:rPr>
              <a:t>Weka Software</a:t>
            </a:r>
            <a:r>
              <a:rPr kumimoji="0" lang="en-US" sz="1800" b="0" i="0" u="none" strike="noStrike" kern="0" cap="none" spc="0" normalizeH="0" baseline="0" noProof="0" dirty="0">
                <a:ln>
                  <a:noFill/>
                </a:ln>
                <a:solidFill>
                  <a:srgbClr val="00094A"/>
                </a:solidFill>
                <a:effectLst/>
                <a:uLnTx/>
                <a:uFillTx/>
                <a:latin typeface="Maven Pro"/>
                <a:cs typeface="Maven Pro"/>
                <a:sym typeface="Maven Pro"/>
              </a:rPr>
              <a:t> </a:t>
            </a:r>
          </a:p>
        </p:txBody>
      </p:sp>
    </p:spTree>
    <p:extLst>
      <p:ext uri="{BB962C8B-B14F-4D97-AF65-F5344CB8AC3E}">
        <p14:creationId xmlns:p14="http://schemas.microsoft.com/office/powerpoint/2010/main" val="3756956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98F59A57-1EBF-8239-D200-D9DF4ECDB0EA}"/>
            </a:ext>
          </a:extLst>
        </p:cNvPr>
        <p:cNvGrpSpPr/>
        <p:nvPr/>
      </p:nvGrpSpPr>
      <p:grpSpPr>
        <a:xfrm>
          <a:off x="0" y="0"/>
          <a:ext cx="0" cy="0"/>
          <a:chOff x="0" y="0"/>
          <a:chExt cx="0" cy="0"/>
        </a:xfrm>
      </p:grpSpPr>
      <p:sp>
        <p:nvSpPr>
          <p:cNvPr id="3" name="Google Shape;1057;p41">
            <a:extLst>
              <a:ext uri="{FF2B5EF4-FFF2-40B4-BE49-F238E27FC236}">
                <a16:creationId xmlns:a16="http://schemas.microsoft.com/office/drawing/2014/main" id="{EB72D090-3ED2-7779-2357-AB1F7E8CB1F6}"/>
              </a:ext>
            </a:extLst>
          </p:cNvPr>
          <p:cNvSpPr txBox="1">
            <a:spLocks/>
          </p:cNvSpPr>
          <p:nvPr/>
        </p:nvSpPr>
        <p:spPr>
          <a:xfrm>
            <a:off x="340012" y="1680877"/>
            <a:ext cx="8534349" cy="2768755"/>
          </a:xfrm>
          <a:prstGeom prst="rect">
            <a:avLst/>
          </a:prstGeom>
          <a:noFill/>
          <a:ln w="19050"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Montserrat"/>
              <a:buNone/>
              <a:defRPr sz="6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12000"/>
              <a:buFont typeface="Montserrat"/>
              <a:buNone/>
              <a:defRPr sz="12000" b="1" i="0" u="none" strike="noStrike" cap="none">
                <a:solidFill>
                  <a:schemeClr val="dk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00094A"/>
              </a:buClr>
              <a:buSzPts val="12000"/>
              <a:buFont typeface="Montserrat"/>
              <a:buNone/>
              <a:tabLst/>
              <a:defRPr/>
            </a:pPr>
            <a:endParaRPr kumimoji="0" lang="en" sz="5400" b="1" i="0" u="none" strike="noStrike" kern="0" cap="none" spc="0" normalizeH="0" baseline="0" noProof="0" dirty="0">
              <a:ln>
                <a:noFill/>
              </a:ln>
              <a:solidFill>
                <a:srgbClr val="00094A"/>
              </a:solidFill>
              <a:effectLst/>
              <a:uLnTx/>
              <a:uFillTx/>
              <a:latin typeface="Montserrat"/>
              <a:sym typeface="Montserrat"/>
            </a:endParaRPr>
          </a:p>
        </p:txBody>
      </p:sp>
      <p:sp>
        <p:nvSpPr>
          <p:cNvPr id="5" name="Google Shape;1010;p40">
            <a:extLst>
              <a:ext uri="{FF2B5EF4-FFF2-40B4-BE49-F238E27FC236}">
                <a16:creationId xmlns:a16="http://schemas.microsoft.com/office/drawing/2014/main" id="{5AA4A31A-90DF-96CB-DFAE-2468D38B4C4B}"/>
              </a:ext>
            </a:extLst>
          </p:cNvPr>
          <p:cNvSpPr txBox="1">
            <a:spLocks/>
          </p:cNvSpPr>
          <p:nvPr/>
        </p:nvSpPr>
        <p:spPr>
          <a:xfrm>
            <a:off x="460967" y="768209"/>
            <a:ext cx="6623823" cy="450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00094A"/>
              </a:buClr>
              <a:buSzPts val="1200"/>
              <a:buFont typeface="Maven Pro"/>
              <a:buNone/>
              <a:tabLst/>
              <a:defRPr/>
            </a:pPr>
            <a:r>
              <a:rPr lang="en-US" sz="3200" b="1" dirty="0">
                <a:solidFill>
                  <a:srgbClr val="002060"/>
                </a:solidFill>
                <a:latin typeface="Montserrat"/>
              </a:rPr>
              <a:t>What is WEKA Software</a:t>
            </a:r>
          </a:p>
        </p:txBody>
      </p:sp>
      <p:sp>
        <p:nvSpPr>
          <p:cNvPr id="2" name="Google Shape;1010;p40">
            <a:extLst>
              <a:ext uri="{FF2B5EF4-FFF2-40B4-BE49-F238E27FC236}">
                <a16:creationId xmlns:a16="http://schemas.microsoft.com/office/drawing/2014/main" id="{A65E5DF5-FF82-7F8D-6DA7-9D545500F544}"/>
              </a:ext>
            </a:extLst>
          </p:cNvPr>
          <p:cNvSpPr txBox="1">
            <a:spLocks/>
          </p:cNvSpPr>
          <p:nvPr/>
        </p:nvSpPr>
        <p:spPr>
          <a:xfrm>
            <a:off x="460967" y="1601890"/>
            <a:ext cx="8534350" cy="2847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285750" indent="-285750" algn="l" rtl="0" fontAlgn="base">
              <a:spcBef>
                <a:spcPts val="576"/>
              </a:spcBef>
              <a:spcAft>
                <a:spcPts val="0"/>
              </a:spcAft>
              <a:buClr>
                <a:schemeClr val="hlink"/>
              </a:buClr>
              <a:buSzPct val="60000"/>
              <a:buFont typeface="Arial" panose="020B0604020202020204" pitchFamily="34" charset="0"/>
              <a:buChar char="•"/>
            </a:pPr>
            <a:r>
              <a:rPr lang="en-US" sz="2400" b="1" dirty="0">
                <a:solidFill>
                  <a:srgbClr val="002060"/>
                </a:solidFill>
                <a:latin typeface="Montserrat"/>
              </a:rPr>
              <a:t>W</a:t>
            </a:r>
            <a:r>
              <a:rPr lang="en-US" sz="2000" dirty="0">
                <a:solidFill>
                  <a:srgbClr val="002060"/>
                </a:solidFill>
                <a:latin typeface="Montserrat"/>
              </a:rPr>
              <a:t>aikato </a:t>
            </a:r>
            <a:r>
              <a:rPr lang="en-US" sz="2400" b="1" dirty="0">
                <a:solidFill>
                  <a:srgbClr val="002060"/>
                </a:solidFill>
                <a:latin typeface="Montserrat"/>
              </a:rPr>
              <a:t>E</a:t>
            </a:r>
            <a:r>
              <a:rPr lang="en-US" sz="2000" dirty="0">
                <a:solidFill>
                  <a:srgbClr val="002060"/>
                </a:solidFill>
                <a:latin typeface="Montserrat"/>
              </a:rPr>
              <a:t>nvironment for </a:t>
            </a:r>
            <a:r>
              <a:rPr lang="en-US" sz="2400" b="1" dirty="0">
                <a:solidFill>
                  <a:srgbClr val="002060"/>
                </a:solidFill>
                <a:latin typeface="Montserrat"/>
              </a:rPr>
              <a:t>K</a:t>
            </a:r>
            <a:r>
              <a:rPr lang="en-US" sz="2000" dirty="0">
                <a:solidFill>
                  <a:srgbClr val="002060"/>
                </a:solidFill>
                <a:latin typeface="Montserrat"/>
              </a:rPr>
              <a:t>nowledge </a:t>
            </a:r>
            <a:r>
              <a:rPr lang="en-US" sz="2400" b="1" dirty="0">
                <a:solidFill>
                  <a:srgbClr val="002060"/>
                </a:solidFill>
                <a:latin typeface="Montserrat"/>
              </a:rPr>
              <a:t>A</a:t>
            </a:r>
            <a:r>
              <a:rPr lang="en-US" sz="2000" dirty="0">
                <a:solidFill>
                  <a:srgbClr val="002060"/>
                </a:solidFill>
                <a:latin typeface="Montserrat"/>
              </a:rPr>
              <a:t>nalysis</a:t>
            </a:r>
            <a:endParaRPr lang="en-IN" sz="2000" dirty="0">
              <a:solidFill>
                <a:srgbClr val="002060"/>
              </a:solidFill>
              <a:latin typeface="Montserrat"/>
            </a:endParaRPr>
          </a:p>
          <a:p>
            <a:pPr marL="285750" indent="-285750" algn="l" rtl="0" fontAlgn="base">
              <a:spcBef>
                <a:spcPts val="576"/>
              </a:spcBef>
              <a:spcAft>
                <a:spcPts val="0"/>
              </a:spcAft>
              <a:buFont typeface="Arial" panose="020B0604020202020204" pitchFamily="34" charset="0"/>
              <a:buChar char="•"/>
            </a:pPr>
            <a:r>
              <a:rPr lang="en-US" sz="2000" dirty="0">
                <a:solidFill>
                  <a:srgbClr val="002060"/>
                </a:solidFill>
                <a:latin typeface="Montserrat"/>
              </a:rPr>
              <a:t>Collection of machine learning algorithms and data </a:t>
            </a:r>
            <a:r>
              <a:rPr lang="en-US" sz="2000" dirty="0">
                <a:solidFill>
                  <a:srgbClr val="002060"/>
                </a:solidFill>
                <a:latin typeface="Montserrat"/>
                <a:sym typeface="Montserrat Medium"/>
              </a:rPr>
              <a:t>processing</a:t>
            </a:r>
            <a:r>
              <a:rPr lang="en-US" sz="2000" dirty="0">
                <a:solidFill>
                  <a:srgbClr val="002060"/>
                </a:solidFill>
                <a:latin typeface="Montserrat"/>
              </a:rPr>
              <a:t> tools implemented in Java</a:t>
            </a:r>
            <a:endParaRPr lang="en-IN" sz="2000" dirty="0">
              <a:solidFill>
                <a:srgbClr val="002060"/>
              </a:solidFill>
              <a:latin typeface="Montserrat"/>
            </a:endParaRPr>
          </a:p>
          <a:p>
            <a:pPr marL="285750" indent="-285750" algn="l" rtl="0" fontAlgn="base">
              <a:spcBef>
                <a:spcPts val="576"/>
              </a:spcBef>
              <a:spcAft>
                <a:spcPts val="0"/>
              </a:spcAft>
              <a:buFont typeface="Arial" panose="020B0604020202020204" pitchFamily="34" charset="0"/>
              <a:buChar char="•"/>
            </a:pPr>
            <a:r>
              <a:rPr lang="en-US" sz="2000" dirty="0">
                <a:solidFill>
                  <a:srgbClr val="002060"/>
                </a:solidFill>
                <a:latin typeface="Montserrat"/>
              </a:rPr>
              <a:t>Used for the process of experimental data mining</a:t>
            </a:r>
            <a:endParaRPr lang="en-IN" sz="2000" dirty="0">
              <a:solidFill>
                <a:srgbClr val="002060"/>
              </a:solidFill>
              <a:latin typeface="Montserrat"/>
            </a:endParaRPr>
          </a:p>
          <a:p>
            <a:pPr marL="742950" indent="-285750" algn="l" rtl="0" fontAlgn="base">
              <a:spcBef>
                <a:spcPts val="528"/>
              </a:spcBef>
              <a:spcAft>
                <a:spcPts val="0"/>
              </a:spcAft>
              <a:buFont typeface="Arial" panose="020B0604020202020204" pitchFamily="34" charset="0"/>
              <a:buChar char="•"/>
            </a:pPr>
            <a:r>
              <a:rPr lang="en-US" sz="2000" dirty="0">
                <a:solidFill>
                  <a:srgbClr val="002060"/>
                </a:solidFill>
                <a:latin typeface="Montserrat"/>
              </a:rPr>
              <a:t>Preparation of input data</a:t>
            </a:r>
            <a:endParaRPr lang="en-IN" sz="2000" dirty="0">
              <a:solidFill>
                <a:srgbClr val="002060"/>
              </a:solidFill>
              <a:latin typeface="Montserrat"/>
            </a:endParaRPr>
          </a:p>
          <a:p>
            <a:pPr marL="742950" indent="-285750" algn="l" rtl="0" fontAlgn="base">
              <a:spcBef>
                <a:spcPts val="528"/>
              </a:spcBef>
              <a:spcAft>
                <a:spcPts val="0"/>
              </a:spcAft>
              <a:buFont typeface="Arial" panose="020B0604020202020204" pitchFamily="34" charset="0"/>
              <a:buChar char="•"/>
            </a:pPr>
            <a:r>
              <a:rPr lang="en-US" sz="2000" dirty="0">
                <a:solidFill>
                  <a:srgbClr val="002060"/>
                </a:solidFill>
                <a:latin typeface="Montserrat"/>
              </a:rPr>
              <a:t>Statistical evaluation of learning schemes</a:t>
            </a:r>
            <a:endParaRPr lang="en-IN" sz="2000" dirty="0">
              <a:solidFill>
                <a:srgbClr val="002060"/>
              </a:solidFill>
              <a:latin typeface="Montserrat"/>
            </a:endParaRPr>
          </a:p>
          <a:p>
            <a:pPr marL="742950" indent="-285750" algn="l" rtl="0" fontAlgn="base">
              <a:spcBef>
                <a:spcPts val="528"/>
              </a:spcBef>
              <a:spcAft>
                <a:spcPts val="0"/>
              </a:spcAft>
              <a:buFont typeface="Arial" panose="020B0604020202020204" pitchFamily="34" charset="0"/>
              <a:buChar char="•"/>
            </a:pPr>
            <a:r>
              <a:rPr lang="en-US" sz="2000" dirty="0">
                <a:solidFill>
                  <a:srgbClr val="002060"/>
                </a:solidFill>
                <a:latin typeface="Montserrat"/>
              </a:rPr>
              <a:t>Visualization of input data and the result</a:t>
            </a:r>
            <a:endParaRPr lang="en-IN" sz="2000" dirty="0">
              <a:solidFill>
                <a:srgbClr val="002060"/>
              </a:solidFill>
              <a:latin typeface="Montserrat"/>
            </a:endParaRPr>
          </a:p>
        </p:txBody>
      </p:sp>
    </p:spTree>
    <p:extLst>
      <p:ext uri="{BB962C8B-B14F-4D97-AF65-F5344CB8AC3E}">
        <p14:creationId xmlns:p14="http://schemas.microsoft.com/office/powerpoint/2010/main" val="256294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F2334736-DDAD-719F-CD92-777C23804084}"/>
            </a:ext>
          </a:extLst>
        </p:cNvPr>
        <p:cNvGrpSpPr/>
        <p:nvPr/>
      </p:nvGrpSpPr>
      <p:grpSpPr>
        <a:xfrm>
          <a:off x="0" y="0"/>
          <a:ext cx="0" cy="0"/>
          <a:chOff x="0" y="0"/>
          <a:chExt cx="0" cy="0"/>
        </a:xfrm>
      </p:grpSpPr>
      <p:sp>
        <p:nvSpPr>
          <p:cNvPr id="64" name="Google Shape;1465;p60">
            <a:extLst>
              <a:ext uri="{FF2B5EF4-FFF2-40B4-BE49-F238E27FC236}">
                <a16:creationId xmlns:a16="http://schemas.microsoft.com/office/drawing/2014/main" id="{E9C6862B-EFB3-E0F2-3DE4-8DD98FFDAB45}"/>
              </a:ext>
            </a:extLst>
          </p:cNvPr>
          <p:cNvSpPr txBox="1"/>
          <p:nvPr/>
        </p:nvSpPr>
        <p:spPr>
          <a:xfrm>
            <a:off x="0" y="356598"/>
            <a:ext cx="2917947" cy="40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Montserrat"/>
                <a:ea typeface="Montserrat"/>
                <a:cs typeface="Montserra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060"/>
                </a:solidFill>
                <a:effectLst/>
                <a:uLnTx/>
                <a:uFillTx/>
                <a:latin typeface="Montserrat"/>
                <a:sym typeface="Maven Pro"/>
              </a:rPr>
              <a:t>1. Install Weka</a:t>
            </a:r>
            <a:endParaRPr kumimoji="0" sz="2800" b="1" i="0" u="none" strike="noStrike" kern="0" cap="none" spc="0" normalizeH="0" baseline="0" noProof="0" dirty="0">
              <a:ln>
                <a:noFill/>
              </a:ln>
              <a:solidFill>
                <a:srgbClr val="002060"/>
              </a:solidFill>
              <a:effectLst/>
              <a:uLnTx/>
              <a:uFillTx/>
              <a:latin typeface="Montserrat"/>
              <a:sym typeface="Maven Pro"/>
            </a:endParaRPr>
          </a:p>
        </p:txBody>
      </p:sp>
      <p:pic>
        <p:nvPicPr>
          <p:cNvPr id="3" name="Picture 2">
            <a:extLst>
              <a:ext uri="{FF2B5EF4-FFF2-40B4-BE49-F238E27FC236}">
                <a16:creationId xmlns:a16="http://schemas.microsoft.com/office/drawing/2014/main" id="{1CDF30F8-7C74-8938-CBF6-1CA8876F5A9A}"/>
              </a:ext>
            </a:extLst>
          </p:cNvPr>
          <p:cNvPicPr>
            <a:picLocks noChangeAspect="1"/>
          </p:cNvPicPr>
          <p:nvPr/>
        </p:nvPicPr>
        <p:blipFill>
          <a:blip r:embed="rId3"/>
          <a:stretch>
            <a:fillRect/>
          </a:stretch>
        </p:blipFill>
        <p:spPr>
          <a:xfrm>
            <a:off x="1977198" y="894064"/>
            <a:ext cx="5189603" cy="4064512"/>
          </a:xfrm>
          <a:prstGeom prst="rect">
            <a:avLst/>
          </a:prstGeom>
        </p:spPr>
      </p:pic>
    </p:spTree>
    <p:extLst>
      <p:ext uri="{BB962C8B-B14F-4D97-AF65-F5344CB8AC3E}">
        <p14:creationId xmlns:p14="http://schemas.microsoft.com/office/powerpoint/2010/main" val="241813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usiness Infographics by Slidesgo">
  <a:themeElements>
    <a:clrScheme name="Simple Light">
      <a:dk1>
        <a:srgbClr val="000000"/>
      </a:dk1>
      <a:lt1>
        <a:srgbClr val="FFFFFF"/>
      </a:lt1>
      <a:dk2>
        <a:srgbClr val="0343A0"/>
      </a:dk2>
      <a:lt2>
        <a:srgbClr val="0353C5"/>
      </a:lt2>
      <a:accent1>
        <a:srgbClr val="0363EB"/>
      </a:accent1>
      <a:accent2>
        <a:srgbClr val="4886E6"/>
      </a:accent2>
      <a:accent3>
        <a:srgbClr val="6C9DE9"/>
      </a:accent3>
      <a:accent4>
        <a:srgbClr val="77A6F0"/>
      </a:accent4>
      <a:accent5>
        <a:srgbClr val="80ACEE"/>
      </a:accent5>
      <a:accent6>
        <a:srgbClr val="92B7F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630</Words>
  <Application>Microsoft Office PowerPoint</Application>
  <PresentationFormat>On-screen Show (16:9)</PresentationFormat>
  <Paragraphs>210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Montserrat Medium</vt:lpstr>
      <vt:lpstr>Fira Sans Extra Condensed</vt:lpstr>
      <vt:lpstr>Montserrat</vt:lpstr>
      <vt:lpstr>Arial</vt:lpstr>
      <vt:lpstr>Montserrat SemiBold</vt:lpstr>
      <vt:lpstr>Maven Pro</vt:lpstr>
      <vt:lpstr>Business Infographics by Slidesgo</vt:lpstr>
      <vt:lpstr>Wine Quality Classification Using Weka</vt:lpstr>
      <vt:lpstr>PowerPoint Presentation</vt:lpstr>
      <vt:lpstr>What is Classification</vt:lpstr>
      <vt:lpstr>Working of Classification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Detailed Accuracy By Class </vt:lpstr>
      <vt:lpstr>Confusion Matrix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Classification Using Weka</dc:title>
  <dc:creator>Darshan</dc:creator>
  <cp:lastModifiedBy>Darshan Pathak</cp:lastModifiedBy>
  <cp:revision>61</cp:revision>
  <dcterms:modified xsi:type="dcterms:W3CDTF">2024-06-24T05:51:56Z</dcterms:modified>
</cp:coreProperties>
</file>