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147470489" r:id="rId2"/>
    <p:sldId id="2147470492" r:id="rId3"/>
    <p:sldId id="2147470501" r:id="rId4"/>
    <p:sldId id="2147470493" r:id="rId5"/>
    <p:sldId id="2147470502" r:id="rId6"/>
    <p:sldId id="2147470487" r:id="rId7"/>
    <p:sldId id="2147470503" r:id="rId8"/>
    <p:sldId id="2147470504" r:id="rId9"/>
    <p:sldId id="2147470505" r:id="rId10"/>
    <p:sldId id="2147470494" r:id="rId11"/>
    <p:sldId id="2147470506" r:id="rId12"/>
    <p:sldId id="2147470508" r:id="rId13"/>
    <p:sldId id="2147470497" r:id="rId14"/>
    <p:sldId id="2147470507" r:id="rId15"/>
    <p:sldId id="2147470509" r:id="rId16"/>
    <p:sldId id="2147470498" r:id="rId17"/>
    <p:sldId id="2147470500" r:id="rId18"/>
    <p:sldId id="2147470510" r:id="rId19"/>
    <p:sldId id="214747049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5B9ED"/>
    <a:srgbClr val="47BDAE"/>
    <a:srgbClr val="30BBDA"/>
    <a:srgbClr val="47BDAF"/>
    <a:srgbClr val="696969"/>
    <a:srgbClr val="1C4D98"/>
    <a:srgbClr val="8BC431"/>
    <a:srgbClr val="97B6BA"/>
    <a:srgbClr val="24A8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3F4D17B-9B25-2D63-E389-71163BD2C8E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FC4ED1-FB42-4A6C-B292-B8C58946A8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35A630-145D-4232-9865-98341E30F7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08363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B0375-D926-48D9-8605-813B1B64E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8D7657-21CC-45AA-A2CE-92653962FC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39364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A09EBA-4206-40BF-81B1-742CF8BD5B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B8BE7B-6EB1-4B41-A25B-B41833E5B2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138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3">
            <a:extLst>
              <a:ext uri="{FF2B5EF4-FFF2-40B4-BE49-F238E27FC236}">
                <a16:creationId xmlns:a16="http://schemas.microsoft.com/office/drawing/2014/main" id="{F7878D79-3823-9575-1C88-56C4110E1E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5996" y="1271219"/>
            <a:ext cx="10624338" cy="44456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2800" b="1" kern="1200" dirty="0">
                <a:solidFill>
                  <a:srgbClr val="0070C0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sp>
        <p:nvSpPr>
          <p:cNvPr id="4" name="Text Placeholder 13">
            <a:extLst>
              <a:ext uri="{FF2B5EF4-FFF2-40B4-BE49-F238E27FC236}">
                <a16:creationId xmlns:a16="http://schemas.microsoft.com/office/drawing/2014/main" id="{06C9D6B8-9A00-34FD-3E41-E67F07F278E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5996" y="629525"/>
            <a:ext cx="10624338" cy="44456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2800" b="1" kern="1200" dirty="0">
                <a:solidFill>
                  <a:srgbClr val="0070C0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6477356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3">
            <a:extLst>
              <a:ext uri="{FF2B5EF4-FFF2-40B4-BE49-F238E27FC236}">
                <a16:creationId xmlns:a16="http://schemas.microsoft.com/office/drawing/2014/main" id="{F7878D79-3823-9575-1C88-56C4110E1E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3803" y="469835"/>
            <a:ext cx="11672300" cy="650048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443542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837F2-3C53-43E6-9F25-242D13C5A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2C3C5-9B28-493B-9422-74FF4AE18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0436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9B68FAD-9CFA-CBF0-4B37-9944C2E932A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D4B6E2-CC70-4366-ABC8-87480CC35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0D34EE-ED80-45A7-B964-53ED80D94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3036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3BCD6-D227-4C30-8364-6F161FA12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C3054-5604-4679-AF7D-07BF06BE01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47BA85-32D5-4EA3-9F8B-5A8B925174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6123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F33A1-3BE5-4F1B-8E70-082254902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C4CAE0-72F2-4F22-A85A-772E3DA04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DE67E9-F76F-4049-98D4-82E9E7C800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332A94-E906-4159-9FE4-E63CFAE0BE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16D1AA-A642-4FEB-91F0-3F506A2AE8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39363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BF108-6EC2-4592-9D33-716E6B1AC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2673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7387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2AB71-FC15-4C88-A99B-0D66CDCEE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69B3E-A4BB-45D7-ABB7-1E151F04F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FD4C72-B215-468A-8722-23007428B0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94330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42731-906B-40B4-86D3-CD7878598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1042F1-26FD-477E-A079-62384AA43E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52E8FE-8F89-4D08-8341-786A0381B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8541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microsoft.com/office/2007/relationships/hdphoto" Target="../media/hdphoto2.wdp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2D087FE-85BE-5152-9EB5-3B57AE38DD48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337544"/>
            <a:ext cx="12191994" cy="154830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EFA70D2-ADBF-0DD4-D7D1-F37201867E99}"/>
              </a:ext>
            </a:extLst>
          </p:cNvPr>
          <p:cNvSpPr/>
          <p:nvPr userDrawn="1"/>
        </p:nvSpPr>
        <p:spPr>
          <a:xfrm>
            <a:off x="0" y="0"/>
            <a:ext cx="12192000" cy="365125"/>
          </a:xfrm>
          <a:prstGeom prst="rect">
            <a:avLst/>
          </a:prstGeom>
          <a:gradFill>
            <a:gsLst>
              <a:gs pos="5000">
                <a:srgbClr val="47BDAE"/>
              </a:gs>
              <a:gs pos="59000">
                <a:srgbClr val="25B9ED"/>
              </a:gs>
              <a:gs pos="100000">
                <a:srgbClr val="FFFFFF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000" b="1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BC08DB-FBED-4A43-AE4B-B2CE371FE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271" y="1191757"/>
            <a:ext cx="11004446" cy="4795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28" name="Picture 4" descr="LTIMindtree logo in transparent PNG and vectorized SVG formats">
            <a:extLst>
              <a:ext uri="{FF2B5EF4-FFF2-40B4-BE49-F238E27FC236}">
                <a16:creationId xmlns:a16="http://schemas.microsoft.com/office/drawing/2014/main" id="{21F70453-17DB-04F6-290A-DCDEF9FDE02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saturation sat="40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5387" y="6562429"/>
            <a:ext cx="1541059" cy="295571"/>
          </a:xfrm>
          <a:prstGeom prst="rect">
            <a:avLst/>
          </a:prstGeom>
          <a:noFill/>
        </p:spPr>
      </p:pic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DBDE3A73-7407-B3B5-0BC2-D13C973D143A}"/>
              </a:ext>
            </a:extLst>
          </p:cNvPr>
          <p:cNvSpPr txBox="1">
            <a:spLocks/>
          </p:cNvSpPr>
          <p:nvPr userDrawn="1"/>
        </p:nvSpPr>
        <p:spPr>
          <a:xfrm>
            <a:off x="221274" y="88514"/>
            <a:ext cx="8176583" cy="11032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70A0B4C8-C250-76C3-01DB-D728F6B32656}"/>
              </a:ext>
            </a:extLst>
          </p:cNvPr>
          <p:cNvSpPr txBox="1">
            <a:spLocks/>
          </p:cNvSpPr>
          <p:nvPr userDrawn="1"/>
        </p:nvSpPr>
        <p:spPr>
          <a:xfrm>
            <a:off x="391411" y="640135"/>
            <a:ext cx="11290305" cy="523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latin typeface="Calibri (Body)"/>
            </a:endParaRP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349D7A90-F0A3-C216-D67E-9B86D1BECDF5}"/>
              </a:ext>
            </a:extLst>
          </p:cNvPr>
          <p:cNvSpPr txBox="1">
            <a:spLocks/>
          </p:cNvSpPr>
          <p:nvPr userDrawn="1"/>
        </p:nvSpPr>
        <p:spPr>
          <a:xfrm>
            <a:off x="158720" y="413891"/>
            <a:ext cx="10025576" cy="6859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83075D7-F006-A81F-68F1-A5F218FAF004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rightnessContrast bright="-2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5554" y="6358271"/>
            <a:ext cx="964436" cy="41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482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microsoft.com/office/2007/relationships/hdphoto" Target="../media/hdphoto3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8D30BC0-07A3-DCDA-0D0B-DD40C2178A62}"/>
              </a:ext>
            </a:extLst>
          </p:cNvPr>
          <p:cNvSpPr/>
          <p:nvPr/>
        </p:nvSpPr>
        <p:spPr>
          <a:xfrm>
            <a:off x="-31269" y="29737"/>
            <a:ext cx="12254538" cy="6868389"/>
          </a:xfrm>
          <a:prstGeom prst="rect">
            <a:avLst/>
          </a:prstGeom>
          <a:gradFill>
            <a:gsLst>
              <a:gs pos="0">
                <a:srgbClr val="47BDAF"/>
              </a:gs>
              <a:gs pos="100000">
                <a:srgbClr val="3793A6"/>
              </a:gs>
              <a:gs pos="39000">
                <a:srgbClr val="1C4D98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utiger LT Pro 45 Light" panose="020B0403030504020204" pitchFamily="34" charset="0"/>
              <a:ea typeface="+mn-ea"/>
              <a:cs typeface="+mn-cs"/>
            </a:endParaRPr>
          </a:p>
        </p:txBody>
      </p:sp>
      <p:sp>
        <p:nvSpPr>
          <p:cNvPr id="14" name="Text Placeholder 1">
            <a:extLst>
              <a:ext uri="{FF2B5EF4-FFF2-40B4-BE49-F238E27FC236}">
                <a16:creationId xmlns:a16="http://schemas.microsoft.com/office/drawing/2014/main" id="{0741E81D-922F-23FE-07A9-320FA2B27E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89635" y="17705"/>
            <a:ext cx="6910121" cy="1058125"/>
          </a:xfrm>
        </p:spPr>
        <p:txBody>
          <a:bodyPr/>
          <a:lstStyle/>
          <a:p>
            <a:pPr marL="0" indent="0" algn="ctr">
              <a:buNone/>
            </a:pPr>
            <a:r>
              <a:rPr lang="en-US" sz="4400" dirty="0">
                <a:solidFill>
                  <a:schemeClr val="bg1"/>
                </a:solidFill>
              </a:rPr>
              <a:t>M.Tech/MCA Program 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Advanced Industry Integrated Programs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19DFA2-C55E-F4D5-C53A-B5ECEB442DC1}"/>
              </a:ext>
            </a:extLst>
          </p:cNvPr>
          <p:cNvCxnSpPr/>
          <p:nvPr/>
        </p:nvCxnSpPr>
        <p:spPr>
          <a:xfrm>
            <a:off x="2977350" y="1120307"/>
            <a:ext cx="58662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1AA452C-B3E6-7A79-FD46-04E813851A85}"/>
              </a:ext>
            </a:extLst>
          </p:cNvPr>
          <p:cNvSpPr/>
          <p:nvPr/>
        </p:nvSpPr>
        <p:spPr>
          <a:xfrm>
            <a:off x="4125951" y="1177578"/>
            <a:ext cx="3033131" cy="28603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rutiger 45 bold"/>
                <a:ea typeface="+mn-ea"/>
                <a:cs typeface="Calibri" panose="020F0502020204030204" pitchFamily="34" charset="0"/>
              </a:rPr>
              <a:t>Jointly offered by University and LTIMindTree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8A8852-79FE-2D69-0530-D7712358063B}"/>
              </a:ext>
            </a:extLst>
          </p:cNvPr>
          <p:cNvSpPr txBox="1"/>
          <p:nvPr/>
        </p:nvSpPr>
        <p:spPr>
          <a:xfrm>
            <a:off x="180236" y="1659822"/>
            <a:ext cx="11428184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>
                <a:solidFill>
                  <a:prstClr val="white"/>
                </a:solidFill>
                <a:cs typeface="Calibri" panose="020F0502020204030204" pitchFamily="34" charset="0"/>
              </a:rPr>
              <a:t>Review II</a:t>
            </a:r>
          </a:p>
          <a:p>
            <a:pPr algn="ctr">
              <a:defRPr/>
            </a:pPr>
            <a:r>
              <a:rPr lang="en-US" sz="3600" b="1">
                <a:solidFill>
                  <a:prstClr val="white"/>
                </a:solidFill>
                <a:cs typeface="Calibri" panose="020F0502020204030204" pitchFamily="34" charset="0"/>
              </a:rPr>
              <a:t>Demand Forecasting and Dynamic Pricing Engine using Machine Learning</a:t>
            </a:r>
          </a:p>
          <a:p>
            <a:pPr lvl="0" algn="ctr">
              <a:defRPr/>
            </a:pP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utiger 45 bold"/>
              <a:ea typeface="+mn-ea"/>
              <a:cs typeface="Calibri" panose="020F0502020204030204" pitchFamily="34" charset="0"/>
            </a:endParaRPr>
          </a:p>
          <a:p>
            <a:pPr algn="ctr">
              <a:defRPr/>
            </a:pPr>
            <a:r>
              <a:rPr lang="en-US" sz="2400" b="1" dirty="0">
                <a:solidFill>
                  <a:prstClr val="white"/>
                </a:solidFill>
                <a:cs typeface="Calibri" panose="020F0502020204030204" pitchFamily="34" charset="0"/>
              </a:rPr>
              <a:t>P. Ayub Khan</a:t>
            </a:r>
          </a:p>
          <a:p>
            <a:pPr lvl="0" algn="ctr">
              <a:defRPr/>
            </a:pPr>
            <a:endParaRPr lang="en-US" sz="5400" b="1" dirty="0">
              <a:solidFill>
                <a:prstClr val="white"/>
              </a:solidFill>
              <a:latin typeface="Frutiger 45 bold"/>
              <a:cs typeface="Calibri" panose="020F0502020204030204" pitchFamily="34" charset="0"/>
            </a:endParaRPr>
          </a:p>
          <a:p>
            <a:pPr lvl="0" algn="ctr">
              <a:defRPr/>
            </a:pP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utiger 45 bold"/>
              <a:ea typeface="+mn-ea"/>
              <a:cs typeface="Calibri" panose="020F0502020204030204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E7F5D19-19F4-F87F-17C2-8520612BCFEC}"/>
              </a:ext>
            </a:extLst>
          </p:cNvPr>
          <p:cNvGraphicFramePr>
            <a:graphicFrameLocks noGrp="1"/>
          </p:cNvGraphicFramePr>
          <p:nvPr/>
        </p:nvGraphicFramePr>
        <p:xfrm>
          <a:off x="-47290" y="5501244"/>
          <a:ext cx="12239216" cy="32648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19608">
                  <a:extLst>
                    <a:ext uri="{9D8B030D-6E8A-4147-A177-3AD203B41FA5}">
                      <a16:colId xmlns:a16="http://schemas.microsoft.com/office/drawing/2014/main" val="586572480"/>
                    </a:ext>
                  </a:extLst>
                </a:gridCol>
                <a:gridCol w="6119608">
                  <a:extLst>
                    <a:ext uri="{9D8B030D-6E8A-4147-A177-3AD203B41FA5}">
                      <a16:colId xmlns:a16="http://schemas.microsoft.com/office/drawing/2014/main" val="157907922"/>
                    </a:ext>
                  </a:extLst>
                </a:gridCol>
              </a:tblGrid>
              <a:tr h="15274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Frutiger 45 bold"/>
                          <a:cs typeface="Calibri" panose="020F0502020204030204" pitchFamily="34" charset="0"/>
                        </a:rPr>
                        <a:t>Knowledge partner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Frutiger 45 bold"/>
                          <a:cs typeface="Calibri" panose="020F0502020204030204" pitchFamily="34" charset="0"/>
                        </a:rPr>
                        <a:t>                                                                     Implementation partner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33668230"/>
                  </a:ext>
                </a:extLst>
              </a:tr>
              <a:tr h="1184198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66263768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2715C658-0B94-5B63-55F1-B9B6F645F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5332" y="5852667"/>
            <a:ext cx="1987468" cy="847417"/>
          </a:xfrm>
          <a:prstGeom prst="rect">
            <a:avLst/>
          </a:prstGeom>
        </p:spPr>
      </p:pic>
      <p:pic>
        <p:nvPicPr>
          <p:cNvPr id="9" name="Picture 2" descr="LTIMindtree - Technology Consulting and Digital Solutions Company">
            <a:extLst>
              <a:ext uri="{FF2B5EF4-FFF2-40B4-BE49-F238E27FC236}">
                <a16:creationId xmlns:a16="http://schemas.microsoft.com/office/drawing/2014/main" id="{B3D78849-E5F7-1DB2-227F-142445861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52667"/>
            <a:ext cx="3886489" cy="86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9507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E2D7CD-C158-6FC1-06C7-09444D2DE0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325C8EF-A5DD-AB22-0372-51B9ABE635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</a:rPr>
              <a:t>Data Collection: Merge M5 sales, calendar events, and price data.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</a:rPr>
              <a:t>Data Cleaning: Handle missing values, outliers, and anomalies.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</a:rPr>
              <a:t>Feature Engineering: Create lag features, rolling statistics, time-based features, price signals.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</a:rPr>
              <a:t>Forecasting Models:</a:t>
            </a:r>
          </a:p>
          <a:p>
            <a:pPr lvl="1">
              <a:lnSpc>
                <a:spcPct val="150000"/>
              </a:lnSpc>
            </a:pPr>
            <a:r>
              <a:rPr lang="en-US" sz="2800" b="0" dirty="0">
                <a:solidFill>
                  <a:srgbClr val="5583D1"/>
                </a:solidFill>
              </a:rPr>
              <a:t>Baseline: </a:t>
            </a:r>
            <a:r>
              <a:rPr lang="en-US" sz="2800" dirty="0" err="1">
                <a:solidFill>
                  <a:srgbClr val="5583D1"/>
                </a:solidFill>
              </a:rPr>
              <a:t>LightGBM</a:t>
            </a:r>
            <a:r>
              <a:rPr lang="en-US" sz="2800" dirty="0">
                <a:solidFill>
                  <a:srgbClr val="5583D1"/>
                </a:solidFill>
              </a:rPr>
              <a:t>, </a:t>
            </a:r>
            <a:r>
              <a:rPr lang="en-US" sz="2800" dirty="0" err="1">
                <a:solidFill>
                  <a:srgbClr val="5583D1"/>
                </a:solidFill>
              </a:rPr>
              <a:t>XGBoost</a:t>
            </a:r>
            <a:endParaRPr lang="en-US" sz="2800" b="0" dirty="0">
              <a:solidFill>
                <a:srgbClr val="5583D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sz="2800" b="0" dirty="0">
                <a:solidFill>
                  <a:srgbClr val="5583D1"/>
                </a:solidFill>
              </a:rPr>
              <a:t>Advanced: </a:t>
            </a:r>
            <a:r>
              <a:rPr lang="en-US" sz="2800" dirty="0">
                <a:solidFill>
                  <a:srgbClr val="5583D1"/>
                </a:solidFill>
              </a:rPr>
              <a:t>LSTM, GRU</a:t>
            </a:r>
            <a:endParaRPr lang="en-US" sz="2800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15F4B8-EED0-F7BE-96C7-D7AAE989A251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Methodology/Modeling Plan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A882B44-FCE4-BF93-E951-46CF2238FB74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CE164B1-01DD-BF3B-88E8-DF2DEDBFA9EB}"/>
              </a:ext>
            </a:extLst>
          </p:cNvPr>
          <p:cNvSpPr txBox="1"/>
          <p:nvPr/>
        </p:nvSpPr>
        <p:spPr>
          <a:xfrm>
            <a:off x="5072743" y="57036"/>
            <a:ext cx="7119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Demand Forecasting and Dynamic Pricing Engine using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2034681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5B072B-9C94-4DDA-2A29-563D1B9829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D9A305-4BBF-BA21-5556-3D96F719E7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Dynamic Pricing: Estimate price elasticity → optimize prices using revenue maximization.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Evaluation: Measure accuracy (RMSE) and revenue uplift.</a:t>
            </a:r>
            <a:endParaRPr lang="en-US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385808-D722-36FE-8119-08E4C52E83F8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Methodology/Modeling Plan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30CCAD3-90C5-1AF0-C262-7EE9666A10B1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A3F111D-0D45-51AE-E241-A0DF65E2CF20}"/>
              </a:ext>
            </a:extLst>
          </p:cNvPr>
          <p:cNvSpPr txBox="1"/>
          <p:nvPr/>
        </p:nvSpPr>
        <p:spPr>
          <a:xfrm>
            <a:off x="4985657" y="57036"/>
            <a:ext cx="7206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Demand Forecasting and Dynamic Pricing Engine using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725195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BF753D-77FE-040F-435D-B466F37FF9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EA138A0-E768-940D-DA21-594713E6F0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Data Sources:</a:t>
            </a:r>
          </a:p>
          <a:p>
            <a:pPr lvl="1">
              <a:lnSpc>
                <a:spcPct val="150000"/>
              </a:lnSpc>
            </a:pPr>
            <a:r>
              <a:rPr lang="en-US" sz="2800" b="0" dirty="0">
                <a:solidFill>
                  <a:srgbClr val="5583D1"/>
                </a:solidFill>
              </a:rPr>
              <a:t>sales_train_validation.csv → Historical daily sales.</a:t>
            </a:r>
          </a:p>
          <a:p>
            <a:pPr lvl="1">
              <a:lnSpc>
                <a:spcPct val="150000"/>
              </a:lnSpc>
            </a:pPr>
            <a:r>
              <a:rPr lang="en-US" sz="2800" b="0" dirty="0">
                <a:solidFill>
                  <a:srgbClr val="5583D1"/>
                </a:solidFill>
              </a:rPr>
              <a:t>calendar.csv → Holidays, events, SNAP flags.</a:t>
            </a:r>
          </a:p>
          <a:p>
            <a:pPr lvl="1">
              <a:lnSpc>
                <a:spcPct val="150000"/>
              </a:lnSpc>
            </a:pPr>
            <a:r>
              <a:rPr lang="en-US" sz="2800" b="0" dirty="0">
                <a:solidFill>
                  <a:srgbClr val="5583D1"/>
                </a:solidFill>
              </a:rPr>
              <a:t>sell_prices.csv → Historical prices.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48C657-B536-ED7B-4002-1BEA8B091973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Data preprocessing &amp; EDA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90A3E36-93B7-55D8-A225-76BF0EC0FCD7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1E0ACEA-D0F6-251B-D7FA-4EC3AE1E70B8}"/>
              </a:ext>
            </a:extLst>
          </p:cNvPr>
          <p:cNvSpPr txBox="1"/>
          <p:nvPr/>
        </p:nvSpPr>
        <p:spPr>
          <a:xfrm>
            <a:off x="4909457" y="57036"/>
            <a:ext cx="7282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Demand Forecasting and Dynamic Pricing Engine using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1299884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9CEA2B-384E-F256-4734-5578EDB524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0F88864-2E71-2992-AD53-E894883727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Preprocessing Steps: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Merge datasets into a single master table.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Convert wide format → long format.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Create new features:</a:t>
            </a:r>
          </a:p>
          <a:p>
            <a:pPr lvl="1">
              <a:lnSpc>
                <a:spcPct val="150000"/>
              </a:lnSpc>
            </a:pPr>
            <a:r>
              <a:rPr lang="en-US" sz="2800" b="0" dirty="0">
                <a:solidFill>
                  <a:srgbClr val="5583D1"/>
                </a:solidFill>
                <a:latin typeface="+mn-lt"/>
              </a:rPr>
              <a:t>Lag (7, 28 days), rolling mean &amp; std.</a:t>
            </a:r>
          </a:p>
          <a:p>
            <a:pPr lvl="1">
              <a:lnSpc>
                <a:spcPct val="150000"/>
              </a:lnSpc>
            </a:pPr>
            <a:r>
              <a:rPr lang="en-US" sz="2800" b="0" dirty="0">
                <a:solidFill>
                  <a:srgbClr val="5583D1"/>
                </a:solidFill>
                <a:latin typeface="+mn-lt"/>
              </a:rPr>
              <a:t>Day of week, holiday flags, price change %.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Encode categorical IDs (</a:t>
            </a:r>
            <a:r>
              <a:rPr lang="en-US" b="0" dirty="0" err="1">
                <a:solidFill>
                  <a:srgbClr val="5583D1"/>
                </a:solidFill>
                <a:latin typeface="+mn-lt"/>
              </a:rPr>
              <a:t>item_id</a:t>
            </a:r>
            <a:r>
              <a:rPr lang="en-US" b="0" dirty="0">
                <a:solidFill>
                  <a:srgbClr val="5583D1"/>
                </a:solidFill>
                <a:latin typeface="+mn-lt"/>
              </a:rPr>
              <a:t>, </a:t>
            </a:r>
            <a:r>
              <a:rPr lang="en-US" b="0" dirty="0" err="1">
                <a:solidFill>
                  <a:srgbClr val="5583D1"/>
                </a:solidFill>
                <a:latin typeface="+mn-lt"/>
              </a:rPr>
              <a:t>store_id</a:t>
            </a:r>
            <a:r>
              <a:rPr lang="en-US" b="0" dirty="0">
                <a:solidFill>
                  <a:srgbClr val="5583D1"/>
                </a:solidFill>
                <a:latin typeface="+mn-lt"/>
              </a:rPr>
              <a:t>).</a:t>
            </a:r>
            <a:endParaRPr lang="en-US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11E118-0427-BF72-3B78-1707B0D6E382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Data preprocessing &amp; EDA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A5618F6-CE69-311A-F79A-D12C7E917449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4F7A196-7B69-DD68-52A5-39CD9B799F7D}"/>
              </a:ext>
            </a:extLst>
          </p:cNvPr>
          <p:cNvSpPr txBox="1"/>
          <p:nvPr/>
        </p:nvSpPr>
        <p:spPr>
          <a:xfrm>
            <a:off x="4953000" y="57036"/>
            <a:ext cx="7239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Demand Forecasting and Dynamic Pricing Engine using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679362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0DF9E2-55A5-D94E-D129-6309DA7CDB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FDF964B-99B9-A691-D211-810F612E79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EDA Insights:</a:t>
            </a:r>
          </a:p>
          <a:p>
            <a:pPr lvl="1">
              <a:lnSpc>
                <a:spcPct val="150000"/>
              </a:lnSpc>
            </a:pPr>
            <a:r>
              <a:rPr lang="en-US" sz="2800" b="0" dirty="0">
                <a:solidFill>
                  <a:srgbClr val="5583D1"/>
                </a:solidFill>
              </a:rPr>
              <a:t>Sales seasonality peaks during holidays.</a:t>
            </a:r>
          </a:p>
          <a:p>
            <a:pPr lvl="1">
              <a:lnSpc>
                <a:spcPct val="150000"/>
              </a:lnSpc>
            </a:pPr>
            <a:r>
              <a:rPr lang="en-US" sz="2800" b="0" dirty="0">
                <a:solidFill>
                  <a:srgbClr val="5583D1"/>
                </a:solidFill>
              </a:rPr>
              <a:t>Price changes strongly affect demand.</a:t>
            </a:r>
          </a:p>
          <a:p>
            <a:pPr lvl="1">
              <a:lnSpc>
                <a:spcPct val="150000"/>
              </a:lnSpc>
            </a:pPr>
            <a:r>
              <a:rPr lang="en-US" sz="2800" b="0" dirty="0">
                <a:solidFill>
                  <a:srgbClr val="5583D1"/>
                </a:solidFill>
              </a:rPr>
              <a:t>Some items have sparse, zero-demand periods.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2E17C4-AB8B-315C-DE4A-CEA018303F27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Data preprocessing &amp; EDA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2A819A5-082E-811A-5591-E4DAB7C5B209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38DF72D-B86E-32BF-1232-1986B9DF0B6B}"/>
              </a:ext>
            </a:extLst>
          </p:cNvPr>
          <p:cNvSpPr txBox="1"/>
          <p:nvPr/>
        </p:nvSpPr>
        <p:spPr>
          <a:xfrm>
            <a:off x="4985657" y="57036"/>
            <a:ext cx="7206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Demand Forecasting and Dynamic Pricing Engine using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2574410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E93E1A-4D2D-A077-EB97-5F472C1DB1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A51C58C-1F90-FBA0-F444-F91ACDB6D75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Algorithms:</a:t>
            </a:r>
          </a:p>
          <a:p>
            <a:pPr lvl="1">
              <a:lnSpc>
                <a:spcPct val="150000"/>
              </a:lnSpc>
            </a:pPr>
            <a:r>
              <a:rPr lang="en-US" sz="2800" dirty="0" err="1">
                <a:solidFill>
                  <a:srgbClr val="5583D1"/>
                </a:solidFill>
              </a:rPr>
              <a:t>XGBoost</a:t>
            </a:r>
            <a:r>
              <a:rPr lang="en-US" sz="2800" dirty="0">
                <a:solidFill>
                  <a:srgbClr val="5583D1"/>
                </a:solidFill>
              </a:rPr>
              <a:t> → Main forecasting model.</a:t>
            </a:r>
          </a:p>
          <a:p>
            <a:pPr lvl="1">
              <a:lnSpc>
                <a:spcPct val="150000"/>
              </a:lnSpc>
            </a:pPr>
            <a:r>
              <a:rPr lang="en-US" sz="2800" dirty="0" err="1">
                <a:solidFill>
                  <a:srgbClr val="5583D1"/>
                </a:solidFill>
              </a:rPr>
              <a:t>LightGBM</a:t>
            </a:r>
            <a:r>
              <a:rPr lang="en-US" sz="2800" dirty="0">
                <a:solidFill>
                  <a:srgbClr val="5583D1"/>
                </a:solidFill>
              </a:rPr>
              <a:t> → Fast, efficient tree-based model.</a:t>
            </a:r>
          </a:p>
          <a:p>
            <a:pPr lvl="1">
              <a:lnSpc>
                <a:spcPct val="150000"/>
              </a:lnSpc>
            </a:pPr>
            <a:r>
              <a:rPr lang="en-US" sz="2800" dirty="0">
                <a:solidFill>
                  <a:srgbClr val="5583D1"/>
                </a:solidFill>
              </a:rPr>
              <a:t>LSTM → Deep learning for time series.</a:t>
            </a:r>
          </a:p>
          <a:p>
            <a:pPr lvl="1">
              <a:lnSpc>
                <a:spcPct val="150000"/>
              </a:lnSpc>
            </a:pPr>
            <a:r>
              <a:rPr lang="en-US" sz="2800" dirty="0">
                <a:solidFill>
                  <a:srgbClr val="5583D1"/>
                </a:solidFill>
              </a:rPr>
              <a:t>GRU → Lightweight alternative to LSTM.</a:t>
            </a:r>
          </a:p>
          <a:p>
            <a:pPr lvl="1">
              <a:lnSpc>
                <a:spcPct val="150000"/>
              </a:lnSpc>
            </a:pPr>
            <a:r>
              <a:rPr lang="en-US" sz="2800" dirty="0">
                <a:solidFill>
                  <a:srgbClr val="5583D1"/>
                </a:solidFill>
              </a:rPr>
              <a:t>Linear Regression → Price elasticity estimation.</a:t>
            </a:r>
          </a:p>
          <a:p>
            <a:pPr lvl="1">
              <a:lnSpc>
                <a:spcPct val="150000"/>
              </a:lnSpc>
            </a:pPr>
            <a:r>
              <a:rPr lang="en-US" sz="2800" dirty="0" err="1">
                <a:solidFill>
                  <a:srgbClr val="5583D1"/>
                </a:solidFill>
              </a:rPr>
              <a:t>Scipy</a:t>
            </a:r>
            <a:r>
              <a:rPr lang="en-US" sz="2800" dirty="0">
                <a:solidFill>
                  <a:srgbClr val="5583D1"/>
                </a:solidFill>
              </a:rPr>
              <a:t> Optimizer → Optimal price search.</a:t>
            </a:r>
            <a:endParaRPr lang="en-US" sz="2800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5BAB40-9362-66E3-D2DD-CAF4BEC47737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Approach/Algorithms/Tools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4CE18C5-F2B2-40B6-0062-43DD216725D6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95CB52C-BE6C-3F10-FA26-2018E8F6CAAF}"/>
              </a:ext>
            </a:extLst>
          </p:cNvPr>
          <p:cNvSpPr txBox="1"/>
          <p:nvPr/>
        </p:nvSpPr>
        <p:spPr>
          <a:xfrm>
            <a:off x="4909457" y="57036"/>
            <a:ext cx="7282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Demand Forecasting and Dynamic Pricing Engine using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2542517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E7B675-E694-7663-D55C-2461C40B8B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E433592-8155-CD6F-B5E3-78AB52F31D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Tools &amp; Libraries:</a:t>
            </a:r>
          </a:p>
          <a:p>
            <a:pPr lvl="1">
              <a:lnSpc>
                <a:spcPct val="150000"/>
              </a:lnSpc>
            </a:pPr>
            <a:r>
              <a:rPr lang="en-US" sz="2800" b="0" dirty="0">
                <a:solidFill>
                  <a:srgbClr val="5583D1"/>
                </a:solidFill>
              </a:rPr>
              <a:t>Data Handling: Pandas, NumPy.</a:t>
            </a:r>
          </a:p>
          <a:p>
            <a:pPr lvl="1">
              <a:lnSpc>
                <a:spcPct val="150000"/>
              </a:lnSpc>
            </a:pPr>
            <a:r>
              <a:rPr lang="en-US" sz="2800" b="0" dirty="0">
                <a:solidFill>
                  <a:srgbClr val="5583D1"/>
                </a:solidFill>
              </a:rPr>
              <a:t>Modeling: Scikit-learn, Prophet, </a:t>
            </a:r>
            <a:r>
              <a:rPr lang="en-US" sz="2800" b="0" dirty="0" err="1">
                <a:solidFill>
                  <a:srgbClr val="5583D1"/>
                </a:solidFill>
              </a:rPr>
              <a:t>XGBoost</a:t>
            </a:r>
            <a:r>
              <a:rPr lang="en-US" sz="2800" b="0" dirty="0">
                <a:solidFill>
                  <a:srgbClr val="5583D1"/>
                </a:solidFill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sz="2800" b="0" dirty="0">
                <a:solidFill>
                  <a:srgbClr val="5583D1"/>
                </a:solidFill>
              </a:rPr>
              <a:t>Visualization: Matplotlib, Seaborn, </a:t>
            </a:r>
            <a:r>
              <a:rPr lang="en-US" sz="2800" b="0" dirty="0" err="1">
                <a:solidFill>
                  <a:srgbClr val="5583D1"/>
                </a:solidFill>
              </a:rPr>
              <a:t>Plotly</a:t>
            </a:r>
            <a:r>
              <a:rPr lang="en-US" sz="2800" b="0" dirty="0">
                <a:solidFill>
                  <a:srgbClr val="5583D1"/>
                </a:solidFill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sz="2800" b="0" dirty="0">
                <a:solidFill>
                  <a:srgbClr val="5583D1"/>
                </a:solidFill>
              </a:rPr>
              <a:t>Optimization: </a:t>
            </a:r>
            <a:r>
              <a:rPr lang="en-US" sz="2800" b="0" dirty="0" err="1">
                <a:solidFill>
                  <a:srgbClr val="5583D1"/>
                </a:solidFill>
              </a:rPr>
              <a:t>Scipy</a:t>
            </a:r>
            <a:r>
              <a:rPr lang="en-US" sz="2800" b="0" dirty="0">
                <a:solidFill>
                  <a:srgbClr val="5583D1"/>
                </a:solidFill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sz="2800" b="0" dirty="0">
                <a:solidFill>
                  <a:srgbClr val="5583D1"/>
                </a:solidFill>
              </a:rPr>
              <a:t>Dashboard: </a:t>
            </a:r>
            <a:r>
              <a:rPr lang="en-US" sz="2800" b="0" dirty="0" err="1">
                <a:solidFill>
                  <a:srgbClr val="5583D1"/>
                </a:solidFill>
              </a:rPr>
              <a:t>Streamlit</a:t>
            </a:r>
            <a:r>
              <a:rPr lang="en-US" sz="2800" b="0" dirty="0">
                <a:solidFill>
                  <a:srgbClr val="5583D1"/>
                </a:solidFill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243BDD-B44E-04F0-FA93-336DD2FFA770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Approach/Algorithms/Tools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4963133-FFA1-7CF4-9FAD-E6A120EF4238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EA3EC9D-D5AF-E54C-A3D0-5E42F32DC03B}"/>
              </a:ext>
            </a:extLst>
          </p:cNvPr>
          <p:cNvSpPr txBox="1"/>
          <p:nvPr/>
        </p:nvSpPr>
        <p:spPr>
          <a:xfrm>
            <a:off x="4920343" y="57036"/>
            <a:ext cx="7271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Demand Forecasting and Dynamic Pricing Engine using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107944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19A058-E477-163A-1B3E-61A05B0F38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A69BAD7-4402-029D-94EE-84728E7A1B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0" dirty="0">
                <a:solidFill>
                  <a:srgbClr val="5583D1"/>
                </a:solidFill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F67352-6E77-1E87-24B7-ED7906E0679C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sz="3600" b="1" dirty="0">
                <a:solidFill>
                  <a:srgbClr val="5B9BD5">
                    <a:lumMod val="50000"/>
                  </a:srgbClr>
                </a:solidFill>
              </a:rPr>
              <a:t>Project plan/</a:t>
            </a:r>
            <a:r>
              <a:rPr lang="fr-FR" sz="3600" b="1" dirty="0" err="1">
                <a:solidFill>
                  <a:srgbClr val="5B9BD5">
                    <a:lumMod val="50000"/>
                  </a:srgbClr>
                </a:solidFill>
              </a:rPr>
              <a:t>milestones</a:t>
            </a:r>
            <a:r>
              <a:rPr lang="fr-FR" sz="3600" b="1" dirty="0">
                <a:solidFill>
                  <a:srgbClr val="5B9BD5">
                    <a:lumMod val="50000"/>
                  </a:srgbClr>
                </a:solidFill>
              </a:rPr>
              <a:t> </a:t>
            </a:r>
            <a:r>
              <a:rPr lang="fr-FR" sz="3600" b="1" dirty="0" err="1">
                <a:solidFill>
                  <a:srgbClr val="5B9BD5">
                    <a:lumMod val="50000"/>
                  </a:srgbClr>
                </a:solidFill>
              </a:rPr>
              <a:t>progress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64F4198-C244-16A7-B796-A2E4B5EA6A81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C26B487-77E4-5D5B-7416-E64E3C867A98}"/>
              </a:ext>
            </a:extLst>
          </p:cNvPr>
          <p:cNvSpPr txBox="1"/>
          <p:nvPr/>
        </p:nvSpPr>
        <p:spPr>
          <a:xfrm>
            <a:off x="5018314" y="57036"/>
            <a:ext cx="7173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Demand Forecasting and Dynamic Pricing Engine using Machine Learning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13D592D-3ADE-9DB2-6CBB-790F1E3FDF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343162"/>
              </p:ext>
            </p:extLst>
          </p:nvPr>
        </p:nvGraphicFramePr>
        <p:xfrm>
          <a:off x="255996" y="1443792"/>
          <a:ext cx="11680008" cy="377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3336">
                  <a:extLst>
                    <a:ext uri="{9D8B030D-6E8A-4147-A177-3AD203B41FA5}">
                      <a16:colId xmlns:a16="http://schemas.microsoft.com/office/drawing/2014/main" val="578938527"/>
                    </a:ext>
                  </a:extLst>
                </a:gridCol>
                <a:gridCol w="3893336">
                  <a:extLst>
                    <a:ext uri="{9D8B030D-6E8A-4147-A177-3AD203B41FA5}">
                      <a16:colId xmlns:a16="http://schemas.microsoft.com/office/drawing/2014/main" val="3577617444"/>
                    </a:ext>
                  </a:extLst>
                </a:gridCol>
                <a:gridCol w="3893336">
                  <a:extLst>
                    <a:ext uri="{9D8B030D-6E8A-4147-A177-3AD203B41FA5}">
                      <a16:colId xmlns:a16="http://schemas.microsoft.com/office/drawing/2014/main" val="2221326900"/>
                    </a:ext>
                  </a:extLst>
                </a:gridCol>
              </a:tblGrid>
              <a:tr h="473731">
                <a:tc>
                  <a:txBody>
                    <a:bodyPr/>
                    <a:lstStyle/>
                    <a:p>
                      <a:r>
                        <a:rPr lang="en-IN" sz="2800" dirty="0"/>
                        <a:t>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Milestone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7620961"/>
                  </a:ext>
                </a:extLst>
              </a:tr>
              <a:tr h="788558">
                <a:tc>
                  <a:txBody>
                    <a:bodyPr/>
                    <a:lstStyle/>
                    <a:p>
                      <a:r>
                        <a:rPr lang="en-IN" sz="2800" dirty="0"/>
                        <a:t>Week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Expert ML DL GenAI Projects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✅ Completed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831801"/>
                  </a:ext>
                </a:extLst>
              </a:tr>
              <a:tr h="788558">
                <a:tc>
                  <a:txBody>
                    <a:bodyPr/>
                    <a:lstStyle/>
                    <a:p>
                      <a:r>
                        <a:rPr lang="en-IN" sz="2800" dirty="0"/>
                        <a:t>Week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Preprocessing pipeline + feature engineering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✅ Completed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941743"/>
                  </a:ext>
                </a:extLst>
              </a:tr>
              <a:tr h="1144681">
                <a:tc>
                  <a:txBody>
                    <a:bodyPr/>
                    <a:lstStyle/>
                    <a:p>
                      <a:r>
                        <a:rPr lang="en-IN" sz="2800" dirty="0"/>
                        <a:t>Week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Baseline models (Prophet) implementation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✅ Completed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99814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1109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1BEEC7-38A8-5FAD-62CC-9C1FA91C5E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AE22122-2783-A5A7-4CF4-8B55C188E92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0" dirty="0">
                <a:solidFill>
                  <a:srgbClr val="5583D1"/>
                </a:solidFill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A8E115-0D70-84E0-A404-FE65F262B30E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sz="3600" b="1" dirty="0">
                <a:solidFill>
                  <a:srgbClr val="5B9BD5">
                    <a:lumMod val="50000"/>
                  </a:srgbClr>
                </a:solidFill>
              </a:rPr>
              <a:t>Project plan/</a:t>
            </a:r>
            <a:r>
              <a:rPr lang="fr-FR" sz="3600" b="1" dirty="0" err="1">
                <a:solidFill>
                  <a:srgbClr val="5B9BD5">
                    <a:lumMod val="50000"/>
                  </a:srgbClr>
                </a:solidFill>
              </a:rPr>
              <a:t>milestones</a:t>
            </a:r>
            <a:r>
              <a:rPr lang="fr-FR" sz="3600" b="1" dirty="0">
                <a:solidFill>
                  <a:srgbClr val="5B9BD5">
                    <a:lumMod val="50000"/>
                  </a:srgbClr>
                </a:solidFill>
              </a:rPr>
              <a:t> </a:t>
            </a:r>
            <a:r>
              <a:rPr lang="fr-FR" sz="3600" b="1" dirty="0" err="1">
                <a:solidFill>
                  <a:srgbClr val="5B9BD5">
                    <a:lumMod val="50000"/>
                  </a:srgbClr>
                </a:solidFill>
              </a:rPr>
              <a:t>progress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0DF6915-FFDA-60CB-F12F-17B1A2151BAB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64C1E3E-E552-1926-88A9-9E54CB70F367}"/>
              </a:ext>
            </a:extLst>
          </p:cNvPr>
          <p:cNvSpPr txBox="1"/>
          <p:nvPr/>
        </p:nvSpPr>
        <p:spPr>
          <a:xfrm>
            <a:off x="4920343" y="57036"/>
            <a:ext cx="7271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Demand Forecasting and Dynamic Pricing Engine using Machine Learning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7247F0A-27D3-D883-B6C3-EE963573EB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8833"/>
              </p:ext>
            </p:extLst>
          </p:nvPr>
        </p:nvGraphicFramePr>
        <p:xfrm>
          <a:off x="255996" y="1443792"/>
          <a:ext cx="11680008" cy="240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3336">
                  <a:extLst>
                    <a:ext uri="{9D8B030D-6E8A-4147-A177-3AD203B41FA5}">
                      <a16:colId xmlns:a16="http://schemas.microsoft.com/office/drawing/2014/main" val="578938527"/>
                    </a:ext>
                  </a:extLst>
                </a:gridCol>
                <a:gridCol w="3893336">
                  <a:extLst>
                    <a:ext uri="{9D8B030D-6E8A-4147-A177-3AD203B41FA5}">
                      <a16:colId xmlns:a16="http://schemas.microsoft.com/office/drawing/2014/main" val="3577617444"/>
                    </a:ext>
                  </a:extLst>
                </a:gridCol>
                <a:gridCol w="3893336">
                  <a:extLst>
                    <a:ext uri="{9D8B030D-6E8A-4147-A177-3AD203B41FA5}">
                      <a16:colId xmlns:a16="http://schemas.microsoft.com/office/drawing/2014/main" val="2221326900"/>
                    </a:ext>
                  </a:extLst>
                </a:gridCol>
              </a:tblGrid>
              <a:tr h="473731">
                <a:tc>
                  <a:txBody>
                    <a:bodyPr/>
                    <a:lstStyle/>
                    <a:p>
                      <a:r>
                        <a:rPr lang="en-IN" sz="2800" dirty="0"/>
                        <a:t>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Milestone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7620961"/>
                  </a:ext>
                </a:extLst>
              </a:tr>
              <a:tr h="788558">
                <a:tc>
                  <a:txBody>
                    <a:bodyPr/>
                    <a:lstStyle/>
                    <a:p>
                      <a:r>
                        <a:rPr lang="en-IN" sz="2800" dirty="0"/>
                        <a:t>Week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 err="1"/>
                        <a:t>XGBoost</a:t>
                      </a:r>
                      <a:r>
                        <a:rPr lang="en-IN" sz="2800" dirty="0"/>
                        <a:t> model training &amp; validation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✅ Completed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831801"/>
                  </a:ext>
                </a:extLst>
              </a:tr>
              <a:tr h="788558">
                <a:tc>
                  <a:txBody>
                    <a:bodyPr/>
                    <a:lstStyle/>
                    <a:p>
                      <a:r>
                        <a:rPr lang="en-IN" sz="2800" dirty="0"/>
                        <a:t>Week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800" dirty="0"/>
                        <a:t>Dynamic pricing elasticity estimation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🔄 In Progress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9417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2750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E5BBC5-46B5-0DF4-A2AC-5289D29573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7872131-A6C0-4ECF-9994-EA002B6EAD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0" dirty="0">
                <a:solidFill>
                  <a:srgbClr val="5583D1"/>
                </a:solidFill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EA9949-295E-B2C7-8E3A-639B0AD48F51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sz="3600" b="1" dirty="0">
                <a:solidFill>
                  <a:srgbClr val="5B9BD5">
                    <a:lumMod val="50000"/>
                  </a:srgbClr>
                </a:solidFill>
              </a:rPr>
              <a:t>Pipeline structure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C3477A6-BED1-8211-5527-9030F1E86940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B5AC1E1-8B68-1019-1B7A-0CF7BDC8B3EC}"/>
              </a:ext>
            </a:extLst>
          </p:cNvPr>
          <p:cNvSpPr txBox="1"/>
          <p:nvPr/>
        </p:nvSpPr>
        <p:spPr>
          <a:xfrm>
            <a:off x="4844143" y="57036"/>
            <a:ext cx="7347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Demand Forecasting and Dynamic Pricing Engine using Machine Learning</a:t>
            </a:r>
          </a:p>
        </p:txBody>
      </p:sp>
      <p:pic>
        <p:nvPicPr>
          <p:cNvPr id="7" name="Picture 6" descr="A diagram of a forecasting model&#10;&#10;AI-generated content may be incorrect.">
            <a:extLst>
              <a:ext uri="{FF2B5EF4-FFF2-40B4-BE49-F238E27FC236}">
                <a16:creationId xmlns:a16="http://schemas.microsoft.com/office/drawing/2014/main" id="{B1577F70-0BA5-B336-04CC-A604373098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385" y="1594385"/>
            <a:ext cx="11164641" cy="367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371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318EFD-13D1-118F-A8E4-F9E2D3695A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7726612-73E0-5A94-F635-3A742DD5BA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</a:rPr>
              <a:t>Demand forecasting and dynamic pricing are crucial for retail, e-commerce, and supply chains.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</a:rPr>
              <a:t>Demand forecasting helps plan inventory, production, and logistics efficiently.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</a:rPr>
              <a:t>Dynamic pricing adjusts product prices based on demand, competition, and market trends, boosting revenue.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4E3812-AF2F-9DD8-6ECF-C3425146B38F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295426A-3395-FE92-30C7-C8A6AC62DE62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D91B1D4-191E-E882-BD37-9FBAED57B57F}"/>
              </a:ext>
            </a:extLst>
          </p:cNvPr>
          <p:cNvSpPr txBox="1"/>
          <p:nvPr/>
        </p:nvSpPr>
        <p:spPr>
          <a:xfrm>
            <a:off x="5061857" y="57036"/>
            <a:ext cx="7130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Demand Forecasting and Dynamic Pricing Engine using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2088180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6E63F3-14DC-011D-7D05-874889C4E2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1839B11-43AD-8F24-6595-4812A4CF55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</a:rPr>
              <a:t>Challenges: sudden behavior changes, seasonality, inaccurate manual pricing.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</a:rPr>
              <a:t>Solution: Machine Learning to predict demand and optimize prices using historical and external data.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622312-2425-85DC-AE01-0E5F643401C4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EDDD74A-D3DF-49C6-B04E-D53FC6101205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B793C22-0080-A0BA-D764-8D3EE0335590}"/>
              </a:ext>
            </a:extLst>
          </p:cNvPr>
          <p:cNvSpPr txBox="1"/>
          <p:nvPr/>
        </p:nvSpPr>
        <p:spPr>
          <a:xfrm>
            <a:off x="5094515" y="57036"/>
            <a:ext cx="709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Demand Forecasting and Dynamic Pricing Engine using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056660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D1235D-73A1-0B84-0745-6B97432CB0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D551BF-43EB-C049-6D3B-4D17D57752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</a:rPr>
              <a:t>Build a demand forecasting model using ML/DL to predict future sales accurately.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</a:rPr>
              <a:t>Develop a dynamic pricing engine using demand-price elasticity to maximize revenue.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</a:rPr>
              <a:t>Provide an interactive dashboard for forecasting and pricing recommendations.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FF40D3-B05A-88C3-591F-882A93FC9918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Objective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2740D4D-2363-70E1-0E6E-1BDDA8C33C87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4452DD5-D934-4955-F39B-2109AC72692F}"/>
              </a:ext>
            </a:extLst>
          </p:cNvPr>
          <p:cNvSpPr txBox="1"/>
          <p:nvPr/>
        </p:nvSpPr>
        <p:spPr>
          <a:xfrm>
            <a:off x="5061857" y="57036"/>
            <a:ext cx="7130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Demand Forecasting and Dynamic Pricing Engine using Machine Learning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450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805AB9-8E3B-23DB-FFC1-D8ECA17A8F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D0A9219-3957-19B9-1593-9F476756EC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</a:rPr>
              <a:t>Improve business decisions for inventory management and pricing strategies.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AAFAC8-7A69-9AB1-A3B1-0ADD07DED182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Objective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9BE6FAE-3242-D4F5-EFC8-CAB1AB6C5125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C038BD2-9C59-CF73-72FD-29B8E7986485}"/>
              </a:ext>
            </a:extLst>
          </p:cNvPr>
          <p:cNvSpPr txBox="1"/>
          <p:nvPr/>
        </p:nvSpPr>
        <p:spPr>
          <a:xfrm>
            <a:off x="4898571" y="57035"/>
            <a:ext cx="7293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Demand Forecasting and Dynamic Pricing Engine using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470616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F24291B-7EDA-4E3D-40F5-03FDC22C33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5583D1"/>
                </a:solidFill>
              </a:rPr>
              <a:t>Data Collection &amp; Preprocessing</a:t>
            </a:r>
          </a:p>
          <a:p>
            <a:r>
              <a:rPr lang="en-US" b="0" dirty="0">
                <a:solidFill>
                  <a:srgbClr val="242424"/>
                </a:solidFill>
                <a:highlight>
                  <a:srgbClr val="FFFFFF"/>
                </a:highlight>
              </a:rPr>
              <a:t>Collect data from Walmart/M5 datasets or generate synthetic pricing data.</a:t>
            </a:r>
          </a:p>
          <a:p>
            <a:r>
              <a:rPr lang="en-US" b="0" dirty="0">
                <a:solidFill>
                  <a:srgbClr val="242424"/>
                </a:solidFill>
                <a:highlight>
                  <a:srgbClr val="FFFFFF"/>
                </a:highlight>
              </a:rPr>
              <a:t>Clean data: handle missing values and outliers.</a:t>
            </a:r>
          </a:p>
          <a:p>
            <a:r>
              <a:rPr lang="en-US" b="0" dirty="0">
                <a:solidFill>
                  <a:srgbClr val="242424"/>
                </a:solidFill>
                <a:highlight>
                  <a:srgbClr val="FFFFFF"/>
                </a:highlight>
              </a:rPr>
              <a:t>Feature engineering: lag features, moving averages, seasonality, price-related factors.</a:t>
            </a:r>
          </a:p>
          <a:p>
            <a:r>
              <a:rPr lang="en-US" b="0" dirty="0">
                <a:solidFill>
                  <a:srgbClr val="242424"/>
                </a:solidFill>
                <a:highlight>
                  <a:srgbClr val="FFFFFF"/>
                </a:highlight>
              </a:rPr>
              <a:t>Split into training, validation, and test sets.</a:t>
            </a:r>
            <a:endParaRPr lang="en-US" dirty="0">
              <a:solidFill>
                <a:srgbClr val="1C3898"/>
              </a:solidFill>
              <a:highlight>
                <a:srgbClr val="FFFFFF"/>
              </a:highlight>
            </a:endParaRPr>
          </a:p>
          <a:p>
            <a:pPr lvl="1"/>
            <a:endParaRPr lang="en-US" dirty="0">
              <a:solidFill>
                <a:srgbClr val="1C3898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A9B7F-B60D-6297-DC95-0FDA7E6D7C7C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  <a:latin typeface="Calibri" panose="020F0502020204030204"/>
              </a:rPr>
              <a:t>Module name - Module 1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6F77F89-4F98-73F2-FD5A-5DD416A6F12F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5221164-7940-3B34-A613-28A74A63E0F7}"/>
              </a:ext>
            </a:extLst>
          </p:cNvPr>
          <p:cNvSpPr txBox="1"/>
          <p:nvPr/>
        </p:nvSpPr>
        <p:spPr>
          <a:xfrm>
            <a:off x="4953001" y="57036"/>
            <a:ext cx="723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Demand Forecasting and Dynamic Pricing Engine using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3775862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F2B64F-6701-18C8-E238-2D7AD141A7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7963A2-1E26-D12C-9A7B-A5986CEAFC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5583D1"/>
                </a:solidFill>
              </a:rPr>
              <a:t>Forecasting Engine</a:t>
            </a:r>
          </a:p>
          <a:p>
            <a:r>
              <a:rPr lang="en-US" b="0" dirty="0">
                <a:solidFill>
                  <a:srgbClr val="242424"/>
                </a:solidFill>
                <a:highlight>
                  <a:srgbClr val="FFFFFF"/>
                </a:highlight>
              </a:rPr>
              <a:t>Build and evaluate multiple forecasting models:</a:t>
            </a:r>
          </a:p>
          <a:p>
            <a:pPr lvl="1"/>
            <a:r>
              <a:rPr lang="en-US" sz="2800" dirty="0">
                <a:solidFill>
                  <a:srgbClr val="242424"/>
                </a:solidFill>
                <a:highlight>
                  <a:srgbClr val="FFFFFF"/>
                </a:highlight>
              </a:rPr>
              <a:t>ML Models: </a:t>
            </a:r>
            <a:r>
              <a:rPr lang="en-US" sz="2800" dirty="0" err="1">
                <a:solidFill>
                  <a:srgbClr val="242424"/>
                </a:solidFill>
                <a:highlight>
                  <a:srgbClr val="FFFFFF"/>
                </a:highlight>
              </a:rPr>
              <a:t>XGBoost</a:t>
            </a:r>
            <a:r>
              <a:rPr lang="en-US" sz="2800" dirty="0">
                <a:solidFill>
                  <a:srgbClr val="242424"/>
                </a:solidFill>
                <a:highlight>
                  <a:srgbClr val="FFFFFF"/>
                </a:highlight>
              </a:rPr>
              <a:t>, </a:t>
            </a:r>
            <a:r>
              <a:rPr lang="en-US" sz="2800" dirty="0" err="1">
                <a:solidFill>
                  <a:srgbClr val="242424"/>
                </a:solidFill>
                <a:highlight>
                  <a:srgbClr val="FFFFFF"/>
                </a:highlight>
              </a:rPr>
              <a:t>LightGBM</a:t>
            </a:r>
            <a:r>
              <a:rPr lang="en-US" sz="2800" dirty="0">
                <a:solidFill>
                  <a:srgbClr val="242424"/>
                </a:solidFill>
                <a:highlight>
                  <a:srgbClr val="FFFFFF"/>
                </a:highlight>
              </a:rPr>
              <a:t>.</a:t>
            </a:r>
          </a:p>
          <a:p>
            <a:pPr lvl="1"/>
            <a:r>
              <a:rPr lang="en-US" sz="2800" dirty="0">
                <a:solidFill>
                  <a:srgbClr val="242424"/>
                </a:solidFill>
                <a:highlight>
                  <a:srgbClr val="FFFFFF"/>
                </a:highlight>
              </a:rPr>
              <a:t>DL Models: LSTM, GRU for time-series prediction.</a:t>
            </a:r>
          </a:p>
          <a:p>
            <a:r>
              <a:rPr lang="en-US" b="0" dirty="0">
                <a:solidFill>
                  <a:srgbClr val="242424"/>
                </a:solidFill>
                <a:highlight>
                  <a:srgbClr val="FFFFFF"/>
                </a:highlight>
              </a:rPr>
              <a:t>Compare model performance using RMSE.</a:t>
            </a:r>
          </a:p>
          <a:p>
            <a:r>
              <a:rPr lang="en-US" b="0" dirty="0">
                <a:solidFill>
                  <a:srgbClr val="242424"/>
                </a:solidFill>
                <a:highlight>
                  <a:srgbClr val="FFFFFF"/>
                </a:highlight>
              </a:rPr>
              <a:t>Select the best-performing model for accurate demand prediction.</a:t>
            </a:r>
            <a:endParaRPr lang="en-US" dirty="0">
              <a:solidFill>
                <a:srgbClr val="1C3898"/>
              </a:solidFill>
              <a:highlight>
                <a:srgbClr val="FFFFFF"/>
              </a:highlight>
            </a:endParaRPr>
          </a:p>
          <a:p>
            <a:pPr lvl="1"/>
            <a:endParaRPr lang="en-US" dirty="0">
              <a:solidFill>
                <a:srgbClr val="1C3898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CB6EC2-9CB0-C121-0F17-FE9AF9BA1FA0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  <a:latin typeface="Calibri" panose="020F0502020204030204"/>
              </a:rPr>
              <a:t>Module name - Module 2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031CFCB-D59B-6088-7DC3-D8578C637892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02A6C7B-A38E-D175-5A03-C3322C3E8623}"/>
              </a:ext>
            </a:extLst>
          </p:cNvPr>
          <p:cNvSpPr txBox="1"/>
          <p:nvPr/>
        </p:nvSpPr>
        <p:spPr>
          <a:xfrm>
            <a:off x="4985657" y="57036"/>
            <a:ext cx="7206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Demand Forecasting and Dynamic Pricing Engine using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7342594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094577-899C-16EC-C076-176876290F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051F14F-A452-ABF6-F99B-C3F553B846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5583D1"/>
                </a:solidFill>
              </a:rPr>
              <a:t>Dynamic Pricing Engine</a:t>
            </a:r>
          </a:p>
          <a:p>
            <a:r>
              <a:rPr lang="en-US" b="0" dirty="0">
                <a:solidFill>
                  <a:srgbClr val="242424"/>
                </a:solidFill>
                <a:highlight>
                  <a:srgbClr val="FFFFFF"/>
                </a:highlight>
              </a:rPr>
              <a:t>Develop a demand-price elasticity model to understand how demand changes with price variations.</a:t>
            </a:r>
          </a:p>
          <a:p>
            <a:r>
              <a:rPr lang="en-US" b="0" dirty="0">
                <a:solidFill>
                  <a:srgbClr val="242424"/>
                </a:solidFill>
                <a:highlight>
                  <a:srgbClr val="FFFFFF"/>
                </a:highlight>
              </a:rPr>
              <a:t>Use regression techniques to model elasticity and simulate demand behavior at different price points.</a:t>
            </a:r>
          </a:p>
          <a:p>
            <a:r>
              <a:rPr lang="en-US" b="0" dirty="0">
                <a:solidFill>
                  <a:srgbClr val="242424"/>
                </a:solidFill>
                <a:highlight>
                  <a:srgbClr val="FFFFFF"/>
                </a:highlight>
              </a:rPr>
              <a:t>Implement optimization algorithms using Scipy to:</a:t>
            </a:r>
          </a:p>
          <a:p>
            <a:pPr lvl="1"/>
            <a:r>
              <a:rPr lang="en-US" sz="2800" dirty="0">
                <a:solidFill>
                  <a:srgbClr val="242424"/>
                </a:solidFill>
                <a:highlight>
                  <a:srgbClr val="FFFFFF"/>
                </a:highlight>
              </a:rPr>
              <a:t>Maximize revenue  Revenue=</a:t>
            </a:r>
            <a:r>
              <a:rPr lang="en-US" sz="2800" dirty="0" err="1">
                <a:solidFill>
                  <a:srgbClr val="242424"/>
                </a:solidFill>
                <a:highlight>
                  <a:srgbClr val="FFFFFF"/>
                </a:highlight>
              </a:rPr>
              <a:t>Price×Demand</a:t>
            </a:r>
            <a:r>
              <a:rPr lang="en-US" sz="2800" dirty="0">
                <a:solidFill>
                  <a:srgbClr val="242424"/>
                </a:solidFill>
                <a:highlight>
                  <a:srgbClr val="FFFFFF"/>
                </a:highlight>
              </a:rPr>
              <a:t>.</a:t>
            </a:r>
          </a:p>
          <a:p>
            <a:pPr lvl="1"/>
            <a:r>
              <a:rPr lang="en-US" sz="2800" dirty="0">
                <a:solidFill>
                  <a:srgbClr val="242424"/>
                </a:solidFill>
                <a:highlight>
                  <a:srgbClr val="FFFFFF"/>
                </a:highlight>
              </a:rPr>
              <a:t>Respect constraints like inventory limits and minimum margins.</a:t>
            </a:r>
          </a:p>
          <a:p>
            <a:r>
              <a:rPr lang="en-US" b="0" dirty="0">
                <a:solidFill>
                  <a:srgbClr val="242424"/>
                </a:solidFill>
                <a:highlight>
                  <a:srgbClr val="FFFFFF"/>
                </a:highlight>
              </a:rPr>
              <a:t>Explore Reinforcement Learning (RL) for adaptive pricing strategies.</a:t>
            </a:r>
            <a:endParaRPr lang="en-US" dirty="0">
              <a:solidFill>
                <a:srgbClr val="1C3898"/>
              </a:solidFill>
              <a:highlight>
                <a:srgbClr val="FFFFFF"/>
              </a:highligh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554188-916E-5B95-1E30-4FF6ACF024D8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  <a:latin typeface="Calibri" panose="020F0502020204030204"/>
              </a:rPr>
              <a:t>Module name - Module 3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F7A7AF0-80D1-F39C-187F-6DCD8A04EAC8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FB24463-14DB-B15D-06B0-1C905E6926D2}"/>
              </a:ext>
            </a:extLst>
          </p:cNvPr>
          <p:cNvSpPr txBox="1"/>
          <p:nvPr/>
        </p:nvSpPr>
        <p:spPr>
          <a:xfrm>
            <a:off x="5094515" y="57036"/>
            <a:ext cx="7097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Demand Forecasting and Dynamic Pricing Engine using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42407684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5A2F72-34C9-EF04-F5CA-CA3781E8AE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07E0E2-1BA5-C283-65F0-18E211BBC5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Visualization &amp; Dashboard</a:t>
            </a:r>
            <a:endParaRPr lang="en-US" dirty="0">
              <a:solidFill>
                <a:srgbClr val="5583D1"/>
              </a:solidFill>
            </a:endParaRPr>
          </a:p>
          <a:p>
            <a:r>
              <a:rPr lang="en-US" b="0" dirty="0">
                <a:solidFill>
                  <a:srgbClr val="242424"/>
                </a:solidFill>
                <a:highlight>
                  <a:srgbClr val="FFFFFF"/>
                </a:highlight>
              </a:rPr>
              <a:t>Create an interactive Streamlit dashboard for business users:</a:t>
            </a:r>
          </a:p>
          <a:p>
            <a:pPr lvl="1"/>
            <a:r>
              <a:rPr lang="en-US" sz="2800" dirty="0">
                <a:solidFill>
                  <a:srgbClr val="242424"/>
                </a:solidFill>
                <a:highlight>
                  <a:srgbClr val="FFFFFF"/>
                </a:highlight>
              </a:rPr>
              <a:t>Upload sales data and view forecast trends with visual plots.</a:t>
            </a:r>
          </a:p>
          <a:p>
            <a:pPr lvl="1"/>
            <a:r>
              <a:rPr lang="en-US" sz="2800" dirty="0">
                <a:solidFill>
                  <a:srgbClr val="242424"/>
                </a:solidFill>
                <a:highlight>
                  <a:srgbClr val="FFFFFF"/>
                </a:highlight>
              </a:rPr>
              <a:t>Get optimal pricing recommendations with projected revenue impact.</a:t>
            </a:r>
          </a:p>
          <a:p>
            <a:pPr lvl="1"/>
            <a:r>
              <a:rPr lang="en-US" sz="2800" dirty="0">
                <a:solidFill>
                  <a:srgbClr val="242424"/>
                </a:solidFill>
                <a:highlight>
                  <a:srgbClr val="FFFFFF"/>
                </a:highlight>
              </a:rPr>
              <a:t>Compare historical vs predicted demand visually.</a:t>
            </a:r>
          </a:p>
          <a:p>
            <a:r>
              <a:rPr lang="en-US" b="0" dirty="0">
                <a:solidFill>
                  <a:srgbClr val="242424"/>
                </a:solidFill>
                <a:highlight>
                  <a:srgbClr val="FFFFFF"/>
                </a:highlight>
              </a:rPr>
              <a:t>Provide a user-friendly interface for decision-making without coding knowledge.</a:t>
            </a:r>
            <a:endParaRPr lang="en-US" dirty="0">
              <a:solidFill>
                <a:srgbClr val="1C3898"/>
              </a:solidFill>
              <a:highlight>
                <a:srgbClr val="FFFFFF"/>
              </a:highligh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813FFB-F28B-0A51-1888-04FC2919E6C9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  <a:latin typeface="Calibri" panose="020F0502020204030204"/>
              </a:rPr>
              <a:t>Module name - Module 4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EF9C542-C31F-0150-0CDE-C7109EB792BA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A1EF420-3A38-B009-4A7B-8EEA7EBDB4ED}"/>
              </a:ext>
            </a:extLst>
          </p:cNvPr>
          <p:cNvSpPr txBox="1"/>
          <p:nvPr/>
        </p:nvSpPr>
        <p:spPr>
          <a:xfrm>
            <a:off x="5061857" y="57036"/>
            <a:ext cx="7130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Demand Forecasting and Dynamic Pricing Engine using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5835189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</TotalTime>
  <Words>920</Words>
  <Application>Microsoft Office PowerPoint</Application>
  <PresentationFormat>Widescreen</PresentationFormat>
  <Paragraphs>142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(Body)</vt:lpstr>
      <vt:lpstr>Calibri Light</vt:lpstr>
      <vt:lpstr>Frutiger 45 bold</vt:lpstr>
      <vt:lpstr>Frutiger LT Pro 45 Light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HARI PRASATH</dc:creator>
  <cp:lastModifiedBy>P Ayub Khan</cp:lastModifiedBy>
  <cp:revision>18</cp:revision>
  <dcterms:created xsi:type="dcterms:W3CDTF">2024-05-13T10:33:11Z</dcterms:created>
  <dcterms:modified xsi:type="dcterms:W3CDTF">2025-09-30T06:25:24Z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c52bb50-aef2-4dc8-bb7f-e0da22648362_Enabled">
    <vt:lpwstr>true</vt:lpwstr>
  </property>
  <property fmtid="{D5CDD505-2E9C-101B-9397-08002B2CF9AE}" pid="3" name="MSIP_Label_ac52bb50-aef2-4dc8-bb7f-e0da22648362_SetDate">
    <vt:lpwstr>2025-08-25T08:11:33Z</vt:lpwstr>
  </property>
  <property fmtid="{D5CDD505-2E9C-101B-9397-08002B2CF9AE}" pid="4" name="MSIP_Label_ac52bb50-aef2-4dc8-bb7f-e0da22648362_Method">
    <vt:lpwstr>Standard</vt:lpwstr>
  </property>
  <property fmtid="{D5CDD505-2E9C-101B-9397-08002B2CF9AE}" pid="5" name="MSIP_Label_ac52bb50-aef2-4dc8-bb7f-e0da22648362_Name">
    <vt:lpwstr>ac52bb50-aef2-4dc8-bb7f-e0da22648362</vt:lpwstr>
  </property>
  <property fmtid="{D5CDD505-2E9C-101B-9397-08002B2CF9AE}" pid="6" name="MSIP_Label_ac52bb50-aef2-4dc8-bb7f-e0da22648362_SiteId">
    <vt:lpwstr>264b9899-fe1b-430b-9509-2154878d5774</vt:lpwstr>
  </property>
  <property fmtid="{D5CDD505-2E9C-101B-9397-08002B2CF9AE}" pid="7" name="MSIP_Label_ac52bb50-aef2-4dc8-bb7f-e0da22648362_ActionId">
    <vt:lpwstr>5a5317b9-6049-4f38-9ea6-5786aca62bc4</vt:lpwstr>
  </property>
  <property fmtid="{D5CDD505-2E9C-101B-9397-08002B2CF9AE}" pid="8" name="MSIP_Label_ac52bb50-aef2-4dc8-bb7f-e0da22648362_ContentBits">
    <vt:lpwstr>2</vt:lpwstr>
  </property>
  <property fmtid="{D5CDD505-2E9C-101B-9397-08002B2CF9AE}" pid="9" name="MSIP_Label_ac52bb50-aef2-4dc8-bb7f-e0da22648362_Tag">
    <vt:lpwstr>10, 3, 0, 1</vt:lpwstr>
  </property>
  <property fmtid="{D5CDD505-2E9C-101B-9397-08002B2CF9AE}" pid="10" name="ClassificationContentMarkingFooterLocations">
    <vt:lpwstr>1_Office Theme:8</vt:lpwstr>
  </property>
  <property fmtid="{D5CDD505-2E9C-101B-9397-08002B2CF9AE}" pid="11" name="ClassificationContentMarkingFooterText">
    <vt:lpwstr>Sensitivity: LNT Construction Internal Use</vt:lpwstr>
  </property>
</Properties>
</file>