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147470489" r:id="rId2"/>
    <p:sldId id="2147470492" r:id="rId3"/>
    <p:sldId id="2147470498" r:id="rId4"/>
    <p:sldId id="2147470493" r:id="rId5"/>
    <p:sldId id="2147470503" r:id="rId6"/>
    <p:sldId id="2147470494" r:id="rId7"/>
    <p:sldId id="2147470495" r:id="rId8"/>
    <p:sldId id="2147470507" r:id="rId9"/>
    <p:sldId id="2147470496" r:id="rId10"/>
    <p:sldId id="2147470512" r:id="rId11"/>
    <p:sldId id="2147470511" r:id="rId12"/>
    <p:sldId id="2147470510" r:id="rId13"/>
    <p:sldId id="2147470509" r:id="rId14"/>
    <p:sldId id="2147470508" r:id="rId15"/>
    <p:sldId id="2147470497" r:id="rId16"/>
    <p:sldId id="2147470513" r:id="rId17"/>
    <p:sldId id="2147470491" r:id="rId18"/>
    <p:sldId id="2147470487" r:id="rId19"/>
    <p:sldId id="2147470504" r:id="rId20"/>
    <p:sldId id="2147470505" r:id="rId21"/>
    <p:sldId id="214747050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25B9ED"/>
    <a:srgbClr val="47BDAE"/>
    <a:srgbClr val="30BBDA"/>
    <a:srgbClr val="47BDAF"/>
    <a:srgbClr val="696969"/>
    <a:srgbClr val="1C4D98"/>
    <a:srgbClr val="8BC431"/>
    <a:srgbClr val="97B6BA"/>
    <a:srgbClr val="24A8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B3F4D17B-9B25-2D63-E389-71163BD2C8E7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FC4ED1-FB42-4A6C-B292-B8C58946A8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35A630-145D-4232-9865-98341E30F7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08363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B0375-D926-48D9-8605-813B1B64E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8D7657-21CC-45AA-A2CE-92653962FC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9393649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A09EBA-4206-40BF-81B1-742CF8BD5BA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B8BE7B-6EB1-4B41-A25B-B41833E5B2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011384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5996" y="1271219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  <p:sp>
        <p:nvSpPr>
          <p:cNvPr id="4" name="Text Placeholder 13">
            <a:extLst>
              <a:ext uri="{FF2B5EF4-FFF2-40B4-BE49-F238E27FC236}">
                <a16:creationId xmlns:a16="http://schemas.microsoft.com/office/drawing/2014/main" id="{06C9D6B8-9A00-34FD-3E41-E67F07F278E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255996" y="629525"/>
            <a:ext cx="10624338" cy="444565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2800" b="1" kern="1200" dirty="0">
                <a:solidFill>
                  <a:srgbClr val="0070C0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36477356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13">
            <a:extLst>
              <a:ext uri="{FF2B5EF4-FFF2-40B4-BE49-F238E27FC236}">
                <a16:creationId xmlns:a16="http://schemas.microsoft.com/office/drawing/2014/main" id="{F7878D79-3823-9575-1C88-56C4110E1E35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73803" y="469835"/>
            <a:ext cx="11672300" cy="650048"/>
          </a:xfrm>
        </p:spPr>
        <p:txBody>
          <a:bodyPr vert="horz" lIns="91440" tIns="45720" rIns="91440" bIns="45720" rtlCol="0">
            <a:noAutofit/>
          </a:bodyPr>
          <a:lstStyle>
            <a:lvl1pPr>
              <a:defRPr lang="en-US" sz="3200" b="1" kern="1200" dirty="0">
                <a:solidFill>
                  <a:srgbClr val="595959"/>
                </a:solidFill>
                <a:latin typeface="Frutiger 45 bold"/>
                <a:ea typeface="+mn-ea"/>
                <a:cs typeface="Calibri" panose="020F0502020204030204" pitchFamily="34" charset="0"/>
              </a:defRPr>
            </a:lvl1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Tx/>
              <a:buNone/>
            </a:pPr>
            <a:r>
              <a:rPr lang="en-US" dirty="0"/>
              <a:t>Title Here</a:t>
            </a:r>
          </a:p>
        </p:txBody>
      </p:sp>
    </p:spTree>
    <p:extLst>
      <p:ext uri="{BB962C8B-B14F-4D97-AF65-F5344CB8AC3E}">
        <p14:creationId xmlns:p14="http://schemas.microsoft.com/office/powerpoint/2010/main" val="24435425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37F2-3C53-43E6-9F25-242D13C5A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02C3C5-9B28-493B-9422-74FF4AE180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470436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9B68FAD-9CFA-CBF0-4B37-9944C2E932A1}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D4B6E2-CC70-4366-ABC8-87480CC35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0D34EE-ED80-45A7-B964-53ED80D946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3036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3BCD6-D227-4C30-8364-6F161FA122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C3054-5604-4679-AF7D-07BF06BE01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47BA85-32D5-4EA3-9F8B-5A8B925174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961234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6F33A1-3BE5-4F1B-8E70-082254902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C4CAE0-72F2-4F22-A85A-772E3DA044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DE67E9-F76F-4049-98D4-82E9E7C800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332A94-E906-4159-9FE4-E63CFAE0BE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C16D1AA-A642-4FEB-91F0-3F506A2AE8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393630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2BF108-6EC2-4592-9D33-716E6B1ACF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267365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73876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AB71-FC15-4C88-A99B-0D66CDCEE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69B3E-A4BB-45D7-ABB7-1E151F04F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FD4C72-B215-468A-8722-23007428B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943301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F42731-906B-40B4-86D3-CD7878598D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1042F1-26FD-477E-A079-62384AA43E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52E8FE-8F89-4D08-8341-786A0381BB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738541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microsoft.com/office/2007/relationships/hdphoto" Target="../media/hdphoto1.wdp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9" Type="http://schemas.microsoft.com/office/2007/relationships/hdphoto" Target="../media/hdphoto2.wdp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2D087FE-85BE-5152-9EB5-3B57AE38DD48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337544"/>
            <a:ext cx="12191994" cy="154830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EFA70D2-ADBF-0DD4-D7D1-F37201867E99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gradFill>
            <a:gsLst>
              <a:gs pos="5000">
                <a:srgbClr val="47BDAE"/>
              </a:gs>
              <a:gs pos="59000">
                <a:srgbClr val="25B9ED"/>
              </a:gs>
              <a:gs pos="100000">
                <a:srgbClr val="FFFFFF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 sz="2000" b="1" i="1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BC08DB-FBED-4A43-AE4B-B2CE371FE61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77271" y="1191757"/>
            <a:ext cx="11004446" cy="47950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028" name="Picture 4" descr="LTIMindtree logo in transparent PNG and vectorized SVG formats">
            <a:extLst>
              <a:ext uri="{FF2B5EF4-FFF2-40B4-BE49-F238E27FC236}">
                <a16:creationId xmlns:a16="http://schemas.microsoft.com/office/drawing/2014/main" id="{21F70453-17DB-04F6-290A-DCDEF9FDE02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6">
            <a:extLst>
              <a:ext uri="{BEBA8EAE-BF5A-486C-A8C5-ECC9F3942E4B}">
                <a14:imgProps xmlns:a14="http://schemas.microsoft.com/office/drawing/2010/main">
                  <a14:imgLayer r:embed="rId17">
                    <a14:imgEffect>
                      <a14:saturation sat="400000"/>
                    </a14:imgEffect>
                    <a14:imgEffect>
                      <a14:brightnessContrast brigh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5387" y="6562429"/>
            <a:ext cx="1541059" cy="295571"/>
          </a:xfrm>
          <a:prstGeom prst="rect">
            <a:avLst/>
          </a:prstGeom>
          <a:noFill/>
        </p:spPr>
      </p:pic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DBDE3A73-7407-B3B5-0BC2-D13C973D143A}"/>
              </a:ext>
            </a:extLst>
          </p:cNvPr>
          <p:cNvSpPr txBox="1">
            <a:spLocks/>
          </p:cNvSpPr>
          <p:nvPr userDrawn="1"/>
        </p:nvSpPr>
        <p:spPr>
          <a:xfrm>
            <a:off x="221274" y="88514"/>
            <a:ext cx="8176583" cy="11032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70A0B4C8-C250-76C3-01DB-D728F6B32656}"/>
              </a:ext>
            </a:extLst>
          </p:cNvPr>
          <p:cNvSpPr txBox="1">
            <a:spLocks/>
          </p:cNvSpPr>
          <p:nvPr userDrawn="1"/>
        </p:nvSpPr>
        <p:spPr>
          <a:xfrm>
            <a:off x="391411" y="640135"/>
            <a:ext cx="11290305" cy="5237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>
              <a:latin typeface="Calibri (Body)"/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349D7A90-F0A3-C216-D67E-9B86D1BECDF5}"/>
              </a:ext>
            </a:extLst>
          </p:cNvPr>
          <p:cNvSpPr txBox="1">
            <a:spLocks/>
          </p:cNvSpPr>
          <p:nvPr userDrawn="1"/>
        </p:nvSpPr>
        <p:spPr>
          <a:xfrm>
            <a:off x="158720" y="413891"/>
            <a:ext cx="10025576" cy="6859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83075D7-F006-A81F-68F1-A5F218FAF004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BEBA8EAE-BF5A-486C-A8C5-ECC9F3942E4B}">
                <a14:imgProps xmlns:a14="http://schemas.microsoft.com/office/drawing/2010/main">
                  <a14:imgLayer r:embed="rId19">
                    <a14:imgEffect>
                      <a14:brightnessContrast bright="-2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5554" y="6358271"/>
            <a:ext cx="964436" cy="41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4827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4" Type="http://schemas.microsoft.com/office/2007/relationships/hdphoto" Target="../media/hdphoto3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8D30BC0-07A3-DCDA-0D0B-DD40C2178A62}"/>
              </a:ext>
            </a:extLst>
          </p:cNvPr>
          <p:cNvSpPr/>
          <p:nvPr/>
        </p:nvSpPr>
        <p:spPr>
          <a:xfrm>
            <a:off x="-31269" y="29737"/>
            <a:ext cx="12254538" cy="6868389"/>
          </a:xfrm>
          <a:prstGeom prst="rect">
            <a:avLst/>
          </a:prstGeom>
          <a:gradFill>
            <a:gsLst>
              <a:gs pos="0">
                <a:srgbClr val="47BDAF"/>
              </a:gs>
              <a:gs pos="100000">
                <a:srgbClr val="3793A6"/>
              </a:gs>
              <a:gs pos="39000">
                <a:srgbClr val="1C4D98"/>
              </a:gs>
            </a:gsLst>
            <a:lin ang="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LT Pro 45 Light" panose="020B0403030504020204" pitchFamily="34" charset="0"/>
              <a:ea typeface="+mn-ea"/>
              <a:cs typeface="+mn-cs"/>
            </a:endParaRPr>
          </a:p>
        </p:txBody>
      </p:sp>
      <p:sp>
        <p:nvSpPr>
          <p:cNvPr id="14" name="Text Placeholder 1">
            <a:extLst>
              <a:ext uri="{FF2B5EF4-FFF2-40B4-BE49-F238E27FC236}">
                <a16:creationId xmlns:a16="http://schemas.microsoft.com/office/drawing/2014/main" id="{0741E81D-922F-23FE-07A9-320FA2B27E3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289635" y="17705"/>
            <a:ext cx="6910121" cy="1058125"/>
          </a:xfrm>
        </p:spPr>
        <p:txBody>
          <a:bodyPr/>
          <a:lstStyle/>
          <a:p>
            <a:pPr marL="0" indent="0" algn="ctr">
              <a:buNone/>
            </a:pPr>
            <a:r>
              <a:rPr lang="en-US" sz="4400" dirty="0">
                <a:solidFill>
                  <a:schemeClr val="bg1"/>
                </a:solidFill>
              </a:rPr>
              <a:t>M.Tech Program </a:t>
            </a:r>
          </a:p>
          <a:p>
            <a:pPr marL="0" indent="0" algn="ctr">
              <a:buNone/>
            </a:pPr>
            <a:r>
              <a:rPr lang="en-US" sz="2000" dirty="0">
                <a:solidFill>
                  <a:schemeClr val="bg1"/>
                </a:solidFill>
              </a:rPr>
              <a:t>Advanced Industry Integrated Programs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D19DFA2-C55E-F4D5-C53A-B5ECEB442DC1}"/>
              </a:ext>
            </a:extLst>
          </p:cNvPr>
          <p:cNvCxnSpPr/>
          <p:nvPr/>
        </p:nvCxnSpPr>
        <p:spPr>
          <a:xfrm>
            <a:off x="2977350" y="1120307"/>
            <a:ext cx="5866228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41AA452C-B3E6-7A79-FD46-04E813851A85}"/>
              </a:ext>
            </a:extLst>
          </p:cNvPr>
          <p:cNvSpPr/>
          <p:nvPr/>
        </p:nvSpPr>
        <p:spPr>
          <a:xfrm>
            <a:off x="4125951" y="1177578"/>
            <a:ext cx="3033131" cy="286036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595959"/>
                </a:solidFill>
                <a:effectLst/>
                <a:uLnTx/>
                <a:uFillTx/>
                <a:latin typeface="Frutiger 45 bold"/>
                <a:ea typeface="+mn-ea"/>
                <a:cs typeface="Calibri" panose="020F0502020204030204" pitchFamily="34" charset="0"/>
              </a:rPr>
              <a:t>Jointly offered by University and LTIMindTree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98A8852-79FE-2D69-0530-D7712358063B}"/>
              </a:ext>
            </a:extLst>
          </p:cNvPr>
          <p:cNvSpPr txBox="1"/>
          <p:nvPr/>
        </p:nvSpPr>
        <p:spPr>
          <a:xfrm>
            <a:off x="180236" y="1659822"/>
            <a:ext cx="11428184" cy="49859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3600" b="1" dirty="0">
                <a:solidFill>
                  <a:prstClr val="white"/>
                </a:solidFill>
                <a:cs typeface="Calibri" panose="020F0502020204030204" pitchFamily="34" charset="0"/>
              </a:rPr>
              <a:t>Demand Forecasting and Dynamic Pricing Engine using Machine Learning</a:t>
            </a:r>
          </a:p>
          <a:p>
            <a:pPr lvl="0" algn="ctr">
              <a:defRPr/>
            </a:pPr>
            <a:endParaRPr lang="en-US" sz="36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  <a:p>
            <a:pPr lvl="0" algn="ctr">
              <a:defRPr/>
            </a:pPr>
            <a:r>
              <a:rPr lang="en-US" sz="2400" b="1" dirty="0">
                <a:solidFill>
                  <a:prstClr val="white"/>
                </a:solidFill>
                <a:cs typeface="Calibri" panose="020F0502020204030204" pitchFamily="34" charset="0"/>
              </a:rPr>
              <a:t>P. Ayub Khan</a:t>
            </a:r>
          </a:p>
          <a:p>
            <a:pPr algn="ctr">
              <a:defRPr/>
            </a:pPr>
            <a:endParaRPr lang="en-US" sz="2400" b="1" dirty="0">
              <a:solidFill>
                <a:prstClr val="white"/>
              </a:solidFill>
              <a:cs typeface="Calibri" panose="020F0502020204030204" pitchFamily="34" charset="0"/>
            </a:endParaRPr>
          </a:p>
          <a:p>
            <a:pPr lvl="0" algn="ctr">
              <a:defRPr/>
            </a:pPr>
            <a:endParaRPr lang="en-US" sz="5400" b="1" dirty="0">
              <a:solidFill>
                <a:prstClr val="white"/>
              </a:solidFill>
              <a:latin typeface="Frutiger 45 bold"/>
              <a:cs typeface="Calibri" panose="020F0502020204030204" pitchFamily="34" charset="0"/>
            </a:endParaRPr>
          </a:p>
          <a:p>
            <a:pPr lvl="0" algn="ctr">
              <a:defRPr/>
            </a:pPr>
            <a:endParaRPr kumimoji="0" lang="en-US" sz="54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Frutiger 45 bold"/>
              <a:ea typeface="+mn-ea"/>
              <a:cs typeface="Calibri" panose="020F0502020204030204" pitchFamily="34" charset="0"/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E7F5D19-19F4-F87F-17C2-8520612BCFEC}"/>
              </a:ext>
            </a:extLst>
          </p:cNvPr>
          <p:cNvGraphicFramePr>
            <a:graphicFrameLocks noGrp="1"/>
          </p:cNvGraphicFramePr>
          <p:nvPr/>
        </p:nvGraphicFramePr>
        <p:xfrm>
          <a:off x="-47290" y="5501244"/>
          <a:ext cx="12239216" cy="3264833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119608">
                  <a:extLst>
                    <a:ext uri="{9D8B030D-6E8A-4147-A177-3AD203B41FA5}">
                      <a16:colId xmlns:a16="http://schemas.microsoft.com/office/drawing/2014/main" val="586572480"/>
                    </a:ext>
                  </a:extLst>
                </a:gridCol>
                <a:gridCol w="6119608">
                  <a:extLst>
                    <a:ext uri="{9D8B030D-6E8A-4147-A177-3AD203B41FA5}">
                      <a16:colId xmlns:a16="http://schemas.microsoft.com/office/drawing/2014/main" val="157907922"/>
                    </a:ext>
                  </a:extLst>
                </a:gridCol>
              </a:tblGrid>
              <a:tr h="1527473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Knowledge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>
                          <a:solidFill>
                            <a:schemeClr val="bg1"/>
                          </a:solidFill>
                          <a:latin typeface="Frutiger 45 bold"/>
                          <a:cs typeface="Calibri" panose="020F0502020204030204" pitchFamily="34" charset="0"/>
                        </a:rPr>
                        <a:t>                                                                     Implementation partner</a:t>
                      </a:r>
                      <a:endParaRPr lang="en-US" dirty="0">
                        <a:solidFill>
                          <a:schemeClr val="bg1"/>
                        </a:solidFill>
                      </a:endParaRPr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33668230"/>
                  </a:ext>
                </a:extLst>
              </a:tr>
              <a:tr h="1184198">
                <a:tc>
                  <a:txBody>
                    <a:bodyPr/>
                    <a:lstStyle/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66263768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2715C658-0B94-5B63-55F1-B9B6F645F0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5332" y="5852667"/>
            <a:ext cx="1987468" cy="847417"/>
          </a:xfrm>
          <a:prstGeom prst="rect">
            <a:avLst/>
          </a:prstGeom>
        </p:spPr>
      </p:pic>
      <p:pic>
        <p:nvPicPr>
          <p:cNvPr id="9" name="Picture 2" descr="LTIMindtree - Technology Consulting and Digital Solutions Company">
            <a:extLst>
              <a:ext uri="{FF2B5EF4-FFF2-40B4-BE49-F238E27FC236}">
                <a16:creationId xmlns:a16="http://schemas.microsoft.com/office/drawing/2014/main" id="{B3D78849-E5F7-1DB2-227F-142445861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5852667"/>
            <a:ext cx="3886489" cy="864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49507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4287A-229F-1110-7B08-DE4FE4E38A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C255937-F081-B3E9-E57A-59A72F7A219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2. Smart Retail: Utilizing ML for Demand Prediction, Price Strategy, and Inventory Management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Demonstrates the practical use of Random Forest for demand forecasting and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Highlights how retail businesses can optimize inventory and sales strategies.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Aligns closely with forecasting and pricing modules.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A8A3127-C287-E8FC-AD09-5648EABB3D96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1B718C1-8222-2F4E-CEF3-5005D9D781F8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65A36DA-7929-4DAF-C17C-6C3D4287491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37860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008C71-A4C2-A951-1C44-408652F316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B1BCD78-6B34-1F29-1492-37EDE67CA2E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3. Hybrid Gradient Boosting for Dynamic Pricing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Shows how boosting algorithms outperform traditional models in dynamic pricing tasks.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Provides insights for improving our pricing engine accuracy.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Superior performance in dynamic pricing optimization.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D11074-A9C2-8C0A-EC51-FE95FAB65A0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7CBEE9-42D8-11D8-C9DE-2356FC69FF4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099C1E0-4A38-7BA8-6DA6-3B67C2F7C6A6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77254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68B4FB-BB96-FDEB-7B9F-30AC73BD2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1E8D7B2-B4F5-DACF-2C1C-985AF2D6E6F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4. AI and Dynamic Pricing Strategies in E-Commerce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Focuses on strategic and theoretical aspects of using AI in e-commerce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Useful for understanding market-level pricing rules and policies.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Theoretical foundation for pricing methods.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5A3B5F-A03D-9061-A84C-139A35B1EC3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4C912A1-320F-6733-4F04-B1F2C82749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945EB71-1A8B-E813-8EB2-77B618DF59C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45469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99B61F-27E4-76EE-0523-E46ADFBC5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4F2D87A-DE9F-426B-4EA3-841C8C081D31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5. Quotidian Sales Forecasting using Machine Learning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Demonstrates daily time-series forecasting using machine learning techniques like </a:t>
            </a:r>
            <a:r>
              <a:rPr lang="en-US" b="0" dirty="0" err="1">
                <a:solidFill>
                  <a:srgbClr val="5583D1"/>
                </a:solidFill>
              </a:rPr>
              <a:t>XGBoost</a:t>
            </a:r>
            <a:r>
              <a:rPr lang="en-US" b="0" dirty="0">
                <a:solidFill>
                  <a:srgbClr val="5583D1"/>
                </a:solidFill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Helps in setting up strong demand forecasting models for our system.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97355C-1CAB-A98D-C600-36152BFC3D3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0ED82A9-1272-4452-1497-2EDF4130FDB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8FA158A-33C1-B905-0FBF-1B138E8F60A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4218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8FD92C-E38F-F14C-1650-8C2E82C035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F435A3F-4181-6041-D1BD-8AADE6B028C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LSTM and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XGBoost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 consistently outperform classical models for forecasting.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 benefits from reinforcement learning and boosting algorithms.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Few systems combine both forecasting and pricing in one solution.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Our project bridges this gap by providing an integrated ML-based engine.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8315D1-3361-4487-D9F1-49FD1F10836B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876D1A9-A2F2-D64C-F1E0-3B1345F8A536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9D187F-C939-DDDC-F4B9-0DF1A44B174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79667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9CEA2B-384E-F256-4734-5578EDB524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0F88864-2E71-2992-AD53-E8948837272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66882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5583D1"/>
                </a:solidFill>
                <a:latin typeface="+mn-lt"/>
              </a:rPr>
              <a:t>Datasets used: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Walmart Sales Forecasting (Kaggle), M5 Forecasting Competition dataset, Synthetic pricing datasets to model demand-price elasticity and simulate real-world pricing scenarios.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583D1"/>
                </a:solidFill>
                <a:latin typeface="+mn-lt"/>
              </a:rPr>
              <a:t>Tools &amp; technologies: 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Python libraries (NumPy, Pandas, Scikit-learn, TensorFlow,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PyTorch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Prophet,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XGBoost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LightGBM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),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for dashboard development, Matplotlib and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Plotly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 for data visualization.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Challenges addressed: Noisy and incomplete data, seasonal and high-variance sales environments, lack of real-time pricing data, difficulty aligning forecasts with dynamic pricing strategies.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Future scope: Integration with real-time IoT data pipelines, cloud deployment with full </a:t>
            </a:r>
            <a:r>
              <a:rPr lang="en-US" sz="2400" b="0" dirty="0" err="1">
                <a:solidFill>
                  <a:srgbClr val="5583D1"/>
                </a:solidFill>
                <a:latin typeface="+mn-lt"/>
              </a:rPr>
              <a:t>MLOps</a:t>
            </a:r>
            <a:r>
              <a:rPr lang="en-US" sz="2400" b="0" dirty="0">
                <a:solidFill>
                  <a:srgbClr val="5583D1"/>
                </a:solidFill>
                <a:latin typeface="+mn-lt"/>
              </a:rPr>
              <a:t>, reinforcement learning for automated pricing, scalability across retail, e-commerce, manufacturing, and supply chain management.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11E118-0427-BF72-3B78-1707B0D6E38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A5618F6-CE69-311A-F79A-D12C7E917449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4F7A196-7B69-DD68-52A5-39CD9B799F7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9362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FCC185-C26A-69A0-0117-775A0654BF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FD85D6A-BCE0-1925-D750-6676E77C32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sz="2400" b="0" dirty="0">
                <a:solidFill>
                  <a:srgbClr val="5583D1"/>
                </a:solidFill>
                <a:latin typeface="+mn-lt"/>
              </a:rPr>
              <a:t> </a:t>
            </a:r>
            <a:r>
              <a:rPr lang="en-US" sz="2400" dirty="0">
                <a:solidFill>
                  <a:srgbClr val="5583D1"/>
                </a:solidFill>
              </a:rPr>
              <a:t>Challenges addressed: </a:t>
            </a:r>
            <a:r>
              <a:rPr lang="en-US" sz="2400" b="0" dirty="0">
                <a:solidFill>
                  <a:srgbClr val="5583D1"/>
                </a:solidFill>
              </a:rPr>
              <a:t>Noisy and incomplete data, seasonal and high-variance sales environments, lack of real-time pricing data, difficulty aligning forecasts with dynamic pricing strategies.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5583D1"/>
                </a:solidFill>
              </a:rPr>
              <a:t>Future scope: </a:t>
            </a:r>
            <a:r>
              <a:rPr lang="en-US" sz="2400" b="0" dirty="0">
                <a:solidFill>
                  <a:srgbClr val="5583D1"/>
                </a:solidFill>
              </a:rPr>
              <a:t>Integration with real-time IoT data pipelines, cloud deployment with full MLOps, reinforcement learning for automated pricing, scalability across retail, e-commerce, manufacturing, and supply chain management.</a:t>
            </a: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>
              <a:lnSpc>
                <a:spcPct val="150000"/>
              </a:lnSpc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4D84F7-83E4-8C7E-9BC0-E7C7F9FAFBFA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Additional Information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CC35B94-1708-3833-525D-A2D662A826B0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C8A973D-3E29-D1BC-93C5-E9B88847032C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54903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Data Preprocessing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Forecasting Engine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Dynamic Pricing Engine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en-US" dirty="0">
                <a:solidFill>
                  <a:srgbClr val="5583D1"/>
                </a:solidFill>
              </a:rPr>
              <a:t>Dashboard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Modules to cover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5CD5B67-3503-60B5-8469-F3C3191D84D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5D4A0452-2CB8-E4C6-FAC7-ECD109C50CE1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364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F24291B-7EDA-4E3D-40F5-03FDC22C33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Data Collection &amp; Preprocessing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Collect data from Walmart/M5 datasets or generate synthetic pricing data.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Clean data: handle missing values and outliers.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Feature engineering: lag features, moving averages, seasonality, price-related factors.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Split into training, validation, and test sets.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5EA9B7F-B60D-6297-DC95-0FDA7E6D7C7C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1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06F77F89-4F98-73F2-FD5A-5DD416A6F12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5221164-7940-3B34-A613-28A74A63E0F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7586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8A1B66-368B-3DA3-CE10-86B9CF25B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2CB4764-B846-0865-378B-312C593F6E2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Forecasting Engine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Build and evaluate multiple forecasting models: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Traditional: ARIMA, SARIMA, Prophet (baseline models).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ML Models: 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XGBoost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, 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LightGBM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DL Models: LSTM, GRU for time-series prediction.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Compare model performance using MAPE, RMSE, and MAE.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Select the best-performing model for accurate demand prediction.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B9B71D-3951-739D-B77D-D58ED613AC3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2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2246F66-328D-8A76-14C5-6672ACDB5A0F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12485B53-12C1-B298-60EA-543A86E60E72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9840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318EFD-13D1-118F-A8E4-F9E2D3695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7726612-73E0-5A94-F635-3A742DD5BA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Demand forecasting and dynamic pricing are crucial for retail, e-commerce, and supply chains.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Demand forecasting helps plan inventory, production, and logistics efficiently.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Dynamic pricing adjusts product prices based on demand, competition, and market trends, boosting revenue.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4E3812-AF2F-9DD8-6ECF-C3425146B38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295426A-3395-FE92-30C7-C8A6AC62DE6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D91B1D4-191E-E882-BD37-9FBAED57B57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8180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A8D521-1484-D883-8646-3F4E21533B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530F959-B313-1C70-92B7-605673C2A1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5583D1"/>
                </a:solidFill>
                <a:latin typeface="+mn-lt"/>
              </a:rPr>
              <a:t>Dynamic Pricing Engine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Develop a demand-price elasticity model to understand how demand changes with price variations.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Use regression techniques to model elasticity and simulate demand behavior at different price points.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Implement optimization algorithms using </a:t>
            </a:r>
            <a:r>
              <a:rPr lang="en-US" b="0" dirty="0" err="1">
                <a:solidFill>
                  <a:srgbClr val="242424"/>
                </a:solidFill>
                <a:latin typeface="+mn-lt"/>
              </a:rPr>
              <a:t>Scipy</a:t>
            </a:r>
            <a:r>
              <a:rPr lang="en-US" b="0" dirty="0">
                <a:solidFill>
                  <a:srgbClr val="242424"/>
                </a:solidFill>
                <a:latin typeface="+mn-lt"/>
              </a:rPr>
              <a:t> to: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Maximize revenue  Revenue=</a:t>
            </a:r>
            <a:r>
              <a:rPr lang="en-US" sz="2800" b="0" dirty="0" err="1">
                <a:solidFill>
                  <a:srgbClr val="242424"/>
                </a:solidFill>
                <a:latin typeface="+mn-lt"/>
              </a:rPr>
              <a:t>Price×Demand</a:t>
            </a:r>
            <a:r>
              <a:rPr lang="en-US" sz="2800" b="0" dirty="0">
                <a:solidFill>
                  <a:srgbClr val="242424"/>
                </a:solidFill>
                <a:latin typeface="+mn-lt"/>
              </a:rPr>
              <a:t>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  <a:latin typeface="+mn-lt"/>
              </a:rPr>
              <a:t>Respect constraints like inventory limits and minimum margins.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Explore Reinforcement Learning (RL) for adaptive pricing strategies.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37D6A6-C35F-5DF3-41DA-B8E15CADA8F0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3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EC138-8395-B51A-1C44-24B9C816C573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227D327-5137-9AAB-02D8-E4DE7A19EBE8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1541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D0622-033A-3697-B53C-3D03C40FC5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468AE5E-B1DB-49D5-BE90-299646CFC44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Visualization &amp; Dashboard</a:t>
            </a:r>
            <a:endParaRPr lang="en-US" dirty="0">
              <a:solidFill>
                <a:srgbClr val="5583D1"/>
              </a:solidFill>
              <a:latin typeface="+mn-lt"/>
            </a:endParaRP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Create an interactive </a:t>
            </a:r>
            <a:r>
              <a:rPr lang="en-US" b="0" dirty="0" err="1">
                <a:solidFill>
                  <a:srgbClr val="242424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242424"/>
                </a:solidFill>
                <a:latin typeface="+mn-lt"/>
              </a:rPr>
              <a:t> dashboard for business users: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Upload sales data and view forecast trends with visual plots.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Get optimal pricing recommendations with projected revenue impact.</a:t>
            </a:r>
          </a:p>
          <a:p>
            <a:pPr lvl="1"/>
            <a:r>
              <a:rPr lang="en-US" sz="2800" b="0" dirty="0">
                <a:solidFill>
                  <a:srgbClr val="242424"/>
                </a:solidFill>
              </a:rPr>
              <a:t>Compare historical vs predicted demand visually.</a:t>
            </a:r>
          </a:p>
          <a:p>
            <a:r>
              <a:rPr lang="en-US" b="0" dirty="0">
                <a:solidFill>
                  <a:srgbClr val="242424"/>
                </a:solidFill>
                <a:latin typeface="+mn-lt"/>
              </a:rPr>
              <a:t>Provide a user-friendly interface for decision-making without coding knowledge.</a:t>
            </a:r>
            <a:endParaRPr lang="en-US" dirty="0">
              <a:solidFill>
                <a:srgbClr val="1C3898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0568E-00DE-9C51-ECCB-2B36209042D2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sz="3600" b="1" dirty="0">
                <a:solidFill>
                  <a:srgbClr val="5B9BD5">
                    <a:lumMod val="50000"/>
                  </a:srgbClr>
                </a:solidFill>
                <a:latin typeface="Calibri" panose="020F0502020204030204"/>
              </a:rPr>
              <a:t>Module 4</a:t>
            </a:r>
            <a:endParaRPr kumimoji="0" lang="en-US" sz="3600" b="1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50000"/>
                </a:srgb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CDE0705-E875-002F-A822-2A205CBD189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0ADE000A-6E37-C140-300F-1F1D32D83CA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64105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0C50B1-4AC1-8C0A-4853-CAA0F51441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D702DFA-A360-258C-FD94-49D9B0C3776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Challenges: sudden behavior changes, seasonality, inaccurate manual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Solution: Machine Learning to predict demand and optimize prices using historical and external data.</a:t>
            </a: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  <a:latin typeface="+mn-lt"/>
            </a:endParaRPr>
          </a:p>
          <a:p>
            <a:pPr marL="0" indent="0">
              <a:lnSpc>
                <a:spcPct val="150000"/>
              </a:lnSpc>
              <a:buNone/>
            </a:pP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9E5B005-C8B8-81CD-614A-8DD7220AEA05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Introduction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26DF32E-C41F-355C-6F1C-5E263C7C7481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71BF0978-00F8-9C28-BA4B-DE413B064843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00725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D1235D-73A1-0B84-0745-6B97432CB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4D551BF-43EB-C049-6D3B-4D17D577529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 a demand forecasting model using ML/DL to predict future sales accurately.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Develop a dynamic pricing engine using demand-price elasticity to maximize revenue.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Provide an interactive dashboard for forecasting and pricing recommendations.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  <a:latin typeface="+mn-lt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FF40D3-B05A-88C3-591F-882A93FC991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2740D4D-2363-70E1-0E6E-1BDDA8C33C87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E4452DD5-D934-4955-F39B-2109AC72692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9450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A1D21-CCB8-0B18-0FBE-C95B59A9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4F1B90B-F885-0EDB-E20F-FC2A48A625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Improve business decisions for inventory management and pricing strategies.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392A8FA-4FE5-6E6A-A14F-EE865EFD5C4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Objective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75528D7-F4D9-57B3-E723-AB7CCA40E4B2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BB0BE1BD-FD63-BDCF-CED9-99C2EB036FCF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281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E2D7CD-C158-6FC1-06C7-09444D2DE0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325C8EF-A5DD-AB22-0372-51B9ABE6352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Building time-series forecasting models for demand prediction.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Designing a dynamic pricing algorithm using demand-price elasticity and optimization techniques.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Visualization and deployment using </a:t>
            </a:r>
            <a:r>
              <a:rPr lang="en-US" b="0" dirty="0" err="1">
                <a:solidFill>
                  <a:srgbClr val="5583D1"/>
                </a:solidFill>
                <a:latin typeface="+mn-lt"/>
              </a:rPr>
              <a:t>Streamlit</a:t>
            </a:r>
            <a:r>
              <a:rPr lang="en-US" b="0" dirty="0">
                <a:solidFill>
                  <a:srgbClr val="5583D1"/>
                </a:solidFill>
                <a:latin typeface="+mn-lt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Use of historical and synthetic datasets for modeling.</a:t>
            </a: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15F4B8-EED0-F7BE-96C7-D7AAE989A25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Scope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A882B44-FCE4-BF93-E951-46CF2238FB74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CE164B1-01DD-BF3B-88E8-DF2DEDBFA9EB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681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069C03-8E92-54D7-6EE2-33DC2B5C67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B433ECB-8EAD-0AB5-1D66-62BCF658AA2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Zhang et al. (2023) – E-Commerce Demand Forecasting Model and Market Dynamic Regulation Algorithm Based on Big Data Analysis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Kumar et al. (2022) – Smart Retail: Utilizing Machine Learning for Demand Prediction, Price Strategy, and Inventory Management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Lee et al. (2023) – A Hybrid Gradient Boosting Algorithm for Dynamic Pricing Using a Custom 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B3663C-4C71-EB2A-170D-22878BAC4C68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91B76A7-3EE1-470C-EBA7-8F98E8FFE105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084F4041-8131-3536-FDDF-513CA3ABA637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0765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038AC4-AE90-2294-68DC-4F3C4F59C6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1C2B3E5-0C1C-A9C5-7C45-61918561EF7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Davis et al. (2021) – Artificial Intelligence and Dynamic Pricing Strategies: Enhancing Competitiveness in E-Commerce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  <a:latin typeface="+mn-lt"/>
              </a:rPr>
              <a:t>Patel et al. (2022) – Quotidian Sales Forecasting using Machine Learning</a:t>
            </a:r>
            <a:endParaRPr lang="en-US" sz="2400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B8391F-E289-3DFF-DC50-E811FFA58781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Literature Review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64D8DF8-3F0C-9671-7B7D-C6852AE58F7D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D0A22B-195D-50FB-99D0-21D7E0E8E6A5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389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253C69-472F-A80F-ECBC-553E043DB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A364AF3A-1BAA-BB19-865F-8604C4E3B85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55996" y="1271219"/>
            <a:ext cx="10624338" cy="4142989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5583D1"/>
                </a:solidFill>
              </a:rPr>
              <a:t>1. E-Commerce Demand Forecasting Model and Market Dynamic Regulation Algorithm Based on Big Data Analysis :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Introduces a combined approach using LSTM for forecasting and reinforcement learning for pricing.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Combined demand forecasting and market regulation.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5583D1"/>
                </a:solidFill>
              </a:rPr>
              <a:t>Provides a strong theoretical base for building integrated systems like our project.</a:t>
            </a: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5583D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7C2521A-B8A4-7818-FEB4-0309182DBECF}"/>
              </a:ext>
            </a:extLst>
          </p:cNvPr>
          <p:cNvSpPr txBox="1"/>
          <p:nvPr/>
        </p:nvSpPr>
        <p:spPr>
          <a:xfrm>
            <a:off x="255996" y="502545"/>
            <a:ext cx="106243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600" b="1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50000"/>
                  </a:srgb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Summary of Literature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871527-EAED-D60A-DB4D-12A2CE4201DE}"/>
              </a:ext>
            </a:extLst>
          </p:cNvPr>
          <p:cNvCxnSpPr>
            <a:cxnSpLocks/>
          </p:cNvCxnSpPr>
          <p:nvPr/>
        </p:nvCxnSpPr>
        <p:spPr>
          <a:xfrm>
            <a:off x="221274" y="1191756"/>
            <a:ext cx="7305799" cy="0"/>
          </a:xfrm>
          <a:prstGeom prst="line">
            <a:avLst/>
          </a:prstGeom>
          <a:ln w="28575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8EADF6DB-6CFE-DDC5-997C-E84EE1A9470D}"/>
              </a:ext>
            </a:extLst>
          </p:cNvPr>
          <p:cNvSpPr txBox="1"/>
          <p:nvPr/>
        </p:nvSpPr>
        <p:spPr>
          <a:xfrm>
            <a:off x="6093893" y="57036"/>
            <a:ext cx="609810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b="1" i="1" dirty="0">
                <a:solidFill>
                  <a:srgbClr val="FFFFFF"/>
                </a:solidFill>
              </a:rPr>
              <a:t>Project Title -  Calibri body 18</a:t>
            </a:r>
          </a:p>
          <a:p>
            <a:pPr algn="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4703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491</TotalTime>
  <Words>1121</Words>
  <Application>Microsoft Office PowerPoint</Application>
  <PresentationFormat>Widescreen</PresentationFormat>
  <Paragraphs>136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(Body)</vt:lpstr>
      <vt:lpstr>Calibri Light</vt:lpstr>
      <vt:lpstr>Frutiger 45 bold</vt:lpstr>
      <vt:lpstr>Frutiger LT Pro 45 Light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HARI PRASATH</dc:creator>
  <cp:lastModifiedBy>P Ayub Khan</cp:lastModifiedBy>
  <cp:revision>12</cp:revision>
  <dcterms:created xsi:type="dcterms:W3CDTF">2024-05-13T10:33:11Z</dcterms:created>
  <dcterms:modified xsi:type="dcterms:W3CDTF">2025-09-10T06:59:21Z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ac52bb50-aef2-4dc8-bb7f-e0da22648362_Enabled">
    <vt:lpwstr>true</vt:lpwstr>
  </property>
  <property fmtid="{D5CDD505-2E9C-101B-9397-08002B2CF9AE}" pid="3" name="MSIP_Label_ac52bb50-aef2-4dc8-bb7f-e0da22648362_SetDate">
    <vt:lpwstr>2025-08-25T08:11:33Z</vt:lpwstr>
  </property>
  <property fmtid="{D5CDD505-2E9C-101B-9397-08002B2CF9AE}" pid="4" name="MSIP_Label_ac52bb50-aef2-4dc8-bb7f-e0da22648362_Method">
    <vt:lpwstr>Standard</vt:lpwstr>
  </property>
  <property fmtid="{D5CDD505-2E9C-101B-9397-08002B2CF9AE}" pid="5" name="MSIP_Label_ac52bb50-aef2-4dc8-bb7f-e0da22648362_Name">
    <vt:lpwstr>ac52bb50-aef2-4dc8-bb7f-e0da22648362</vt:lpwstr>
  </property>
  <property fmtid="{D5CDD505-2E9C-101B-9397-08002B2CF9AE}" pid="6" name="MSIP_Label_ac52bb50-aef2-4dc8-bb7f-e0da22648362_SiteId">
    <vt:lpwstr>264b9899-fe1b-430b-9509-2154878d5774</vt:lpwstr>
  </property>
  <property fmtid="{D5CDD505-2E9C-101B-9397-08002B2CF9AE}" pid="7" name="MSIP_Label_ac52bb50-aef2-4dc8-bb7f-e0da22648362_ActionId">
    <vt:lpwstr>5a5317b9-6049-4f38-9ea6-5786aca62bc4</vt:lpwstr>
  </property>
  <property fmtid="{D5CDD505-2E9C-101B-9397-08002B2CF9AE}" pid="8" name="MSIP_Label_ac52bb50-aef2-4dc8-bb7f-e0da22648362_ContentBits">
    <vt:lpwstr>2</vt:lpwstr>
  </property>
  <property fmtid="{D5CDD505-2E9C-101B-9397-08002B2CF9AE}" pid="9" name="MSIP_Label_ac52bb50-aef2-4dc8-bb7f-e0da22648362_Tag">
    <vt:lpwstr>10, 3, 0, 1</vt:lpwstr>
  </property>
  <property fmtid="{D5CDD505-2E9C-101B-9397-08002B2CF9AE}" pid="10" name="ClassificationContentMarkingFooterLocations">
    <vt:lpwstr>1_Office Theme:8</vt:lpwstr>
  </property>
  <property fmtid="{D5CDD505-2E9C-101B-9397-08002B2CF9AE}" pid="11" name="ClassificationContentMarkingFooterText">
    <vt:lpwstr>Sensitivity: LNT Construction Internal Use</vt:lpwstr>
  </property>
</Properties>
</file>