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501" r:id="rId4"/>
    <p:sldId id="2147470493" r:id="rId5"/>
    <p:sldId id="2147470502" r:id="rId6"/>
    <p:sldId id="2147470487" r:id="rId7"/>
    <p:sldId id="2147470503" r:id="rId8"/>
    <p:sldId id="2147470504" r:id="rId9"/>
    <p:sldId id="2147470505" r:id="rId10"/>
    <p:sldId id="2147470494" r:id="rId11"/>
    <p:sldId id="2147470506" r:id="rId12"/>
    <p:sldId id="2147470508" r:id="rId13"/>
    <p:sldId id="2147470497" r:id="rId14"/>
    <p:sldId id="2147470507" r:id="rId15"/>
    <p:sldId id="2147470509" r:id="rId16"/>
    <p:sldId id="2147470498" r:id="rId17"/>
    <p:sldId id="2147470500" r:id="rId18"/>
    <p:sldId id="2147470510" r:id="rId19"/>
    <p:sldId id="21474704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P. Ayub Khan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Data Collection: Merge M5 sales, calendar events, and price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Data Cleaning: Handle missing values, outliers, and anomalies.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Feature Engineering: Create lag features, rolling statistics, time-based features, price signals.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Forecasting Models: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Baseline: Prophet (trend + seasonality).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Advanced: </a:t>
            </a:r>
            <a:r>
              <a:rPr lang="en-US" sz="2800" b="0" dirty="0" err="1">
                <a:solidFill>
                  <a:srgbClr val="5583D1"/>
                </a:solidFill>
              </a:rPr>
              <a:t>XGBoost</a:t>
            </a:r>
            <a:r>
              <a:rPr lang="en-US" sz="2800" b="0" dirty="0">
                <a:solidFill>
                  <a:srgbClr val="5583D1"/>
                </a:solidFill>
              </a:rPr>
              <a:t> for accurate 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072B-9C94-4DDA-2A29-563D1B98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D9A305-4BBF-BA21-5556-3D96F719E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Pricing: Estimate price elasticity → optimize prices using revenue maximization.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Evaluation: Measure accuracy (MAE, RMSE, SMAPE) and revenue uplift.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5808-D722-36FE-8119-08E4C52E83F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CCAD3-90C5-1AF0-C262-7EE9666A10B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3F111D-0D45-51AE-E241-A0DF65E2CF2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9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F753D-77FE-040F-435D-B466F37F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138A0-E768-940D-DA21-594713E6F0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Data Sources: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sales_train_validation.csv → Historical daily sales.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calendar.csv → Holidays, events, SNAP flags.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sell_prices.csv → Historical prices.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657-B536-ED7B-4002-1BEA8B09197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A3E36-93B7-55D8-A225-76BF0EC0FC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E0ACEA-D0F6-251B-D7FA-4EC3AE1E70B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8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Preprocessing Steps: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Merge datasets into a single master table.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 wide format → long format.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Create new features: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  <a:latin typeface="+mn-lt"/>
              </a:rPr>
              <a:t>Lag (7, 28 days), rolling mean &amp; std.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  <a:latin typeface="+mn-lt"/>
              </a:rPr>
              <a:t>Day of week, holiday flags, price change %.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Encode categorical IDs (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item_id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store_id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).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F9E2-55A5-D94E-D129-6309DA7CD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DF964B-99B9-A691-D211-810F612E7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EDA Insights: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Sales seasonality peaks during holidays.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Price changes strongly affect demand.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Some items have sparse, zero-demand periods.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17C4-AB8B-315C-DE4A-CEA018303F2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819A5-082E-811A-5591-E4DAB7C5B20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8DF72D-B86E-32BF-1232-1986B9DF0B6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10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3E1A-4D2D-A077-EB97-5F472C1D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1C58C-1F90-FBA0-F444-F91ACDB6D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Algorithms: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Prophet → Baseline time-series forecast.</a:t>
            </a:r>
          </a:p>
          <a:p>
            <a:pPr lvl="1">
              <a:lnSpc>
                <a:spcPct val="150000"/>
              </a:lnSpc>
            </a:pPr>
            <a:r>
              <a:rPr lang="en-US" sz="2800" b="0" dirty="0" err="1">
                <a:solidFill>
                  <a:srgbClr val="5583D1"/>
                </a:solidFill>
              </a:rPr>
              <a:t>XGBoost</a:t>
            </a:r>
            <a:r>
              <a:rPr lang="en-US" sz="2800" b="0" dirty="0">
                <a:solidFill>
                  <a:srgbClr val="5583D1"/>
                </a:solidFill>
              </a:rPr>
              <a:t> → Main forecasting model (tree-based, scalable).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Linear Regression → Price elasticity estimation.</a:t>
            </a:r>
          </a:p>
          <a:p>
            <a:pPr lvl="1">
              <a:lnSpc>
                <a:spcPct val="150000"/>
              </a:lnSpc>
            </a:pPr>
            <a:r>
              <a:rPr lang="en-US" sz="2800" b="0" dirty="0" err="1">
                <a:solidFill>
                  <a:srgbClr val="5583D1"/>
                </a:solidFill>
              </a:rPr>
              <a:t>Scipy</a:t>
            </a:r>
            <a:r>
              <a:rPr lang="en-US" sz="2800" b="0" dirty="0">
                <a:solidFill>
                  <a:srgbClr val="5583D1"/>
                </a:solidFill>
              </a:rPr>
              <a:t> Optimizer → Optimal price search.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BAB40-9362-66E3-D2DD-CAF4BEC4773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CE18C5-F2B2-40B6-0062-43DD216725D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5CB52C-BE6C-3F10-FA26-2018E8F6CAA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1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Tools &amp; Libraries: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Data Handling: Pandas, NumPy.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Modeling: Scikit-learn, Prophet, </a:t>
            </a:r>
            <a:r>
              <a:rPr lang="en-US" sz="2800" b="0" dirty="0" err="1">
                <a:solidFill>
                  <a:srgbClr val="5583D1"/>
                </a:solidFill>
              </a:rPr>
              <a:t>XGBoost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Visualization: Matplotlib, Seaborn, </a:t>
            </a:r>
            <a:r>
              <a:rPr lang="en-US" sz="2800" b="0" dirty="0" err="1">
                <a:solidFill>
                  <a:srgbClr val="5583D1"/>
                </a:solidFill>
              </a:rPr>
              <a:t>Plotly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Optimization: </a:t>
            </a:r>
            <a:r>
              <a:rPr lang="en-US" sz="2800" b="0" dirty="0" err="1">
                <a:solidFill>
                  <a:srgbClr val="5583D1"/>
                </a:solidFill>
              </a:rPr>
              <a:t>Scipy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Dashboard: </a:t>
            </a:r>
            <a:r>
              <a:rPr lang="en-US" sz="2800" b="0" dirty="0" err="1">
                <a:solidFill>
                  <a:srgbClr val="5583D1"/>
                </a:solidFill>
              </a:rPr>
              <a:t>Streamlit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D592D-3ADE-9DB2-6CBB-790F1E3FD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3162"/>
              </p:ext>
            </p:extLst>
          </p:nvPr>
        </p:nvGraphicFramePr>
        <p:xfrm>
          <a:off x="255996" y="1443792"/>
          <a:ext cx="1168000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36">
                  <a:extLst>
                    <a:ext uri="{9D8B030D-6E8A-4147-A177-3AD203B41FA5}">
                      <a16:colId xmlns:a16="http://schemas.microsoft.com/office/drawing/2014/main" val="578938527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3577617444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2221326900"/>
                    </a:ext>
                  </a:extLst>
                </a:gridCol>
              </a:tblGrid>
              <a:tr h="473731">
                <a:tc>
                  <a:txBody>
                    <a:bodyPr/>
                    <a:lstStyle/>
                    <a:p>
                      <a:r>
                        <a:rPr lang="en-IN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2096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Expert ML DL GenAI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3180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Preprocessing pipeline +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41743"/>
                  </a:ext>
                </a:extLst>
              </a:tr>
              <a:tr h="1144681">
                <a:tc>
                  <a:txBody>
                    <a:bodyPr/>
                    <a:lstStyle/>
                    <a:p>
                      <a:r>
                        <a:rPr lang="en-IN" sz="280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Baseline models (Prophet)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EEC7-38A8-5FAD-62CC-9C1FA91C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22122-2783-A5A7-4CF4-8B55C188E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8E115-0D70-84E0-A404-FE65F262B30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DF6915-FFDA-60CB-F12F-17B1A2151BA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4C1E3E-E552-1926-88A9-9E54CB70F36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247F0A-27D3-D883-B6C3-EE963573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33"/>
              </p:ext>
            </p:extLst>
          </p:nvPr>
        </p:nvGraphicFramePr>
        <p:xfrm>
          <a:off x="255996" y="1443792"/>
          <a:ext cx="1168000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36">
                  <a:extLst>
                    <a:ext uri="{9D8B030D-6E8A-4147-A177-3AD203B41FA5}">
                      <a16:colId xmlns:a16="http://schemas.microsoft.com/office/drawing/2014/main" val="578938527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3577617444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2221326900"/>
                    </a:ext>
                  </a:extLst>
                </a:gridCol>
              </a:tblGrid>
              <a:tr h="473731">
                <a:tc>
                  <a:txBody>
                    <a:bodyPr/>
                    <a:lstStyle/>
                    <a:p>
                      <a:r>
                        <a:rPr lang="en-IN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2096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XGBoost</a:t>
                      </a:r>
                      <a:r>
                        <a:rPr lang="en-IN" sz="2800" dirty="0"/>
                        <a:t> model training &amp;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3180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Dynamic pricing elasticity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🔄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4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5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pic>
        <p:nvPicPr>
          <p:cNvPr id="7" name="Picture 6" descr="A diagram of a forecasting model&#10;&#10;AI-generated content may be incorrect.">
            <a:extLst>
              <a:ext uri="{FF2B5EF4-FFF2-40B4-BE49-F238E27FC236}">
                <a16:creationId xmlns:a16="http://schemas.microsoft.com/office/drawing/2014/main" id="{B1577F70-0BA5-B336-04CC-A6043730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823813"/>
            <a:ext cx="975496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and dynamic pricing are crucial for retail, e-commerce, and supply chains.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helps plan inventory, production, and logistics efficiently.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Dynamic pricing adjusts product prices based on demand, competition, and market trends, boosting revenue.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63F3-14DC-011D-7D05-874889C4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39B11-43AD-8F24-6595-4812A4CF5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Challenges: sudden behavior changes, seasonality, inaccurate manual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Solution: Machine Learning to predict demand and optimize prices using historical and external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22312-2425-85DC-AE01-0E5F643401C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DD74A-D3DF-49C6-B04E-D53FC61012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793C22-0080-A0BA-D764-8D3EE033559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6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Build a demand forecasting model using ML/DL to predict future sales accurately.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Develop a dynamic pricing engine using demand-price elasticity to maximize revenue.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 an interactive dashboard for forecasting and pricing recommendations.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AB9-8E3B-23DB-FFC1-D8ECA17A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A9219-3957-19B9-1593-9F476756E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Improve business decisions for inventory management and pricing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AFAC8-7A69-9AB1-A3B1-0ADD07DED1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BE6FAE-3242-D4F5-EFC8-CAB1AB6C512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038BD2-9C59-CF73-72FD-29B8E798648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Data Collection &amp; Preprocessing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Collect data from Walmart/M5 datasets or generate synthetic pricing data.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Clean data: handle missing values and outliers.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Feature engineering: lag features, moving averages, seasonality, price-related factors.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Split into training, validation, and test sets.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2B64F-6701-18C8-E238-2D7AD141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7963A2-1E26-D12C-9A7B-A5986CEAF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Forecasting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Build and evaluate multiple forecasting models: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Traditional: ARIMA, SARIMA, Prophet (baseline models).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ML Models: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XGBoost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,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LightGBM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DL Models: LSTM, GRU for time-series prediction.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Compare model performance using MAPE, RMSE, and MAE.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Select the best-performing model for accurate demand prediction.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B6EC2-9CB0-C121-0F17-FE9AF9BA1FA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31CFCB-D59B-6088-7DC3-D8578C63789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A6C7B-A38E-D175-5A03-C3322C3E862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59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4577-899C-16EC-C076-176876290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1F14F-A452-ABF6-F99B-C3F553B84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Dynamic Pricing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Develop a demand-price elasticity model to understand how demand changes with price variations.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Use regression techniques to model elasticity and simulate demand behavior at different price points.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Implement optimization algorithms using Scipy to: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Maximize revenue  Revenue=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Price×Demand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Respect constraints like inventory limits and minimum margins.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Explore Reinforcement Learning (RL) for adaptive pricing strategies.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54188-916E-5B95-1E30-4FF6ACF024D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7A7AF0-80D1-F39C-187F-6DCD8A04EAC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24463-14DB-B15D-06B0-1C905E6926D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8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A2F72-34C9-EF04-F5CA-CA3781E8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7E0E2-1BA5-C283-65F0-18E211BBC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Visualization &amp; Dashboard</a:t>
            </a:r>
            <a:endParaRPr lang="en-US" dirty="0">
              <a:solidFill>
                <a:srgbClr val="5583D1"/>
              </a:solidFill>
            </a:endParaRP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Create an interactive Streamlit dashboard for business users: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Upload sales data and view forecast trends with visual plots.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Get optimal pricing recommendations with projected revenue impact.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Compare historical vs predicted demand visually.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Provide a user-friendly interface for decision-making without coding knowledge.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13FFB-F28B-0A51-1888-04FC2919E6C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F9C542-C31F-0150-0CDE-C7109EB792B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EF420-3A38-B009-4A7B-8EEA7EBDB4E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8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897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Ayub Khan</cp:lastModifiedBy>
  <cp:revision>15</cp:revision>
  <dcterms:created xsi:type="dcterms:W3CDTF">2024-05-13T10:33:11Z</dcterms:created>
  <dcterms:modified xsi:type="dcterms:W3CDTF">2025-09-27T14:33:58Z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