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92" r:id="rId1"/>
  </p:sldMasterIdLst>
  <p:notesMasterIdLst>
    <p:notesMasterId r:id="rId18"/>
  </p:notes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 id="271" r:id="rId17"/>
  </p:sldIdLst>
  <p:sldSz cx="14630400" cy="8229600"/>
  <p:notesSz cx="8229600" cy="146304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6" d="100"/>
          <a:sy n="66" d="100"/>
        </p:scale>
        <p:origin x="7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075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7D27-D9B1-4031-9BBE-67A87AAA7E3E}"/>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a:extLst>
              <a:ext uri="{FF2B5EF4-FFF2-40B4-BE49-F238E27FC236}">
                <a16:creationId xmlns:a16="http://schemas.microsoft.com/office/drawing/2014/main" id="{E7EEA849-857C-4DC6-8067-EDA6C682E0E4}"/>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96847B-E852-4B29-B0A9-411EA7D52017}"/>
              </a:ext>
            </a:extLst>
          </p:cNvPr>
          <p:cNvSpPr>
            <a:spLocks noGrp="1"/>
          </p:cNvSpPr>
          <p:nvPr>
            <p:ph type="dt" sz="half" idx="10"/>
          </p:nvPr>
        </p:nvSpPr>
        <p:spPr/>
        <p:txBody>
          <a:bodyPr/>
          <a:lstStyle/>
          <a:p>
            <a:fld id="{81BAC987-7E54-42A5-94A8-038D6CD54BAF}" type="datetimeFigureOut">
              <a:rPr lang="en-IN" smtClean="0"/>
              <a:t>23-11-2024</a:t>
            </a:fld>
            <a:endParaRPr lang="en-IN"/>
          </a:p>
        </p:txBody>
      </p:sp>
      <p:sp>
        <p:nvSpPr>
          <p:cNvPr id="5" name="Footer Placeholder 4">
            <a:extLst>
              <a:ext uri="{FF2B5EF4-FFF2-40B4-BE49-F238E27FC236}">
                <a16:creationId xmlns:a16="http://schemas.microsoft.com/office/drawing/2014/main" id="{2748E627-E446-4C88-AAB5-127297487F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C436D2-33D8-4F0F-8B07-49DBDD146DC6}"/>
              </a:ext>
            </a:extLst>
          </p:cNvPr>
          <p:cNvSpPr>
            <a:spLocks noGrp="1"/>
          </p:cNvSpPr>
          <p:nvPr>
            <p:ph type="sldNum" sz="quarter" idx="12"/>
          </p:nvPr>
        </p:nvSpPr>
        <p:spPr/>
        <p:txBody>
          <a:bodyPr/>
          <a:lstStyle/>
          <a:p>
            <a:fld id="{340FF9AA-D81D-47C3-9547-497EEEA1BB8C}" type="slidenum">
              <a:rPr lang="en-IN" smtClean="0"/>
              <a:t>‹#›</a:t>
            </a:fld>
            <a:endParaRPr lang="en-IN"/>
          </a:p>
        </p:txBody>
      </p:sp>
    </p:spTree>
    <p:extLst>
      <p:ext uri="{BB962C8B-B14F-4D97-AF65-F5344CB8AC3E}">
        <p14:creationId xmlns:p14="http://schemas.microsoft.com/office/powerpoint/2010/main" val="8275472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0529-7445-47EF-8A1A-65EC341696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3372C5-D7D8-4F27-9362-B2E5EB9677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1A6544-D975-4DA6-AC7C-2E122A19F32B}"/>
              </a:ext>
            </a:extLst>
          </p:cNvPr>
          <p:cNvSpPr>
            <a:spLocks noGrp="1"/>
          </p:cNvSpPr>
          <p:nvPr>
            <p:ph type="dt" sz="half" idx="10"/>
          </p:nvPr>
        </p:nvSpPr>
        <p:spPr/>
        <p:txBody>
          <a:bodyPr/>
          <a:lstStyle/>
          <a:p>
            <a:fld id="{81BAC987-7E54-42A5-94A8-038D6CD54BAF}" type="datetimeFigureOut">
              <a:rPr lang="en-IN" smtClean="0"/>
              <a:t>23-11-2024</a:t>
            </a:fld>
            <a:endParaRPr lang="en-IN"/>
          </a:p>
        </p:txBody>
      </p:sp>
      <p:sp>
        <p:nvSpPr>
          <p:cNvPr id="5" name="Footer Placeholder 4">
            <a:extLst>
              <a:ext uri="{FF2B5EF4-FFF2-40B4-BE49-F238E27FC236}">
                <a16:creationId xmlns:a16="http://schemas.microsoft.com/office/drawing/2014/main" id="{242F06DC-3041-4D79-A58A-C2928D0544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E43484-7BAC-414D-A70A-A588C5060EF8}"/>
              </a:ext>
            </a:extLst>
          </p:cNvPr>
          <p:cNvSpPr>
            <a:spLocks noGrp="1"/>
          </p:cNvSpPr>
          <p:nvPr>
            <p:ph type="sldNum" sz="quarter" idx="12"/>
          </p:nvPr>
        </p:nvSpPr>
        <p:spPr/>
        <p:txBody>
          <a:bodyPr/>
          <a:lstStyle/>
          <a:p>
            <a:fld id="{340FF9AA-D81D-47C3-9547-497EEEA1BB8C}" type="slidenum">
              <a:rPr lang="en-IN" smtClean="0"/>
              <a:t>‹#›</a:t>
            </a:fld>
            <a:endParaRPr lang="en-IN"/>
          </a:p>
        </p:txBody>
      </p:sp>
    </p:spTree>
    <p:extLst>
      <p:ext uri="{BB962C8B-B14F-4D97-AF65-F5344CB8AC3E}">
        <p14:creationId xmlns:p14="http://schemas.microsoft.com/office/powerpoint/2010/main" val="4577635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21C541-FA9D-47F4-876A-3B97C2EB45E6}"/>
              </a:ext>
            </a:extLst>
          </p:cNvPr>
          <p:cNvSpPr>
            <a:spLocks noGrp="1"/>
          </p:cNvSpPr>
          <p:nvPr>
            <p:ph type="title" orient="vert"/>
          </p:nvPr>
        </p:nvSpPr>
        <p:spPr>
          <a:xfrm>
            <a:off x="10469880" y="438150"/>
            <a:ext cx="3154680" cy="697420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CED428-DB84-4E3F-8C63-A1AC916F2012}"/>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12ECFC-9450-4BAE-8256-6CA9C55E864B}"/>
              </a:ext>
            </a:extLst>
          </p:cNvPr>
          <p:cNvSpPr>
            <a:spLocks noGrp="1"/>
          </p:cNvSpPr>
          <p:nvPr>
            <p:ph type="dt" sz="half" idx="10"/>
          </p:nvPr>
        </p:nvSpPr>
        <p:spPr/>
        <p:txBody>
          <a:bodyPr/>
          <a:lstStyle/>
          <a:p>
            <a:fld id="{81BAC987-7E54-42A5-94A8-038D6CD54BAF}" type="datetimeFigureOut">
              <a:rPr lang="en-IN" smtClean="0"/>
              <a:t>23-11-2024</a:t>
            </a:fld>
            <a:endParaRPr lang="en-IN"/>
          </a:p>
        </p:txBody>
      </p:sp>
      <p:sp>
        <p:nvSpPr>
          <p:cNvPr id="5" name="Footer Placeholder 4">
            <a:extLst>
              <a:ext uri="{FF2B5EF4-FFF2-40B4-BE49-F238E27FC236}">
                <a16:creationId xmlns:a16="http://schemas.microsoft.com/office/drawing/2014/main" id="{6B6406C7-F25D-4075-942B-8AC9B4A84E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B892B0-63DF-4804-B6F4-F37CF08E2F97}"/>
              </a:ext>
            </a:extLst>
          </p:cNvPr>
          <p:cNvSpPr>
            <a:spLocks noGrp="1"/>
          </p:cNvSpPr>
          <p:nvPr>
            <p:ph type="sldNum" sz="quarter" idx="12"/>
          </p:nvPr>
        </p:nvSpPr>
        <p:spPr/>
        <p:txBody>
          <a:bodyPr/>
          <a:lstStyle/>
          <a:p>
            <a:fld id="{340FF9AA-D81D-47C3-9547-497EEEA1BB8C}" type="slidenum">
              <a:rPr lang="en-IN" smtClean="0"/>
              <a:t>‹#›</a:t>
            </a:fld>
            <a:endParaRPr lang="en-IN"/>
          </a:p>
        </p:txBody>
      </p:sp>
    </p:spTree>
    <p:extLst>
      <p:ext uri="{BB962C8B-B14F-4D97-AF65-F5344CB8AC3E}">
        <p14:creationId xmlns:p14="http://schemas.microsoft.com/office/powerpoint/2010/main" val="37737354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851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477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76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784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126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BDB1-3B60-4BEE-A673-BF7D482AB0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E00F8B-DD40-4FD7-B3BF-8B7A565878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F5F2F5-159C-40C2-AFC9-903BCD4BF043}"/>
              </a:ext>
            </a:extLst>
          </p:cNvPr>
          <p:cNvSpPr>
            <a:spLocks noGrp="1"/>
          </p:cNvSpPr>
          <p:nvPr>
            <p:ph type="dt" sz="half" idx="10"/>
          </p:nvPr>
        </p:nvSpPr>
        <p:spPr/>
        <p:txBody>
          <a:bodyPr/>
          <a:lstStyle/>
          <a:p>
            <a:fld id="{81BAC987-7E54-42A5-94A8-038D6CD54BAF}" type="datetimeFigureOut">
              <a:rPr lang="en-IN" smtClean="0"/>
              <a:t>23-11-2024</a:t>
            </a:fld>
            <a:endParaRPr lang="en-IN"/>
          </a:p>
        </p:txBody>
      </p:sp>
      <p:sp>
        <p:nvSpPr>
          <p:cNvPr id="5" name="Footer Placeholder 4">
            <a:extLst>
              <a:ext uri="{FF2B5EF4-FFF2-40B4-BE49-F238E27FC236}">
                <a16:creationId xmlns:a16="http://schemas.microsoft.com/office/drawing/2014/main" id="{B045D10B-B48C-4589-827B-9FF3F466AF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DD524A-DFF8-4A1B-86E6-1301CA755652}"/>
              </a:ext>
            </a:extLst>
          </p:cNvPr>
          <p:cNvSpPr>
            <a:spLocks noGrp="1"/>
          </p:cNvSpPr>
          <p:nvPr>
            <p:ph type="sldNum" sz="quarter" idx="12"/>
          </p:nvPr>
        </p:nvSpPr>
        <p:spPr/>
        <p:txBody>
          <a:bodyPr/>
          <a:lstStyle/>
          <a:p>
            <a:fld id="{340FF9AA-D81D-47C3-9547-497EEEA1BB8C}" type="slidenum">
              <a:rPr lang="en-IN" smtClean="0"/>
              <a:t>‹#›</a:t>
            </a:fld>
            <a:endParaRPr lang="en-IN"/>
          </a:p>
        </p:txBody>
      </p:sp>
    </p:spTree>
    <p:extLst>
      <p:ext uri="{BB962C8B-B14F-4D97-AF65-F5344CB8AC3E}">
        <p14:creationId xmlns:p14="http://schemas.microsoft.com/office/powerpoint/2010/main" val="203761234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7B07-4826-42D7-B178-E335866CF5C4}"/>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17C68F-BAF7-4757-8432-15036AF107B0}"/>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AD9ED1-CC1E-499A-AA53-86D26CD38F9B}"/>
              </a:ext>
            </a:extLst>
          </p:cNvPr>
          <p:cNvSpPr>
            <a:spLocks noGrp="1"/>
          </p:cNvSpPr>
          <p:nvPr>
            <p:ph type="dt" sz="half" idx="10"/>
          </p:nvPr>
        </p:nvSpPr>
        <p:spPr/>
        <p:txBody>
          <a:bodyPr/>
          <a:lstStyle/>
          <a:p>
            <a:fld id="{81BAC987-7E54-42A5-94A8-038D6CD54BAF}" type="datetimeFigureOut">
              <a:rPr lang="en-IN" smtClean="0"/>
              <a:t>23-11-2024</a:t>
            </a:fld>
            <a:endParaRPr lang="en-IN"/>
          </a:p>
        </p:txBody>
      </p:sp>
      <p:sp>
        <p:nvSpPr>
          <p:cNvPr id="5" name="Footer Placeholder 4">
            <a:extLst>
              <a:ext uri="{FF2B5EF4-FFF2-40B4-BE49-F238E27FC236}">
                <a16:creationId xmlns:a16="http://schemas.microsoft.com/office/drawing/2014/main" id="{EC58B885-E61E-4A5E-8C01-3A01AE2697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86B909-EC8A-4FAD-AE1B-5A91C2769AEC}"/>
              </a:ext>
            </a:extLst>
          </p:cNvPr>
          <p:cNvSpPr>
            <a:spLocks noGrp="1"/>
          </p:cNvSpPr>
          <p:nvPr>
            <p:ph type="sldNum" sz="quarter" idx="12"/>
          </p:nvPr>
        </p:nvSpPr>
        <p:spPr/>
        <p:txBody>
          <a:bodyPr/>
          <a:lstStyle/>
          <a:p>
            <a:fld id="{340FF9AA-D81D-47C3-9547-497EEEA1BB8C}" type="slidenum">
              <a:rPr lang="en-IN" smtClean="0"/>
              <a:t>‹#›</a:t>
            </a:fld>
            <a:endParaRPr lang="en-IN"/>
          </a:p>
        </p:txBody>
      </p:sp>
    </p:spTree>
    <p:extLst>
      <p:ext uri="{BB962C8B-B14F-4D97-AF65-F5344CB8AC3E}">
        <p14:creationId xmlns:p14="http://schemas.microsoft.com/office/powerpoint/2010/main" val="33944990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8FD8-0A6F-42B7-813D-E042992510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03111C-4839-45F5-9C26-D503C2B3842E}"/>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4AFD58-7D9D-4487-842D-30C97EE9B66A}"/>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A2C798-4F1A-45B6-A037-21915A08987F}"/>
              </a:ext>
            </a:extLst>
          </p:cNvPr>
          <p:cNvSpPr>
            <a:spLocks noGrp="1"/>
          </p:cNvSpPr>
          <p:nvPr>
            <p:ph type="dt" sz="half" idx="10"/>
          </p:nvPr>
        </p:nvSpPr>
        <p:spPr/>
        <p:txBody>
          <a:bodyPr/>
          <a:lstStyle/>
          <a:p>
            <a:fld id="{81BAC987-7E54-42A5-94A8-038D6CD54BAF}" type="datetimeFigureOut">
              <a:rPr lang="en-IN" smtClean="0"/>
              <a:t>23-11-2024</a:t>
            </a:fld>
            <a:endParaRPr lang="en-IN"/>
          </a:p>
        </p:txBody>
      </p:sp>
      <p:sp>
        <p:nvSpPr>
          <p:cNvPr id="6" name="Footer Placeholder 5">
            <a:extLst>
              <a:ext uri="{FF2B5EF4-FFF2-40B4-BE49-F238E27FC236}">
                <a16:creationId xmlns:a16="http://schemas.microsoft.com/office/drawing/2014/main" id="{E8747EEC-4ACF-4002-A5C1-8EE83251F7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9B3FC8-CBD6-4377-ABF1-B920C9DE5854}"/>
              </a:ext>
            </a:extLst>
          </p:cNvPr>
          <p:cNvSpPr>
            <a:spLocks noGrp="1"/>
          </p:cNvSpPr>
          <p:nvPr>
            <p:ph type="sldNum" sz="quarter" idx="12"/>
          </p:nvPr>
        </p:nvSpPr>
        <p:spPr/>
        <p:txBody>
          <a:bodyPr/>
          <a:lstStyle/>
          <a:p>
            <a:fld id="{340FF9AA-D81D-47C3-9547-497EEEA1BB8C}" type="slidenum">
              <a:rPr lang="en-IN" smtClean="0"/>
              <a:t>‹#›</a:t>
            </a:fld>
            <a:endParaRPr lang="en-IN"/>
          </a:p>
        </p:txBody>
      </p:sp>
    </p:spTree>
    <p:extLst>
      <p:ext uri="{BB962C8B-B14F-4D97-AF65-F5344CB8AC3E}">
        <p14:creationId xmlns:p14="http://schemas.microsoft.com/office/powerpoint/2010/main" val="3911188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868D-6166-47AC-96E5-2526BFAD7E91}"/>
              </a:ext>
            </a:extLst>
          </p:cNvPr>
          <p:cNvSpPr>
            <a:spLocks noGrp="1"/>
          </p:cNvSpPr>
          <p:nvPr>
            <p:ph type="title"/>
          </p:nvPr>
        </p:nvSpPr>
        <p:spPr>
          <a:xfrm>
            <a:off x="1007746" y="438150"/>
            <a:ext cx="12618720" cy="159067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5048FF-1F1E-47DD-8ECD-374857AF8CCF}"/>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F56AB6B8-BCA7-40ED-B2E0-44B5B305E3E9}"/>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7F1C30-8EA1-4DF5-A00C-78353D17E005}"/>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959E56F1-41F6-4014-9022-43073A0DC138}"/>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6CA7F8-CF46-4FD0-ACD8-7862794AFBCF}"/>
              </a:ext>
            </a:extLst>
          </p:cNvPr>
          <p:cNvSpPr>
            <a:spLocks noGrp="1"/>
          </p:cNvSpPr>
          <p:nvPr>
            <p:ph type="dt" sz="half" idx="10"/>
          </p:nvPr>
        </p:nvSpPr>
        <p:spPr/>
        <p:txBody>
          <a:bodyPr/>
          <a:lstStyle/>
          <a:p>
            <a:fld id="{81BAC987-7E54-42A5-94A8-038D6CD54BAF}" type="datetimeFigureOut">
              <a:rPr lang="en-IN" smtClean="0"/>
              <a:t>23-11-2024</a:t>
            </a:fld>
            <a:endParaRPr lang="en-IN"/>
          </a:p>
        </p:txBody>
      </p:sp>
      <p:sp>
        <p:nvSpPr>
          <p:cNvPr id="8" name="Footer Placeholder 7">
            <a:extLst>
              <a:ext uri="{FF2B5EF4-FFF2-40B4-BE49-F238E27FC236}">
                <a16:creationId xmlns:a16="http://schemas.microsoft.com/office/drawing/2014/main" id="{4BB4FD70-9B8F-4609-B8A0-B9D9FB2078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D389B9-4F4B-4B9E-A027-3623C3AB4B23}"/>
              </a:ext>
            </a:extLst>
          </p:cNvPr>
          <p:cNvSpPr>
            <a:spLocks noGrp="1"/>
          </p:cNvSpPr>
          <p:nvPr>
            <p:ph type="sldNum" sz="quarter" idx="12"/>
          </p:nvPr>
        </p:nvSpPr>
        <p:spPr/>
        <p:txBody>
          <a:bodyPr/>
          <a:lstStyle/>
          <a:p>
            <a:fld id="{340FF9AA-D81D-47C3-9547-497EEEA1BB8C}" type="slidenum">
              <a:rPr lang="en-IN" smtClean="0"/>
              <a:t>‹#›</a:t>
            </a:fld>
            <a:endParaRPr lang="en-IN"/>
          </a:p>
        </p:txBody>
      </p:sp>
    </p:spTree>
    <p:extLst>
      <p:ext uri="{BB962C8B-B14F-4D97-AF65-F5344CB8AC3E}">
        <p14:creationId xmlns:p14="http://schemas.microsoft.com/office/powerpoint/2010/main" val="29642938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43B0-22C7-4D0D-A2D1-0B4096BB17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10CB26-1E18-44E8-AB7D-C3E3A9675C83}"/>
              </a:ext>
            </a:extLst>
          </p:cNvPr>
          <p:cNvSpPr>
            <a:spLocks noGrp="1"/>
          </p:cNvSpPr>
          <p:nvPr>
            <p:ph type="dt" sz="half" idx="10"/>
          </p:nvPr>
        </p:nvSpPr>
        <p:spPr/>
        <p:txBody>
          <a:bodyPr/>
          <a:lstStyle/>
          <a:p>
            <a:fld id="{81BAC987-7E54-42A5-94A8-038D6CD54BAF}" type="datetimeFigureOut">
              <a:rPr lang="en-IN" smtClean="0"/>
              <a:t>23-11-2024</a:t>
            </a:fld>
            <a:endParaRPr lang="en-IN"/>
          </a:p>
        </p:txBody>
      </p:sp>
      <p:sp>
        <p:nvSpPr>
          <p:cNvPr id="4" name="Footer Placeholder 3">
            <a:extLst>
              <a:ext uri="{FF2B5EF4-FFF2-40B4-BE49-F238E27FC236}">
                <a16:creationId xmlns:a16="http://schemas.microsoft.com/office/drawing/2014/main" id="{9475AAEB-008A-4943-8B81-51DC7C36BC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61C9BE-B4EB-497F-A929-6EE42D775D21}"/>
              </a:ext>
            </a:extLst>
          </p:cNvPr>
          <p:cNvSpPr>
            <a:spLocks noGrp="1"/>
          </p:cNvSpPr>
          <p:nvPr>
            <p:ph type="sldNum" sz="quarter" idx="12"/>
          </p:nvPr>
        </p:nvSpPr>
        <p:spPr/>
        <p:txBody>
          <a:bodyPr/>
          <a:lstStyle/>
          <a:p>
            <a:fld id="{340FF9AA-D81D-47C3-9547-497EEEA1BB8C}" type="slidenum">
              <a:rPr lang="en-IN" smtClean="0"/>
              <a:t>‹#›</a:t>
            </a:fld>
            <a:endParaRPr lang="en-IN"/>
          </a:p>
        </p:txBody>
      </p:sp>
    </p:spTree>
    <p:extLst>
      <p:ext uri="{BB962C8B-B14F-4D97-AF65-F5344CB8AC3E}">
        <p14:creationId xmlns:p14="http://schemas.microsoft.com/office/powerpoint/2010/main" val="42705860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99756C-1C20-43BE-B70D-63EAA0889F05}"/>
              </a:ext>
            </a:extLst>
          </p:cNvPr>
          <p:cNvSpPr>
            <a:spLocks noGrp="1"/>
          </p:cNvSpPr>
          <p:nvPr>
            <p:ph type="dt" sz="half" idx="10"/>
          </p:nvPr>
        </p:nvSpPr>
        <p:spPr/>
        <p:txBody>
          <a:bodyPr/>
          <a:lstStyle/>
          <a:p>
            <a:fld id="{81BAC987-7E54-42A5-94A8-038D6CD54BAF}" type="datetimeFigureOut">
              <a:rPr lang="en-IN" smtClean="0"/>
              <a:t>23-11-2024</a:t>
            </a:fld>
            <a:endParaRPr lang="en-IN"/>
          </a:p>
        </p:txBody>
      </p:sp>
      <p:sp>
        <p:nvSpPr>
          <p:cNvPr id="3" name="Footer Placeholder 2">
            <a:extLst>
              <a:ext uri="{FF2B5EF4-FFF2-40B4-BE49-F238E27FC236}">
                <a16:creationId xmlns:a16="http://schemas.microsoft.com/office/drawing/2014/main" id="{C2D6BCC7-E0FE-42A1-9A81-363C4C7F07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FB3870-4846-4A2C-A34B-4AA5B191723E}"/>
              </a:ext>
            </a:extLst>
          </p:cNvPr>
          <p:cNvSpPr>
            <a:spLocks noGrp="1"/>
          </p:cNvSpPr>
          <p:nvPr>
            <p:ph type="sldNum" sz="quarter" idx="12"/>
          </p:nvPr>
        </p:nvSpPr>
        <p:spPr/>
        <p:txBody>
          <a:bodyPr/>
          <a:lstStyle/>
          <a:p>
            <a:fld id="{340FF9AA-D81D-47C3-9547-497EEEA1BB8C}" type="slidenum">
              <a:rPr lang="en-IN" smtClean="0"/>
              <a:t>‹#›</a:t>
            </a:fld>
            <a:endParaRPr lang="en-IN"/>
          </a:p>
        </p:txBody>
      </p:sp>
    </p:spTree>
    <p:extLst>
      <p:ext uri="{BB962C8B-B14F-4D97-AF65-F5344CB8AC3E}">
        <p14:creationId xmlns:p14="http://schemas.microsoft.com/office/powerpoint/2010/main" val="225356647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EAA72-2817-4443-A260-461EF5EF5F68}"/>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A6C3A8-039F-4720-8694-B189FA96B5CB}"/>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5069F-8613-4895-A586-F44F6EC979BF}"/>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7536D2C1-5C41-438B-9DB4-380DE6CDCEEA}"/>
              </a:ext>
            </a:extLst>
          </p:cNvPr>
          <p:cNvSpPr>
            <a:spLocks noGrp="1"/>
          </p:cNvSpPr>
          <p:nvPr>
            <p:ph type="dt" sz="half" idx="10"/>
          </p:nvPr>
        </p:nvSpPr>
        <p:spPr/>
        <p:txBody>
          <a:bodyPr/>
          <a:lstStyle/>
          <a:p>
            <a:fld id="{81BAC987-7E54-42A5-94A8-038D6CD54BAF}" type="datetimeFigureOut">
              <a:rPr lang="en-IN" smtClean="0"/>
              <a:t>23-11-2024</a:t>
            </a:fld>
            <a:endParaRPr lang="en-IN"/>
          </a:p>
        </p:txBody>
      </p:sp>
      <p:sp>
        <p:nvSpPr>
          <p:cNvPr id="6" name="Footer Placeholder 5">
            <a:extLst>
              <a:ext uri="{FF2B5EF4-FFF2-40B4-BE49-F238E27FC236}">
                <a16:creationId xmlns:a16="http://schemas.microsoft.com/office/drawing/2014/main" id="{F65DB207-5B3F-4524-808E-7E7F2CEBA1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4B1DF4-512C-4605-9019-630A9B1A405C}"/>
              </a:ext>
            </a:extLst>
          </p:cNvPr>
          <p:cNvSpPr>
            <a:spLocks noGrp="1"/>
          </p:cNvSpPr>
          <p:nvPr>
            <p:ph type="sldNum" sz="quarter" idx="12"/>
          </p:nvPr>
        </p:nvSpPr>
        <p:spPr/>
        <p:txBody>
          <a:bodyPr/>
          <a:lstStyle/>
          <a:p>
            <a:fld id="{340FF9AA-D81D-47C3-9547-497EEEA1BB8C}" type="slidenum">
              <a:rPr lang="en-IN" smtClean="0"/>
              <a:t>‹#›</a:t>
            </a:fld>
            <a:endParaRPr lang="en-IN"/>
          </a:p>
        </p:txBody>
      </p:sp>
    </p:spTree>
    <p:extLst>
      <p:ext uri="{BB962C8B-B14F-4D97-AF65-F5344CB8AC3E}">
        <p14:creationId xmlns:p14="http://schemas.microsoft.com/office/powerpoint/2010/main" val="30512609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16DD6-F428-4D75-80E9-9B84034E1D54}"/>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B7E2CD-EEDA-45F1-80B1-B9291BBF8450}"/>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IN"/>
          </a:p>
        </p:txBody>
      </p:sp>
      <p:sp>
        <p:nvSpPr>
          <p:cNvPr id="4" name="Text Placeholder 3">
            <a:extLst>
              <a:ext uri="{FF2B5EF4-FFF2-40B4-BE49-F238E27FC236}">
                <a16:creationId xmlns:a16="http://schemas.microsoft.com/office/drawing/2014/main" id="{0F0C639D-EEDB-40EC-8BFF-929AF77CAED9}"/>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1205FE33-39A8-4FF0-B6ED-96E1847A6450}"/>
              </a:ext>
            </a:extLst>
          </p:cNvPr>
          <p:cNvSpPr>
            <a:spLocks noGrp="1"/>
          </p:cNvSpPr>
          <p:nvPr>
            <p:ph type="dt" sz="half" idx="10"/>
          </p:nvPr>
        </p:nvSpPr>
        <p:spPr/>
        <p:txBody>
          <a:bodyPr/>
          <a:lstStyle/>
          <a:p>
            <a:fld id="{81BAC987-7E54-42A5-94A8-038D6CD54BAF}" type="datetimeFigureOut">
              <a:rPr lang="en-IN" smtClean="0"/>
              <a:t>23-11-2024</a:t>
            </a:fld>
            <a:endParaRPr lang="en-IN"/>
          </a:p>
        </p:txBody>
      </p:sp>
      <p:sp>
        <p:nvSpPr>
          <p:cNvPr id="6" name="Footer Placeholder 5">
            <a:extLst>
              <a:ext uri="{FF2B5EF4-FFF2-40B4-BE49-F238E27FC236}">
                <a16:creationId xmlns:a16="http://schemas.microsoft.com/office/drawing/2014/main" id="{A58A1E0A-0E25-453A-8419-EC362F6CCC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7AEBC5-CFA1-4EB4-B0F6-3EE83114D18B}"/>
              </a:ext>
            </a:extLst>
          </p:cNvPr>
          <p:cNvSpPr>
            <a:spLocks noGrp="1"/>
          </p:cNvSpPr>
          <p:nvPr>
            <p:ph type="sldNum" sz="quarter" idx="12"/>
          </p:nvPr>
        </p:nvSpPr>
        <p:spPr/>
        <p:txBody>
          <a:bodyPr/>
          <a:lstStyle/>
          <a:p>
            <a:fld id="{340FF9AA-D81D-47C3-9547-497EEEA1BB8C}" type="slidenum">
              <a:rPr lang="en-IN" smtClean="0"/>
              <a:t>‹#›</a:t>
            </a:fld>
            <a:endParaRPr lang="en-IN"/>
          </a:p>
        </p:txBody>
      </p:sp>
    </p:spTree>
    <p:extLst>
      <p:ext uri="{BB962C8B-B14F-4D97-AF65-F5344CB8AC3E}">
        <p14:creationId xmlns:p14="http://schemas.microsoft.com/office/powerpoint/2010/main" val="7982083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ADBA7A-FAA6-4F13-81F7-187C1C2D47D9}"/>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3F02BF-904A-4CC9-84B5-91681733A762}"/>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A008BD-94F3-4535-AA55-491C0A02AFA2}"/>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81BAC987-7E54-42A5-94A8-038D6CD54BAF}" type="datetimeFigureOut">
              <a:rPr lang="en-IN" smtClean="0"/>
              <a:t>23-11-2024</a:t>
            </a:fld>
            <a:endParaRPr lang="en-IN"/>
          </a:p>
        </p:txBody>
      </p:sp>
      <p:sp>
        <p:nvSpPr>
          <p:cNvPr id="5" name="Footer Placeholder 4">
            <a:extLst>
              <a:ext uri="{FF2B5EF4-FFF2-40B4-BE49-F238E27FC236}">
                <a16:creationId xmlns:a16="http://schemas.microsoft.com/office/drawing/2014/main" id="{6330217D-9FE3-4890-8C20-DF82AC18E149}"/>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CA54A7-FF32-4EF2-BF9D-2149DA8FB0AE}"/>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340FF9AA-D81D-47C3-9547-497EEEA1BB8C}" type="slidenum">
              <a:rPr lang="en-IN" smtClean="0"/>
              <a:t>‹#›</a:t>
            </a:fld>
            <a:endParaRPr lang="en-IN"/>
          </a:p>
        </p:txBody>
      </p:sp>
    </p:spTree>
    <p:extLst>
      <p:ext uri="{BB962C8B-B14F-4D97-AF65-F5344CB8AC3E}">
        <p14:creationId xmlns:p14="http://schemas.microsoft.com/office/powerpoint/2010/main" val="1136988014"/>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09/CVPR.2016.91" TargetMode="External"/><Relationship Id="rId2" Type="http://schemas.openxmlformats.org/officeDocument/2006/relationships/hyperlink" Target="https://doi.org/10.3390/e22090941" TargetMode="Externa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9" name="TextBox 7">
            <a:extLst>
              <a:ext uri="{FF2B5EF4-FFF2-40B4-BE49-F238E27FC236}">
                <a16:creationId xmlns:a16="http://schemas.microsoft.com/office/drawing/2014/main" id="{1D12CCA4-DC52-49B1-A859-E8501F6697CB}"/>
              </a:ext>
            </a:extLst>
          </p:cNvPr>
          <p:cNvSpPr txBox="1"/>
          <p:nvPr/>
        </p:nvSpPr>
        <p:spPr>
          <a:xfrm>
            <a:off x="2961267" y="2257422"/>
            <a:ext cx="8611845" cy="1032719"/>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00"/>
              </a:lnSpc>
            </a:pPr>
            <a:r>
              <a:rPr lang="en-US" sz="3000" b="1" dirty="0">
                <a:latin typeface="Times New Roman" panose="02020603050405020304" pitchFamily="18" charset="0"/>
                <a:ea typeface="Canva Sans Bold"/>
                <a:cs typeface="Times New Roman" panose="02020603050405020304" pitchFamily="18" charset="0"/>
                <a:sym typeface="Canva Sans Bold"/>
              </a:rPr>
              <a:t>Title –  An Indoor Navigation System For </a:t>
            </a:r>
          </a:p>
          <a:p>
            <a:pPr algn="ctr">
              <a:lnSpc>
                <a:spcPts val="4200"/>
              </a:lnSpc>
            </a:pPr>
            <a:r>
              <a:rPr lang="en-US" sz="3000" b="1" dirty="0">
                <a:latin typeface="Times New Roman" panose="02020603050405020304" pitchFamily="18" charset="0"/>
                <a:ea typeface="Canva Sans Bold"/>
                <a:cs typeface="Times New Roman" panose="02020603050405020304" pitchFamily="18" charset="0"/>
                <a:sym typeface="Canva Sans Bold"/>
              </a:rPr>
              <a:t>Visually Impaired People </a:t>
            </a:r>
          </a:p>
        </p:txBody>
      </p:sp>
      <p:pic>
        <p:nvPicPr>
          <p:cNvPr id="10" name="Picture 9">
            <a:extLst>
              <a:ext uri="{FF2B5EF4-FFF2-40B4-BE49-F238E27FC236}">
                <a16:creationId xmlns:a16="http://schemas.microsoft.com/office/drawing/2014/main" id="{56957FD3-A3E8-472A-A597-92993550FE9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09209" y="843389"/>
            <a:ext cx="5172075" cy="1304925"/>
          </a:xfrm>
          <a:prstGeom prst="rect">
            <a:avLst/>
          </a:prstGeom>
          <a:noFill/>
        </p:spPr>
      </p:pic>
      <p:pic>
        <p:nvPicPr>
          <p:cNvPr id="11" name="Picture 10">
            <a:extLst>
              <a:ext uri="{FF2B5EF4-FFF2-40B4-BE49-F238E27FC236}">
                <a16:creationId xmlns:a16="http://schemas.microsoft.com/office/drawing/2014/main" id="{B05AF5E1-DF39-48D5-A2AB-715726140BA2}"/>
              </a:ext>
            </a:extLst>
          </p:cNvPr>
          <p:cNvPicPr>
            <a:picLocks noChangeAspect="1"/>
          </p:cNvPicPr>
          <p:nvPr/>
        </p:nvPicPr>
        <p:blipFill>
          <a:blip r:embed="rId4"/>
          <a:stretch>
            <a:fillRect/>
          </a:stretch>
        </p:blipFill>
        <p:spPr>
          <a:xfrm>
            <a:off x="3266153" y="3794395"/>
            <a:ext cx="8306959" cy="1829055"/>
          </a:xfrm>
          <a:prstGeom prst="rect">
            <a:avLst/>
          </a:prstGeom>
        </p:spPr>
      </p:pic>
      <p:sp>
        <p:nvSpPr>
          <p:cNvPr id="14" name="Text 0">
            <a:extLst>
              <a:ext uri="{FF2B5EF4-FFF2-40B4-BE49-F238E27FC236}">
                <a16:creationId xmlns:a16="http://schemas.microsoft.com/office/drawing/2014/main" id="{4C21BEA4-B17A-4B51-A14B-0A1659E85ADB}"/>
              </a:ext>
            </a:extLst>
          </p:cNvPr>
          <p:cNvSpPr/>
          <p:nvPr/>
        </p:nvSpPr>
        <p:spPr>
          <a:xfrm>
            <a:off x="10213710" y="5870247"/>
            <a:ext cx="3674412" cy="131586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IN" sz="2800" b="1" dirty="0">
                <a:latin typeface="Times New Roman" panose="02020603050405020304" pitchFamily="18" charset="0"/>
                <a:cs typeface="Times New Roman" panose="02020603050405020304" pitchFamily="18" charset="0"/>
              </a:rPr>
              <a:t>          Guided By</a:t>
            </a:r>
          </a:p>
          <a:p>
            <a:r>
              <a:rPr lang="it-IT" sz="2400" dirty="0">
                <a:latin typeface="Times New Roman" panose="02020603050405020304" pitchFamily="18" charset="0"/>
                <a:cs typeface="Times New Roman" panose="02020603050405020304" pitchFamily="18" charset="0"/>
              </a:rPr>
              <a:t>PROF.(SMT.) SARASWATI                             VIJAYSINGH PATIL</a:t>
            </a:r>
            <a:endParaRPr lang="en-US" sz="445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1CE8F41-34BF-4EEF-8AAB-D202D684412E}"/>
              </a:ext>
            </a:extLst>
          </p:cNvPr>
          <p:cNvSpPr/>
          <p:nvPr/>
        </p:nvSpPr>
        <p:spPr>
          <a:xfrm>
            <a:off x="428263" y="219919"/>
            <a:ext cx="13843322" cy="7558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C47022E-948C-4813-AA6C-B1FCC1396E9F}"/>
              </a:ext>
            </a:extLst>
          </p:cNvPr>
          <p:cNvSpPr/>
          <p:nvPr/>
        </p:nvSpPr>
        <p:spPr>
          <a:xfrm>
            <a:off x="1777437" y="738508"/>
            <a:ext cx="8920480" cy="108293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IN" sz="4800" dirty="0">
                <a:latin typeface="Times New Roman" panose="02020603050405020304" pitchFamily="18" charset="0"/>
                <a:cs typeface="Times New Roman" panose="02020603050405020304" pitchFamily="18" charset="0"/>
              </a:rPr>
              <a:t>Proposed Solution</a:t>
            </a:r>
            <a:endParaRPr lang="en-US" sz="4450" b="1"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EC7C7C3C-F867-432C-ACA5-BA27E0F42591}"/>
              </a:ext>
            </a:extLst>
          </p:cNvPr>
          <p:cNvSpPr/>
          <p:nvPr/>
        </p:nvSpPr>
        <p:spPr>
          <a:xfrm>
            <a:off x="1904758" y="2284159"/>
            <a:ext cx="10248659" cy="322454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Object Detection</a:t>
            </a:r>
          </a:p>
          <a:p>
            <a:pPr algn="just"/>
            <a:r>
              <a:rPr lang="en-US" sz="2000" dirty="0">
                <a:latin typeface="Times New Roman" panose="02020603050405020304" pitchFamily="18" charset="0"/>
                <a:cs typeface="Times New Roman" panose="02020603050405020304" pitchFamily="18" charset="0"/>
              </a:rPr>
              <a:t>	Utilize YOLO11 for real-time object detection in indoor environments, identifying key landmarks and obstacles.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Distance Estimation</a:t>
            </a:r>
          </a:p>
          <a:p>
            <a:pPr algn="just"/>
            <a:r>
              <a:rPr lang="en-US" sz="2000" dirty="0">
                <a:latin typeface="Times New Roman" panose="02020603050405020304" pitchFamily="18" charset="0"/>
                <a:cs typeface="Times New Roman" panose="02020603050405020304" pitchFamily="18" charset="0"/>
              </a:rPr>
              <a:t>	The system estimates the distance to detected objects, providing spatial awareness to the user.</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User Interface</a:t>
            </a:r>
          </a:p>
          <a:p>
            <a:pPr algn="just"/>
            <a:r>
              <a:rPr lang="en-US" sz="2000" dirty="0">
                <a:latin typeface="Times New Roman" panose="02020603050405020304" pitchFamily="18" charset="0"/>
                <a:cs typeface="Times New Roman" panose="02020603050405020304" pitchFamily="18" charset="0"/>
              </a:rPr>
              <a:t>	Design a user-friendly interface for providing audio-visual cues of object distances, enhancing accessibility for visually impaired individuals.</a:t>
            </a:r>
          </a:p>
        </p:txBody>
      </p:sp>
      <p:sp>
        <p:nvSpPr>
          <p:cNvPr id="4" name="Rectangle 3">
            <a:extLst>
              <a:ext uri="{FF2B5EF4-FFF2-40B4-BE49-F238E27FC236}">
                <a16:creationId xmlns:a16="http://schemas.microsoft.com/office/drawing/2014/main" id="{A409CCE1-2E15-4A0C-A4C2-6B95511A1A83}"/>
              </a:ext>
            </a:extLst>
          </p:cNvPr>
          <p:cNvSpPr/>
          <p:nvPr/>
        </p:nvSpPr>
        <p:spPr>
          <a:xfrm>
            <a:off x="428263" y="231494"/>
            <a:ext cx="13843322" cy="7558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6875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C473E8E8-17F0-4936-853F-4D52EA6AB0D4}"/>
              </a:ext>
            </a:extLst>
          </p:cNvPr>
          <p:cNvSpPr/>
          <p:nvPr/>
        </p:nvSpPr>
        <p:spPr>
          <a:xfrm>
            <a:off x="1795103" y="726093"/>
            <a:ext cx="8920480" cy="108293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IN" sz="4800" dirty="0">
                <a:latin typeface="Times New Roman" panose="02020603050405020304" pitchFamily="18" charset="0"/>
                <a:cs typeface="Times New Roman" panose="02020603050405020304" pitchFamily="18" charset="0"/>
              </a:rPr>
              <a:t>Methodology</a:t>
            </a:r>
            <a:endParaRPr lang="en-US" sz="445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504059B-3F44-4894-A64E-A500AA2E4668}"/>
              </a:ext>
            </a:extLst>
          </p:cNvPr>
          <p:cNvSpPr>
            <a:spLocks noChangeArrowheads="1"/>
          </p:cNvSpPr>
          <p:nvPr/>
        </p:nvSpPr>
        <p:spPr bwMode="auto">
          <a:xfrm>
            <a:off x="1676014" y="1858450"/>
            <a:ext cx="732595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Arial" panose="020B0604020202020204" pitchFamily="34" charset="0"/>
              </a:rPr>
              <a:t>Data Collection and Preparation</a:t>
            </a:r>
            <a:r>
              <a:rPr kumimoji="0" lang="en-US" altLang="en-US" sz="2000" b="0" i="0" u="none" strike="noStrike" cap="none" normalizeH="0" baseline="0" dirty="0">
                <a:ln>
                  <a:noFill/>
                </a:ln>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Arial" panose="020B0604020202020204" pitchFamily="34" charset="0"/>
              </a:rPr>
              <a:t>Use the COCO dataset for training and testing the model.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Arial" panose="020B0604020202020204" pitchFamily="34" charset="0"/>
              </a:rPr>
              <a:t>Perform data preprocessing like resizing, normalization, and augmentation.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Arial" panose="020B0604020202020204" pitchFamily="34" charset="0"/>
              </a:rPr>
              <a:t>Model Development</a:t>
            </a:r>
            <a:r>
              <a:rPr kumimoji="0" lang="en-US" altLang="en-US" sz="2000" b="0" i="0" u="none" strike="noStrike" cap="none" normalizeH="0" baseline="0" dirty="0">
                <a:ln>
                  <a:noFill/>
                </a:ln>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Arial" panose="020B0604020202020204" pitchFamily="34" charset="0"/>
              </a:rPr>
              <a:t>Use YOLO v11 for real-time object detection.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Arial" panose="020B0604020202020204" pitchFamily="34" charset="0"/>
              </a:rPr>
              <a:t>Train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a:t>
            </a:r>
            <a:r>
              <a:rPr kumimoji="0" lang="en-US" altLang="en-US" sz="2000" b="0" i="0" u="none" strike="noStrike" cap="none" normalizeH="0" baseline="0" dirty="0">
                <a:ln>
                  <a:noFill/>
                </a:ln>
                <a:effectLst/>
                <a:latin typeface="Arial" panose="020B0604020202020204" pitchFamily="34" charset="0"/>
              </a:rPr>
              <a:t> model to recognize common objects.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Arial" panose="020B0604020202020204" pitchFamily="34" charset="0"/>
              </a:rPr>
              <a:t>Integration</a:t>
            </a:r>
            <a:r>
              <a:rPr kumimoji="0" lang="en-US" altLang="en-US" sz="2000" b="0" i="0" u="none" strike="noStrike" cap="none" normalizeH="0" baseline="0" dirty="0">
                <a:ln>
                  <a:noFill/>
                </a:ln>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Arial" panose="020B0604020202020204" pitchFamily="34" charset="0"/>
              </a:rPr>
              <a:t>Connect the system to a camera for live video feed.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Arial" panose="020B0604020202020204" pitchFamily="34" charset="0"/>
              </a:rPr>
              <a:t>Generate audio feedback for detected objects.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Arial" panose="020B0604020202020204" pitchFamily="34" charset="0"/>
              </a:rPr>
              <a:t>Testing</a:t>
            </a:r>
            <a:r>
              <a:rPr kumimoji="0" lang="en-US" altLang="en-US" sz="2000" b="0" i="0" u="none" strike="noStrike" cap="none" normalizeH="0" baseline="0" dirty="0">
                <a:ln>
                  <a:noFill/>
                </a:ln>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Arial" panose="020B0604020202020204" pitchFamily="34" charset="0"/>
              </a:rPr>
              <a:t>Evaluate the system in various environments (indoor and outdoor).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latin typeface="Arial" panose="020B0604020202020204" pitchFamily="34" charset="0"/>
              </a:rPr>
              <a:t>Test accuracy, response time, and user-friendliness.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
        <p:nvSpPr>
          <p:cNvPr id="5" name="Rectangle 4">
            <a:extLst>
              <a:ext uri="{FF2B5EF4-FFF2-40B4-BE49-F238E27FC236}">
                <a16:creationId xmlns:a16="http://schemas.microsoft.com/office/drawing/2014/main" id="{0E3A41ED-3973-4E00-8684-5A1907F3E0C5}"/>
              </a:ext>
            </a:extLst>
          </p:cNvPr>
          <p:cNvSpPr/>
          <p:nvPr/>
        </p:nvSpPr>
        <p:spPr>
          <a:xfrm>
            <a:off x="428263" y="231494"/>
            <a:ext cx="13843322" cy="7558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AB43F6B1-3101-483A-B22A-0216A124AF1E}"/>
              </a:ext>
            </a:extLst>
          </p:cNvPr>
          <p:cNvPicPr>
            <a:picLocks noChangeAspect="1"/>
          </p:cNvPicPr>
          <p:nvPr/>
        </p:nvPicPr>
        <p:blipFill>
          <a:blip r:embed="rId2"/>
          <a:stretch>
            <a:fillRect/>
          </a:stretch>
        </p:blipFill>
        <p:spPr>
          <a:xfrm>
            <a:off x="9954229" y="1388962"/>
            <a:ext cx="3611300" cy="5331388"/>
          </a:xfrm>
          <a:prstGeom prst="rect">
            <a:avLst/>
          </a:prstGeom>
        </p:spPr>
      </p:pic>
    </p:spTree>
    <p:extLst>
      <p:ext uri="{BB962C8B-B14F-4D97-AF65-F5344CB8AC3E}">
        <p14:creationId xmlns:p14="http://schemas.microsoft.com/office/powerpoint/2010/main" val="106731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F706BBA4-25E8-475F-A16C-5A60D5199A54}"/>
              </a:ext>
            </a:extLst>
          </p:cNvPr>
          <p:cNvSpPr/>
          <p:nvPr/>
        </p:nvSpPr>
        <p:spPr>
          <a:xfrm>
            <a:off x="2525162" y="747903"/>
            <a:ext cx="8920480" cy="108293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IN" sz="4800" dirty="0">
                <a:latin typeface="Times New Roman" panose="02020603050405020304" pitchFamily="18" charset="0"/>
                <a:cs typeface="Times New Roman" panose="02020603050405020304" pitchFamily="18" charset="0"/>
              </a:rPr>
              <a:t>Result/Analysis in detail</a:t>
            </a:r>
            <a:endParaRPr lang="en-US" sz="4450" b="1"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9CA4F29A-FE96-4B9E-9379-AC276956921E}"/>
              </a:ext>
            </a:extLst>
          </p:cNvPr>
          <p:cNvSpPr/>
          <p:nvPr/>
        </p:nvSpPr>
        <p:spPr>
          <a:xfrm>
            <a:off x="2525162" y="2379559"/>
            <a:ext cx="9858375" cy="281393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accuracy in detecting objects under standard conditions.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Quick response time, providing near-instant feedback.</a:t>
            </a:r>
          </a:p>
          <a:p>
            <a:pPr lvl="1"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Detection accuracy drops in poor lighting or with overlapping objects.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Require more detailed environment for Navigation.</a:t>
            </a: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Feedback</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improves mobility and confidence in users.</a:t>
            </a:r>
          </a:p>
        </p:txBody>
      </p:sp>
      <p:sp>
        <p:nvSpPr>
          <p:cNvPr id="4" name="Rectangle 3">
            <a:extLst>
              <a:ext uri="{FF2B5EF4-FFF2-40B4-BE49-F238E27FC236}">
                <a16:creationId xmlns:a16="http://schemas.microsoft.com/office/drawing/2014/main" id="{F60EE873-0CD0-481A-86B8-52FA964F7549}"/>
              </a:ext>
            </a:extLst>
          </p:cNvPr>
          <p:cNvSpPr/>
          <p:nvPr/>
        </p:nvSpPr>
        <p:spPr>
          <a:xfrm>
            <a:off x="428263" y="231494"/>
            <a:ext cx="13843322" cy="7558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68929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48E4E7BD-CF22-4391-BCB7-1FF0D6B98132}"/>
              </a:ext>
            </a:extLst>
          </p:cNvPr>
          <p:cNvSpPr/>
          <p:nvPr/>
        </p:nvSpPr>
        <p:spPr>
          <a:xfrm>
            <a:off x="1099671" y="731424"/>
            <a:ext cx="8920480" cy="108293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IN" sz="4800" dirty="0">
                <a:latin typeface="Times New Roman" panose="02020603050405020304" pitchFamily="18" charset="0"/>
                <a:cs typeface="Times New Roman" panose="02020603050405020304" pitchFamily="18" charset="0"/>
              </a:rPr>
              <a:t>Future Work</a:t>
            </a:r>
            <a:endParaRPr lang="en-US" sz="4450" b="1"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51D9E382-8C04-4E8C-AED3-B564D41B98BC}"/>
              </a:ext>
            </a:extLst>
          </p:cNvPr>
          <p:cNvSpPr>
            <a:spLocks noChangeArrowheads="1"/>
          </p:cNvSpPr>
          <p:nvPr/>
        </p:nvSpPr>
        <p:spPr bwMode="auto">
          <a:xfrm>
            <a:off x="1376979" y="1460206"/>
            <a:ext cx="1136674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Improved Object Recognition</a:t>
            </a:r>
          </a:p>
          <a:p>
            <a:pPr algn="just"/>
            <a:r>
              <a:rPr lang="en-US" dirty="0">
                <a:latin typeface="Times New Roman" panose="02020603050405020304" pitchFamily="18" charset="0"/>
                <a:cs typeface="Times New Roman" panose="02020603050405020304" pitchFamily="18" charset="0"/>
              </a:rPr>
              <a:t>	Explore advanced object detection models and techniques to enhance the accuracy and robustness of the system 	in various lighting conditions and occlusions.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Implement Indoor Navigation</a:t>
            </a:r>
          </a:p>
          <a:p>
            <a:pPr algn="just"/>
            <a:r>
              <a:rPr lang="en-US" dirty="0">
                <a:latin typeface="Times New Roman" panose="02020603050405020304" pitchFamily="18" charset="0"/>
                <a:cs typeface="Times New Roman" panose="02020603050405020304" pitchFamily="18" charset="0"/>
              </a:rPr>
              <a:t>	Develop and integrate a robust indoor navigation module using the detected objects and distance estimations to 	guide visually impaired users effectively.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Enhanced User Interface</a:t>
            </a:r>
          </a:p>
          <a:p>
            <a:pPr lvl="1" algn="just"/>
            <a:r>
              <a:rPr lang="en-US" dirty="0">
                <a:latin typeface="Times New Roman" panose="02020603050405020304" pitchFamily="18" charset="0"/>
                <a:cs typeface="Times New Roman" panose="02020603050405020304" pitchFamily="18" charset="0"/>
              </a:rPr>
              <a:t>	Develop a more intuitive and user-friendly interface, incorporating haptic feedback and advanced audio cues for 	improved user experience and accessibility.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Real-world Deployment and User Testing</a:t>
            </a:r>
          </a:p>
          <a:p>
            <a:pPr algn="just"/>
            <a:r>
              <a:rPr lang="en-US" dirty="0">
                <a:latin typeface="Times New Roman" panose="02020603050405020304" pitchFamily="18" charset="0"/>
                <a:cs typeface="Times New Roman" panose="02020603050405020304" pitchFamily="18" charset="0"/>
              </a:rPr>
              <a:t>	Conduct extensive real-world testing with visually impaired individuals to gather feedback and refine the 	system for practical applications.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01513F8-AD07-49A4-810B-AE2A5085A7E2}"/>
              </a:ext>
            </a:extLst>
          </p:cNvPr>
          <p:cNvSpPr/>
          <p:nvPr/>
        </p:nvSpPr>
        <p:spPr>
          <a:xfrm>
            <a:off x="428263" y="231494"/>
            <a:ext cx="13843322" cy="7558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62948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77C9CCA-FF7F-4914-B210-B7E0945D1204}"/>
              </a:ext>
            </a:extLst>
          </p:cNvPr>
          <p:cNvSpPr/>
          <p:nvPr/>
        </p:nvSpPr>
        <p:spPr>
          <a:xfrm>
            <a:off x="1239520" y="726093"/>
            <a:ext cx="8920480" cy="108293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IN" sz="4800" dirty="0">
                <a:latin typeface="Times New Roman" panose="02020603050405020304" pitchFamily="18" charset="0"/>
                <a:cs typeface="Times New Roman" panose="02020603050405020304" pitchFamily="18" charset="0"/>
              </a:rPr>
              <a:t>Conclusion</a:t>
            </a:r>
            <a:endParaRPr lang="en-US" sz="4450" b="1"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7DB6EFF8-DF00-4CB1-8E49-C0A8BFA36875}"/>
              </a:ext>
            </a:extLst>
          </p:cNvPr>
          <p:cNvSpPr/>
          <p:nvPr/>
        </p:nvSpPr>
        <p:spPr>
          <a:xfrm>
            <a:off x="1374855" y="2365448"/>
            <a:ext cx="11554067" cy="2148945"/>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2000" dirty="0">
                <a:effectLst/>
                <a:latin typeface="Times New Roman" panose="02020603050405020304" pitchFamily="18" charset="0"/>
                <a:ea typeface="Times New Roman" panose="02020603050405020304" pitchFamily="18" charset="0"/>
              </a:rPr>
              <a:t>The Object Detection System for Blind People is a helpful tool that makes life safer and easier for people who are visually impaired. It uses technology to detect objects and let the user know what is around them. The system is simple to use and works well, providing quick help for moving around and avoiding obstacles. In the future, improvements in how well it detects objects, how small and portable it is, and how easy it is to use will make it even better. This will help more people use it and improve the daily lives of those with visual impairments.</a:t>
            </a:r>
            <a:r>
              <a:rPr lang="en-IN" sz="2000" dirty="0">
                <a:effectLst/>
                <a:latin typeface="Times New Roman" panose="02020603050405020304" pitchFamily="18" charset="0"/>
                <a:ea typeface="SimSun" panose="02010600030101010101" pitchFamily="2" charset="-122"/>
              </a:rPr>
              <a:t> </a:t>
            </a:r>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D80EE39-95D3-45B9-AF43-B5844CB7802A}"/>
              </a:ext>
            </a:extLst>
          </p:cNvPr>
          <p:cNvSpPr/>
          <p:nvPr/>
        </p:nvSpPr>
        <p:spPr>
          <a:xfrm>
            <a:off x="428263" y="231494"/>
            <a:ext cx="13843322" cy="7558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0344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217C1D-C2BA-45B7-B605-EA7D83789AC6}"/>
              </a:ext>
            </a:extLst>
          </p:cNvPr>
          <p:cNvSpPr txBox="1"/>
          <p:nvPr/>
        </p:nvSpPr>
        <p:spPr>
          <a:xfrm>
            <a:off x="2152891" y="1018572"/>
            <a:ext cx="7342435" cy="853299"/>
          </a:xfrm>
          <a:prstGeom prst="rect">
            <a:avLst/>
          </a:prstGeom>
          <a:noFill/>
        </p:spPr>
        <p:txBody>
          <a:bodyPr wrap="square">
            <a:spAutoFit/>
          </a:bodyPr>
          <a:lstStyle/>
          <a:p>
            <a:pPr marL="0" indent="0">
              <a:buNone/>
            </a:pPr>
            <a:r>
              <a:rPr lang="en-IN" sz="4800" dirty="0">
                <a:latin typeface="Times New Roman" panose="02020603050405020304" pitchFamily="18" charset="0"/>
                <a:cs typeface="Times New Roman" panose="02020603050405020304" pitchFamily="18" charset="0"/>
              </a:rPr>
              <a:t>References</a:t>
            </a:r>
            <a:endParaRPr lang="en-US" sz="4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6F3B46B-36A6-4F66-A56D-F7E00786706D}"/>
              </a:ext>
            </a:extLst>
          </p:cNvPr>
          <p:cNvSpPr txBox="1"/>
          <p:nvPr/>
        </p:nvSpPr>
        <p:spPr>
          <a:xfrm>
            <a:off x="2180126" y="1967697"/>
            <a:ext cx="10262659" cy="40934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s-ES" sz="2000" dirty="0" err="1">
                <a:latin typeface="Times New Roman" panose="02020603050405020304" pitchFamily="18" charset="0"/>
                <a:cs typeface="Times New Roman" panose="02020603050405020304" pitchFamily="18" charset="0"/>
              </a:rPr>
              <a:t>Malay</a:t>
            </a:r>
            <a:r>
              <a:rPr lang="es-ES" sz="2000" dirty="0">
                <a:latin typeface="Times New Roman" panose="02020603050405020304" pitchFamily="18" charset="0"/>
                <a:cs typeface="Times New Roman" panose="02020603050405020304" pitchFamily="18" charset="0"/>
              </a:rPr>
              <a:t> </a:t>
            </a:r>
            <a:r>
              <a:rPr lang="es-ES" sz="2000" dirty="0" err="1">
                <a:latin typeface="Times New Roman" panose="02020603050405020304" pitchFamily="18" charset="0"/>
                <a:cs typeface="Times New Roman" panose="02020603050405020304" pitchFamily="18" charset="0"/>
              </a:rPr>
              <a:t>Kishore</a:t>
            </a:r>
            <a:r>
              <a:rPr lang="es-ES" sz="2000" dirty="0">
                <a:latin typeface="Times New Roman" panose="02020603050405020304" pitchFamily="18" charset="0"/>
                <a:cs typeface="Times New Roman" panose="02020603050405020304" pitchFamily="18" charset="0"/>
              </a:rPr>
              <a:t> </a:t>
            </a:r>
            <a:r>
              <a:rPr lang="es-ES" sz="2000" dirty="0" err="1">
                <a:latin typeface="Times New Roman" panose="02020603050405020304" pitchFamily="18" charset="0"/>
                <a:cs typeface="Times New Roman" panose="02020603050405020304" pitchFamily="18" charset="0"/>
              </a:rPr>
              <a:t>Dutta</a:t>
            </a:r>
            <a:r>
              <a:rPr lang="es-ES" sz="2000" dirty="0">
                <a:latin typeface="Times New Roman" panose="02020603050405020304" pitchFamily="18" charset="0"/>
                <a:cs typeface="Times New Roman" panose="02020603050405020304" pitchFamily="18" charset="0"/>
              </a:rPr>
              <a:t>, Carlos M. Travieso-</a:t>
            </a:r>
            <a:r>
              <a:rPr lang="es-ES" sz="2000" dirty="0" err="1">
                <a:latin typeface="Times New Roman" panose="02020603050405020304" pitchFamily="18" charset="0"/>
                <a:cs typeface="Times New Roman" panose="02020603050405020304" pitchFamily="18" charset="0"/>
              </a:rPr>
              <a:t>Gonzalez</a:t>
            </a:r>
            <a:r>
              <a:rPr lang="en-US" sz="2000" dirty="0">
                <a:latin typeface="Times New Roman" panose="02020603050405020304" pitchFamily="18" charset="0"/>
                <a:cs typeface="Times New Roman" panose="02020603050405020304" pitchFamily="18" charset="0"/>
              </a:rPr>
              <a:t> "Efficient Multi-Object Detection and Smart Navigation Using Artificial Intelligence for Visually Impaired </a:t>
            </a:r>
            <a:r>
              <a:rPr lang="en-US" sz="2000" dirty="0" err="1">
                <a:latin typeface="Times New Roman" panose="02020603050405020304" pitchFamily="18" charset="0"/>
                <a:cs typeface="Times New Roman" panose="02020603050405020304" pitchFamily="18" charset="0"/>
              </a:rPr>
              <a:t>People“Published</a:t>
            </a:r>
            <a:r>
              <a:rPr lang="en-US" sz="2000" dirty="0">
                <a:latin typeface="Times New Roman" panose="02020603050405020304" pitchFamily="18" charset="0"/>
                <a:cs typeface="Times New Roman" panose="02020603050405020304" pitchFamily="18" charset="0"/>
              </a:rPr>
              <a:t> in: </a:t>
            </a:r>
            <a:r>
              <a:rPr lang="en-US" sz="2000" i="1" dirty="0">
                <a:latin typeface="Times New Roman" panose="02020603050405020304" pitchFamily="18" charset="0"/>
                <a:cs typeface="Times New Roman" panose="02020603050405020304" pitchFamily="18" charset="0"/>
              </a:rPr>
              <a:t>Entropy</a:t>
            </a:r>
            <a:r>
              <a:rPr lang="en-US" sz="2000" dirty="0">
                <a:latin typeface="Times New Roman" panose="02020603050405020304" pitchFamily="18" charset="0"/>
                <a:cs typeface="Times New Roman" panose="02020603050405020304" pitchFamily="18" charset="0"/>
              </a:rPr>
              <a:t>, 2020, Volume 22, Issue 9, Page 941</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DOI: </a:t>
            </a:r>
            <a:r>
              <a:rPr lang="en-US" sz="2000" dirty="0">
                <a:latin typeface="Times New Roman" panose="02020603050405020304" pitchFamily="18" charset="0"/>
                <a:cs typeface="Times New Roman" panose="02020603050405020304" pitchFamily="18" charset="0"/>
                <a:hlinkClick r:id="rId2"/>
              </a:rPr>
              <a:t>10.3390/e22090941</a:t>
            </a:r>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IN" sz="2000" dirty="0">
                <a:latin typeface="Times New Roman" panose="02020603050405020304" pitchFamily="18" charset="0"/>
                <a:cs typeface="Times New Roman" panose="02020603050405020304" pitchFamily="18" charset="0"/>
              </a:rPr>
              <a:t>Joseph Redmon, Ross </a:t>
            </a:r>
            <a:r>
              <a:rPr lang="en-IN" sz="2000" dirty="0" err="1">
                <a:latin typeface="Times New Roman" panose="02020603050405020304" pitchFamily="18" charset="0"/>
                <a:cs typeface="Times New Roman" panose="02020603050405020304" pitchFamily="18" charset="0"/>
              </a:rPr>
              <a:t>Girshick</a:t>
            </a:r>
            <a:r>
              <a:rPr lang="en-IN" sz="2000" dirty="0">
                <a:latin typeface="Times New Roman" panose="02020603050405020304" pitchFamily="18" charset="0"/>
                <a:cs typeface="Times New Roman" panose="02020603050405020304" pitchFamily="18" charset="0"/>
              </a:rPr>
              <a:t>, Ali Farhadi "YOLO: Real-Time Object Detection“</a:t>
            </a:r>
          </a:p>
          <a:p>
            <a:pPr marL="0" marR="0" lvl="0" indent="0" algn="l" defTabSz="914400" rtl="0" eaLnBrk="0" fontAlgn="base" latinLnBrk="0" hangingPunct="0">
              <a:lnSpc>
                <a:spcPct val="100000"/>
              </a:lnSpc>
              <a:spcBef>
                <a:spcPct val="0"/>
              </a:spcBef>
              <a:spcAft>
                <a:spcPct val="0"/>
              </a:spcAft>
              <a:buClrTx/>
              <a:buSzTx/>
              <a:tabLst/>
            </a:pPr>
            <a:r>
              <a:rPr lang="en-IN" sz="2000" dirty="0">
                <a:latin typeface="Times New Roman" panose="02020603050405020304" pitchFamily="18" charset="0"/>
                <a:cs typeface="Times New Roman" panose="02020603050405020304" pitchFamily="18" charset="0"/>
              </a:rPr>
              <a:t> IEEE Conference on Computer Vision and Pattern Recognition (CVPR), 2016</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DOI: </a:t>
            </a:r>
            <a:r>
              <a:rPr lang="en-IN" sz="2000" dirty="0">
                <a:latin typeface="Times New Roman" panose="02020603050405020304" pitchFamily="18" charset="0"/>
                <a:cs typeface="Times New Roman" panose="02020603050405020304" pitchFamily="18" charset="0"/>
                <a:hlinkClick r:id="rId3"/>
              </a:rPr>
              <a:t>10.1109/CVPR.2016.91</a:t>
            </a:r>
            <a:endParaRPr lang="en-IN"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IN"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IN" sz="2000" dirty="0">
                <a:latin typeface="Times New Roman" panose="02020603050405020304" pitchFamily="18" charset="0"/>
                <a:cs typeface="Times New Roman" panose="02020603050405020304" pitchFamily="18" charset="0"/>
              </a:rPr>
              <a:t>Hao Jiang, Thomas </a:t>
            </a:r>
            <a:r>
              <a:rPr lang="en-IN" sz="2000" dirty="0" err="1">
                <a:latin typeface="Times New Roman" panose="02020603050405020304" pitchFamily="18" charset="0"/>
                <a:cs typeface="Times New Roman" panose="02020603050405020304" pitchFamily="18" charset="0"/>
              </a:rPr>
              <a:t>Gonnot</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"Obstacle Detection and Text Recognition for Assisting Visually Impaired People “IEEE International Conference on Electro Information Technology, 2017</a:t>
            </a:r>
            <a:br>
              <a:rPr lang="en-US"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DOI: </a:t>
            </a:r>
            <a:r>
              <a:rPr lang="en-IN" sz="2000" u="sng" dirty="0">
                <a:latin typeface="Times New Roman" panose="02020603050405020304" pitchFamily="18" charset="0"/>
                <a:cs typeface="Times New Roman" panose="02020603050405020304" pitchFamily="18" charset="0"/>
              </a:rPr>
              <a:t>10.1109/EIT.2017.8053.384</a:t>
            </a:r>
            <a:endParaRPr kumimoji="0" lang="en-US" altLang="en-US" sz="20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DA506D0-7369-4AF6-81E8-16C7CE55A631}"/>
              </a:ext>
            </a:extLst>
          </p:cNvPr>
          <p:cNvSpPr/>
          <p:nvPr/>
        </p:nvSpPr>
        <p:spPr>
          <a:xfrm>
            <a:off x="428263" y="231494"/>
            <a:ext cx="13843322" cy="7558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63287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A50D79-68A8-4916-802D-EFA4B0E88B36}"/>
              </a:ext>
            </a:extLst>
          </p:cNvPr>
          <p:cNvSpPr/>
          <p:nvPr/>
        </p:nvSpPr>
        <p:spPr>
          <a:xfrm>
            <a:off x="428263" y="231494"/>
            <a:ext cx="13843322" cy="7558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C0EF4BF-6230-4D7D-BB4E-17B71276D844}"/>
              </a:ext>
            </a:extLst>
          </p:cNvPr>
          <p:cNvSpPr txBox="1"/>
          <p:nvPr/>
        </p:nvSpPr>
        <p:spPr>
          <a:xfrm>
            <a:off x="2951543" y="1871871"/>
            <a:ext cx="8391645" cy="1569660"/>
          </a:xfrm>
          <a:prstGeom prst="rect">
            <a:avLst/>
          </a:prstGeom>
          <a:noFill/>
        </p:spPr>
        <p:txBody>
          <a:bodyPr wrap="square">
            <a:spAutoFit/>
          </a:bodyPr>
          <a:lstStyle/>
          <a:p>
            <a:pPr marL="0" indent="0">
              <a:buNone/>
            </a:pPr>
            <a:r>
              <a:rPr lang="en-IN" sz="9600" dirty="0">
                <a:latin typeface="Times New Roman" panose="02020603050405020304" pitchFamily="18" charset="0"/>
                <a:cs typeface="Times New Roman" panose="02020603050405020304" pitchFamily="18" charset="0"/>
              </a:rPr>
              <a:t>THANK YOU </a:t>
            </a:r>
            <a:endParaRPr lang="en-US" sz="9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916ED9-F6FB-4A5E-9BD9-C2AED0BB2671}"/>
              </a:ext>
            </a:extLst>
          </p:cNvPr>
          <p:cNvSpPr txBox="1"/>
          <p:nvPr/>
        </p:nvSpPr>
        <p:spPr>
          <a:xfrm>
            <a:off x="4307712" y="3790041"/>
            <a:ext cx="7330860" cy="841724"/>
          </a:xfrm>
          <a:prstGeom prst="rect">
            <a:avLst/>
          </a:prstGeom>
          <a:noFill/>
        </p:spPr>
        <p:txBody>
          <a:bodyPr wrap="square">
            <a:spAutoFit/>
          </a:bodyPr>
          <a:lstStyle/>
          <a:p>
            <a:pPr marL="0" indent="0">
              <a:buNone/>
            </a:pPr>
            <a:r>
              <a:rPr lang="en-IN" sz="4800" dirty="0">
                <a:latin typeface="Times New Roman" panose="02020603050405020304" pitchFamily="18" charset="0"/>
                <a:cs typeface="Times New Roman" panose="02020603050405020304" pitchFamily="18" charset="0"/>
              </a:rPr>
              <a:t>For Your Attention </a:t>
            </a: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864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11" name="Text 0">
            <a:extLst>
              <a:ext uri="{FF2B5EF4-FFF2-40B4-BE49-F238E27FC236}">
                <a16:creationId xmlns:a16="http://schemas.microsoft.com/office/drawing/2014/main" id="{F15AB312-AF65-43F1-A734-249C520F84C9}"/>
              </a:ext>
            </a:extLst>
          </p:cNvPr>
          <p:cNvSpPr/>
          <p:nvPr/>
        </p:nvSpPr>
        <p:spPr>
          <a:xfrm>
            <a:off x="-798456" y="1253218"/>
            <a:ext cx="8920480" cy="108293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IN" sz="4800" dirty="0">
                <a:latin typeface="Times New Roman" panose="02020603050405020304" pitchFamily="18" charset="0"/>
                <a:cs typeface="Times New Roman" panose="02020603050405020304" pitchFamily="18" charset="0"/>
              </a:rPr>
              <a:t>		Introduction</a:t>
            </a:r>
            <a:endParaRPr lang="en-US" sz="4450" b="1" dirty="0">
              <a:latin typeface="Times New Roman" panose="02020603050405020304" pitchFamily="18" charset="0"/>
              <a:cs typeface="Times New Roman" panose="02020603050405020304" pitchFamily="18" charset="0"/>
            </a:endParaRPr>
          </a:p>
        </p:txBody>
      </p:sp>
      <p:sp>
        <p:nvSpPr>
          <p:cNvPr id="12" name="Text 1">
            <a:extLst>
              <a:ext uri="{FF2B5EF4-FFF2-40B4-BE49-F238E27FC236}">
                <a16:creationId xmlns:a16="http://schemas.microsoft.com/office/drawing/2014/main" id="{EDDE60DE-E1B0-425F-8FF0-83B2DAB74501}"/>
              </a:ext>
            </a:extLst>
          </p:cNvPr>
          <p:cNvSpPr/>
          <p:nvPr/>
        </p:nvSpPr>
        <p:spPr>
          <a:xfrm>
            <a:off x="1097280" y="2958354"/>
            <a:ext cx="12392809" cy="259613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2000" dirty="0">
                <a:latin typeface="Times New Roman" panose="02020603050405020304" pitchFamily="18" charset="0"/>
                <a:cs typeface="Times New Roman" panose="02020603050405020304" pitchFamily="18" charset="0"/>
              </a:rPr>
              <a:t>This Project details the creation of an Indoor navigation system designed to enhance the independence and safety of visually impaired individuals. Current indoor navigation solutions often fall short in providing reliable and accessible assistance for this population. Our system addresses this gap by leveraging the YOLOv11 object detection model for real-time environmental understanding, enabling users to navigate confidently and independently within indoor spaces. The system will provide real-time audio feedback about the user's surroundings, including obstacles and points of interest. Subsequent slides will delve into the project's objectives, methodology, results, and future implications.</a:t>
            </a:r>
          </a:p>
        </p:txBody>
      </p:sp>
      <p:sp>
        <p:nvSpPr>
          <p:cNvPr id="4" name="Rectangle 3">
            <a:extLst>
              <a:ext uri="{FF2B5EF4-FFF2-40B4-BE49-F238E27FC236}">
                <a16:creationId xmlns:a16="http://schemas.microsoft.com/office/drawing/2014/main" id="{CF8A79B4-779F-4287-9F1E-DA72E23AB05C}"/>
              </a:ext>
            </a:extLst>
          </p:cNvPr>
          <p:cNvSpPr/>
          <p:nvPr/>
        </p:nvSpPr>
        <p:spPr>
          <a:xfrm>
            <a:off x="428263" y="243069"/>
            <a:ext cx="13843322" cy="7558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2" name="Text 0">
            <a:extLst>
              <a:ext uri="{FF2B5EF4-FFF2-40B4-BE49-F238E27FC236}">
                <a16:creationId xmlns:a16="http://schemas.microsoft.com/office/drawing/2014/main" id="{6D1D8C27-44C6-43C5-9DDB-8BF2B8BED7F0}"/>
              </a:ext>
            </a:extLst>
          </p:cNvPr>
          <p:cNvSpPr/>
          <p:nvPr/>
        </p:nvSpPr>
        <p:spPr>
          <a:xfrm>
            <a:off x="1644634" y="741046"/>
            <a:ext cx="8920480" cy="108293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IN" sz="4800" dirty="0">
                <a:latin typeface="Times New Roman" panose="02020603050405020304" pitchFamily="18" charset="0"/>
                <a:cs typeface="Times New Roman" panose="02020603050405020304" pitchFamily="18" charset="0"/>
              </a:rPr>
              <a:t>Problem Statement</a:t>
            </a:r>
            <a:endParaRPr lang="en-US" sz="4450" b="1" dirty="0">
              <a:latin typeface="Times New Roman" panose="02020603050405020304" pitchFamily="18" charset="0"/>
              <a:cs typeface="Times New Roman" panose="02020603050405020304" pitchFamily="18" charset="0"/>
            </a:endParaRPr>
          </a:p>
        </p:txBody>
      </p:sp>
      <p:sp>
        <p:nvSpPr>
          <p:cNvPr id="23" name="Text 1">
            <a:extLst>
              <a:ext uri="{FF2B5EF4-FFF2-40B4-BE49-F238E27FC236}">
                <a16:creationId xmlns:a16="http://schemas.microsoft.com/office/drawing/2014/main" id="{4217A358-7B1B-4A59-A6BF-D46F2B5E383E}"/>
              </a:ext>
            </a:extLst>
          </p:cNvPr>
          <p:cNvSpPr/>
          <p:nvPr/>
        </p:nvSpPr>
        <p:spPr>
          <a:xfrm>
            <a:off x="1715111" y="1823982"/>
            <a:ext cx="10716099" cy="328906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Visually impaired individuals face significant challenges navigating complex indoor spaces. These challenges stem from intricate building layouts featuring narrow hallways, unexpected obstacles (like furniture re-arrangements), and a lack of consistent wayfinding cues. The unpredictable nature of these environments increases the risk of accidents and limits independent mobility.</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Current indoor navigation systems often fall short in providing reliable real-time assistance. Many systems lack the accuracy needed for precise object recognition in dynamic environments. For instance, a system might misidentify a chair as a wall, or fail to detect a newly placed obstacle. This imprecision leads to safety concerns and diminishes user confidence.</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lack of accessible wayfinding infrastructure and incompatible assistive technologies further restricts independent mobility. Many buildings lack clear tactile maps or audible signage. Furthermore, existing assistive technologies may not seamlessly integrate with the built environment, leaving visually impaired individuals reliant on sighted assistance.</a:t>
            </a:r>
          </a:p>
        </p:txBody>
      </p:sp>
      <p:sp>
        <p:nvSpPr>
          <p:cNvPr id="4" name="Rectangle 3">
            <a:extLst>
              <a:ext uri="{FF2B5EF4-FFF2-40B4-BE49-F238E27FC236}">
                <a16:creationId xmlns:a16="http://schemas.microsoft.com/office/drawing/2014/main" id="{A80B2B90-1C68-4D8A-AA0A-44253918A3C0}"/>
              </a:ext>
            </a:extLst>
          </p:cNvPr>
          <p:cNvSpPr/>
          <p:nvPr/>
        </p:nvSpPr>
        <p:spPr>
          <a:xfrm>
            <a:off x="428263" y="243069"/>
            <a:ext cx="13843322" cy="7558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18" name="Text 0">
            <a:extLst>
              <a:ext uri="{FF2B5EF4-FFF2-40B4-BE49-F238E27FC236}">
                <a16:creationId xmlns:a16="http://schemas.microsoft.com/office/drawing/2014/main" id="{6CCC6DD1-099A-46D7-86F3-5418C801D4F6}"/>
              </a:ext>
            </a:extLst>
          </p:cNvPr>
          <p:cNvSpPr/>
          <p:nvPr/>
        </p:nvSpPr>
        <p:spPr>
          <a:xfrm>
            <a:off x="1783397" y="716359"/>
            <a:ext cx="8920480" cy="108293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IN" sz="4800" dirty="0">
                <a:latin typeface="Times New Roman" panose="02020603050405020304" pitchFamily="18" charset="0"/>
                <a:cs typeface="Times New Roman" panose="02020603050405020304" pitchFamily="18" charset="0"/>
              </a:rPr>
              <a:t>Objective</a:t>
            </a:r>
            <a:endParaRPr lang="en-US" sz="4450" b="1" dirty="0">
              <a:latin typeface="Times New Roman" panose="02020603050405020304" pitchFamily="18" charset="0"/>
              <a:cs typeface="Times New Roman" panose="02020603050405020304" pitchFamily="18" charset="0"/>
            </a:endParaRPr>
          </a:p>
        </p:txBody>
      </p:sp>
      <p:sp>
        <p:nvSpPr>
          <p:cNvPr id="19" name="Text 1">
            <a:extLst>
              <a:ext uri="{FF2B5EF4-FFF2-40B4-BE49-F238E27FC236}">
                <a16:creationId xmlns:a16="http://schemas.microsoft.com/office/drawing/2014/main" id="{62431746-0A4F-4945-BFC5-7B241C4B576F}"/>
              </a:ext>
            </a:extLst>
          </p:cNvPr>
          <p:cNvSpPr/>
          <p:nvPr/>
        </p:nvSpPr>
        <p:spPr>
          <a:xfrm>
            <a:off x="2252000" y="2311256"/>
            <a:ext cx="10607473" cy="281393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1. Develop a Real-time Object Detection System</a:t>
            </a:r>
          </a:p>
          <a:p>
            <a:r>
              <a:rPr lang="en-US" sz="2000" dirty="0">
                <a:latin typeface="Times New Roman" panose="02020603050405020304" pitchFamily="18" charset="0"/>
                <a:cs typeface="Times New Roman" panose="02020603050405020304" pitchFamily="18" charset="0"/>
              </a:rPr>
              <a:t>Train and implement YOLOv11 for real-time indoor object detection and classification, providing precise object location data.</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Enhance Indoor Navigation Accuracy and Efficiency</a:t>
            </a:r>
          </a:p>
          <a:p>
            <a:r>
              <a:rPr lang="en-US" sz="2000" dirty="0">
                <a:latin typeface="Times New Roman" panose="02020603050405020304" pitchFamily="18" charset="0"/>
                <a:cs typeface="Times New Roman" panose="02020603050405020304" pitchFamily="18" charset="0"/>
              </a:rPr>
              <a:t>Integrate object detection for precise route planning, obstacle avoidance, and improved guidance; evaluate efficiency via path length, time, and corrections.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Improve Accessibility and Usability for Visually Impaired Individuals</a:t>
            </a:r>
          </a:p>
          <a:p>
            <a:r>
              <a:rPr lang="en-US" sz="2000" dirty="0">
                <a:latin typeface="Times New Roman" panose="02020603050405020304" pitchFamily="18" charset="0"/>
                <a:cs typeface="Times New Roman" panose="02020603050405020304" pitchFamily="18" charset="0"/>
              </a:rPr>
              <a:t>Incorporate audio-visual cues (audio descriptions, haptic feedback) for real-time situational awareness and navigation assistance.</a:t>
            </a:r>
          </a:p>
        </p:txBody>
      </p:sp>
      <p:sp>
        <p:nvSpPr>
          <p:cNvPr id="4" name="Rectangle 3">
            <a:extLst>
              <a:ext uri="{FF2B5EF4-FFF2-40B4-BE49-F238E27FC236}">
                <a16:creationId xmlns:a16="http://schemas.microsoft.com/office/drawing/2014/main" id="{F465CCDB-E1B2-4B12-B7D9-DF58821A7D89}"/>
              </a:ext>
            </a:extLst>
          </p:cNvPr>
          <p:cNvSpPr/>
          <p:nvPr/>
        </p:nvSpPr>
        <p:spPr>
          <a:xfrm>
            <a:off x="428263" y="231494"/>
            <a:ext cx="13843322" cy="7558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0" name="Text 0">
            <a:extLst>
              <a:ext uri="{FF2B5EF4-FFF2-40B4-BE49-F238E27FC236}">
                <a16:creationId xmlns:a16="http://schemas.microsoft.com/office/drawing/2014/main" id="{5FBD3F92-AB64-4B6C-9DC9-22CB3945FE0B}"/>
              </a:ext>
            </a:extLst>
          </p:cNvPr>
          <p:cNvSpPr/>
          <p:nvPr/>
        </p:nvSpPr>
        <p:spPr>
          <a:xfrm>
            <a:off x="1979271" y="759546"/>
            <a:ext cx="8920480" cy="108293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IN" sz="4800" dirty="0">
                <a:latin typeface="Times New Roman" panose="02020603050405020304" pitchFamily="18" charset="0"/>
                <a:cs typeface="Times New Roman" panose="02020603050405020304" pitchFamily="18" charset="0"/>
              </a:rPr>
              <a:t>Scope</a:t>
            </a:r>
            <a:endParaRPr lang="en-US" sz="4450" b="1" dirty="0">
              <a:latin typeface="Times New Roman" panose="02020603050405020304" pitchFamily="18" charset="0"/>
              <a:cs typeface="Times New Roman" panose="02020603050405020304" pitchFamily="18" charset="0"/>
            </a:endParaRPr>
          </a:p>
        </p:txBody>
      </p:sp>
      <p:sp>
        <p:nvSpPr>
          <p:cNvPr id="21" name="Text 1">
            <a:extLst>
              <a:ext uri="{FF2B5EF4-FFF2-40B4-BE49-F238E27FC236}">
                <a16:creationId xmlns:a16="http://schemas.microsoft.com/office/drawing/2014/main" id="{CC129F78-2F78-4F53-840D-90819AE821BE}"/>
              </a:ext>
            </a:extLst>
          </p:cNvPr>
          <p:cNvSpPr/>
          <p:nvPr/>
        </p:nvSpPr>
        <p:spPr>
          <a:xfrm>
            <a:off x="1979271" y="2284159"/>
            <a:ext cx="10741306" cy="281393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b="1" dirty="0">
                <a:latin typeface="Times New Roman" panose="02020603050405020304" pitchFamily="18" charset="0"/>
                <a:cs typeface="Times New Roman" panose="02020603050405020304" pitchFamily="18" charset="0"/>
              </a:rPr>
              <a:t>Object Detection</a:t>
            </a:r>
          </a:p>
          <a:p>
            <a:pPr algn="just"/>
            <a:r>
              <a:rPr lang="en-US" sz="2000" dirty="0">
                <a:latin typeface="Times New Roman" panose="02020603050405020304" pitchFamily="18" charset="0"/>
                <a:cs typeface="Times New Roman" panose="02020603050405020304" pitchFamily="18" charset="0"/>
              </a:rPr>
              <a:t>The system will prioritize the detection of objects crucial for navigation, such as doors, hallways, staircases, elevators, and common obstacles like furniture and people. The focus will be on accurate identification and localization of these objects in real-time to ensure safe and efficient navigation.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Indoor Environment</a:t>
            </a:r>
          </a:p>
          <a:p>
            <a:pPr algn="just"/>
            <a:r>
              <a:rPr lang="en-US" sz="2000" dirty="0">
                <a:latin typeface="Times New Roman" panose="02020603050405020304" pitchFamily="18" charset="0"/>
                <a:cs typeface="Times New Roman" panose="02020603050405020304" pitchFamily="18" charset="0"/>
              </a:rPr>
              <a:t>The initial development will target office buildings as the primary indoor environment. This choice is driven by the prevalence of office spaces and their inherent complexities, including varied layouts, potential for dynamic changes (e.g., moving furniture), and the need for precise navigation in confined spaces. The system's adaptability to other environments, such as shopping malls or residential buildings, will be explored in future phases of development.</a:t>
            </a:r>
          </a:p>
        </p:txBody>
      </p:sp>
      <p:sp>
        <p:nvSpPr>
          <p:cNvPr id="4" name="Rectangle 3">
            <a:extLst>
              <a:ext uri="{FF2B5EF4-FFF2-40B4-BE49-F238E27FC236}">
                <a16:creationId xmlns:a16="http://schemas.microsoft.com/office/drawing/2014/main" id="{BA1D326B-5BB2-4F9D-967E-8AE5EE8BA64B}"/>
              </a:ext>
            </a:extLst>
          </p:cNvPr>
          <p:cNvSpPr/>
          <p:nvPr/>
        </p:nvSpPr>
        <p:spPr>
          <a:xfrm>
            <a:off x="428263" y="231494"/>
            <a:ext cx="13843322" cy="7558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C301ADA0-1584-4286-8753-2C0CA28CA5E8}"/>
              </a:ext>
            </a:extLst>
          </p:cNvPr>
          <p:cNvSpPr/>
          <p:nvPr/>
        </p:nvSpPr>
        <p:spPr>
          <a:xfrm>
            <a:off x="1783397" y="726093"/>
            <a:ext cx="8920480" cy="108293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IN" sz="4800" dirty="0">
                <a:latin typeface="Times New Roman" panose="02020603050405020304" pitchFamily="18" charset="0"/>
                <a:cs typeface="Times New Roman" panose="02020603050405020304" pitchFamily="18" charset="0"/>
              </a:rPr>
              <a:t>Background and Motivation</a:t>
            </a:r>
            <a:endParaRPr lang="en-US" sz="4450" b="1"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210E0452-9B98-4E16-8C38-97881051211B}"/>
              </a:ext>
            </a:extLst>
          </p:cNvPr>
          <p:cNvSpPr/>
          <p:nvPr/>
        </p:nvSpPr>
        <p:spPr>
          <a:xfrm>
            <a:off x="1916333" y="2284159"/>
            <a:ext cx="10595900" cy="281393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dirty="0">
                <a:latin typeface="Times New Roman" panose="02020603050405020304" pitchFamily="18" charset="0"/>
                <a:cs typeface="Times New Roman" panose="02020603050405020304" pitchFamily="18" charset="0"/>
              </a:rPr>
              <a:t>Blind individuals often experience significant challenges when navigating the world around them, as they rely on limited tools such as white canes or guide dogs, which have their own constraints. These tools may not provide enough information about objects or obstacles in the environment, especially at a distance or in unfamiliar places.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motivation behind this project is to address these challenges by developing a system that can help blind individuals identify objects in real-time. By leveraging technology to detect objects such as people, furniture, and vehicles, the system offers a solution that enhances their ability to move independently.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project aims to improve the quality of life for visually impaired individuals by giving them more confidence in their surroundings, making everyday activities such as walking, shopping, and commuting safer and more manageable.</a:t>
            </a:r>
          </a:p>
        </p:txBody>
      </p:sp>
      <p:sp>
        <p:nvSpPr>
          <p:cNvPr id="4" name="Rectangle 3">
            <a:extLst>
              <a:ext uri="{FF2B5EF4-FFF2-40B4-BE49-F238E27FC236}">
                <a16:creationId xmlns:a16="http://schemas.microsoft.com/office/drawing/2014/main" id="{DC27D6FE-D162-4EB3-8250-1A883E7B6A46}"/>
              </a:ext>
            </a:extLst>
          </p:cNvPr>
          <p:cNvSpPr/>
          <p:nvPr/>
        </p:nvSpPr>
        <p:spPr>
          <a:xfrm>
            <a:off x="428263" y="231494"/>
            <a:ext cx="13843322" cy="7558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8927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B6EF25D9-5223-40A8-B029-66B32019D0D5}"/>
              </a:ext>
            </a:extLst>
          </p:cNvPr>
          <p:cNvSpPr/>
          <p:nvPr/>
        </p:nvSpPr>
        <p:spPr>
          <a:xfrm>
            <a:off x="1211307" y="726093"/>
            <a:ext cx="8920480" cy="108293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IN" sz="4800" dirty="0">
                <a:latin typeface="Times New Roman" panose="02020603050405020304" pitchFamily="18" charset="0"/>
                <a:cs typeface="Times New Roman" panose="02020603050405020304" pitchFamily="18" charset="0"/>
              </a:rPr>
              <a:t>Literature Review</a:t>
            </a:r>
            <a:endParaRPr lang="en-US" sz="4450" b="1"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0EBDF272-2663-4DFF-ADEE-A70F9779BBF8}"/>
              </a:ext>
            </a:extLst>
          </p:cNvPr>
          <p:cNvSpPr/>
          <p:nvPr/>
        </p:nvSpPr>
        <p:spPr>
          <a:xfrm>
            <a:off x="1314450" y="2284159"/>
            <a:ext cx="9858375" cy="281393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52" name="Rectangle 49">
            <a:extLst>
              <a:ext uri="{FF2B5EF4-FFF2-40B4-BE49-F238E27FC236}">
                <a16:creationId xmlns:a16="http://schemas.microsoft.com/office/drawing/2014/main" id="{C6B72038-B1D9-4979-9FC8-E5D8702F9579}"/>
              </a:ext>
            </a:extLst>
          </p:cNvPr>
          <p:cNvSpPr>
            <a:spLocks noChangeArrowheads="1"/>
          </p:cNvSpPr>
          <p:nvPr/>
        </p:nvSpPr>
        <p:spPr bwMode="auto">
          <a:xfrm>
            <a:off x="1125183" y="1809029"/>
            <a:ext cx="12380034"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000" b="1" dirty="0">
                <a:latin typeface="Times New Roman" panose="02020603050405020304" pitchFamily="18" charset="0"/>
                <a:cs typeface="Times New Roman" panose="02020603050405020304" pitchFamily="18" charset="0"/>
              </a:rPr>
              <a:t>Traditional Indoor Navigation</a:t>
            </a:r>
          </a:p>
          <a:p>
            <a:pPr algn="just"/>
            <a:r>
              <a:rPr lang="en-US" sz="2000" dirty="0">
                <a:latin typeface="Times New Roman" panose="02020603050405020304" pitchFamily="18" charset="0"/>
                <a:cs typeface="Times New Roman" panose="02020603050405020304" pitchFamily="18" charset="0"/>
              </a:rPr>
              <a:t>This section reviews existing indoor navigation systems designed for visually impaired individuals, analyzing their strengths, weaknesses, and limitations. The focus is on identifying common challenges such as accuracy, usability, and reliance on specific technologies or infrastructure. This analysis will inform the design of our proposed system, highlighting areas for improvement and innovation.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Object Detection in Robotics</a:t>
            </a:r>
          </a:p>
          <a:p>
            <a:pPr algn="just"/>
            <a:r>
              <a:rPr lang="en-US" sz="2000" dirty="0">
                <a:latin typeface="Times New Roman" panose="02020603050405020304" pitchFamily="18" charset="0"/>
                <a:cs typeface="Times New Roman" panose="02020603050405020304" pitchFamily="18" charset="0"/>
              </a:rPr>
              <a:t>This section explores the crucial role of object detection in the field of robotics, particularly within the context of navigation. We will delve into various object detection algorithms and their effectiveness in real-time applications, addressing issues such as computational cost, accuracy in varying lighting conditions, and robustness to occlusion. This review will provide a foundation for selecting an appropriate object detection model for our system.</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YOLO11 Model</a:t>
            </a:r>
          </a:p>
          <a:p>
            <a:pPr algn="just"/>
            <a:r>
              <a:rPr lang="en-US" sz="2000" dirty="0">
                <a:latin typeface="Times New Roman" panose="02020603050405020304" pitchFamily="18" charset="0"/>
                <a:cs typeface="Times New Roman" panose="02020603050405020304" pitchFamily="18" charset="0"/>
              </a:rPr>
              <a:t>This section focuses on a detailed analysis of the YOLOv11 object detection model, examining its architecture, strengths, weaknesses, and suitability for real-time indoor navigation. We will assess its performance metrics, computational efficiency, and ability to accurately detect relevant objects in diverse indoor environments. The analysis will determine if YOLOv11 is the most appropriate model for our system or if alternatives warrant consideration.</a:t>
            </a:r>
          </a:p>
        </p:txBody>
      </p:sp>
      <p:sp>
        <p:nvSpPr>
          <p:cNvPr id="5" name="Rectangle 4">
            <a:extLst>
              <a:ext uri="{FF2B5EF4-FFF2-40B4-BE49-F238E27FC236}">
                <a16:creationId xmlns:a16="http://schemas.microsoft.com/office/drawing/2014/main" id="{84ADC9F1-643E-4FCE-9028-21D76AB3EE48}"/>
              </a:ext>
            </a:extLst>
          </p:cNvPr>
          <p:cNvSpPr/>
          <p:nvPr/>
        </p:nvSpPr>
        <p:spPr>
          <a:xfrm>
            <a:off x="428263" y="231494"/>
            <a:ext cx="13843322" cy="7558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58678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7CB6362A-2DA6-4795-92EB-8A7EE11479FB}"/>
              </a:ext>
            </a:extLst>
          </p:cNvPr>
          <p:cNvSpPr/>
          <p:nvPr/>
        </p:nvSpPr>
        <p:spPr>
          <a:xfrm>
            <a:off x="2022437" y="993722"/>
            <a:ext cx="8920480" cy="108293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dirty="0">
                <a:latin typeface="Times New Roman" panose="02020603050405020304" pitchFamily="18" charset="0"/>
                <a:cs typeface="Times New Roman" panose="02020603050405020304" pitchFamily="18" charset="0"/>
              </a:rPr>
              <a:t>Dataset Used: </a:t>
            </a:r>
            <a:r>
              <a:rPr lang="en-US" sz="4800" dirty="0">
                <a:latin typeface="Times New Roman" panose="02020603050405020304" pitchFamily="18" charset="0"/>
                <a:cs typeface="Times New Roman" panose="02020603050405020304" pitchFamily="18" charset="0"/>
              </a:rPr>
              <a:t>COCO</a:t>
            </a:r>
          </a:p>
          <a:p>
            <a:pPr marL="0" indent="0">
              <a:buNone/>
            </a:pPr>
            <a:endParaRPr lang="en-US" sz="445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1AFD112-0615-454D-8FF0-73DA008E0FF2}"/>
              </a:ext>
            </a:extLst>
          </p:cNvPr>
          <p:cNvSpPr>
            <a:spLocks noChangeArrowheads="1"/>
          </p:cNvSpPr>
          <p:nvPr/>
        </p:nvSpPr>
        <p:spPr bwMode="auto">
          <a:xfrm>
            <a:off x="2022437" y="2705846"/>
            <a:ext cx="1122521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b="1" dirty="0"/>
          </a:p>
          <a:p>
            <a:r>
              <a:rPr lang="en-US" sz="2000" b="1" dirty="0"/>
              <a:t>COCO (Common Objects in Context)</a:t>
            </a:r>
          </a:p>
          <a:p>
            <a:r>
              <a:rPr lang="en-US" sz="2000" dirty="0"/>
              <a:t>A large-scale dataset with over 200,000 images containing 80 object categories.</a:t>
            </a:r>
          </a:p>
          <a:p>
            <a:endParaRPr lang="en-US" sz="2000" dirty="0"/>
          </a:p>
          <a:p>
            <a:r>
              <a:rPr lang="en-US" sz="2000" b="1" dirty="0"/>
              <a:t>Real-world Scenes</a:t>
            </a:r>
          </a:p>
          <a:p>
            <a:r>
              <a:rPr lang="en-US" sz="2000" dirty="0"/>
              <a:t>Provides diverse, real-world indoor and outdoor scenes for training and testing object detection models.</a:t>
            </a:r>
          </a:p>
          <a:p>
            <a:endParaRPr lang="en-US" sz="2000" dirty="0"/>
          </a:p>
          <a:p>
            <a:r>
              <a:rPr lang="en-US" sz="2000" b="1" dirty="0">
                <a:latin typeface="Times New Roman" panose="02020603050405020304" pitchFamily="18" charset="0"/>
                <a:cs typeface="Times New Roman" panose="02020603050405020304" pitchFamily="18" charset="0"/>
              </a:rPr>
              <a:t>Annotations</a:t>
            </a:r>
            <a:r>
              <a:rPr lang="en-US" sz="2000" b="1" dirty="0"/>
              <a:t> and Labels</a:t>
            </a:r>
          </a:p>
          <a:p>
            <a:r>
              <a:rPr lang="en-US" sz="2000" dirty="0"/>
              <a:t>Offers detailed annotations and labels for each object in the dataset, enabling accurate model training and evaluation.</a:t>
            </a:r>
          </a:p>
          <a:p>
            <a:endParaRPr lang="en-US" sz="2000" dirty="0"/>
          </a:p>
        </p:txBody>
      </p:sp>
      <p:sp>
        <p:nvSpPr>
          <p:cNvPr id="5" name="Rectangle 4">
            <a:extLst>
              <a:ext uri="{FF2B5EF4-FFF2-40B4-BE49-F238E27FC236}">
                <a16:creationId xmlns:a16="http://schemas.microsoft.com/office/drawing/2014/main" id="{A0B96C46-EDE9-4AF1-B8E4-694EEEB205A3}"/>
              </a:ext>
            </a:extLst>
          </p:cNvPr>
          <p:cNvSpPr/>
          <p:nvPr/>
        </p:nvSpPr>
        <p:spPr>
          <a:xfrm>
            <a:off x="428263" y="231494"/>
            <a:ext cx="13843322" cy="7558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BE87FCA-2B56-464C-89E9-E456B640C45F}"/>
              </a:ext>
            </a:extLst>
          </p:cNvPr>
          <p:cNvSpPr/>
          <p:nvPr/>
        </p:nvSpPr>
        <p:spPr>
          <a:xfrm>
            <a:off x="428263" y="219920"/>
            <a:ext cx="13843322" cy="7558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198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E736C7-933B-4FD5-979F-90A2A019E08E}"/>
              </a:ext>
            </a:extLst>
          </p:cNvPr>
          <p:cNvSpPr/>
          <p:nvPr/>
        </p:nvSpPr>
        <p:spPr>
          <a:xfrm>
            <a:off x="428263" y="219920"/>
            <a:ext cx="13843322" cy="75582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DB526F49-00B5-4B35-A5E2-24276CD7F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762" y="1987453"/>
            <a:ext cx="8588415" cy="5173883"/>
          </a:xfrm>
          <a:prstGeom prst="rect">
            <a:avLst/>
          </a:prstGeom>
          <a:ln>
            <a:solidFill>
              <a:schemeClr val="accent1"/>
            </a:solidFill>
          </a:ln>
          <a:effectLst>
            <a:glow rad="139700">
              <a:schemeClr val="accent1">
                <a:satMod val="175000"/>
                <a:alpha val="40000"/>
              </a:schemeClr>
            </a:glow>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 0">
            <a:extLst>
              <a:ext uri="{FF2B5EF4-FFF2-40B4-BE49-F238E27FC236}">
                <a16:creationId xmlns:a16="http://schemas.microsoft.com/office/drawing/2014/main" id="{407A3100-145B-407E-B2ED-A34D37988287}"/>
              </a:ext>
            </a:extLst>
          </p:cNvPr>
          <p:cNvSpPr/>
          <p:nvPr/>
        </p:nvSpPr>
        <p:spPr>
          <a:xfrm>
            <a:off x="2948410" y="829133"/>
            <a:ext cx="10501371" cy="108293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800" dirty="0">
                <a:latin typeface="Times New Roman" panose="02020603050405020304" pitchFamily="18" charset="0"/>
                <a:cs typeface="Times New Roman" panose="02020603050405020304" pitchFamily="18" charset="0"/>
              </a:rPr>
              <a:t>Block Diagram For Object Detection</a:t>
            </a:r>
            <a:endParaRPr lang="en-US" sz="44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125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1498</Words>
  <Application>Microsoft Office PowerPoint</Application>
  <PresentationFormat>Custom</PresentationFormat>
  <Paragraphs>119</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Times New Roman</vt:lpstr>
      <vt:lpstr>Calibri Light</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Adarsh Jayfale</cp:lastModifiedBy>
  <cp:revision>25</cp:revision>
  <dcterms:created xsi:type="dcterms:W3CDTF">2024-11-23T03:52:32Z</dcterms:created>
  <dcterms:modified xsi:type="dcterms:W3CDTF">2024-11-23T09:26:48Z</dcterms:modified>
</cp:coreProperties>
</file>