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4"/>
    <p:sldMasterId id="2147483946" r:id="rId5"/>
    <p:sldMasterId id="2147484112" r:id="rId6"/>
    <p:sldMasterId id="2147484202" r:id="rId7"/>
    <p:sldMasterId id="2147484215" r:id="rId8"/>
    <p:sldMasterId id="2147484228" r:id="rId9"/>
    <p:sldMasterId id="2147484262" r:id="rId10"/>
  </p:sldMasterIdLst>
  <p:notesMasterIdLst>
    <p:notesMasterId r:id="rId12"/>
  </p:notesMasterIdLst>
  <p:handoutMasterIdLst>
    <p:handoutMasterId r:id="rId13"/>
  </p:handoutMasterIdLst>
  <p:sldIdLst>
    <p:sldId id="561" r:id="rId11"/>
  </p:sldIdLst>
  <p:sldSz cx="10693400" cy="7561263"/>
  <p:notesSz cx="6718300" cy="9855200"/>
  <p:defaultTextStyle>
    <a:defPPr>
      <a:defRPr lang="en-US"/>
    </a:defPPr>
    <a:lvl1pPr marL="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16403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327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491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6560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4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2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9484B-EC95-40F5-8272-5D8E1FA65D7D}" v="1" dt="2024-03-07T06:48:17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9" autoAdjust="0"/>
    <p:restoredTop sz="97554" autoAdjust="0"/>
  </p:normalViewPr>
  <p:slideViewPr>
    <p:cSldViewPr snapToGrid="0" snapToObjects="1">
      <p:cViewPr varScale="1">
        <p:scale>
          <a:sx n="79" d="100"/>
          <a:sy n="79" d="100"/>
        </p:scale>
        <p:origin x="1066" y="72"/>
      </p:cViewPr>
      <p:guideLst>
        <p:guide orient="horz" pos="4298"/>
        <p:guide orient="horz" pos="1595"/>
        <p:guide orient="horz" pos="4574"/>
        <p:guide orient="horz" pos="3056"/>
        <p:guide orient="horz" pos="2728"/>
        <p:guide orient="horz" pos="4762"/>
        <p:guide pos="385"/>
        <p:guide pos="6352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3235" y="5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900D6-355E-4D05-B986-D3C22743C4C4}" type="datetime4">
              <a:rPr lang="en-GB" smtClean="0"/>
              <a:t>07 April 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9717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AB52-ECF6-40E6-B740-32EE0EB8894F}" type="datetime4">
              <a:rPr lang="en-GB" smtClean="0"/>
              <a:t>07 April 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5772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32797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32797" rtl="0" eaLnBrk="1" latinLnBrk="0" hangingPunct="1">
      <a:spcAft>
        <a:spcPts val="500"/>
      </a:spcAft>
      <a:defRPr lang="en-US" sz="13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7612" indent="-177612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3675" indent="-174484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36016" indent="-179190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>
              <a:gd name="T0" fmla="*/ 0 w 3816"/>
              <a:gd name="T1" fmla="*/ 2147483647 h 1632"/>
              <a:gd name="T2" fmla="*/ 2147483647 w 3816"/>
              <a:gd name="T3" fmla="*/ 0 h 1632"/>
              <a:gd name="T4" fmla="*/ 2147483647 w 3816"/>
              <a:gd name="T5" fmla="*/ 1249997500 h 1632"/>
              <a:gd name="T6" fmla="*/ 0 w 3816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3320" tIns="51660" rIns="103320" bIns="51660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 dirty="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34" y="6649421"/>
            <a:ext cx="2231505" cy="47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5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383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9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3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lIns="103357" tIns="51678" rIns="103357" bIns="51678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232" y="6649419"/>
            <a:ext cx="2231505" cy="4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3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398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43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69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767" indent="0">
              <a:buNone/>
              <a:defRPr sz="2100"/>
            </a:lvl2pPr>
            <a:lvl3pPr marL="1033526" indent="0">
              <a:buNone/>
              <a:defRPr sz="1800"/>
            </a:lvl3pPr>
            <a:lvl4pPr marL="1550291" indent="0">
              <a:buNone/>
              <a:defRPr sz="1600"/>
            </a:lvl4pPr>
            <a:lvl5pPr marL="2067065" indent="0">
              <a:buNone/>
              <a:defRPr sz="1600"/>
            </a:lvl5pPr>
            <a:lvl6pPr marL="2583820" indent="0">
              <a:buNone/>
              <a:defRPr sz="1600"/>
            </a:lvl6pPr>
            <a:lvl7pPr marL="3100582" indent="0">
              <a:buNone/>
              <a:defRPr sz="1600"/>
            </a:lvl7pPr>
            <a:lvl8pPr marL="3617354" indent="0">
              <a:buNone/>
              <a:defRPr sz="1600"/>
            </a:lvl8pPr>
            <a:lvl9pPr marL="4134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95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18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3" y="1557818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98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0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0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25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701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8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6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25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767" indent="0">
              <a:buNone/>
              <a:defRPr sz="3200"/>
            </a:lvl2pPr>
            <a:lvl3pPr marL="1033526" indent="0">
              <a:buNone/>
              <a:defRPr sz="2700"/>
            </a:lvl3pPr>
            <a:lvl4pPr marL="1550291" indent="0">
              <a:buNone/>
              <a:defRPr sz="2300"/>
            </a:lvl4pPr>
            <a:lvl5pPr marL="2067065" indent="0">
              <a:buNone/>
              <a:defRPr sz="2300"/>
            </a:lvl5pPr>
            <a:lvl6pPr marL="2583820" indent="0">
              <a:buNone/>
              <a:defRPr sz="2300"/>
            </a:lvl6pPr>
            <a:lvl7pPr marL="3100582" indent="0">
              <a:buNone/>
              <a:defRPr sz="2300"/>
            </a:lvl7pPr>
            <a:lvl8pPr marL="3617354" indent="0">
              <a:buNone/>
              <a:defRPr sz="2300"/>
            </a:lvl8pPr>
            <a:lvl9pPr marL="4134116" indent="0">
              <a:buNone/>
              <a:defRPr sz="2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259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74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70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49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 dirty="0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432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61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30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0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97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72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585" indent="0">
              <a:buNone/>
              <a:defRPr sz="2100"/>
            </a:lvl2pPr>
            <a:lvl3pPr marL="1033162" indent="0">
              <a:buNone/>
              <a:defRPr sz="1800"/>
            </a:lvl3pPr>
            <a:lvl4pPr marL="1549744" indent="0">
              <a:buNone/>
              <a:defRPr sz="1600"/>
            </a:lvl4pPr>
            <a:lvl5pPr marL="2066336" indent="0">
              <a:buNone/>
              <a:defRPr sz="1600"/>
            </a:lvl5pPr>
            <a:lvl6pPr marL="2582909" indent="0">
              <a:buNone/>
              <a:defRPr sz="1600"/>
            </a:lvl6pPr>
            <a:lvl7pPr marL="3099488" indent="0">
              <a:buNone/>
              <a:defRPr sz="1600"/>
            </a:lvl7pPr>
            <a:lvl8pPr marL="3616078" indent="0">
              <a:buNone/>
              <a:defRPr sz="1600"/>
            </a:lvl8pPr>
            <a:lvl9pPr marL="413265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2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64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706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0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483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41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 dirty="0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1929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2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20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6" y="1557820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848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32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633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08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44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0333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96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0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9174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63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40769"/>
            <a:ext cx="10693399" cy="1368000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Aft>
                <a:spcPct val="0"/>
              </a:spcAft>
              <a:buClrTx/>
              <a:buSzTx/>
              <a:buFontTx/>
              <a:buNone/>
            </a:pPr>
            <a:endParaRPr lang="en-US" sz="1000" dirty="0">
              <a:solidFill>
                <a:srgbClr val="FFFFFF"/>
              </a:solidFill>
              <a:latin typeface="EYInterstate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93725" y="1968327"/>
            <a:ext cx="3034055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Background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53657" y="1968327"/>
            <a:ext cx="3024336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Experiance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93725" y="3866723"/>
            <a:ext cx="3034055" cy="345989"/>
          </a:xfrm>
        </p:spPr>
        <p:txBody>
          <a:bodyPr rIns="0" anchor="ctr"/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593725" y="590169"/>
            <a:ext cx="828000" cy="1069200"/>
          </a:xfrm>
          <a:solidFill>
            <a:srgbClr val="FF3399"/>
          </a:solidFill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584412" y="590286"/>
            <a:ext cx="5529175" cy="4154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93725" y="2241072"/>
            <a:ext cx="3035300" cy="1487488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1584412" y="1089199"/>
            <a:ext cx="5529175" cy="5539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US" dirty="0"/>
              <a:t>Tel	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Mobile	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Fax	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Email	xxx.xxx@xx.ey.com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93725" y="4266262"/>
            <a:ext cx="3035300" cy="282986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3853657" y="2241070"/>
            <a:ext cx="3035300" cy="4797903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7113588" y="2241071"/>
            <a:ext cx="3035300" cy="479790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0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3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3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514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0A5A-57EE-444D-E952-663979BC2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FBC5-D00F-5022-34E3-01054FB66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3853-4C7E-5CAE-1B31-3C038DCC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61A2-3940-C303-8B37-0D2FE7B7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7EBB-7DBF-9319-614C-FBD567BE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18950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7E06-6AC1-6938-A642-70A72A47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820E-6D46-3710-7B52-5AB39F97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5625-EB9F-8B0C-78BF-5323679E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35C4-3539-96B1-D2DC-CD2FEBC9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8FD9-4781-712E-A89B-D2785019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6043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1194-A8FC-C015-8B9D-85C50BC3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066"/>
            <a:ext cx="9223058" cy="314527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6B24-1DD1-322C-0CB7-ECE16D20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0096"/>
            <a:ext cx="9223058" cy="1654026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D6D0-E52F-BCE3-D242-75A8771A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899-56BF-9AF4-2788-9F957132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70AD-94B3-8D9E-DD16-A226D9FB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74812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612-54AD-9008-3D42-C8D9786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539F-0104-CF17-D282-B5A8A1C29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1601C-2F99-54FF-C61B-E9697BFF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3540B-FD18-8A08-D58F-8DC89234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4FAAC-9EF8-C68B-8B5E-8C6B8007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39E03-20C6-582E-10FC-129C499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5680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D988-9ABB-AA8F-CF96-39531D1A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568"/>
            <a:ext cx="9223058" cy="1461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DD7C-3B42-5B27-2142-8DEB2BE1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F975A-5E9E-788B-A6A9-37FB8944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88C78-73EA-A22D-3231-D88CD0B5F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A15C1-A93A-14E8-D010-9D1850FD7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BD1A2-DB84-C7D5-738E-5B24F6B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57864-CB21-0A18-5BAB-BAAD9E9E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A976C-01DB-C947-0AAC-74B7B0BF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96167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AE2F-33CA-AA7D-0514-356C2521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1CDB3-369B-E471-11D0-99A535C4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6AE29-C614-9A70-5FBA-07E24570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CD191-2DBB-1167-1BD4-4D92B431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0A35E-4B17-4707-91B9-9D5AD11E21F4}" type="slidenum">
              <a:rPr lang="en-US" smtClean="0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903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C449B-B63D-6F4E-E41C-FD41F219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0433D-60BE-87B8-004A-F8E8304F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A7B32-9C7C-0EBE-EB3E-10E3FC5F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33492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C239-C0AB-A438-C3B7-62111AA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51D9-5A99-DC64-3686-4E849ABE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B81E5-9E9A-9447-2C5E-F5601FB12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A28B8-74C5-091E-1F3D-4FB438E4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FBE82-3F93-9904-4FE8-8EBAEA90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C865F-2E38-7C68-4DD2-65639EF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54254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5A42-D614-DD58-36E0-03E5C6DD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129C7-9FFA-BEDD-A672-566A55AE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1775C-B35F-87C4-1132-D06DF7F4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CCAF-12D9-0179-18BA-09AD15E9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6F2E5-F914-A260-888F-29DC5868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A617-FF08-5C2C-5BB7-EB0F9CB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96556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4911-8323-09E0-5569-37116EB7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3DF0A-2180-9C31-A2D9-CEA4E474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CA0B-5A8C-FEE6-8CB3-4CD60BCE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41ED-C288-2332-32A1-DB1451F9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DC68-AC87-9199-DDF8-6B35C145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032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989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624A4-33F0-AF25-F2BE-D541C63A4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17F31-FF68-51E2-B235-74D049EF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567"/>
            <a:ext cx="6783626" cy="6407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77B1-986C-0497-4D52-6E029ED5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58A0-DA8D-879E-4ED6-06660A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721B-9410-9A46-7E47-1DB21058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80128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40769"/>
            <a:ext cx="10693399" cy="1368000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Aft>
                <a:spcPct val="0"/>
              </a:spcAft>
              <a:buClrTx/>
              <a:buSzTx/>
              <a:buFontTx/>
              <a:buNone/>
            </a:pPr>
            <a:endParaRPr lang="en-US" sz="1000" dirty="0">
              <a:solidFill>
                <a:srgbClr val="FFFFFF"/>
              </a:solidFill>
              <a:latin typeface="EYInterstate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93725" y="1968327"/>
            <a:ext cx="3034055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Background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53657" y="1968327"/>
            <a:ext cx="3024336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Experiance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93725" y="3866723"/>
            <a:ext cx="3034055" cy="345989"/>
          </a:xfrm>
        </p:spPr>
        <p:txBody>
          <a:bodyPr rIns="0" anchor="ctr"/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593725" y="590169"/>
            <a:ext cx="828000" cy="1069200"/>
          </a:xfrm>
          <a:solidFill>
            <a:srgbClr val="FF3399"/>
          </a:solidFill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584412" y="590286"/>
            <a:ext cx="5529175" cy="4154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93725" y="2241072"/>
            <a:ext cx="3035300" cy="1487488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1584412" y="1089199"/>
            <a:ext cx="5529175" cy="5539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US" dirty="0"/>
              <a:t>Tel	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Mobile	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Fax	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Email	xxx.xxx@xx.ey.com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93725" y="4266262"/>
            <a:ext cx="3035300" cy="282986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3853657" y="2241070"/>
            <a:ext cx="3035300" cy="4797903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7113588" y="2241071"/>
            <a:ext cx="3035300" cy="479790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9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6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4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4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8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585" indent="0">
              <a:buNone/>
              <a:defRPr sz="3200"/>
            </a:lvl2pPr>
            <a:lvl3pPr marL="1033162" indent="0">
              <a:buNone/>
              <a:defRPr sz="2700"/>
            </a:lvl3pPr>
            <a:lvl4pPr marL="1549744" indent="0">
              <a:buNone/>
              <a:defRPr sz="2300"/>
            </a:lvl4pPr>
            <a:lvl5pPr marL="2066336" indent="0">
              <a:buNone/>
              <a:defRPr sz="2300"/>
            </a:lvl5pPr>
            <a:lvl6pPr marL="2582909" indent="0">
              <a:buNone/>
              <a:defRPr sz="2300"/>
            </a:lvl6pPr>
            <a:lvl7pPr marL="3099488" indent="0">
              <a:buNone/>
              <a:defRPr sz="2300"/>
            </a:lvl7pPr>
            <a:lvl8pPr marL="3616078" indent="0">
              <a:buNone/>
              <a:defRPr sz="2300"/>
            </a:lvl8pPr>
            <a:lvl9pPr marL="4132658" indent="0">
              <a:buNone/>
              <a:defRPr sz="2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6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4" y="220538"/>
            <a:ext cx="9627773" cy="95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06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20"/>
            <a:ext cx="9629629" cy="498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571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  <a:cs typeface="Arial" charset="0"/>
              </a:rPr>
              <a:t>Page </a:t>
            </a:r>
            <a:fld id="{BFFDA0BA-8375-4375-8D6F-72D9D2B4616B}" type="slidenum">
              <a:rPr lang="en-US" altLang="en-US" sz="1300" smtClean="0">
                <a:solidFill>
                  <a:srgbClr val="000000"/>
                </a:solidFill>
                <a:cs typeface="Arial" charset="0"/>
              </a:rPr>
              <a:pPr defTabSz="905715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 dirty="0">
              <a:solidFill>
                <a:srgbClr val="646464"/>
              </a:solidFill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 dirty="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56" y="7041487"/>
            <a:ext cx="1737678" cy="3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58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162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49744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633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142" indent="-40714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0741" indent="-40178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500" indent="-40893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8668" indent="-40536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041" indent="-40357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0622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7209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3791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0373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585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162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9744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6336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2909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948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07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265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1" y="220538"/>
            <a:ext cx="9627773" cy="9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66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18"/>
            <a:ext cx="9629629" cy="498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dirty="0">
                <a:solidFill>
                  <a:srgbClr val="000000"/>
                </a:solidFill>
                <a:cs typeface="Arial" charset="0"/>
              </a:rPr>
              <a:t>Page </a:t>
            </a:r>
            <a:fld id="{99777B19-4D2C-41BE-ABAA-E1FA804ACE79}" type="slidenum">
              <a:rPr lang="en-US" sz="1300">
                <a:solidFill>
                  <a:srgbClr val="000000"/>
                </a:solidFill>
                <a:cs typeface="Arial" charset="0"/>
              </a:rPr>
              <a:pPr defTabSz="90603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0756" y="7041485"/>
            <a:ext cx="1737678" cy="36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41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767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52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50291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706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286" indent="-40728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1027" indent="-401923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932" indent="-409081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9242" indent="-40550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759" indent="-40371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1522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8291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5055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1820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67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52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291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7065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82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582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354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411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80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5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79"/>
            <a:ext cx="543958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79"/>
            <a:ext cx="673200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104305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99"/>
            <a:ext cx="365973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15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 dirty="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15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</p:sldLayoutIdLst>
  <p:hf hdr="0" ftr="0" dt="0"/>
  <p:txStyles>
    <p:titleStyle>
      <a:lvl1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23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47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71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95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17" indent="-342917" algn="l" defTabSz="995415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37" algn="l" defTabSz="995415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6" indent="911272" algn="l" defTabSz="995415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9" indent="-185748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43" indent="-160346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67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90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14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338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7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5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8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4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6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9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 dirty="0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 dirty="0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0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 dirty="0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 dirty="0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1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79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1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67"/>
            <a:ext cx="5439582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67"/>
            <a:ext cx="673200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75"/>
            <a:ext cx="3659730" cy="1077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63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 dirty="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63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8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61" r:id="rId2"/>
  </p:sldLayoutIdLst>
  <p:hf hdr="0" ftr="0" dt="0"/>
  <p:txStyles>
    <p:titleStyle>
      <a:lvl1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46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91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737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983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34" indent="-342934" algn="l" defTabSz="995463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59" algn="l" defTabSz="995463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indent="911316" algn="l" defTabSz="995463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19" indent="-185757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60" indent="-160354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706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952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97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443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249E-0455-47D1-4F5F-60DC65AE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568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2562-F82D-D17E-FF7E-A9E169F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C075-469E-5941-39B4-5D66ADE38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2C52-831F-456E-9336-6E00D91FF4C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5B1C-CA95-5629-CDA3-72DCB8269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8171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43D1-542A-465F-CA3B-07660AAC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561E-C1E4-4D5A-A203-01D752211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>
          <a:xfrm>
            <a:off x="593725" y="2006036"/>
            <a:ext cx="3034055" cy="1846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53657" y="2006036"/>
            <a:ext cx="3024336" cy="1846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Experience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610932" y="4327443"/>
            <a:ext cx="611817" cy="380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900" dirty="0">
              <a:solidFill>
                <a:srgbClr val="646464"/>
              </a:solidFill>
              <a:latin typeface="EYInterstate" pitchFamily="2" charset="0"/>
            </a:endParaRPr>
          </a:p>
          <a:p>
            <a:pPr marL="0" indent="0">
              <a:buNone/>
            </a:pPr>
            <a:r>
              <a:rPr lang="en-IN" dirty="0"/>
              <a:t>Skills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584412" y="615768"/>
            <a:ext cx="5529175" cy="332399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tabLst/>
            </a:pPr>
            <a:r>
              <a:rPr lang="en-GB" dirty="0">
                <a:solidFill>
                  <a:schemeClr val="tx1"/>
                </a:solidFill>
                <a:latin typeface="EYInterstate" pitchFamily="2" charset="0"/>
                <a:cs typeface="Arial" charset="0"/>
              </a:rPr>
              <a:t>Srujan Kumar Reddy Pathapati</a:t>
            </a:r>
          </a:p>
          <a:p>
            <a:pPr lvl="0"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tabLst/>
            </a:pPr>
            <a:r>
              <a:rPr lang="en-IN" b="0" dirty="0">
                <a:solidFill>
                  <a:schemeClr val="tx1"/>
                </a:solidFill>
                <a:latin typeface="EYInterstate" pitchFamily="2" charset="0"/>
                <a:cs typeface="Arial" charset="0"/>
              </a:rPr>
              <a:t>Associate Software Engineer | Technology Consulting</a:t>
            </a:r>
            <a:endParaRPr lang="en-GB" b="0" dirty="0">
              <a:solidFill>
                <a:schemeClr val="tx1"/>
              </a:solidFill>
              <a:latin typeface="EYInterstate" pitchFamily="2" charset="0"/>
              <a:cs typeface="Arial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592480" y="2278781"/>
            <a:ext cx="3261177" cy="1729015"/>
          </a:xfrm>
        </p:spPr>
        <p:txBody>
          <a:bodyPr>
            <a:normAutofit fontScale="92500"/>
          </a:bodyPr>
          <a:lstStyle/>
          <a:p>
            <a:pPr marL="192405" indent="-192405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/>
                <a:sym typeface="Arial Unicode MS" pitchFamily="34" charset="-128"/>
              </a:rPr>
              <a:t>Srujan Kumar Reddy Pathapati  is  working in Ernst &amp; Young  as </a:t>
            </a:r>
            <a:r>
              <a:rPr lang="en-IN" sz="1000" b="0" dirty="0">
                <a:solidFill>
                  <a:schemeClr val="tx1"/>
                </a:solidFill>
                <a:latin typeface="EYInterstate" pitchFamily="2" charset="0"/>
                <a:cs typeface="Arial" charset="0"/>
              </a:rPr>
              <a:t>Associate Software Engineer </a:t>
            </a:r>
            <a:r>
              <a:rPr lang="en-IN" sz="1000" dirty="0">
                <a:latin typeface="EYInterstate"/>
                <a:sym typeface="Arial Unicode MS" pitchFamily="34" charset="-128"/>
              </a:rPr>
              <a:t>from 2022.</a:t>
            </a:r>
            <a:endParaRPr lang="en-US" sz="1000" dirty="0">
              <a:latin typeface="EYInterstate"/>
            </a:endParaRPr>
          </a:p>
          <a:p>
            <a:pPr marL="192405" indent="-192405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/>
                <a:sym typeface="Arial Unicode MS" pitchFamily="34" charset="-128"/>
              </a:rPr>
              <a:t>Over 1.5 years of experience in Application Support and Enhancing enterprise applications, Testing in EY.</a:t>
            </a:r>
          </a:p>
          <a:p>
            <a:pPr marL="192405" indent="-192405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/>
                <a:sym typeface="Arial Unicode MS" pitchFamily="34" charset="-128"/>
              </a:rPr>
              <a:t>Hands on experience in .NET Core, ASP.NET MVC, ASP.NET, Entity Framework Core, SQL Server ,  Postman.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sym typeface="Arial Unicode MS" pitchFamily="34" charset="-128"/>
              </a:rPr>
              <a:t>Education: Bachelor of Technology in Electronics and Communication.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kumimoji="0" lang="en-IN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/>
              </a:rPr>
              <a:t>Certification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/>
              </a:rPr>
              <a:t>: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cs typeface="Arial" charset="0"/>
                <a:sym typeface="Arial Unicode MS" pitchFamily="34" charset="-128"/>
              </a:rPr>
              <a:t>AZ900.AZ104</a:t>
            </a:r>
            <a:endParaRPr lang="en-IN" sz="1000" dirty="0">
              <a:latin typeface="EYInterstate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1584412" y="1126800"/>
            <a:ext cx="5529175" cy="590931"/>
          </a:xfrm>
        </p:spPr>
        <p:txBody>
          <a:bodyPr/>
          <a:lstStyle/>
          <a:p>
            <a:r>
              <a:rPr lang="en-US" b="0" dirty="0"/>
              <a:t>Mobile :</a:t>
            </a:r>
          </a:p>
          <a:p>
            <a:r>
              <a:rPr lang="en-US" b="0" dirty="0"/>
              <a:t>+91 6304668491</a:t>
            </a:r>
          </a:p>
          <a:p>
            <a:r>
              <a:rPr lang="en-US" b="0" dirty="0"/>
              <a:t>Email :</a:t>
            </a:r>
          </a:p>
          <a:p>
            <a:r>
              <a:rPr lang="en-US" b="0"/>
              <a:t>srujankumar2306@gmail.com</a:t>
            </a:r>
            <a:endParaRPr lang="en-US" b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92480" y="4678315"/>
            <a:ext cx="3035300" cy="2211573"/>
          </a:xfrm>
        </p:spPr>
        <p:txBody>
          <a:bodyPr/>
          <a:lstStyle/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cs typeface="Arial" charset="0"/>
                <a:sym typeface="Arial Unicode MS" pitchFamily="34" charset="-128"/>
              </a:rPr>
              <a:t>Languages: C#, Java, C, Python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cs typeface="Arial" charset="0"/>
                <a:sym typeface="Arial Unicode MS" pitchFamily="34" charset="-128"/>
              </a:rPr>
              <a:t>UI: HTML 5, CSS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cs typeface="Arial" charset="0"/>
                <a:sym typeface="Arial Unicode MS" pitchFamily="34" charset="-128"/>
              </a:rPr>
              <a:t>DB Tools: SQL Server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cs typeface="Arial" charset="0"/>
                <a:sym typeface="Arial Unicode MS" pitchFamily="34" charset="-128"/>
              </a:rPr>
              <a:t>Cloud: Azure .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cs typeface="Arial" charset="0"/>
                <a:sym typeface="Arial Unicode MS" pitchFamily="34" charset="-128"/>
              </a:rPr>
              <a:t>Application/server: </a:t>
            </a:r>
            <a:r>
              <a:rPr lang="en-IN" sz="1000" dirty="0">
                <a:latin typeface="EYInterstate" pitchFamily="2" charset="0"/>
                <a:cs typeface="Arial" charset="0"/>
              </a:rPr>
              <a:t> .NET, ASP.NET, MVC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cs typeface="Arial" charset="0"/>
              </a:rPr>
              <a:t>IDE/Editor : MS Visual studio, MS Visual Studio Code.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r>
              <a:rPr lang="en-IN" sz="1000" dirty="0">
                <a:latin typeface="EYInterstate" pitchFamily="2" charset="0"/>
                <a:cs typeface="Arial" charset="0"/>
                <a:sym typeface="Arial Unicode MS" pitchFamily="34" charset="-128"/>
              </a:rPr>
              <a:t>Tools/ Productivity:</a:t>
            </a:r>
            <a:r>
              <a:rPr lang="en-IN" sz="1000" dirty="0">
                <a:latin typeface="EYInterstate" pitchFamily="2" charset="0"/>
                <a:cs typeface="Arial" charset="0"/>
              </a:rPr>
              <a:t> POSTMAN, GitHub.</a:t>
            </a: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endParaRPr lang="en-IN" sz="1000" dirty="0">
              <a:latin typeface="EYInterstate" pitchFamily="2" charset="0"/>
              <a:cs typeface="Arial" charset="0"/>
            </a:endParaRPr>
          </a:p>
          <a:p>
            <a:pPr marL="192969" indent="-192969" defTabSz="1029159">
              <a:spcBef>
                <a:spcPts val="0"/>
              </a:spcBef>
              <a:spcAft>
                <a:spcPct val="40000"/>
              </a:spcAft>
              <a:buSzPct val="125000"/>
              <a:buFont typeface="Arial Unicode MS" pitchFamily="34" charset="-128"/>
              <a:buChar char="►"/>
              <a:tabLst>
                <a:tab pos="385928" algn="l"/>
                <a:tab pos="578897" algn="l"/>
                <a:tab pos="836197" algn="l"/>
                <a:tab pos="2186959" algn="l"/>
              </a:tabLst>
            </a:pPr>
            <a:endParaRPr lang="en-IN" sz="1000" dirty="0">
              <a:latin typeface="EYInterstate" pitchFamily="2" charset="0"/>
              <a:cs typeface="Arial" charset="0"/>
              <a:sym typeface="Arial Unicode MS" pitchFamily="34" charset="-12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3853657" y="2278781"/>
            <a:ext cx="3035300" cy="4501990"/>
          </a:xfrm>
        </p:spPr>
        <p:txBody>
          <a:bodyPr/>
          <a:lstStyle/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itchFamily="2" charset="0"/>
                <a:ea typeface="+mn-ea"/>
                <a:cs typeface="Arial" charset="0"/>
              </a:rPr>
              <a:t>Strong in C# .NET Programming Skills.</a:t>
            </a:r>
          </a:p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itchFamily="2" charset="0"/>
                <a:ea typeface="+mn-ea"/>
                <a:cs typeface="Arial" charset="0"/>
              </a:rPr>
              <a:t>Strong knowledge on SQL Programming language for Microsoft SQL Server.</a:t>
            </a:r>
          </a:p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itchFamily="2" charset="0"/>
                <a:ea typeface="+mn-ea"/>
                <a:cs typeface="Arial" charset="0"/>
              </a:rPr>
              <a:t>Good in Problem Solving Skills.</a:t>
            </a:r>
          </a:p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itchFamily="2" charset="0"/>
                <a:ea typeface="+mn-ea"/>
                <a:cs typeface="Arial" charset="0"/>
              </a:rPr>
              <a:t>Strong in Application Development with exposure to ASP.NET/ASP.NET MVC, C#, SQL Server, Python, HTML and CSS.</a:t>
            </a:r>
          </a:p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anose="02000503020000020004" pitchFamily="2" charset="0"/>
              </a:rPr>
              <a:t>Experienced in creating databases, tables, writing Stored Procedures, Cursors, User Defined Functions, Complex  queries, joins, Performance Tuning and  Optimizing SQL Queries.</a:t>
            </a:r>
            <a:endParaRPr lang="en-IN" sz="1000" dirty="0">
              <a:latin typeface="EYInterstate" pitchFamily="2" charset="0"/>
              <a:ea typeface="+mn-ea"/>
              <a:cs typeface="Arial" charset="0"/>
            </a:endParaRPr>
          </a:p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anose="02000503020000020004" pitchFamily="2" charset="0"/>
              </a:rPr>
              <a:t>Worked as an Application Support Engineer for an Open Banking client based out of Australia.</a:t>
            </a:r>
          </a:p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itchFamily="2" charset="0"/>
                <a:ea typeface="+mn-ea"/>
                <a:cs typeface="+mn-cs"/>
              </a:rPr>
              <a:t>Contributed in developing an accelerator based on client requirements using ASP.NET MVC.</a:t>
            </a:r>
          </a:p>
          <a:p>
            <a:pPr marL="155787" lvl="1" indent="-155787" defTabSz="873125">
              <a:buSzPct val="100000"/>
              <a:buFont typeface="EYInterstate" pitchFamily="2" charset="0"/>
              <a:buChar char="•"/>
              <a:tabLst>
                <a:tab pos="2829199" algn="l"/>
                <a:tab pos="4088011" algn="r"/>
              </a:tabLst>
            </a:pPr>
            <a:r>
              <a:rPr lang="en-IN" sz="1000" dirty="0">
                <a:latin typeface="EYInterstate" pitchFamily="2" charset="0"/>
                <a:ea typeface="+mn-ea"/>
                <a:cs typeface="+mn-cs"/>
              </a:rPr>
              <a:t>Performed code analysis &amp; review.  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7020743" y="2175983"/>
            <a:ext cx="3168056" cy="4657953"/>
          </a:xfrm>
        </p:spPr>
        <p:txBody>
          <a:bodyPr/>
          <a:lstStyle/>
          <a:p>
            <a:pPr marL="0" lvl="3" indent="0">
              <a:buNone/>
            </a:pPr>
            <a:endParaRPr lang="en-IN" sz="1000" b="1" dirty="0">
              <a:latin typeface="EYInterstate" pitchFamily="2" charset="0"/>
              <a:ea typeface="+mn-ea"/>
              <a:cs typeface="+mn-cs"/>
            </a:endParaRPr>
          </a:p>
          <a:p>
            <a:pPr marL="0" lvl="3" indent="0">
              <a:buNone/>
            </a:pPr>
            <a:r>
              <a:rPr lang="en-IN" sz="1000" b="1" dirty="0">
                <a:latin typeface="EYInterstate" pitchFamily="2" charset="0"/>
              </a:rPr>
              <a:t>Australia Based Banking Company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000" dirty="0">
                <a:latin typeface="EYInterstate" pitchFamily="2" charset="0"/>
              </a:rPr>
              <a:t>In this project the accounts and data across institutions used for by consumers, financial institutions, and third-party service providers. 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000" dirty="0">
                <a:latin typeface="EYInterstate" pitchFamily="2" charset="0"/>
              </a:rPr>
              <a:t>Technologies: Micro services using .NET Core, Angular, Azure, APIM, Azure SQL, Azure Developer.</a:t>
            </a:r>
          </a:p>
        </p:txBody>
      </p:sp>
      <p:sp>
        <p:nvSpPr>
          <p:cNvPr id="21" name="Content Placeholder 6"/>
          <p:cNvSpPr txBox="1">
            <a:spLocks/>
          </p:cNvSpPr>
          <p:nvPr/>
        </p:nvSpPr>
        <p:spPr bwMode="auto">
          <a:xfrm>
            <a:off x="7109866" y="2005200"/>
            <a:ext cx="30243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97300" indent="-3973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91099" indent="-3920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2pPr>
            <a:lvl3pPr marL="1191900" indent="-39905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400">
                <a:solidFill>
                  <a:srgbClr val="646464"/>
                </a:solidFill>
                <a:latin typeface="+mn-lt"/>
              </a:defRPr>
            </a:lvl3pPr>
            <a:lvl4pPr marL="1589199" indent="-3955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4pPr>
            <a:lvl5pPr marL="1984748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5pPr>
            <a:lvl6pPr marL="2488811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6pPr>
            <a:lvl7pPr marL="2992874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7pPr>
            <a:lvl8pPr marL="3496937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8pPr>
            <a:lvl9pPr marL="4001000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defTabSz="914400">
              <a:buFont typeface="Arial" pitchFamily="34" charset="0"/>
              <a:buNone/>
            </a:pPr>
            <a:r>
              <a:rPr lang="en-IN" kern="0" dirty="0"/>
              <a:t>Projects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6BE39A-44B8-43CD-AC3C-F22CA9A3F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85862"/>
              </p:ext>
            </p:extLst>
          </p:nvPr>
        </p:nvGraphicFramePr>
        <p:xfrm>
          <a:off x="5773477" y="500591"/>
          <a:ext cx="3545621" cy="12207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65659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217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329">
                <a:tc gridSpan="2"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competencies to be highlighted</a:t>
                      </a:r>
                      <a:r>
                        <a:rPr lang="en-IN" sz="800" b="0" baseline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:</a:t>
                      </a:r>
                      <a:endParaRPr lang="en-IN" sz="8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07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latin typeface="EYInterstate" panose="02000503020000020004" pitchFamily="2" charset="0"/>
                        </a:rPr>
                        <a:t>Banking </a:t>
                      </a:r>
                      <a:endParaRPr lang="en-IN" sz="8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endParaRPr lang="en-IN" sz="8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171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Technical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Micro Services using .NET Core, Angular, Azure, APIM, Azure SQL, Azure Developer.</a:t>
                      </a:r>
                    </a:p>
                    <a:p>
                      <a:endParaRPr lang="en-IN" sz="8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 descr="A person in a pink suit&#10;&#10;Description automatically generated">
            <a:extLst>
              <a:ext uri="{FF2B5EF4-FFF2-40B4-BE49-F238E27FC236}">
                <a16:creationId xmlns:a16="http://schemas.microsoft.com/office/drawing/2014/main" id="{555072C8-538E-191B-39EB-614F791C7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3" y="472661"/>
            <a:ext cx="1293592" cy="13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5810"/>
      </p:ext>
    </p:extLst>
  </p:cSld>
  <p:clrMapOvr>
    <a:masterClrMapping/>
  </p:clrMapOvr>
</p:sld>
</file>

<file path=ppt/theme/theme1.xml><?xml version="1.0" encoding="utf-8"?>
<a:theme xmlns:a="http://schemas.openxmlformats.org/drawingml/2006/main" name="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1_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13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33AC418C1C441A45F3CF47E3388D5" ma:contentTypeVersion="6" ma:contentTypeDescription="Create a new document." ma:contentTypeScope="" ma:versionID="73077dda82de04b652d20303c3bf0418">
  <xsd:schema xmlns:xsd="http://www.w3.org/2001/XMLSchema" xmlns:xs="http://www.w3.org/2001/XMLSchema" xmlns:p="http://schemas.microsoft.com/office/2006/metadata/properties" xmlns:ns2="1ae48839-bf9a-4c6d-9f1a-d50507232fe8" xmlns:ns3="75aaa67f-3953-4524-b933-c1ef33eefc46" targetNamespace="http://schemas.microsoft.com/office/2006/metadata/properties" ma:root="true" ma:fieldsID="9e8c213c8116202ca1975224297a894f" ns2:_="" ns3:_="">
    <xsd:import namespace="1ae48839-bf9a-4c6d-9f1a-d50507232fe8"/>
    <xsd:import namespace="75aaa67f-3953-4524-b933-c1ef33eefc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48839-bf9a-4c6d-9f1a-d50507232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aaa67f-3953-4524-b933-c1ef33eefc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61B3C-C987-4EED-A055-117EE5131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A019A-BDAC-49B7-8377-95C75964CD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48839-bf9a-4c6d-9f1a-d50507232fe8"/>
    <ds:schemaRef ds:uri="75aaa67f-3953-4524-b933-c1ef33eefc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8B72AE-66E1-4B4F-A2E4-B13397044154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5aaa67f-3953-4524-b933-c1ef33eefc46"/>
    <ds:schemaRef ds:uri="1ae48839-bf9a-4c6d-9f1a-d50507232fe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4773</TotalTime>
  <Words>355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EYInterstate</vt:lpstr>
      <vt:lpstr>EYInterstate Light</vt:lpstr>
      <vt:lpstr>EYInterstate Regular</vt:lpstr>
      <vt:lpstr>Wingdings</vt:lpstr>
      <vt:lpstr>GTD-GSS Onboarding Process Framework - 2008 - Full</vt:lpstr>
      <vt:lpstr>1_GTD-GSS Onboarding Process Framework - 2008 - Full</vt:lpstr>
      <vt:lpstr>12_Proposal Template for PP and Loadset</vt:lpstr>
      <vt:lpstr>EY_Presentation_Regular_Print</vt:lpstr>
      <vt:lpstr>1_EY_Presentation_Regular_Print</vt:lpstr>
      <vt:lpstr>13_Proposal Template for PP and Loadset</vt:lpstr>
      <vt:lpstr>Office Theme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Srujan Kumar Reddy Pathapati</cp:lastModifiedBy>
  <cp:revision>590</cp:revision>
  <dcterms:created xsi:type="dcterms:W3CDTF">2009-12-14T17:50:01Z</dcterms:created>
  <dcterms:modified xsi:type="dcterms:W3CDTF">2024-04-07T17:08:03Z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0x0101005B633AC418C1C441A45F3CF47E3388D5</vt:lpwstr>
  </property>
</Properties>
</file>