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7" r:id="rId3"/>
    <p:sldId id="275" r:id="rId4"/>
    <p:sldId id="281" r:id="rId5"/>
    <p:sldId id="273" r:id="rId6"/>
    <p:sldId id="282" r:id="rId7"/>
    <p:sldId id="283" r:id="rId8"/>
    <p:sldId id="293" r:id="rId9"/>
    <p:sldId id="294" r:id="rId10"/>
    <p:sldId id="274" r:id="rId11"/>
    <p:sldId id="284" r:id="rId12"/>
    <p:sldId id="285" r:id="rId13"/>
    <p:sldId id="286" r:id="rId14"/>
    <p:sldId id="300" r:id="rId15"/>
    <p:sldId id="287" r:id="rId16"/>
    <p:sldId id="289" r:id="rId17"/>
    <p:sldId id="290" r:id="rId18"/>
    <p:sldId id="291" r:id="rId19"/>
    <p:sldId id="288" r:id="rId20"/>
    <p:sldId id="292" r:id="rId21"/>
    <p:sldId id="308" r:id="rId22"/>
    <p:sldId id="298" r:id="rId23"/>
    <p:sldId id="296" r:id="rId24"/>
    <p:sldId id="301" r:id="rId25"/>
    <p:sldId id="302" r:id="rId26"/>
    <p:sldId id="264" r:id="rId27"/>
    <p:sldId id="266" r:id="rId28"/>
    <p:sldId id="268" r:id="rId29"/>
    <p:sldId id="269" r:id="rId30"/>
    <p:sldId id="271" r:id="rId31"/>
    <p:sldId id="304" r:id="rId32"/>
    <p:sldId id="303" r:id="rId33"/>
    <p:sldId id="305" r:id="rId34"/>
    <p:sldId id="306" r:id="rId35"/>
    <p:sldId id="307" r:id="rId36"/>
    <p:sldId id="309" r:id="rId37"/>
    <p:sldId id="313" r:id="rId38"/>
    <p:sldId id="312" r:id="rId39"/>
    <p:sldId id="310" r:id="rId40"/>
    <p:sldId id="311" r:id="rId41"/>
    <p:sldId id="314" r:id="rId42"/>
    <p:sldId id="317" r:id="rId43"/>
    <p:sldId id="318" r:id="rId44"/>
    <p:sldId id="315" r:id="rId45"/>
    <p:sldId id="316" r:id="rId46"/>
    <p:sldId id="319" r:id="rId47"/>
    <p:sldId id="324" r:id="rId48"/>
    <p:sldId id="320" r:id="rId49"/>
    <p:sldId id="321" r:id="rId50"/>
    <p:sldId id="323" r:id="rId51"/>
    <p:sldId id="325" r:id="rId52"/>
    <p:sldId id="322" r:id="rId53"/>
    <p:sldId id="327" r:id="rId54"/>
    <p:sldId id="328" r:id="rId55"/>
    <p:sldId id="279" r:id="rId56"/>
  </p:sldIdLst>
  <p:sldSz cx="12192000" cy="6858000"/>
  <p:notesSz cx="6865938" cy="95408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B664F-AF43-4FC3-BC93-48E62A9DA6B9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DF7F89B-0831-4CAB-896E-DB01E6C04323}">
      <dgm:prSet custT="1"/>
      <dgm:spPr/>
      <dgm:t>
        <a:bodyPr/>
        <a:lstStyle/>
        <a:p>
          <a:r>
            <a:rPr lang="pt-BR" sz="1600" dirty="0"/>
            <a:t>Ferramenta online fornecida pelo Expo que permite que você execute código </a:t>
          </a:r>
          <a:r>
            <a:rPr lang="pt-BR" sz="1600" dirty="0" err="1"/>
            <a:t>React</a:t>
          </a:r>
          <a:r>
            <a:rPr lang="pt-BR" sz="1600" dirty="0"/>
            <a:t> </a:t>
          </a:r>
          <a:r>
            <a:rPr lang="pt-BR" sz="1600" dirty="0" err="1"/>
            <a:t>Native</a:t>
          </a:r>
          <a:r>
            <a:rPr lang="pt-BR" sz="1600" dirty="0"/>
            <a:t> diretamente no seu navegador. </a:t>
          </a:r>
          <a:endParaRPr lang="en-US" sz="1600" dirty="0"/>
        </a:p>
      </dgm:t>
    </dgm:pt>
    <dgm:pt modelId="{57B2614F-627B-436B-835A-C45F8E1AB113}" type="parTrans" cxnId="{567CB4F9-0421-4386-9058-67EBA5499C6E}">
      <dgm:prSet/>
      <dgm:spPr/>
      <dgm:t>
        <a:bodyPr/>
        <a:lstStyle/>
        <a:p>
          <a:endParaRPr lang="en-US" sz="1600"/>
        </a:p>
      </dgm:t>
    </dgm:pt>
    <dgm:pt modelId="{32E62DBC-A589-42B3-9E46-60C809E71A44}" type="sibTrans" cxnId="{567CB4F9-0421-4386-9058-67EBA5499C6E}">
      <dgm:prSet custT="1"/>
      <dgm:spPr/>
      <dgm:t>
        <a:bodyPr/>
        <a:lstStyle/>
        <a:p>
          <a:endParaRPr lang="en-US" sz="1600"/>
        </a:p>
      </dgm:t>
    </dgm:pt>
    <dgm:pt modelId="{0E05BC86-828B-4FD3-9ABA-FB139E716575}">
      <dgm:prSet custT="1"/>
      <dgm:spPr/>
      <dgm:t>
        <a:bodyPr/>
        <a:lstStyle/>
        <a:p>
          <a:r>
            <a:rPr lang="pt-BR" sz="1600"/>
            <a:t>Ótima maneira de experimentar o React Native sem ter que instalar e configurar um ambiente de desenvolvimento completo. </a:t>
          </a:r>
          <a:endParaRPr lang="en-US" sz="1600"/>
        </a:p>
      </dgm:t>
    </dgm:pt>
    <dgm:pt modelId="{0F35B95E-35ED-4822-8662-DE5BC8C707CB}" type="parTrans" cxnId="{0E1601F1-B9B2-4DA2-8901-397B72D51644}">
      <dgm:prSet/>
      <dgm:spPr/>
      <dgm:t>
        <a:bodyPr/>
        <a:lstStyle/>
        <a:p>
          <a:endParaRPr lang="en-US" sz="1600"/>
        </a:p>
      </dgm:t>
    </dgm:pt>
    <dgm:pt modelId="{E5AFB47F-E02C-43B2-9014-21C24A4466C7}" type="sibTrans" cxnId="{0E1601F1-B9B2-4DA2-8901-397B72D51644}">
      <dgm:prSet custT="1"/>
      <dgm:spPr/>
      <dgm:t>
        <a:bodyPr/>
        <a:lstStyle/>
        <a:p>
          <a:endParaRPr lang="en-US" sz="1600"/>
        </a:p>
      </dgm:t>
    </dgm:pt>
    <dgm:pt modelId="{231451CB-CB40-4E25-A43C-0AD450E0BB1B}">
      <dgm:prSet custT="1"/>
      <dgm:spPr/>
      <dgm:t>
        <a:bodyPr/>
        <a:lstStyle/>
        <a:p>
          <a:r>
            <a:rPr lang="pt-BR" sz="1600"/>
            <a:t>Escrever código React Native, visualizar os resultados em tempo real e compartilhar seus projetos com outras pessoas. </a:t>
          </a:r>
          <a:endParaRPr lang="en-US" sz="1600"/>
        </a:p>
      </dgm:t>
    </dgm:pt>
    <dgm:pt modelId="{9173E16D-B227-414F-BF69-4365DA1DDD65}" type="parTrans" cxnId="{A89A676F-0FD0-4E5A-AB23-83D8627AEE27}">
      <dgm:prSet/>
      <dgm:spPr/>
      <dgm:t>
        <a:bodyPr/>
        <a:lstStyle/>
        <a:p>
          <a:endParaRPr lang="en-US" sz="1600"/>
        </a:p>
      </dgm:t>
    </dgm:pt>
    <dgm:pt modelId="{5FBD0CED-F672-4DED-A4B8-A3A9404BD79D}" type="sibTrans" cxnId="{A89A676F-0FD0-4E5A-AB23-83D8627AEE27}">
      <dgm:prSet/>
      <dgm:spPr/>
      <dgm:t>
        <a:bodyPr/>
        <a:lstStyle/>
        <a:p>
          <a:endParaRPr lang="en-US" sz="1600"/>
        </a:p>
      </dgm:t>
    </dgm:pt>
    <dgm:pt modelId="{8354357C-2FDD-470E-BEDD-CF7F98BEA2B3}" type="pres">
      <dgm:prSet presAssocID="{276B664F-AF43-4FC3-BC93-48E62A9DA6B9}" presName="outerComposite" presStyleCnt="0">
        <dgm:presLayoutVars>
          <dgm:chMax val="5"/>
          <dgm:dir/>
          <dgm:resizeHandles val="exact"/>
        </dgm:presLayoutVars>
      </dgm:prSet>
      <dgm:spPr/>
    </dgm:pt>
    <dgm:pt modelId="{8A400E46-4CA0-44EC-A6F2-E697713CC601}" type="pres">
      <dgm:prSet presAssocID="{276B664F-AF43-4FC3-BC93-48E62A9DA6B9}" presName="dummyMaxCanvas" presStyleCnt="0">
        <dgm:presLayoutVars/>
      </dgm:prSet>
      <dgm:spPr/>
    </dgm:pt>
    <dgm:pt modelId="{C1043C3D-2E9F-4657-BAB2-017B25FA6FBD}" type="pres">
      <dgm:prSet presAssocID="{276B664F-AF43-4FC3-BC93-48E62A9DA6B9}" presName="ThreeNodes_1" presStyleLbl="node1" presStyleIdx="0" presStyleCnt="3">
        <dgm:presLayoutVars>
          <dgm:bulletEnabled val="1"/>
        </dgm:presLayoutVars>
      </dgm:prSet>
      <dgm:spPr/>
    </dgm:pt>
    <dgm:pt modelId="{19D7FA38-708C-4D9F-B263-C8CBEA7C3EE3}" type="pres">
      <dgm:prSet presAssocID="{276B664F-AF43-4FC3-BC93-48E62A9DA6B9}" presName="ThreeNodes_2" presStyleLbl="node1" presStyleIdx="1" presStyleCnt="3">
        <dgm:presLayoutVars>
          <dgm:bulletEnabled val="1"/>
        </dgm:presLayoutVars>
      </dgm:prSet>
      <dgm:spPr/>
    </dgm:pt>
    <dgm:pt modelId="{42FE79D6-8552-4E5B-A88D-02A777AF2224}" type="pres">
      <dgm:prSet presAssocID="{276B664F-AF43-4FC3-BC93-48E62A9DA6B9}" presName="ThreeNodes_3" presStyleLbl="node1" presStyleIdx="2" presStyleCnt="3">
        <dgm:presLayoutVars>
          <dgm:bulletEnabled val="1"/>
        </dgm:presLayoutVars>
      </dgm:prSet>
      <dgm:spPr/>
    </dgm:pt>
    <dgm:pt modelId="{2B985803-D0F4-4986-974B-8AE711EF8288}" type="pres">
      <dgm:prSet presAssocID="{276B664F-AF43-4FC3-BC93-48E62A9DA6B9}" presName="ThreeConn_1-2" presStyleLbl="fgAccFollowNode1" presStyleIdx="0" presStyleCnt="2">
        <dgm:presLayoutVars>
          <dgm:bulletEnabled val="1"/>
        </dgm:presLayoutVars>
      </dgm:prSet>
      <dgm:spPr/>
    </dgm:pt>
    <dgm:pt modelId="{433E1C3C-98DE-47F5-A5E2-2A1B876ADB3D}" type="pres">
      <dgm:prSet presAssocID="{276B664F-AF43-4FC3-BC93-48E62A9DA6B9}" presName="ThreeConn_2-3" presStyleLbl="fgAccFollowNode1" presStyleIdx="1" presStyleCnt="2">
        <dgm:presLayoutVars>
          <dgm:bulletEnabled val="1"/>
        </dgm:presLayoutVars>
      </dgm:prSet>
      <dgm:spPr/>
    </dgm:pt>
    <dgm:pt modelId="{1B87ECE3-61F0-49E6-8314-F88A1DEB587F}" type="pres">
      <dgm:prSet presAssocID="{276B664F-AF43-4FC3-BC93-48E62A9DA6B9}" presName="ThreeNodes_1_text" presStyleLbl="node1" presStyleIdx="2" presStyleCnt="3">
        <dgm:presLayoutVars>
          <dgm:bulletEnabled val="1"/>
        </dgm:presLayoutVars>
      </dgm:prSet>
      <dgm:spPr/>
    </dgm:pt>
    <dgm:pt modelId="{C79C1222-6027-485B-9C35-78D528AA4836}" type="pres">
      <dgm:prSet presAssocID="{276B664F-AF43-4FC3-BC93-48E62A9DA6B9}" presName="ThreeNodes_2_text" presStyleLbl="node1" presStyleIdx="2" presStyleCnt="3">
        <dgm:presLayoutVars>
          <dgm:bulletEnabled val="1"/>
        </dgm:presLayoutVars>
      </dgm:prSet>
      <dgm:spPr/>
    </dgm:pt>
    <dgm:pt modelId="{527A7EED-22A9-4101-A1A4-548B78F39D31}" type="pres">
      <dgm:prSet presAssocID="{276B664F-AF43-4FC3-BC93-48E62A9DA6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29C230B-E7D7-4160-9ADB-7733620F7210}" type="presOf" srcId="{231451CB-CB40-4E25-A43C-0AD450E0BB1B}" destId="{42FE79D6-8552-4E5B-A88D-02A777AF2224}" srcOrd="0" destOrd="0" presId="urn:microsoft.com/office/officeart/2005/8/layout/vProcess5"/>
    <dgm:cxn modelId="{19EAE40B-15BD-4A82-BCCD-791BF956A803}" type="presOf" srcId="{231451CB-CB40-4E25-A43C-0AD450E0BB1B}" destId="{527A7EED-22A9-4101-A1A4-548B78F39D31}" srcOrd="1" destOrd="0" presId="urn:microsoft.com/office/officeart/2005/8/layout/vProcess5"/>
    <dgm:cxn modelId="{EB88461A-C6B7-4B28-9876-FB4A79D4644F}" type="presOf" srcId="{1DF7F89B-0831-4CAB-896E-DB01E6C04323}" destId="{1B87ECE3-61F0-49E6-8314-F88A1DEB587F}" srcOrd="1" destOrd="0" presId="urn:microsoft.com/office/officeart/2005/8/layout/vProcess5"/>
    <dgm:cxn modelId="{208F273A-DA45-405A-90A0-4AD7898B392B}" type="presOf" srcId="{32E62DBC-A589-42B3-9E46-60C809E71A44}" destId="{2B985803-D0F4-4986-974B-8AE711EF8288}" srcOrd="0" destOrd="0" presId="urn:microsoft.com/office/officeart/2005/8/layout/vProcess5"/>
    <dgm:cxn modelId="{FA9BF968-79C9-4830-AAF9-F4F4F5B7D955}" type="presOf" srcId="{0E05BC86-828B-4FD3-9ABA-FB139E716575}" destId="{19D7FA38-708C-4D9F-B263-C8CBEA7C3EE3}" srcOrd="0" destOrd="0" presId="urn:microsoft.com/office/officeart/2005/8/layout/vProcess5"/>
    <dgm:cxn modelId="{DD80504B-72C6-4E09-A547-B6EE03D32191}" type="presOf" srcId="{276B664F-AF43-4FC3-BC93-48E62A9DA6B9}" destId="{8354357C-2FDD-470E-BEDD-CF7F98BEA2B3}" srcOrd="0" destOrd="0" presId="urn:microsoft.com/office/officeart/2005/8/layout/vProcess5"/>
    <dgm:cxn modelId="{FC79674D-5C6C-4A6B-A582-4EE39270BF5C}" type="presOf" srcId="{1DF7F89B-0831-4CAB-896E-DB01E6C04323}" destId="{C1043C3D-2E9F-4657-BAB2-017B25FA6FBD}" srcOrd="0" destOrd="0" presId="urn:microsoft.com/office/officeart/2005/8/layout/vProcess5"/>
    <dgm:cxn modelId="{A89A676F-0FD0-4E5A-AB23-83D8627AEE27}" srcId="{276B664F-AF43-4FC3-BC93-48E62A9DA6B9}" destId="{231451CB-CB40-4E25-A43C-0AD450E0BB1B}" srcOrd="2" destOrd="0" parTransId="{9173E16D-B227-414F-BF69-4365DA1DDD65}" sibTransId="{5FBD0CED-F672-4DED-A4B8-A3A9404BD79D}"/>
    <dgm:cxn modelId="{FB2B37C0-9914-4C43-AB08-21CD42805CFB}" type="presOf" srcId="{E5AFB47F-E02C-43B2-9014-21C24A4466C7}" destId="{433E1C3C-98DE-47F5-A5E2-2A1B876ADB3D}" srcOrd="0" destOrd="0" presId="urn:microsoft.com/office/officeart/2005/8/layout/vProcess5"/>
    <dgm:cxn modelId="{051DC7D0-3D56-4111-BAFC-EE52C478A442}" type="presOf" srcId="{0E05BC86-828B-4FD3-9ABA-FB139E716575}" destId="{C79C1222-6027-485B-9C35-78D528AA4836}" srcOrd="1" destOrd="0" presId="urn:microsoft.com/office/officeart/2005/8/layout/vProcess5"/>
    <dgm:cxn modelId="{0E1601F1-B9B2-4DA2-8901-397B72D51644}" srcId="{276B664F-AF43-4FC3-BC93-48E62A9DA6B9}" destId="{0E05BC86-828B-4FD3-9ABA-FB139E716575}" srcOrd="1" destOrd="0" parTransId="{0F35B95E-35ED-4822-8662-DE5BC8C707CB}" sibTransId="{E5AFB47F-E02C-43B2-9014-21C24A4466C7}"/>
    <dgm:cxn modelId="{567CB4F9-0421-4386-9058-67EBA5499C6E}" srcId="{276B664F-AF43-4FC3-BC93-48E62A9DA6B9}" destId="{1DF7F89B-0831-4CAB-896E-DB01E6C04323}" srcOrd="0" destOrd="0" parTransId="{57B2614F-627B-436B-835A-C45F8E1AB113}" sibTransId="{32E62DBC-A589-42B3-9E46-60C809E71A44}"/>
    <dgm:cxn modelId="{EF90F283-0914-4BD2-9FD5-38F7567F6F47}" type="presParOf" srcId="{8354357C-2FDD-470E-BEDD-CF7F98BEA2B3}" destId="{8A400E46-4CA0-44EC-A6F2-E697713CC601}" srcOrd="0" destOrd="0" presId="urn:microsoft.com/office/officeart/2005/8/layout/vProcess5"/>
    <dgm:cxn modelId="{C8358B25-E2C0-4C91-866D-19419B0D9437}" type="presParOf" srcId="{8354357C-2FDD-470E-BEDD-CF7F98BEA2B3}" destId="{C1043C3D-2E9F-4657-BAB2-017B25FA6FBD}" srcOrd="1" destOrd="0" presId="urn:microsoft.com/office/officeart/2005/8/layout/vProcess5"/>
    <dgm:cxn modelId="{4B9E8DBC-F270-4128-837A-C05A4C36E3B4}" type="presParOf" srcId="{8354357C-2FDD-470E-BEDD-CF7F98BEA2B3}" destId="{19D7FA38-708C-4D9F-B263-C8CBEA7C3EE3}" srcOrd="2" destOrd="0" presId="urn:microsoft.com/office/officeart/2005/8/layout/vProcess5"/>
    <dgm:cxn modelId="{6D1B6A57-B784-4211-8B4E-C0C1D5C96B15}" type="presParOf" srcId="{8354357C-2FDD-470E-BEDD-CF7F98BEA2B3}" destId="{42FE79D6-8552-4E5B-A88D-02A777AF2224}" srcOrd="3" destOrd="0" presId="urn:microsoft.com/office/officeart/2005/8/layout/vProcess5"/>
    <dgm:cxn modelId="{E021BE1E-79D2-4CE2-A257-58AFA138EFAF}" type="presParOf" srcId="{8354357C-2FDD-470E-BEDD-CF7F98BEA2B3}" destId="{2B985803-D0F4-4986-974B-8AE711EF8288}" srcOrd="4" destOrd="0" presId="urn:microsoft.com/office/officeart/2005/8/layout/vProcess5"/>
    <dgm:cxn modelId="{482A7D2B-5CB9-4027-97B0-C2C7904ED8A6}" type="presParOf" srcId="{8354357C-2FDD-470E-BEDD-CF7F98BEA2B3}" destId="{433E1C3C-98DE-47F5-A5E2-2A1B876ADB3D}" srcOrd="5" destOrd="0" presId="urn:microsoft.com/office/officeart/2005/8/layout/vProcess5"/>
    <dgm:cxn modelId="{75175602-4F05-423E-BAA9-378B33C83698}" type="presParOf" srcId="{8354357C-2FDD-470E-BEDD-CF7F98BEA2B3}" destId="{1B87ECE3-61F0-49E6-8314-F88A1DEB587F}" srcOrd="6" destOrd="0" presId="urn:microsoft.com/office/officeart/2005/8/layout/vProcess5"/>
    <dgm:cxn modelId="{0A40E297-47DD-4818-96EF-951BF77F0604}" type="presParOf" srcId="{8354357C-2FDD-470E-BEDD-CF7F98BEA2B3}" destId="{C79C1222-6027-485B-9C35-78D528AA4836}" srcOrd="7" destOrd="0" presId="urn:microsoft.com/office/officeart/2005/8/layout/vProcess5"/>
    <dgm:cxn modelId="{E21AC415-4CA9-4761-81C2-7D4D0F7217A8}" type="presParOf" srcId="{8354357C-2FDD-470E-BEDD-CF7F98BEA2B3}" destId="{527A7EED-22A9-4101-A1A4-548B78F39D3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43C3D-2E9F-4657-BAB2-017B25FA6FBD}">
      <dsp:nvSpPr>
        <dsp:cNvPr id="0" name=""/>
        <dsp:cNvSpPr/>
      </dsp:nvSpPr>
      <dsp:spPr>
        <a:xfrm>
          <a:off x="0" y="0"/>
          <a:ext cx="4498402" cy="990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Ferramenta online fornecida pelo Expo que permite que você execute código </a:t>
          </a:r>
          <a:r>
            <a:rPr lang="pt-BR" sz="1600" kern="1200" dirty="0" err="1"/>
            <a:t>React</a:t>
          </a:r>
          <a:r>
            <a:rPr lang="pt-BR" sz="1600" kern="1200" dirty="0"/>
            <a:t> </a:t>
          </a:r>
          <a:r>
            <a:rPr lang="pt-BR" sz="1600" kern="1200" dirty="0" err="1"/>
            <a:t>Native</a:t>
          </a:r>
          <a:r>
            <a:rPr lang="pt-BR" sz="1600" kern="1200" dirty="0"/>
            <a:t> diretamente no seu navegador. </a:t>
          </a:r>
          <a:endParaRPr lang="en-US" sz="1600" kern="1200" dirty="0"/>
        </a:p>
      </dsp:txBody>
      <dsp:txXfrm>
        <a:off x="29016" y="29016"/>
        <a:ext cx="3429385" cy="932643"/>
      </dsp:txXfrm>
    </dsp:sp>
    <dsp:sp modelId="{19D7FA38-708C-4D9F-B263-C8CBEA7C3EE3}">
      <dsp:nvSpPr>
        <dsp:cNvPr id="0" name=""/>
        <dsp:cNvSpPr/>
      </dsp:nvSpPr>
      <dsp:spPr>
        <a:xfrm>
          <a:off x="396917" y="1155788"/>
          <a:ext cx="4498402" cy="990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Ótima maneira de experimentar o React Native sem ter que instalar e configurar um ambiente de desenvolvimento completo. </a:t>
          </a:r>
          <a:endParaRPr lang="en-US" sz="1600" kern="1200"/>
        </a:p>
      </dsp:txBody>
      <dsp:txXfrm>
        <a:off x="425933" y="1184804"/>
        <a:ext cx="3399513" cy="932643"/>
      </dsp:txXfrm>
    </dsp:sp>
    <dsp:sp modelId="{42FE79D6-8552-4E5B-A88D-02A777AF2224}">
      <dsp:nvSpPr>
        <dsp:cNvPr id="0" name=""/>
        <dsp:cNvSpPr/>
      </dsp:nvSpPr>
      <dsp:spPr>
        <a:xfrm>
          <a:off x="793835" y="2311577"/>
          <a:ext cx="4498402" cy="990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Escrever código React Native, visualizar os resultados em tempo real e compartilhar seus projetos com outras pessoas. </a:t>
          </a:r>
          <a:endParaRPr lang="en-US" sz="1600" kern="1200"/>
        </a:p>
      </dsp:txBody>
      <dsp:txXfrm>
        <a:off x="822851" y="2340593"/>
        <a:ext cx="3399513" cy="932643"/>
      </dsp:txXfrm>
    </dsp:sp>
    <dsp:sp modelId="{2B985803-D0F4-4986-974B-8AE711EF8288}">
      <dsp:nvSpPr>
        <dsp:cNvPr id="0" name=""/>
        <dsp:cNvSpPr/>
      </dsp:nvSpPr>
      <dsp:spPr>
        <a:xfrm>
          <a:off x="3854462" y="751262"/>
          <a:ext cx="643939" cy="643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99348" y="751262"/>
        <a:ext cx="354167" cy="484564"/>
      </dsp:txXfrm>
    </dsp:sp>
    <dsp:sp modelId="{433E1C3C-98DE-47F5-A5E2-2A1B876ADB3D}">
      <dsp:nvSpPr>
        <dsp:cNvPr id="0" name=""/>
        <dsp:cNvSpPr/>
      </dsp:nvSpPr>
      <dsp:spPr>
        <a:xfrm>
          <a:off x="4251380" y="1900446"/>
          <a:ext cx="643939" cy="6439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96266" y="1900446"/>
        <a:ext cx="354167" cy="48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60E61057-8B9B-44CC-840C-24032CC886F0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FE9FEB88-258C-4091-8578-B7A0BE756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8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05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464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8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1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0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09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8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92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4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EB88-258C-4091-8578-B7A0BE75676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8EE81-E3DA-619B-B34F-AEDCE05A2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8B36F-3A9A-C06F-7460-A67172AB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CB697-C2FD-FA60-C522-07424122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DE82F-4EF2-74C0-822B-FAC4C1CF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20792-7BBE-F6D4-C11D-297642B5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E199-172D-468C-CCAD-2BC89EA8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B83D08-7F96-D583-4208-ABA7F034E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D9E78-E942-B4F4-2D6A-459B4BC6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C34F5-C023-2A9F-DB1B-1EB05A1D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699F2-3119-8205-69D3-0C6AFD7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B3C3E-EAF8-7896-3F0C-5279DDDA7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3E3048-1917-51C9-24A0-C51CF2A6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CB0BB-BC42-4688-A67D-2F8FCAE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4549A-E657-D335-F86A-13E92AA5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A0804-051E-F373-9B76-31B1683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1037-AA9C-0816-E984-718A3654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BD46D-B574-D14F-A1C1-1EE37782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8B5E7-AD3E-9750-D74D-ADA9019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3DCF0-5B2D-3AA8-1A20-A7115663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6F924-CA86-0678-77DF-FD268EE4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33A4-5FB6-29E0-2ACA-66AB4C0F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29D7D-AD86-0ADD-3F34-79D35ADF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04DF9-80BA-46FF-B58C-FEE265CE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84366-28BB-E62C-BA53-1464D0A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6475E7-20F6-E094-079F-0D614C83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870B-502E-00F7-527D-2D2FB31B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102F1-777F-C37E-F2A3-334B779E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D1962D-8D49-687F-7C60-0D0F1F9A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DF0300-A7ED-34F6-1EDB-9010EFC7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52F4C-87C7-04BE-F47C-29877FF1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C47A10-D2D9-10E4-E7B0-B9376508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80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25223-9089-9076-2E6E-F50CB4EA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25994A-7A1E-E735-054C-A17E454F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71DF4-C119-A3EA-D089-2F22C8AB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1676E6-CF50-495D-5341-BDB547A1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493E85-7E18-3421-F434-AAB1F277F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B549F5-D5B4-FC4A-D176-6916BC21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EA0369-442D-2C38-3A16-91EE22A4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1BEBB3-0A4B-15C2-C56D-F95951B1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31AB2-0B07-D315-A690-1E70207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8BF322-7096-A587-E7BA-24E68A0A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0D5D1E-0942-C38F-59A7-E4AAC09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C8EA6-CB59-06E3-7334-CA8B05B4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8CFE04-6679-97ED-0DCF-FC2A533B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D0AB4-97D9-8423-BDED-79C6476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046DD0-D947-D39A-9585-5336AC51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7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C903-41B7-62AC-8254-25236577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A0969-9D40-C66E-FE0F-616E2042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0E0FD8-726B-9845-9A2F-442716EB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AEC67F-512B-3EF1-0A0A-A69BEEB7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D87479-7AE3-E60E-FB93-DB522B0A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8827B-6232-0D93-B265-0C421040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768A2-64F7-DFBE-7782-9144C576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3381C7-32EC-E3C0-04FA-B84797AF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0A3969-DF58-8A90-1F40-54305812F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EF9B5-FB14-C077-FD5C-4C2D9B56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E24F3-42DC-2EDC-C6CC-70922F3F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A0952-F150-237C-BC03-C9F8828C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A6EE15-1A5B-9B37-4850-2A080F72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BB36C-C09A-BFE7-328F-5B67B8AD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07D13-32CD-1B7D-C109-9D0DC67D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5C2E-D5FA-488C-91DF-4FD1A744910A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AB9FB-8458-8CF1-97B0-11E62A227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9BDE6-AC64-1ED3-B8EF-D2C6DA6D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FDA-7FFA-4E95-9242-411C400D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9EF42-D7A1-7C6D-7668-3185B9BF3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4BD8E-681D-D2B0-1106-0BB01D68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pt-BR" sz="6600" b="1">
                <a:solidFill>
                  <a:schemeClr val="bg1"/>
                </a:solidFill>
              </a:rPr>
              <a:t>Desenvolvimento Híbrido com React Native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44FAFD-ED36-DA40-597A-47273250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pt-BR" i="1">
                <a:solidFill>
                  <a:schemeClr val="bg1"/>
                </a:solidFill>
              </a:rPr>
              <a:t>Prof. Me. Luís Gustavo Maschietto</a:t>
            </a:r>
          </a:p>
        </p:txBody>
      </p:sp>
    </p:spTree>
    <p:extLst>
      <p:ext uri="{BB962C8B-B14F-4D97-AF65-F5344CB8AC3E}">
        <p14:creationId xmlns:p14="http://schemas.microsoft.com/office/powerpoint/2010/main" val="2824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B5FAB2-91D9-252D-9C7F-BD0A15BC5926}"/>
              </a:ext>
            </a:extLst>
          </p:cNvPr>
          <p:cNvSpPr txBox="1">
            <a:spLocks/>
          </p:cNvSpPr>
          <p:nvPr/>
        </p:nvSpPr>
        <p:spPr>
          <a:xfrm>
            <a:off x="255483" y="547991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err="1"/>
              <a:t>React</a:t>
            </a:r>
            <a:r>
              <a:rPr lang="pt-BR" sz="3500" b="1" dirty="0"/>
              <a:t> </a:t>
            </a:r>
            <a:r>
              <a:rPr lang="pt-BR" sz="3500" b="1" dirty="0" err="1"/>
              <a:t>Native</a:t>
            </a:r>
            <a:r>
              <a:rPr lang="pt-BR" sz="3500" b="1" dirty="0"/>
              <a:t> x </a:t>
            </a:r>
            <a:r>
              <a:rPr lang="pt-BR" sz="3500" b="1" dirty="0" err="1"/>
              <a:t>Flutter</a:t>
            </a:r>
            <a:endParaRPr lang="pt-BR" sz="35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4A9470-7493-8807-2AAE-D27C1E283F77}"/>
              </a:ext>
            </a:extLst>
          </p:cNvPr>
          <p:cNvSpPr txBox="1"/>
          <p:nvPr/>
        </p:nvSpPr>
        <p:spPr>
          <a:xfrm>
            <a:off x="255483" y="1321266"/>
            <a:ext cx="11239730" cy="3998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3E464F"/>
                </a:solidFill>
                <a:latin typeface="Lato" panose="020F0502020204030203" pitchFamily="34" charset="0"/>
              </a:rPr>
              <a:t>DIFERENÇAS</a:t>
            </a:r>
            <a:endParaRPr lang="pt-BR" sz="2000" b="1" dirty="0">
              <a:solidFill>
                <a:srgbClr val="3E464F"/>
              </a:solidFill>
              <a:latin typeface="Lato" panose="020F050202020403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2E4D1-AF60-AA00-381B-4A601265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68" y="2284296"/>
            <a:ext cx="1205244" cy="25280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CC0E7C-722C-07A2-AA86-7D9E585E6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400" y="2243350"/>
            <a:ext cx="1290319" cy="2609962"/>
          </a:xfrm>
          <a:prstGeom prst="rect">
            <a:avLst/>
          </a:prstGeom>
        </p:spPr>
      </p:pic>
      <p:sp>
        <p:nvSpPr>
          <p:cNvPr id="9" name="Chave Esquerda 8">
            <a:extLst>
              <a:ext uri="{FF2B5EF4-FFF2-40B4-BE49-F238E27FC236}">
                <a16:creationId xmlns:a16="http://schemas.microsoft.com/office/drawing/2014/main" id="{D68CD516-6ECC-973C-3D6C-B86DEC3BFA36}"/>
              </a:ext>
            </a:extLst>
          </p:cNvPr>
          <p:cNvSpPr/>
          <p:nvPr/>
        </p:nvSpPr>
        <p:spPr>
          <a:xfrm>
            <a:off x="4417707" y="2155220"/>
            <a:ext cx="961978" cy="322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AD4DE9-0DEA-5C3E-917D-1991CB45760A}"/>
              </a:ext>
            </a:extLst>
          </p:cNvPr>
          <p:cNvSpPr txBox="1"/>
          <p:nvPr/>
        </p:nvSpPr>
        <p:spPr>
          <a:xfrm>
            <a:off x="7685213" y="4640416"/>
            <a:ext cx="14833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Dart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F410F1-B9AB-43E0-8D18-45F3ACB16265}"/>
              </a:ext>
            </a:extLst>
          </p:cNvPr>
          <p:cNvSpPr txBox="1"/>
          <p:nvPr/>
        </p:nvSpPr>
        <p:spPr>
          <a:xfrm>
            <a:off x="5413515" y="4640416"/>
            <a:ext cx="14833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JavaScript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0DBFB0C-1674-FDD2-5A83-2CE2317B75EB}"/>
              </a:ext>
            </a:extLst>
          </p:cNvPr>
          <p:cNvSpPr/>
          <p:nvPr/>
        </p:nvSpPr>
        <p:spPr>
          <a:xfrm>
            <a:off x="5379685" y="3801140"/>
            <a:ext cx="3788888" cy="369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LINGUAGEM</a:t>
            </a:r>
            <a:endParaRPr lang="pt-BR" sz="1500" b="1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370CC35D-08D9-F90C-BD43-D864A1344863}"/>
              </a:ext>
            </a:extLst>
          </p:cNvPr>
          <p:cNvSpPr/>
          <p:nvPr/>
        </p:nvSpPr>
        <p:spPr>
          <a:xfrm>
            <a:off x="5819123" y="4207242"/>
            <a:ext cx="64008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FE66D541-CBD0-CDC1-BB92-4AC7DED0FC21}"/>
              </a:ext>
            </a:extLst>
          </p:cNvPr>
          <p:cNvSpPr/>
          <p:nvPr/>
        </p:nvSpPr>
        <p:spPr>
          <a:xfrm>
            <a:off x="8106853" y="4207242"/>
            <a:ext cx="64008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5EE57E02-F8E6-7B7C-D121-D6BA6E9D9337}"/>
              </a:ext>
            </a:extLst>
          </p:cNvPr>
          <p:cNvSpPr/>
          <p:nvPr/>
        </p:nvSpPr>
        <p:spPr>
          <a:xfrm>
            <a:off x="2026093" y="4853312"/>
            <a:ext cx="396240" cy="451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63CF2332-6E0A-1CB1-37E0-1ACD2F91738D}"/>
              </a:ext>
            </a:extLst>
          </p:cNvPr>
          <p:cNvSpPr/>
          <p:nvPr/>
        </p:nvSpPr>
        <p:spPr>
          <a:xfrm>
            <a:off x="3376977" y="4853312"/>
            <a:ext cx="396240" cy="451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94B8B8-9790-AAF5-BD08-5FA51326D573}"/>
              </a:ext>
            </a:extLst>
          </p:cNvPr>
          <p:cNvSpPr txBox="1"/>
          <p:nvPr/>
        </p:nvSpPr>
        <p:spPr>
          <a:xfrm>
            <a:off x="1873026" y="5934825"/>
            <a:ext cx="70237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APK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038AEBA-1A84-DE03-A837-69C874054658}"/>
              </a:ext>
            </a:extLst>
          </p:cNvPr>
          <p:cNvSpPr/>
          <p:nvPr/>
        </p:nvSpPr>
        <p:spPr>
          <a:xfrm>
            <a:off x="1554463" y="5442372"/>
            <a:ext cx="2690256" cy="369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ARQUIVOS</a:t>
            </a:r>
            <a:endParaRPr lang="pt-BR" sz="15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0164EC-406A-3BAB-F15D-2A1EDDB30071}"/>
              </a:ext>
            </a:extLst>
          </p:cNvPr>
          <p:cNvSpPr txBox="1"/>
          <p:nvPr/>
        </p:nvSpPr>
        <p:spPr>
          <a:xfrm>
            <a:off x="3223910" y="5934825"/>
            <a:ext cx="70237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IPA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Flutter - Build apps for any screen">
            <a:extLst>
              <a:ext uri="{FF2B5EF4-FFF2-40B4-BE49-F238E27FC236}">
                <a16:creationId xmlns:a16="http://schemas.microsoft.com/office/drawing/2014/main" id="{EA20A73E-81E0-E0AE-E5E1-3AAA17013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t="28616" r="17488" b="29246"/>
          <a:stretch/>
        </p:blipFill>
        <p:spPr bwMode="auto">
          <a:xfrm>
            <a:off x="7889279" y="3178070"/>
            <a:ext cx="1075228" cy="32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You too, embrace cross-platform development with React Native">
            <a:extLst>
              <a:ext uri="{FF2B5EF4-FFF2-40B4-BE49-F238E27FC236}">
                <a16:creationId xmlns:a16="http://schemas.microsoft.com/office/drawing/2014/main" id="{B8055095-DB15-F2A7-0AA0-A333ADFC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32" y="2969032"/>
            <a:ext cx="1210398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">
            <a:extLst>
              <a:ext uri="{FF2B5EF4-FFF2-40B4-BE49-F238E27FC236}">
                <a16:creationId xmlns:a16="http://schemas.microsoft.com/office/drawing/2014/main" id="{FCB7BB5A-BA1E-DA0D-F30D-45A3414C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3" y="2571391"/>
            <a:ext cx="1117600" cy="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8EFCB9D2-CCA2-DF8C-B167-6184DD66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76" y="2354335"/>
            <a:ext cx="451509" cy="4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bank: conta, cartão e mais – Apps no Google Play">
            <a:extLst>
              <a:ext uri="{FF2B5EF4-FFF2-40B4-BE49-F238E27FC236}">
                <a16:creationId xmlns:a16="http://schemas.microsoft.com/office/drawing/2014/main" id="{00F8975C-0078-5618-8121-8A4953B7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52" y="6009804"/>
            <a:ext cx="697151" cy="6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ber - Request a ride – Apps no Google Play">
            <a:extLst>
              <a:ext uri="{FF2B5EF4-FFF2-40B4-BE49-F238E27FC236}">
                <a16:creationId xmlns:a16="http://schemas.microsoft.com/office/drawing/2014/main" id="{4DB0B3EE-DAE6-2DE2-97C5-DA4430A4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87" y="6043941"/>
            <a:ext cx="697151" cy="6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E6D0D7A-DAC4-F04D-51A2-F8B74CB5E453}"/>
              </a:ext>
            </a:extLst>
          </p:cNvPr>
          <p:cNvSpPr/>
          <p:nvPr/>
        </p:nvSpPr>
        <p:spPr>
          <a:xfrm>
            <a:off x="5413515" y="5152377"/>
            <a:ext cx="3788888" cy="369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EMPRESAS QUE UTILIZAM</a:t>
            </a:r>
            <a:endParaRPr lang="pt-BR" sz="1500" b="1" dirty="0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A0EED32E-7A42-C9B7-C911-80C8E7FF5623}"/>
              </a:ext>
            </a:extLst>
          </p:cNvPr>
          <p:cNvSpPr/>
          <p:nvPr/>
        </p:nvSpPr>
        <p:spPr>
          <a:xfrm>
            <a:off x="5785390" y="5640472"/>
            <a:ext cx="64008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4E7CCD24-51E8-8ABA-BDBF-5E1878254411}"/>
              </a:ext>
            </a:extLst>
          </p:cNvPr>
          <p:cNvSpPr/>
          <p:nvPr/>
        </p:nvSpPr>
        <p:spPr>
          <a:xfrm>
            <a:off x="8106852" y="5570184"/>
            <a:ext cx="64008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 descr="UNIFAE - Centro Universitário das Faculdades Associadas - São João da Boa  Vista/SP">
            <a:extLst>
              <a:ext uri="{FF2B5EF4-FFF2-40B4-BE49-F238E27FC236}">
                <a16:creationId xmlns:a16="http://schemas.microsoft.com/office/drawing/2014/main" id="{8665A444-FADE-8D19-7287-C0A573B8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" y="48832"/>
            <a:ext cx="1969770" cy="48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1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A87B7-C607-0374-8746-175F7F7B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FDBE5-EE0E-1564-D462-416410AD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programação dinâmica usada para desenvolvimento web</a:t>
            </a:r>
          </a:p>
          <a:p>
            <a:r>
              <a:rPr lang="pt-BR" dirty="0"/>
              <a:t>permite implementar recursos dinâmicos em páginas da web que não podem ser feitos apenas com HTML e CSS</a:t>
            </a:r>
          </a:p>
          <a:p>
            <a:r>
              <a:rPr lang="pt-BR" dirty="0"/>
              <a:t>não se limita ao mundo Web</a:t>
            </a:r>
          </a:p>
          <a:p>
            <a:r>
              <a:rPr lang="pt-BR" dirty="0"/>
              <a:t>Podemos criar uma Web API para diversas aplicações usando o ambiente de execução do Node.js</a:t>
            </a:r>
          </a:p>
        </p:txBody>
      </p:sp>
    </p:spTree>
    <p:extLst>
      <p:ext uri="{BB962C8B-B14F-4D97-AF65-F5344CB8AC3E}">
        <p14:creationId xmlns:p14="http://schemas.microsoft.com/office/powerpoint/2010/main" val="35933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0A2AD-080E-BF59-6B5C-D4336943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/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AF12A7-C851-5930-86AD-E8AC6644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529"/>
            <a:ext cx="6049965" cy="46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346C-AD6C-44B8-EA40-CE97342A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/>
              <a:t>React</a:t>
            </a:r>
            <a:r>
              <a:rPr lang="pt-BR" dirty="0"/>
              <a:t>: 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The Bridge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74A28-4BA0-5566-BA83-15ADA7F6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01" y="196370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Escrevemos o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código de um componente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botão;</a:t>
            </a:r>
          </a:p>
          <a:p>
            <a:pPr marL="0" indent="0" algn="l">
              <a:buNone/>
            </a:pPr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O </a:t>
            </a:r>
            <a:r>
              <a:rPr lang="pt-BR" b="1" i="0" dirty="0" err="1">
                <a:solidFill>
                  <a:srgbClr val="093366"/>
                </a:solidFill>
                <a:effectLst/>
                <a:latin typeface="Inter"/>
              </a:rPr>
              <a:t>JavaScriptCore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vai compilar o código do componente e enviar para a bridge;</a:t>
            </a:r>
          </a:p>
          <a:p>
            <a:pPr marL="0" indent="0" algn="l">
              <a:buNone/>
            </a:pPr>
            <a:endParaRPr lang="pt-BR" dirty="0">
              <a:solidFill>
                <a:srgbClr val="093366"/>
              </a:solidFill>
              <a:latin typeface="Inte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A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bridge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, por sua vez, vai pegar esse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código compilado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e enviar para a parte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nativa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, para que possa ser exibido o botão;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O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nativo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entende e </a:t>
            </a:r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monta o componente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 do botão em tela;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Se houver uma interação no botão, ou seja, se for clicado, esse evento acontece primeiro no lado nativo, que vai para o bridge, e depois para a parte em que foi programada em </a:t>
            </a:r>
            <a:r>
              <a:rPr lang="pt-BR" b="0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 para executar alguma função, por exemplo.</a:t>
            </a:r>
          </a:p>
          <a:p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03BF1A9-F481-3B02-5298-A80A459D2714}"/>
              </a:ext>
            </a:extLst>
          </p:cNvPr>
          <p:cNvSpPr/>
          <p:nvPr/>
        </p:nvSpPr>
        <p:spPr>
          <a:xfrm>
            <a:off x="588099" y="2123039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0D1CFD-E5E8-60FA-59CE-6ADBCAAE4C50}"/>
              </a:ext>
            </a:extLst>
          </p:cNvPr>
          <p:cNvSpPr/>
          <p:nvPr/>
        </p:nvSpPr>
        <p:spPr>
          <a:xfrm>
            <a:off x="559981" y="2870200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718CB1-BB6F-4CE6-6C72-5018CEC1488F}"/>
              </a:ext>
            </a:extLst>
          </p:cNvPr>
          <p:cNvSpPr/>
          <p:nvPr/>
        </p:nvSpPr>
        <p:spPr>
          <a:xfrm>
            <a:off x="559981" y="3670869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0468CD-3028-507C-0141-7B96F1C5B18F}"/>
              </a:ext>
            </a:extLst>
          </p:cNvPr>
          <p:cNvSpPr/>
          <p:nvPr/>
        </p:nvSpPr>
        <p:spPr>
          <a:xfrm>
            <a:off x="588099" y="4540495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936ED2A-73D5-49E5-07ED-99C571AAAC45}"/>
              </a:ext>
            </a:extLst>
          </p:cNvPr>
          <p:cNvSpPr/>
          <p:nvPr/>
        </p:nvSpPr>
        <p:spPr>
          <a:xfrm>
            <a:off x="559981" y="5378497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6AA2F0-313B-EF09-0DED-058117CED3E2}"/>
              </a:ext>
            </a:extLst>
          </p:cNvPr>
          <p:cNvSpPr txBox="1"/>
          <p:nvPr/>
        </p:nvSpPr>
        <p:spPr>
          <a:xfrm>
            <a:off x="588099" y="153670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93366"/>
                </a:solidFill>
                <a:effectLst/>
                <a:highlight>
                  <a:srgbClr val="FAFBFD"/>
                </a:highlight>
                <a:latin typeface="Inter"/>
              </a:rPr>
              <a:t>Comunicação com os dois lados de forma assíncrona.</a:t>
            </a:r>
          </a:p>
        </p:txBody>
      </p:sp>
    </p:spTree>
    <p:extLst>
      <p:ext uri="{BB962C8B-B14F-4D97-AF65-F5344CB8AC3E}">
        <p14:creationId xmlns:p14="http://schemas.microsoft.com/office/powerpoint/2010/main" val="88797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F4601-EA99-B2CD-C58D-9278DEDA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9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89E99-6D0B-7B71-F55D-81796306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Na prática!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CAA7D-40AB-C06D-47C1-63AF9190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Front-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66F4E-3678-89E4-4A36-02D8B33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Navegador Web</a:t>
            </a:r>
            <a:r>
              <a:rPr lang="pt-BR" dirty="0"/>
              <a:t>: Executa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b="1" dirty="0"/>
              <a:t>Editor de Texto</a:t>
            </a:r>
            <a:r>
              <a:rPr lang="pt-BR" dirty="0"/>
              <a:t>: Para escrever o código. </a:t>
            </a:r>
            <a:r>
              <a:rPr lang="pt-BR" dirty="0" err="1"/>
              <a:t>Notepad</a:t>
            </a:r>
            <a:r>
              <a:rPr lang="pt-BR" dirty="0"/>
              <a:t>, Sublime </a:t>
            </a:r>
            <a:r>
              <a:rPr lang="pt-BR" dirty="0" err="1"/>
              <a:t>Text</a:t>
            </a:r>
            <a:r>
              <a:rPr lang="pt-BR" dirty="0"/>
              <a:t>, Atom ou Visual Studio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r>
              <a:rPr lang="pt-BR" b="1" dirty="0"/>
              <a:t>Arquivo HTML</a:t>
            </a:r>
            <a:r>
              <a:rPr lang="pt-BR" dirty="0"/>
              <a:t>: Para rodar o código no navegador.</a:t>
            </a:r>
          </a:p>
          <a:p>
            <a:r>
              <a:rPr lang="pt-BR" b="1" dirty="0"/>
              <a:t>Console do Navegador</a:t>
            </a:r>
            <a:r>
              <a:rPr lang="pt-BR" dirty="0"/>
              <a:t>: Para testar e depurar.</a:t>
            </a:r>
          </a:p>
          <a:p>
            <a:r>
              <a:rPr lang="pt-BR" b="1" dirty="0"/>
              <a:t>Atualizar a Página</a:t>
            </a:r>
            <a:r>
              <a:rPr lang="pt-BR" dirty="0"/>
              <a:t>: Para ver as alterações.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C17291-CFCE-281C-1E24-BD24DB4A9BA6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INICIANDO COM JAVASCRIPT: O que é necessário?</a:t>
            </a:r>
          </a:p>
        </p:txBody>
      </p:sp>
    </p:spTree>
    <p:extLst>
      <p:ext uri="{BB962C8B-B14F-4D97-AF65-F5344CB8AC3E}">
        <p14:creationId xmlns:p14="http://schemas.microsoft.com/office/powerpoint/2010/main" val="274819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A09F-5D59-98B7-F61F-34D95B79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Abra seu editor de texto</a:t>
            </a:r>
            <a:r>
              <a:rPr lang="pt-BR" dirty="0"/>
              <a:t>: Pode ser qualquer editor de texto como </a:t>
            </a:r>
            <a:r>
              <a:rPr lang="pt-BR" dirty="0" err="1"/>
              <a:t>Notepad</a:t>
            </a:r>
            <a:r>
              <a:rPr lang="pt-BR" dirty="0"/>
              <a:t>, Sublime </a:t>
            </a:r>
            <a:r>
              <a:rPr lang="pt-BR" dirty="0" err="1"/>
              <a:t>Text</a:t>
            </a:r>
            <a:r>
              <a:rPr lang="pt-BR" dirty="0"/>
              <a:t>, Atom ou Visual Studio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r>
              <a:rPr lang="pt-BR" b="1" dirty="0"/>
              <a:t>Crie um novo arquivo</a:t>
            </a:r>
            <a:r>
              <a:rPr lang="pt-BR" dirty="0"/>
              <a:t>: No editor de texto, crie um novo arquivo e salve-o com a extensão .</a:t>
            </a:r>
            <a:r>
              <a:rPr lang="pt-BR" dirty="0" err="1"/>
              <a:t>js</a:t>
            </a:r>
            <a:r>
              <a:rPr lang="pt-BR" dirty="0"/>
              <a:t>. Por exemplo, você pode nomeá-lo como meuCodigo.js.</a:t>
            </a:r>
          </a:p>
          <a:p>
            <a:r>
              <a:rPr lang="pt-BR" b="1" dirty="0"/>
              <a:t>Escreva algum código </a:t>
            </a:r>
            <a:r>
              <a:rPr lang="pt-BR" b="1" dirty="0" err="1"/>
              <a:t>JavaScript</a:t>
            </a:r>
            <a:r>
              <a:rPr lang="pt-BR" dirty="0"/>
              <a:t>: No novo arquivo, você pode começar a escrever seu código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38C53B-38A0-BA09-5686-F2A5259DD4C2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INICIANDO COM JAVASCRIPT (FRONT-END): PASSO A PASSO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D78B63-BEB7-E81D-DA15-8F62A71502C0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</a:t>
            </a:r>
          </a:p>
        </p:txBody>
      </p:sp>
    </p:spTree>
    <p:extLst>
      <p:ext uri="{BB962C8B-B14F-4D97-AF65-F5344CB8AC3E}">
        <p14:creationId xmlns:p14="http://schemas.microsoft.com/office/powerpoint/2010/main" val="66087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11207F-127B-4BE0-E832-AF2B09BE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6" y="206244"/>
            <a:ext cx="5172797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B1410C-C973-DC98-025F-95A25521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88" y="206244"/>
            <a:ext cx="5870250" cy="235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F20E84-11C0-E5DF-E2DF-D3641188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388" y="2961250"/>
            <a:ext cx="406774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94F868-0A0A-5F17-E853-1DACDF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1547272"/>
            <a:ext cx="6283825" cy="4528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8AE908-406C-A686-EFE5-BE3679EC9438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CRIE SUA PÁGINA HTML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D07005-F560-8EFF-A8E2-4102063AAA37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61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57A8E1E-4EB6-7605-EB12-E220C7D6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2" y="1541738"/>
            <a:ext cx="8885047" cy="41394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83B7E0-EE5C-ACBC-0DAA-350B830FAC35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DIGITE SEU COMANDO JS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50B28-3C4B-B19D-F549-1DB57637C9A8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550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32B-20F4-EC62-6996-D6840D04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E6241-C1B7-0BBA-8015-9B76C767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825625"/>
            <a:ext cx="10928498" cy="46672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t-BR" u="sng" dirty="0">
                <a:solidFill>
                  <a:srgbClr val="000000"/>
                </a:solidFill>
                <a:latin typeface="+mj-lt"/>
              </a:rPr>
              <a:t>Formação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+mj-lt"/>
              </a:rPr>
              <a:t>Mestre em Ciência, Tecnologia e Sociedade (UFSCar, 2019). 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+mj-lt"/>
              </a:rPr>
              <a:t>Especialista em Desenvolvimento de Software para WEB (UFSCar, 2007). 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+mj-lt"/>
              </a:rPr>
              <a:t>Bacharel em Ciência da Computação (FAFEM, 2005). 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+mj-lt"/>
              </a:rPr>
              <a:t>Licenciado em Informática (FATEC, 2012). 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+mj-lt"/>
              </a:rPr>
              <a:t>Tecnólogo em Informática com Ênfase em Gestão de Negócios (FATEC, 2006). </a:t>
            </a:r>
          </a:p>
          <a:p>
            <a:r>
              <a:rPr lang="pt-BR" u="sng" dirty="0">
                <a:solidFill>
                  <a:srgbClr val="000000"/>
                </a:solidFill>
                <a:latin typeface="+mj-lt"/>
              </a:rPr>
              <a:t>Atuação Profissional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446088" indent="169863">
              <a:tabLst>
                <a:tab pos="893763" algn="l"/>
              </a:tabLst>
            </a:pPr>
            <a:r>
              <a:rPr lang="pt-BR" sz="2000" dirty="0">
                <a:solidFill>
                  <a:srgbClr val="000000"/>
                </a:solidFill>
                <a:latin typeface="+mj-lt"/>
              </a:rPr>
              <a:t>ÁREA ACADÊMICA</a:t>
            </a:r>
          </a:p>
          <a:p>
            <a:pPr marL="903288" lvl="1" indent="169863">
              <a:tabLst>
                <a:tab pos="893763" algn="l"/>
              </a:tabLst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CENTRO PAULA SOUZA : </a:t>
            </a:r>
          </a:p>
          <a:p>
            <a:pPr lvl="3"/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Professor e Coordenador do Curso Técnico em Desenvolvimento de Sistemas no Centro Paula Souza. (13 anos).</a:t>
            </a:r>
          </a:p>
          <a:p>
            <a:pPr lvl="3"/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Professor Assistente FATEC – Faculdade de tecnologia de São Paulo (6 anos).</a:t>
            </a:r>
          </a:p>
          <a:p>
            <a:pPr lvl="2"/>
            <a:r>
              <a:rPr lang="pt-BR" sz="1600" dirty="0">
                <a:solidFill>
                  <a:srgbClr val="000000"/>
                </a:solidFill>
                <a:latin typeface="+mj-lt"/>
              </a:rPr>
              <a:t>IFSP: </a:t>
            </a:r>
            <a:r>
              <a:rPr lang="pt-BR" sz="1800" dirty="0">
                <a:solidFill>
                  <a:srgbClr val="000000"/>
                </a:solidFill>
                <a:latin typeface="+mj-lt"/>
              </a:rPr>
              <a:t>Cursos de Graduação e Técnicos- São João da Boa Vista (3 anos).</a:t>
            </a:r>
          </a:p>
          <a:p>
            <a:pPr lvl="2"/>
            <a:r>
              <a:rPr lang="pt-BR" sz="1600" dirty="0">
                <a:solidFill>
                  <a:srgbClr val="000000"/>
                </a:solidFill>
                <a:latin typeface="+mj-lt"/>
              </a:rPr>
              <a:t>FUNVIC: Graduação em Ciência da Computação.</a:t>
            </a:r>
          </a:p>
          <a:p>
            <a:pPr marL="446088" lvl="1" indent="169863">
              <a:spcBef>
                <a:spcPts val="1000"/>
              </a:spcBef>
              <a:tabLst>
                <a:tab pos="893763" algn="l"/>
              </a:tabLst>
            </a:pPr>
            <a:r>
              <a:rPr lang="pt-BR" sz="2100" dirty="0">
                <a:solidFill>
                  <a:srgbClr val="000000"/>
                </a:solidFill>
                <a:latin typeface="+mj-lt"/>
              </a:rPr>
              <a:t>EMPRESARIAL</a:t>
            </a:r>
          </a:p>
          <a:p>
            <a:pPr lvl="3"/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Experiência na área de Análise e Desenvolvimento de Sistemas WEB com linguagem JAVA, PHP, PYTHON e Bases de dados Oracle, </a:t>
            </a:r>
            <a:r>
              <a:rPr lang="pt-BR" i="0" dirty="0" err="1">
                <a:solidFill>
                  <a:srgbClr val="000000"/>
                </a:solidFill>
                <a:effectLst/>
                <a:latin typeface="+mj-lt"/>
              </a:rPr>
              <a:t>Mysql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, </a:t>
            </a:r>
            <a:r>
              <a:rPr lang="pt-BR" i="0" dirty="0" err="1">
                <a:solidFill>
                  <a:srgbClr val="000000"/>
                </a:solidFill>
                <a:effectLst/>
                <a:latin typeface="+mj-lt"/>
              </a:rPr>
              <a:t>Elasticsearch</a:t>
            </a:r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, entre outras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(5 anos).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60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0779A8-31DE-75F5-FD73-639F9AD988E5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ARQUIVO PRONTO!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1F1BB6-B262-B136-2ABA-8439C8D0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9" y="1171113"/>
            <a:ext cx="5390578" cy="532176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55D18F7-4C4F-65A3-2818-862566DA194B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1-2</a:t>
            </a:r>
          </a:p>
        </p:txBody>
      </p:sp>
    </p:spTree>
    <p:extLst>
      <p:ext uri="{BB962C8B-B14F-4D97-AF65-F5344CB8AC3E}">
        <p14:creationId xmlns:p14="http://schemas.microsoft.com/office/powerpoint/2010/main" val="64986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62E198-890C-27F6-E548-5B2682FF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661601"/>
            <a:ext cx="8535591" cy="55347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0BC59D-CC4B-7687-9914-C14790792C9F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CHAMADA DE FUNÇÃO POR BOTÃO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26A1187-471F-A407-02B7-13CF2D91FA32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730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Black and white finish line">
            <a:extLst>
              <a:ext uri="{FF2B5EF4-FFF2-40B4-BE49-F238E27FC236}">
                <a16:creationId xmlns:a16="http://schemas.microsoft.com/office/drawing/2014/main" id="{8A9D17EC-BF03-F2DD-7AD2-903903586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26F68C-0708-F6AC-394A-3C0B9E6F7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Let´s Start!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4A27A-712B-9ED9-DCCE-5B2B322A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42606" cy="1208141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(Back-</a:t>
            </a:r>
            <a:r>
              <a:rPr lang="pt-B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4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85AA2F-1341-5A87-3A6A-F2F5C680FDBB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err="1"/>
              <a:t>Let´s</a:t>
            </a:r>
            <a:r>
              <a:rPr lang="pt-BR" sz="3500" b="1" dirty="0"/>
              <a:t> Start!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DB3A236-2139-286D-3BC8-AC9CDD6741EC}"/>
              </a:ext>
            </a:extLst>
          </p:cNvPr>
          <p:cNvSpPr txBox="1">
            <a:spLocks/>
          </p:cNvSpPr>
          <p:nvPr/>
        </p:nvSpPr>
        <p:spPr>
          <a:xfrm>
            <a:off x="1299962" y="1690688"/>
            <a:ext cx="108920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Node.js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5253F5-0C40-76DD-28BC-7EFE385D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5" y="2426315"/>
            <a:ext cx="4592628" cy="30053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0E1415-2839-10D2-08B8-7F8E3E8C4B0B}"/>
              </a:ext>
            </a:extLst>
          </p:cNvPr>
          <p:cNvSpPr txBox="1"/>
          <p:nvPr/>
        </p:nvSpPr>
        <p:spPr>
          <a:xfrm>
            <a:off x="6365829" y="2485749"/>
            <a:ext cx="47173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C4243"/>
                </a:solidFill>
                <a:effectLst/>
                <a:highlight>
                  <a:srgbClr val="F9F5F3"/>
                </a:highlight>
                <a:latin typeface="Pathway Extreme"/>
              </a:rPr>
              <a:t>Node.js </a:t>
            </a:r>
            <a:r>
              <a:rPr lang="pt-BR" b="1" i="1" dirty="0">
                <a:solidFill>
                  <a:srgbClr val="4C4243"/>
                </a:solidFill>
                <a:effectLst/>
                <a:highlight>
                  <a:srgbClr val="F9F5F3"/>
                </a:highlight>
                <a:latin typeface="Pathway Extreme"/>
              </a:rPr>
              <a:t>não</a:t>
            </a:r>
            <a:r>
              <a:rPr lang="pt-BR" b="1" i="0" dirty="0">
                <a:solidFill>
                  <a:srgbClr val="4C4243"/>
                </a:solidFill>
                <a:effectLst/>
                <a:highlight>
                  <a:srgbClr val="F9F5F3"/>
                </a:highlight>
                <a:latin typeface="Pathway Extreme"/>
              </a:rPr>
              <a:t> é uma linguagem de programação!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107A2A-793E-1703-EE7E-CAA5CDAE1F80}"/>
              </a:ext>
            </a:extLst>
          </p:cNvPr>
          <p:cNvSpPr txBox="1"/>
          <p:nvPr/>
        </p:nvSpPr>
        <p:spPr>
          <a:xfrm>
            <a:off x="5915245" y="3051839"/>
            <a:ext cx="561848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ambiente de código aberto para a linguagem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reformula as funcionalidades do </a:t>
            </a:r>
            <a:r>
              <a:rPr lang="pt-BR" dirty="0" err="1"/>
              <a:t>JavaScript</a:t>
            </a:r>
            <a:r>
              <a:rPr lang="pt-BR" dirty="0"/>
              <a:t> e atualiza sua funcionalidade.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 err="1"/>
              <a:t>JavaScript</a:t>
            </a:r>
            <a:r>
              <a:rPr lang="pt-BR" dirty="0"/>
              <a:t> para desenvolvimento </a:t>
            </a:r>
            <a:r>
              <a:rPr lang="pt-BR" dirty="0" err="1"/>
              <a:t>frontend</a:t>
            </a:r>
            <a:r>
              <a:rPr lang="pt-BR" dirty="0"/>
              <a:t> e </a:t>
            </a:r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14" name="Balão de Pensamento: Nuvem 13">
            <a:extLst>
              <a:ext uri="{FF2B5EF4-FFF2-40B4-BE49-F238E27FC236}">
                <a16:creationId xmlns:a16="http://schemas.microsoft.com/office/drawing/2014/main" id="{164627CF-3CA8-CD00-708F-91D367FBAC64}"/>
              </a:ext>
            </a:extLst>
          </p:cNvPr>
          <p:cNvSpPr/>
          <p:nvPr/>
        </p:nvSpPr>
        <p:spPr>
          <a:xfrm>
            <a:off x="4956354" y="5092884"/>
            <a:ext cx="6577371" cy="1765116"/>
          </a:xfrm>
          <a:prstGeom prst="cloudCallout">
            <a:avLst>
              <a:gd name="adj1" fmla="val -50901"/>
              <a:gd name="adj2" fmla="val -525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Node.js habilita o </a:t>
            </a:r>
            <a:r>
              <a:rPr lang="pt-BR" dirty="0" err="1"/>
              <a:t>JavaScript</a:t>
            </a:r>
            <a:r>
              <a:rPr lang="pt-BR" dirty="0"/>
              <a:t> ao empregar diretamente o banco de dados e funcionar corretamente como uma linguagem </a:t>
            </a:r>
            <a:r>
              <a:rPr lang="pt-BR" dirty="0" err="1"/>
              <a:t>backend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74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52E4A7-0E02-2EB9-11F5-014077C38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442" y="1736582"/>
            <a:ext cx="2137875" cy="140030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F5679A7-B722-0A2A-8F96-A3602D63BADE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3500" b="1" dirty="0"/>
              <a:t>INSTALANDO O NODE.JS</a:t>
            </a:r>
            <a:endParaRPr lang="pt-BR" sz="3500" b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5AD36C-5747-692A-8A26-937E6EEC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72" y="3209280"/>
            <a:ext cx="4513253" cy="2786032"/>
          </a:xfrm>
          <a:prstGeom prst="rect">
            <a:avLst/>
          </a:prstGeom>
        </p:spPr>
      </p:pic>
      <p:pic>
        <p:nvPicPr>
          <p:cNvPr id="1026" name="Picture 2" descr="Selecionando a pasta de instalação do Node.js">
            <a:extLst>
              <a:ext uri="{FF2B5EF4-FFF2-40B4-BE49-F238E27FC236}">
                <a16:creationId xmlns:a16="http://schemas.microsoft.com/office/drawing/2014/main" id="{A019EFBE-631D-AA8C-996A-82D6806D2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60" y="1865929"/>
            <a:ext cx="4041480" cy="32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7C6A60-1A27-A518-CE54-A297D6F8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54" y="2071497"/>
            <a:ext cx="4429743" cy="9050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AE051B-BA93-2AB7-3711-2FB86A4073EE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3500" b="1" dirty="0"/>
              <a:t>VALIDANDO A INSTAÇÃO DO NODE.JS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CC76B2-B534-1E63-0578-019227009973}"/>
              </a:ext>
            </a:extLst>
          </p:cNvPr>
          <p:cNvSpPr txBox="1"/>
          <p:nvPr/>
        </p:nvSpPr>
        <p:spPr>
          <a:xfrm>
            <a:off x="2696240" y="4045059"/>
            <a:ext cx="609777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o instalador também carrega o gerenciador de pacotes Node.js (</a:t>
            </a:r>
            <a:r>
              <a:rPr lang="pt-BR" dirty="0" err="1"/>
              <a:t>npm</a:t>
            </a:r>
            <a:r>
              <a:rPr lang="pt-BR" dirty="0"/>
              <a:t>) dentro dele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4BF1C9-BC45-9CBE-99DB-B94EB4C9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53" y="5589851"/>
            <a:ext cx="4248743" cy="676369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F2E253C8-7737-ADCA-D9D4-4D56229B518E}"/>
              </a:ext>
            </a:extLst>
          </p:cNvPr>
          <p:cNvSpPr/>
          <p:nvPr/>
        </p:nvSpPr>
        <p:spPr>
          <a:xfrm>
            <a:off x="5178057" y="4869711"/>
            <a:ext cx="917944" cy="646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0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812CDF-45D0-57A1-4B2E-FB222AE1F459}"/>
              </a:ext>
            </a:extLst>
          </p:cNvPr>
          <p:cNvSpPr txBox="1">
            <a:spLocks/>
          </p:cNvSpPr>
          <p:nvPr/>
        </p:nvSpPr>
        <p:spPr>
          <a:xfrm>
            <a:off x="822442" y="109025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INICIANDO COM REACT NATIVE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21FD79-D698-91BC-7BC4-0FD12D52889D}"/>
              </a:ext>
            </a:extLst>
          </p:cNvPr>
          <p:cNvSpPr txBox="1"/>
          <p:nvPr/>
        </p:nvSpPr>
        <p:spPr>
          <a:xfrm>
            <a:off x="3544422" y="2219845"/>
            <a:ext cx="3108208" cy="3231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500" b="1" dirty="0">
                <a:solidFill>
                  <a:srgbClr val="1C1E21"/>
                </a:solidFill>
                <a:latin typeface="Optimistic Display"/>
              </a:rPr>
              <a:t>EXPO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D79CD5E2-0B3A-D277-BA48-312BF78D0D80}"/>
              </a:ext>
            </a:extLst>
          </p:cNvPr>
          <p:cNvSpPr/>
          <p:nvPr/>
        </p:nvSpPr>
        <p:spPr>
          <a:xfrm>
            <a:off x="4884558" y="2626033"/>
            <a:ext cx="36576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0B85086-DA1B-51C4-2D9B-1DB4EA56D791}"/>
              </a:ext>
            </a:extLst>
          </p:cNvPr>
          <p:cNvSpPr/>
          <p:nvPr/>
        </p:nvSpPr>
        <p:spPr>
          <a:xfrm>
            <a:off x="3507864" y="3065509"/>
            <a:ext cx="3119151" cy="5534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Windows, Linux e MAC OS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0B91C2D-BD62-5507-265F-EB45350B4348}"/>
              </a:ext>
            </a:extLst>
          </p:cNvPr>
          <p:cNvSpPr/>
          <p:nvPr/>
        </p:nvSpPr>
        <p:spPr>
          <a:xfrm>
            <a:off x="3507863" y="4224119"/>
            <a:ext cx="3119152" cy="5534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EXPO CLI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8CB1596-3415-36E0-5D8D-554B02C2F674}"/>
              </a:ext>
            </a:extLst>
          </p:cNvPr>
          <p:cNvSpPr/>
          <p:nvPr/>
        </p:nvSpPr>
        <p:spPr>
          <a:xfrm>
            <a:off x="3507863" y="3644814"/>
            <a:ext cx="3119151" cy="5534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NODE.JS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2C45265-706E-86D0-420C-3A4447343F64}"/>
              </a:ext>
            </a:extLst>
          </p:cNvPr>
          <p:cNvSpPr/>
          <p:nvPr/>
        </p:nvSpPr>
        <p:spPr>
          <a:xfrm>
            <a:off x="3507863" y="4805822"/>
            <a:ext cx="1563660" cy="5534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MANAGED WORKFLOW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E24F744A-E024-1000-4776-42F2796250A0}"/>
              </a:ext>
            </a:extLst>
          </p:cNvPr>
          <p:cNvSpPr/>
          <p:nvPr/>
        </p:nvSpPr>
        <p:spPr>
          <a:xfrm>
            <a:off x="5143852" y="4805903"/>
            <a:ext cx="1483162" cy="5534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BARE WORKFLOW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8D0F92F-DEB5-97F2-B26B-14FFD43F0105}"/>
              </a:ext>
            </a:extLst>
          </p:cNvPr>
          <p:cNvSpPr/>
          <p:nvPr/>
        </p:nvSpPr>
        <p:spPr>
          <a:xfrm>
            <a:off x="3477383" y="5399936"/>
            <a:ext cx="1615669" cy="7092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GERENCIA TODAS AS CONFIGURAÇÕES (sem acesso a pasta ANDROID E IOS)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83F4AF4-DD43-B884-B7E7-6D2952864902}"/>
              </a:ext>
            </a:extLst>
          </p:cNvPr>
          <p:cNvSpPr/>
          <p:nvPr/>
        </p:nvSpPr>
        <p:spPr>
          <a:xfrm>
            <a:off x="5133691" y="5413210"/>
            <a:ext cx="1518939" cy="7092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Acesso a pasta ANDROID E IOS</a:t>
            </a:r>
          </a:p>
        </p:txBody>
      </p:sp>
      <p:pic>
        <p:nvPicPr>
          <p:cNvPr id="2" name="Picture 4" descr="You too, embrace cross-platform development with React Native">
            <a:extLst>
              <a:ext uri="{FF2B5EF4-FFF2-40B4-BE49-F238E27FC236}">
                <a16:creationId xmlns:a16="http://schemas.microsoft.com/office/drawing/2014/main" id="{01505EE9-3EB3-6C95-422F-3AA08E6A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398" y="1015747"/>
            <a:ext cx="1210398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3E9C537-8395-F335-6B3C-34D2ACE56F34}"/>
              </a:ext>
            </a:extLst>
          </p:cNvPr>
          <p:cNvSpPr/>
          <p:nvPr/>
        </p:nvSpPr>
        <p:spPr>
          <a:xfrm>
            <a:off x="5080246" y="4697301"/>
            <a:ext cx="1625828" cy="14956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990AEBB-012D-B7C4-E5E1-302BAC73E9BA}"/>
              </a:ext>
            </a:extLst>
          </p:cNvPr>
          <p:cNvCxnSpPr/>
          <p:nvPr/>
        </p:nvCxnSpPr>
        <p:spPr>
          <a:xfrm flipH="1">
            <a:off x="6769680" y="4805822"/>
            <a:ext cx="637953" cy="55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6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CFE62D-087F-B53F-A173-9F68F06518B1}"/>
              </a:ext>
            </a:extLst>
          </p:cNvPr>
          <p:cNvSpPr txBox="1">
            <a:spLocks/>
          </p:cNvSpPr>
          <p:nvPr/>
        </p:nvSpPr>
        <p:spPr>
          <a:xfrm>
            <a:off x="706120" y="68293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500" b="1" dirty="0"/>
              <a:t>EXPO: PROJETO BARE WORKFLOW - REACT NATIVE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FBBA9D5-C8EC-07AF-6BA5-2A20A742286A}"/>
              </a:ext>
            </a:extLst>
          </p:cNvPr>
          <p:cNvSpPr/>
          <p:nvPr/>
        </p:nvSpPr>
        <p:spPr>
          <a:xfrm>
            <a:off x="670560" y="1402080"/>
            <a:ext cx="3352800" cy="6463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ANTES DE COMEÇAR: LEMBRE-SE DE INSTALAR O NODE.JS</a:t>
            </a:r>
          </a:p>
        </p:txBody>
      </p:sp>
      <p:pic>
        <p:nvPicPr>
          <p:cNvPr id="7" name="Gráfico 6" descr="Lâmpada com preenchimento sólido">
            <a:extLst>
              <a:ext uri="{FF2B5EF4-FFF2-40B4-BE49-F238E27FC236}">
                <a16:creationId xmlns:a16="http://schemas.microsoft.com/office/drawing/2014/main" id="{62E29126-BFC3-234A-D34E-54F01D81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1120" y="1288365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FA6FAA-22B6-737C-7CDF-C00EF757AB78}"/>
              </a:ext>
            </a:extLst>
          </p:cNvPr>
          <p:cNvSpPr txBox="1"/>
          <p:nvPr/>
        </p:nvSpPr>
        <p:spPr>
          <a:xfrm>
            <a:off x="1198880" y="2196515"/>
            <a:ext cx="676656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3E464F"/>
                </a:solidFill>
                <a:effectLst/>
                <a:latin typeface="Lato" panose="020F0502020204030203" pitchFamily="34" charset="0"/>
              </a:rPr>
              <a:t>Abra o seu terminal e execute: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D8969A-BE4D-65CC-59A1-F8721E71C16E}"/>
              </a:ext>
            </a:extLst>
          </p:cNvPr>
          <p:cNvSpPr txBox="1"/>
          <p:nvPr/>
        </p:nvSpPr>
        <p:spPr>
          <a:xfrm>
            <a:off x="1198880" y="2683323"/>
            <a:ext cx="67665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3E464F"/>
                </a:solidFill>
                <a:latin typeface="Lato" panose="020F0502020204030203" pitchFamily="34" charset="0"/>
              </a:rPr>
              <a:t>npm</a:t>
            </a:r>
            <a:r>
              <a:rPr lang="pt-BR" sz="2400" b="1" dirty="0">
                <a:solidFill>
                  <a:srgbClr val="3E464F"/>
                </a:solidFill>
                <a:latin typeface="Lato" panose="020F0502020204030203" pitchFamily="34" charset="0"/>
              </a:rPr>
              <a:t> </a:t>
            </a:r>
            <a:r>
              <a:rPr lang="pt-BR" sz="2400" b="1" dirty="0" err="1">
                <a:solidFill>
                  <a:srgbClr val="3E464F"/>
                </a:solidFill>
                <a:latin typeface="Lato" panose="020F0502020204030203" pitchFamily="34" charset="0"/>
              </a:rPr>
              <a:t>install</a:t>
            </a:r>
            <a:r>
              <a:rPr lang="pt-BR" sz="2400" b="1" dirty="0">
                <a:solidFill>
                  <a:srgbClr val="3E464F"/>
                </a:solidFill>
                <a:latin typeface="Lato" panose="020F0502020204030203" pitchFamily="34" charset="0"/>
              </a:rPr>
              <a:t> –-global expo-</a:t>
            </a:r>
            <a:r>
              <a:rPr lang="pt-BR" sz="2400" b="1" dirty="0" err="1">
                <a:solidFill>
                  <a:srgbClr val="3E464F"/>
                </a:solidFill>
                <a:latin typeface="Lato" panose="020F0502020204030203" pitchFamily="34" charset="0"/>
              </a:rPr>
              <a:t>cli</a:t>
            </a:r>
            <a:endParaRPr lang="pt-BR" sz="2400" b="1" dirty="0">
              <a:solidFill>
                <a:srgbClr val="3E464F"/>
              </a:solidFill>
              <a:latin typeface="Lato" panose="020F050202020403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22A7E6-AFC6-BBBC-6B51-F2BB231284A7}"/>
              </a:ext>
            </a:extLst>
          </p:cNvPr>
          <p:cNvSpPr txBox="1"/>
          <p:nvPr/>
        </p:nvSpPr>
        <p:spPr>
          <a:xfrm>
            <a:off x="8069582" y="2430216"/>
            <a:ext cx="4599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6344D"/>
                </a:solidFill>
                <a:effectLst/>
                <a:latin typeface="Muli"/>
              </a:rPr>
              <a:t> NPM: </a:t>
            </a:r>
            <a:r>
              <a:rPr lang="pt-BR" i="0" dirty="0">
                <a:solidFill>
                  <a:srgbClr val="36344D"/>
                </a:solidFill>
                <a:effectLst/>
                <a:latin typeface="Muli"/>
              </a:rPr>
              <a:t>Gerenciador de Pacotes do Node (</a:t>
            </a:r>
            <a:r>
              <a:rPr lang="pt-BR" i="1" dirty="0">
                <a:solidFill>
                  <a:srgbClr val="36344D"/>
                </a:solidFill>
                <a:effectLst/>
                <a:latin typeface="Muli"/>
              </a:rPr>
              <a:t>Node </a:t>
            </a:r>
            <a:r>
              <a:rPr lang="pt-BR" i="1" dirty="0" err="1">
                <a:solidFill>
                  <a:srgbClr val="36344D"/>
                </a:solidFill>
                <a:effectLst/>
                <a:latin typeface="Muli"/>
              </a:rPr>
              <a:t>Package</a:t>
            </a:r>
            <a:r>
              <a:rPr lang="pt-BR" i="1" dirty="0">
                <a:solidFill>
                  <a:srgbClr val="36344D"/>
                </a:solidFill>
                <a:effectLst/>
                <a:latin typeface="Muli"/>
              </a:rPr>
              <a:t> Manager</a:t>
            </a:r>
            <a:r>
              <a:rPr lang="pt-BR" i="0" dirty="0">
                <a:solidFill>
                  <a:srgbClr val="36344D"/>
                </a:solidFill>
                <a:effectLst/>
                <a:latin typeface="Muli"/>
              </a:rPr>
              <a:t>)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DE4B342-079B-34C3-47FF-85DAF9CA5F43}"/>
              </a:ext>
            </a:extLst>
          </p:cNvPr>
          <p:cNvSpPr/>
          <p:nvPr/>
        </p:nvSpPr>
        <p:spPr>
          <a:xfrm>
            <a:off x="670560" y="2062480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1120B9-3B3B-0017-4678-BF6DCB99D84D}"/>
              </a:ext>
            </a:extLst>
          </p:cNvPr>
          <p:cNvSpPr txBox="1"/>
          <p:nvPr/>
        </p:nvSpPr>
        <p:spPr>
          <a:xfrm>
            <a:off x="1121104" y="3691863"/>
            <a:ext cx="684433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E464F"/>
                </a:solidFill>
                <a:latin typeface="Lato" panose="020F0502020204030203" pitchFamily="34" charset="0"/>
              </a:rPr>
              <a:t>Crie o diretório do projeto com EXPO INIT:</a:t>
            </a:r>
            <a:endParaRPr lang="pt-BR" sz="2400" b="0" i="0" dirty="0">
              <a:solidFill>
                <a:srgbClr val="3E464F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1BA7DDA-9137-E8C5-B8A2-C569E1A031A8}"/>
              </a:ext>
            </a:extLst>
          </p:cNvPr>
          <p:cNvSpPr/>
          <p:nvPr/>
        </p:nvSpPr>
        <p:spPr>
          <a:xfrm>
            <a:off x="592784" y="3456228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8795AC0-F156-8591-A852-23E897608C19}"/>
              </a:ext>
            </a:extLst>
          </p:cNvPr>
          <p:cNvSpPr txBox="1"/>
          <p:nvPr/>
        </p:nvSpPr>
        <p:spPr>
          <a:xfrm>
            <a:off x="1098244" y="4158330"/>
            <a:ext cx="686719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3E464F"/>
                </a:solidFill>
                <a:latin typeface="Lato" panose="020F0502020204030203" pitchFamily="34" charset="0"/>
              </a:rPr>
              <a:t>expo </a:t>
            </a:r>
            <a:r>
              <a:rPr lang="pt-BR" sz="2400" b="1" dirty="0" err="1">
                <a:solidFill>
                  <a:srgbClr val="3E464F"/>
                </a:solidFill>
                <a:latin typeface="Lato" panose="020F0502020204030203" pitchFamily="34" charset="0"/>
              </a:rPr>
              <a:t>init</a:t>
            </a:r>
            <a:r>
              <a:rPr lang="pt-BR" sz="2400" b="1" dirty="0">
                <a:solidFill>
                  <a:srgbClr val="3E464F"/>
                </a:solidFill>
                <a:latin typeface="Lato" panose="020F0502020204030203" pitchFamily="34" charset="0"/>
              </a:rPr>
              <a:t> </a:t>
            </a:r>
            <a:r>
              <a:rPr lang="pt-BR" sz="2400" b="1" dirty="0" err="1">
                <a:solidFill>
                  <a:srgbClr val="3E464F"/>
                </a:solidFill>
                <a:latin typeface="Lato" panose="020F0502020204030203" pitchFamily="34" charset="0"/>
              </a:rPr>
              <a:t>unifae_app</a:t>
            </a:r>
            <a:endParaRPr lang="pt-BR" sz="2400" b="1" dirty="0">
              <a:solidFill>
                <a:srgbClr val="3E464F"/>
              </a:solidFill>
              <a:latin typeface="Lato" panose="020F050202020403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C8F8C00-71D8-30B7-2297-AE70B47870D2}"/>
              </a:ext>
            </a:extLst>
          </p:cNvPr>
          <p:cNvSpPr txBox="1"/>
          <p:nvPr/>
        </p:nvSpPr>
        <p:spPr>
          <a:xfrm>
            <a:off x="1121104" y="4955505"/>
            <a:ext cx="684433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3E464F"/>
                </a:solidFill>
                <a:effectLst/>
                <a:latin typeface="Lato" panose="020F0502020204030203" pitchFamily="34" charset="0"/>
              </a:rPr>
              <a:t>Escolha o BARE WORKFLOW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3994DC-C049-E7E3-82B5-53C6D86B5719}"/>
              </a:ext>
            </a:extLst>
          </p:cNvPr>
          <p:cNvSpPr/>
          <p:nvPr/>
        </p:nvSpPr>
        <p:spPr>
          <a:xfrm>
            <a:off x="592784" y="4719870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99A5203-8BF7-AC38-9C94-51878D54D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1" y="3163692"/>
            <a:ext cx="6766560" cy="508026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82B03C0D-5A4B-7E19-CF7E-090976333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796" y="4621003"/>
            <a:ext cx="3416476" cy="27306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5A6A022-C1E8-AB6C-D2CF-1947B6DF6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606" y="5447650"/>
            <a:ext cx="6872834" cy="90110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C51293B-5EDB-B78B-B03D-629A3D465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606" y="6393685"/>
            <a:ext cx="2381372" cy="381020"/>
          </a:xfrm>
          <a:prstGeom prst="rect">
            <a:avLst/>
          </a:prstGeom>
        </p:spPr>
      </p:pic>
      <p:sp>
        <p:nvSpPr>
          <p:cNvPr id="45" name="Elipse 44">
            <a:extLst>
              <a:ext uri="{FF2B5EF4-FFF2-40B4-BE49-F238E27FC236}">
                <a16:creationId xmlns:a16="http://schemas.microsoft.com/office/drawing/2014/main" id="{D49658FC-5BF1-7770-C73E-20E8182B20B8}"/>
              </a:ext>
            </a:extLst>
          </p:cNvPr>
          <p:cNvSpPr/>
          <p:nvPr/>
        </p:nvSpPr>
        <p:spPr>
          <a:xfrm>
            <a:off x="304800" y="5983512"/>
            <a:ext cx="802640" cy="791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GO!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46CFD46-DC59-D217-6358-C7BB667177DE}"/>
              </a:ext>
            </a:extLst>
          </p:cNvPr>
          <p:cNvSpPr txBox="1"/>
          <p:nvPr/>
        </p:nvSpPr>
        <p:spPr>
          <a:xfrm>
            <a:off x="7965440" y="5614180"/>
            <a:ext cx="459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Instalação das dependências do projeto</a:t>
            </a:r>
          </a:p>
        </p:txBody>
      </p:sp>
    </p:spTree>
    <p:extLst>
      <p:ext uri="{BB962C8B-B14F-4D97-AF65-F5344CB8AC3E}">
        <p14:creationId xmlns:p14="http://schemas.microsoft.com/office/powerpoint/2010/main" val="426385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89B430-72CF-2531-EC37-A30465BA83F5}"/>
              </a:ext>
            </a:extLst>
          </p:cNvPr>
          <p:cNvSpPr txBox="1">
            <a:spLocks/>
          </p:cNvSpPr>
          <p:nvPr/>
        </p:nvSpPr>
        <p:spPr>
          <a:xfrm>
            <a:off x="461762" y="72363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500" b="1" dirty="0"/>
              <a:t>Executando nossa aplicação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8AB223-1AD8-1A4D-A1DD-BBB77930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7" y="2367283"/>
            <a:ext cx="3600635" cy="73663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3F48DB3-F88B-8785-1164-305252AA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6" y="3186628"/>
            <a:ext cx="3815107" cy="3564189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A5D64F-81AB-8CFD-9652-9535C2629B14}"/>
              </a:ext>
            </a:extLst>
          </p:cNvPr>
          <p:cNvSpPr txBox="1"/>
          <p:nvPr/>
        </p:nvSpPr>
        <p:spPr>
          <a:xfrm>
            <a:off x="608037" y="1891386"/>
            <a:ext cx="518186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E464F"/>
                </a:solidFill>
                <a:latin typeface="Lato" panose="020F0502020204030203" pitchFamily="34" charset="0"/>
              </a:rPr>
              <a:t>C:\Users\Gustavo\unifae_app&gt;expo start</a:t>
            </a:r>
            <a:endParaRPr lang="pt-BR" sz="2000" b="1" dirty="0">
              <a:solidFill>
                <a:srgbClr val="3E464F"/>
              </a:solidFill>
              <a:latin typeface="Lato" panose="020F0502020204030203" pitchFamily="34" charset="0"/>
            </a:endParaRPr>
          </a:p>
        </p:txBody>
      </p:sp>
      <p:pic>
        <p:nvPicPr>
          <p:cNvPr id="3" name="Espaço Reservado para Conteúdo 9" descr="Código QR&#10;&#10;Descrição gerada automaticamente">
            <a:extLst>
              <a:ext uri="{FF2B5EF4-FFF2-40B4-BE49-F238E27FC236}">
                <a16:creationId xmlns:a16="http://schemas.microsoft.com/office/drawing/2014/main" id="{BE82E888-D744-F968-8D94-F859EB70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28" y="2367283"/>
            <a:ext cx="1958102" cy="4351338"/>
          </a:xfr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2DC54A-050D-F176-AF67-D090E2AFB2F9}"/>
              </a:ext>
            </a:extLst>
          </p:cNvPr>
          <p:cNvCxnSpPr>
            <a:cxnSpLocks/>
          </p:cNvCxnSpPr>
          <p:nvPr/>
        </p:nvCxnSpPr>
        <p:spPr>
          <a:xfrm flipV="1">
            <a:off x="3274828" y="4295553"/>
            <a:ext cx="2750400" cy="8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1514A9-67F0-9E3A-7738-EA3A3E5A30E6}"/>
              </a:ext>
            </a:extLst>
          </p:cNvPr>
          <p:cNvSpPr txBox="1"/>
          <p:nvPr/>
        </p:nvSpPr>
        <p:spPr>
          <a:xfrm rot="20630569">
            <a:off x="4392646" y="330767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Leitor </a:t>
            </a:r>
            <a:r>
              <a:rPr lang="pt-BR" dirty="0" err="1"/>
              <a:t>QRCode</a:t>
            </a:r>
            <a:endParaRPr lang="pt-BR" dirty="0"/>
          </a:p>
          <a:p>
            <a:r>
              <a:rPr lang="pt-BR" dirty="0"/>
              <a:t>EXPO GO </a:t>
            </a:r>
          </a:p>
        </p:txBody>
      </p:sp>
    </p:spTree>
    <p:extLst>
      <p:ext uri="{BB962C8B-B14F-4D97-AF65-F5344CB8AC3E}">
        <p14:creationId xmlns:p14="http://schemas.microsoft.com/office/powerpoint/2010/main" val="315907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92EC5-7713-E2CA-2357-84168558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C9045-41B6-4C75-06E8-3A666CAF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66" y="3569894"/>
            <a:ext cx="2781443" cy="295925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2C3CD24-C0EB-B7F0-70FD-9B77EE371C47}"/>
              </a:ext>
            </a:extLst>
          </p:cNvPr>
          <p:cNvSpPr txBox="1">
            <a:spLocks/>
          </p:cNvSpPr>
          <p:nvPr/>
        </p:nvSpPr>
        <p:spPr>
          <a:xfrm>
            <a:off x="461762" y="72363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500" b="1" dirty="0"/>
              <a:t>Executando nossa aplicação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7720AF-1D9F-72D2-8859-0CD97BDCA003}"/>
              </a:ext>
            </a:extLst>
          </p:cNvPr>
          <p:cNvSpPr/>
          <p:nvPr/>
        </p:nvSpPr>
        <p:spPr>
          <a:xfrm>
            <a:off x="461762" y="1808741"/>
            <a:ext cx="52832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B55277-65C8-3C98-9AAC-43DF10C506CF}"/>
              </a:ext>
            </a:extLst>
          </p:cNvPr>
          <p:cNvSpPr txBox="1"/>
          <p:nvPr/>
        </p:nvSpPr>
        <p:spPr>
          <a:xfrm>
            <a:off x="990081" y="1812137"/>
            <a:ext cx="1036371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E464F"/>
                </a:solidFill>
                <a:latin typeface="Lato" panose="020F0502020204030203" pitchFamily="34" charset="0"/>
              </a:rPr>
              <a:t>Executando via EXPO “Open Android” (Emulador)</a:t>
            </a:r>
            <a:endParaRPr lang="pt-BR" sz="2400" b="0" i="0" dirty="0">
              <a:solidFill>
                <a:srgbClr val="3E464F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E769B3A-E666-775E-2BCD-A0F95650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71" y="3429000"/>
            <a:ext cx="2667137" cy="3016405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AFB1A7A-3365-2B86-13BF-AC94FBF6C5F8}"/>
              </a:ext>
            </a:extLst>
          </p:cNvPr>
          <p:cNvCxnSpPr>
            <a:cxnSpLocks/>
          </p:cNvCxnSpPr>
          <p:nvPr/>
        </p:nvCxnSpPr>
        <p:spPr>
          <a:xfrm>
            <a:off x="3580308" y="4953742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B869AB-AEC8-4F02-B54E-2913D7923A38}"/>
              </a:ext>
            </a:extLst>
          </p:cNvPr>
          <p:cNvSpPr/>
          <p:nvPr/>
        </p:nvSpPr>
        <p:spPr>
          <a:xfrm>
            <a:off x="4756023" y="4895275"/>
            <a:ext cx="1649631" cy="1542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F6B85D9-D0E7-C05F-77B3-C4E3969FC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942" y="3508378"/>
            <a:ext cx="2641736" cy="2857647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D148B3A-8DA8-096C-659E-6D27398B7FB1}"/>
              </a:ext>
            </a:extLst>
          </p:cNvPr>
          <p:cNvCxnSpPr>
            <a:cxnSpLocks/>
          </p:cNvCxnSpPr>
          <p:nvPr/>
        </p:nvCxnSpPr>
        <p:spPr>
          <a:xfrm flipV="1">
            <a:off x="6683611" y="4584199"/>
            <a:ext cx="1615331" cy="133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02F16B8-1632-EAAB-8173-DA38E3538A73}"/>
              </a:ext>
            </a:extLst>
          </p:cNvPr>
          <p:cNvSpPr/>
          <p:nvPr/>
        </p:nvSpPr>
        <p:spPr>
          <a:xfrm>
            <a:off x="1760199" y="2646432"/>
            <a:ext cx="1961196" cy="2793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APP EXPO GO instalado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7D98A-A55F-9833-CC32-4D6D6FD3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3" y="2697216"/>
            <a:ext cx="11334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DD13B3-B09F-E9ED-F5F8-AFD59F0BA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872" y="2588108"/>
            <a:ext cx="6321209" cy="5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61E35-E44E-20C1-8419-54F934A9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5600" b="1"/>
              <a:t>Plano de Aula – Minicurso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1A9F1712-092A-29D5-A227-BA772993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t-BR" sz="2000" b="1"/>
              <a:t>Tema: </a:t>
            </a:r>
            <a:r>
              <a:rPr lang="pt-BR" sz="2000"/>
              <a:t>Desenvolvimento Híbrido com React Native.</a:t>
            </a:r>
          </a:p>
          <a:p>
            <a:r>
              <a:rPr lang="pt-BR" sz="2000" b="1"/>
              <a:t>Pré-requisitos:</a:t>
            </a:r>
          </a:p>
          <a:p>
            <a:pPr lvl="1"/>
            <a:r>
              <a:rPr lang="pt-BR" sz="2000"/>
              <a:t>Conhecimento básico em JavaScript.</a:t>
            </a:r>
          </a:p>
          <a:p>
            <a:pPr lvl="1"/>
            <a:r>
              <a:rPr lang="pt-BR" sz="2000"/>
              <a:t>Familiaridade com conceitos de programação orientada a objetos.</a:t>
            </a:r>
          </a:p>
          <a:p>
            <a:r>
              <a:rPr lang="pt-BR" sz="2000" b="1"/>
              <a:t>Objetivos:</a:t>
            </a:r>
          </a:p>
          <a:p>
            <a:pPr lvl="1"/>
            <a:r>
              <a:rPr lang="pt-BR" sz="2000"/>
              <a:t>Ensinar os fundamentos do React Native.</a:t>
            </a:r>
          </a:p>
          <a:p>
            <a:pPr lvl="1"/>
            <a:r>
              <a:rPr lang="pt-BR" sz="2000"/>
              <a:t>Realizar um projeto prático utilizando o Snack para codificação e teste rápido.</a:t>
            </a:r>
          </a:p>
        </p:txBody>
      </p:sp>
    </p:spTree>
    <p:extLst>
      <p:ext uri="{BB962C8B-B14F-4D97-AF65-F5344CB8AC3E}">
        <p14:creationId xmlns:p14="http://schemas.microsoft.com/office/powerpoint/2010/main" val="407904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02CEF7-EB4D-9B14-810B-F727D484B44E}"/>
              </a:ext>
            </a:extLst>
          </p:cNvPr>
          <p:cNvSpPr txBox="1">
            <a:spLocks/>
          </p:cNvSpPr>
          <p:nvPr/>
        </p:nvSpPr>
        <p:spPr>
          <a:xfrm>
            <a:off x="461762" y="723631"/>
            <a:ext cx="108920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500" b="1" dirty="0"/>
              <a:t>Controle da Aplicação – Arquivo App.js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828A827-0D99-95E2-13D3-0AF83FE5226D}"/>
              </a:ext>
            </a:extLst>
          </p:cNvPr>
          <p:cNvGrpSpPr/>
          <p:nvPr/>
        </p:nvGrpSpPr>
        <p:grpSpPr>
          <a:xfrm>
            <a:off x="2635074" y="1581913"/>
            <a:ext cx="5641456" cy="5115558"/>
            <a:chOff x="4178986" y="2336824"/>
            <a:chExt cx="5641456" cy="511555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CB90B04-EA70-11CE-F314-8F85CCFE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986" y="2336824"/>
              <a:ext cx="5641456" cy="5115558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5C40D8E-739E-E66A-EE81-388A1984CD19}"/>
                </a:ext>
              </a:extLst>
            </p:cNvPr>
            <p:cNvSpPr/>
            <p:nvPr/>
          </p:nvSpPr>
          <p:spPr>
            <a:xfrm>
              <a:off x="5772180" y="4224802"/>
              <a:ext cx="975360" cy="16290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6C84F668-DCD8-A7A6-58ED-80A09AAE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120" y="2642069"/>
            <a:ext cx="3016358" cy="3690710"/>
          </a:xfrm>
          <a:prstGeom prst="rect">
            <a:avLst/>
          </a:prstGeom>
        </p:spPr>
      </p:pic>
      <p:pic>
        <p:nvPicPr>
          <p:cNvPr id="2050" name="Picture 2" descr="Resultado de imagem para vscode">
            <a:extLst>
              <a:ext uri="{FF2B5EF4-FFF2-40B4-BE49-F238E27FC236}">
                <a16:creationId xmlns:a16="http://schemas.microsoft.com/office/drawing/2014/main" id="{3CE46E26-98BB-F381-845F-CC97FD6F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1" y="1502725"/>
            <a:ext cx="696653" cy="6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C1F6F0-76BF-F13B-1E2F-44E90A9E98BE}"/>
              </a:ext>
            </a:extLst>
          </p:cNvPr>
          <p:cNvSpPr txBox="1"/>
          <p:nvPr/>
        </p:nvSpPr>
        <p:spPr>
          <a:xfrm>
            <a:off x="117748" y="227273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Visual Studio </a:t>
            </a:r>
            <a:r>
              <a:rPr lang="pt-BR" b="1" dirty="0" err="1"/>
              <a:t>Code</a:t>
            </a:r>
            <a:endParaRPr lang="pt-BR" b="1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135A30B-8B42-5AAC-D3D3-3D5B1D00CB70}"/>
              </a:ext>
            </a:extLst>
          </p:cNvPr>
          <p:cNvCxnSpPr>
            <a:cxnSpLocks/>
          </p:cNvCxnSpPr>
          <p:nvPr/>
        </p:nvCxnSpPr>
        <p:spPr>
          <a:xfrm>
            <a:off x="5213621" y="3524863"/>
            <a:ext cx="3919746" cy="20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BD0C03A8-BBE7-1F6F-D1D5-1744E6B78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81" y="2900932"/>
            <a:ext cx="2118503" cy="31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E320FA-52CA-812B-E382-8B48CB47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pt-BR" sz="9600"/>
              <a:t>VAMOS FACILITAR?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B334F-933E-28DC-8C2B-7CE05779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pt-BR" dirty="0"/>
              <a:t>CONHECENDO O SNACK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6AE1BE-515A-0335-95BA-55DF07F7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62" y="2274385"/>
            <a:ext cx="2621772" cy="23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2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974D8-B535-B150-56CB-CBEC8DA9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799570"/>
            <a:ext cx="5852711" cy="1597228"/>
          </a:xfrm>
        </p:spPr>
        <p:txBody>
          <a:bodyPr>
            <a:normAutofit/>
          </a:bodyPr>
          <a:lstStyle/>
          <a:p>
            <a:r>
              <a:rPr lang="pt-BR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29FA83-79FD-F575-9E43-518690EA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2913320"/>
            <a:ext cx="2382837" cy="2144553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951C525-A3A1-8535-FBF7-A4182AAE1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665339"/>
              </p:ext>
            </p:extLst>
          </p:nvPr>
        </p:nvGraphicFramePr>
        <p:xfrm>
          <a:off x="5255260" y="2424223"/>
          <a:ext cx="5292238" cy="330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6434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F7375-A2DC-8FFA-37ED-E9EF3157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LOG IN TO EXPO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BEADB8-7948-8004-0D69-EB685244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7" y="2498686"/>
            <a:ext cx="5751952" cy="19050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CE244E-1D25-11F0-134B-D1AB0D33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7" y="94710"/>
            <a:ext cx="2621772" cy="23595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52D666-38C8-A321-4E1E-455DBCBA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1103"/>
            <a:ext cx="6008948" cy="41751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0D8438-340D-53C8-69AE-E0885931B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30" y="4254188"/>
            <a:ext cx="480127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9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2121-1904-2F20-4165-55D504AB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Conhecendo a Tela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518C08-78E2-03E2-0366-0F2FB947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80" y="1690688"/>
            <a:ext cx="7778471" cy="50790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AEE46C-D779-09AA-0FA0-B8A775B4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7" y="94710"/>
            <a:ext cx="2621772" cy="23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3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F823E-469F-B5E0-BFCD-89AB0A8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BC6C2D-A9D9-CAAF-661F-EB143522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7" y="94710"/>
            <a:ext cx="2621772" cy="23595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840129-0869-48B7-F95B-DF24CF51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4304"/>
            <a:ext cx="2505425" cy="3515216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EE9BDCD-0B96-0A64-C2B3-2BEA759B683A}"/>
              </a:ext>
            </a:extLst>
          </p:cNvPr>
          <p:cNvSpPr/>
          <p:nvPr/>
        </p:nvSpPr>
        <p:spPr>
          <a:xfrm>
            <a:off x="2228850" y="4908290"/>
            <a:ext cx="1242680" cy="244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AB6BC55-FFF4-032B-FF12-24F1C2995569}"/>
              </a:ext>
            </a:extLst>
          </p:cNvPr>
          <p:cNvSpPr/>
          <p:nvPr/>
        </p:nvSpPr>
        <p:spPr>
          <a:xfrm>
            <a:off x="2228850" y="4253118"/>
            <a:ext cx="1242680" cy="244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5847BAF-49B8-B47E-998D-7BBA6D47DF69}"/>
              </a:ext>
            </a:extLst>
          </p:cNvPr>
          <p:cNvSpPr/>
          <p:nvPr/>
        </p:nvSpPr>
        <p:spPr>
          <a:xfrm>
            <a:off x="2228850" y="4580704"/>
            <a:ext cx="1242680" cy="244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8191133-C591-B372-AB33-31603BF2D399}"/>
              </a:ext>
            </a:extLst>
          </p:cNvPr>
          <p:cNvSpPr/>
          <p:nvPr/>
        </p:nvSpPr>
        <p:spPr>
          <a:xfrm>
            <a:off x="2228850" y="5199494"/>
            <a:ext cx="1242680" cy="241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4F91235-5294-4734-8892-A71B52F794E1}"/>
              </a:ext>
            </a:extLst>
          </p:cNvPr>
          <p:cNvSpPr/>
          <p:nvPr/>
        </p:nvSpPr>
        <p:spPr>
          <a:xfrm>
            <a:off x="2228850" y="5487844"/>
            <a:ext cx="1242680" cy="241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75EC5-5B78-AE87-17E0-84BFE97E872B}"/>
              </a:ext>
            </a:extLst>
          </p:cNvPr>
          <p:cNvSpPr txBox="1"/>
          <p:nvPr/>
        </p:nvSpPr>
        <p:spPr>
          <a:xfrm>
            <a:off x="5166362" y="3295701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highlight>
                  <a:srgbClr val="F3F3F3"/>
                </a:highlight>
                <a:latin typeface="SegoeUIVariable"/>
              </a:rPr>
              <a:t>Este é o ponto de entrada do seu aplicativo. Todo o código principal do aplicativo é escrito aqui ou importado para este arquivo.</a:t>
            </a:r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C8B74A6-BB1A-9355-4490-5550F0D026CE}"/>
              </a:ext>
            </a:extLst>
          </p:cNvPr>
          <p:cNvSpPr/>
          <p:nvPr/>
        </p:nvSpPr>
        <p:spPr>
          <a:xfrm>
            <a:off x="3471530" y="4137674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F6D0F14-A0F2-D651-2BC9-99F866B720D8}"/>
              </a:ext>
            </a:extLst>
          </p:cNvPr>
          <p:cNvSpPr/>
          <p:nvPr/>
        </p:nvSpPr>
        <p:spPr>
          <a:xfrm>
            <a:off x="3471530" y="4485467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53D165F-704E-9261-13AE-2E7106D06C3F}"/>
              </a:ext>
            </a:extLst>
          </p:cNvPr>
          <p:cNvSpPr/>
          <p:nvPr/>
        </p:nvSpPr>
        <p:spPr>
          <a:xfrm>
            <a:off x="3485797" y="4846351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6A86754-AB80-1FA9-2D9C-E1B1F2101761}"/>
              </a:ext>
            </a:extLst>
          </p:cNvPr>
          <p:cNvSpPr/>
          <p:nvPr/>
        </p:nvSpPr>
        <p:spPr>
          <a:xfrm>
            <a:off x="3485797" y="5153517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DDDBE40-3015-D731-F535-2E8D7A189F41}"/>
              </a:ext>
            </a:extLst>
          </p:cNvPr>
          <p:cNvSpPr/>
          <p:nvPr/>
        </p:nvSpPr>
        <p:spPr>
          <a:xfrm>
            <a:off x="3471530" y="5478295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EE91A1E-611B-CB2E-3EBF-AFCBF2A6F024}"/>
              </a:ext>
            </a:extLst>
          </p:cNvPr>
          <p:cNvSpPr/>
          <p:nvPr/>
        </p:nvSpPr>
        <p:spPr>
          <a:xfrm>
            <a:off x="4652630" y="1559592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9B3499-7F04-B0CA-ACF2-07C92631C2C6}"/>
              </a:ext>
            </a:extLst>
          </p:cNvPr>
          <p:cNvSpPr/>
          <p:nvPr/>
        </p:nvSpPr>
        <p:spPr>
          <a:xfrm>
            <a:off x="4645698" y="2456959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7E7488-03E9-13F3-28A6-8C4E1C155A27}"/>
              </a:ext>
            </a:extLst>
          </p:cNvPr>
          <p:cNvSpPr txBox="1"/>
          <p:nvPr/>
        </p:nvSpPr>
        <p:spPr>
          <a:xfrm>
            <a:off x="5113682" y="1437181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highlight>
                  <a:srgbClr val="F3F3F3"/>
                </a:highlight>
                <a:latin typeface="SegoeUIVariable"/>
              </a:rPr>
              <a:t>Esta pasta contém todos os ativos (como imagens, ícones, fontes, etc.) usados no aplicativo.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419DDD-F911-E3BB-C966-731C604D9965}"/>
              </a:ext>
            </a:extLst>
          </p:cNvPr>
          <p:cNvSpPr txBox="1"/>
          <p:nvPr/>
        </p:nvSpPr>
        <p:spPr>
          <a:xfrm>
            <a:off x="5166362" y="245430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highlight>
                  <a:srgbClr val="F3F3F3"/>
                </a:highlight>
                <a:latin typeface="SegoeUIVariable"/>
              </a:rPr>
              <a:t>Esta pasta contém todos os componentes personalizados que você criou para o seu aplicativo.</a:t>
            </a:r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B841327-0ACB-5EE1-F1E8-8B78A17D1E42}"/>
              </a:ext>
            </a:extLst>
          </p:cNvPr>
          <p:cNvSpPr/>
          <p:nvPr/>
        </p:nvSpPr>
        <p:spPr>
          <a:xfrm>
            <a:off x="4645698" y="3512851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0D0B7EF-1A45-F9B7-9673-081D6C87DA4F}"/>
              </a:ext>
            </a:extLst>
          </p:cNvPr>
          <p:cNvSpPr/>
          <p:nvPr/>
        </p:nvSpPr>
        <p:spPr>
          <a:xfrm>
            <a:off x="4658304" y="4563543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602B84-11C3-E488-BEF6-F1F38AD5E279}"/>
              </a:ext>
            </a:extLst>
          </p:cNvPr>
          <p:cNvSpPr txBox="1"/>
          <p:nvPr/>
        </p:nvSpPr>
        <p:spPr>
          <a:xfrm>
            <a:off x="5166362" y="4441132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highlight>
                  <a:srgbClr val="F3F3F3"/>
                </a:highlight>
                <a:latin typeface="SegoeUIVariable"/>
              </a:rPr>
              <a:t>Este arquivo contém a lista de todas as dependências do projeto.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3BFD13-390D-7A78-48D5-C116CE1E1A66}"/>
              </a:ext>
            </a:extLst>
          </p:cNvPr>
          <p:cNvSpPr txBox="1"/>
          <p:nvPr/>
        </p:nvSpPr>
        <p:spPr>
          <a:xfrm>
            <a:off x="5196201" y="5555028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highlight>
                  <a:srgbClr val="F3F3F3"/>
                </a:highlight>
                <a:latin typeface="SegoeUIVariable"/>
              </a:rPr>
              <a:t>Este arquivo é usado para fornecer informações sobre o projeto.</a:t>
            </a:r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4E34A4F-A1D8-21C5-E8D4-E0C4A22259DC}"/>
              </a:ext>
            </a:extLst>
          </p:cNvPr>
          <p:cNvSpPr/>
          <p:nvPr/>
        </p:nvSpPr>
        <p:spPr>
          <a:xfrm>
            <a:off x="4656129" y="5566613"/>
            <a:ext cx="461052" cy="40151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1668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C17D-2136-6955-49B7-7A9F5FEC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731700-F6A2-344C-AB44-CD35E59C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" y="1393824"/>
            <a:ext cx="7894533" cy="50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4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9F15-90FA-0A60-828D-823CF3B8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de 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3C2F62-3313-3542-47E2-2B80827A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" y="1558236"/>
            <a:ext cx="4906375" cy="50426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21BAAC-9104-1C88-4329-516D0735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8" y="4768335"/>
            <a:ext cx="6408412" cy="106285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2E0CF28-042C-7E2C-CB61-4DE5030A9EA5}"/>
              </a:ext>
            </a:extLst>
          </p:cNvPr>
          <p:cNvSpPr/>
          <p:nvPr/>
        </p:nvSpPr>
        <p:spPr>
          <a:xfrm>
            <a:off x="8038214" y="5001715"/>
            <a:ext cx="3689498" cy="4701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3F9C99-735B-B7A2-7D2E-C749D88DB4DB}"/>
              </a:ext>
            </a:extLst>
          </p:cNvPr>
          <p:cNvSpPr/>
          <p:nvPr/>
        </p:nvSpPr>
        <p:spPr>
          <a:xfrm>
            <a:off x="1789814" y="1868654"/>
            <a:ext cx="3689498" cy="14168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D0697FCF-D288-3484-598B-BC7DDBD4232C}"/>
              </a:ext>
            </a:extLst>
          </p:cNvPr>
          <p:cNvSpPr/>
          <p:nvPr/>
        </p:nvSpPr>
        <p:spPr>
          <a:xfrm rot="3178793">
            <a:off x="691114" y="1726998"/>
            <a:ext cx="925033" cy="17118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240295A-C2F2-5956-AE13-D8A8C1828B4D}"/>
              </a:ext>
            </a:extLst>
          </p:cNvPr>
          <p:cNvCxnSpPr/>
          <p:nvPr/>
        </p:nvCxnSpPr>
        <p:spPr>
          <a:xfrm flipH="1" flipV="1">
            <a:off x="5603358" y="3072809"/>
            <a:ext cx="3519377" cy="16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7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708F3-C6F9-BE81-4ADF-0446DA9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C6A12D-0A83-DA1A-6A57-E2285991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8" y="1605516"/>
            <a:ext cx="3023071" cy="1087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1948CC-825B-960B-AD02-8F36349A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71" y="1839434"/>
            <a:ext cx="7917272" cy="346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50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E96D-251A-C90B-0D20-E0D9B5BD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Assets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A079A7-9276-697F-17ED-B35B519A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6" y="1951348"/>
            <a:ext cx="5961531" cy="19720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DF200A-98DC-1041-B3AF-2C3DF663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97" y="920790"/>
            <a:ext cx="5430231" cy="50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0910C-EE76-0EBF-6C3B-FECD3464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5600" b="1"/>
              <a:t>Plano de Aula – Minicurso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91823-D959-0A14-7FFB-7EF450DF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t-BR" sz="2400" b="1"/>
              <a:t>Desenvolvimento do Tema:</a:t>
            </a:r>
          </a:p>
          <a:p>
            <a:pPr lvl="1"/>
            <a:r>
              <a:rPr lang="pt-BR" dirty="0"/>
              <a:t>Introdução ao </a:t>
            </a:r>
            <a:r>
              <a:rPr lang="pt-BR"/>
              <a:t>React</a:t>
            </a:r>
            <a:r>
              <a:rPr lang="pt-BR" dirty="0"/>
              <a:t> </a:t>
            </a:r>
            <a:r>
              <a:rPr lang="pt-BR"/>
              <a:t>Native</a:t>
            </a:r>
            <a:r>
              <a:rPr lang="pt-BR" dirty="0"/>
              <a:t> e suas vantagens.</a:t>
            </a:r>
          </a:p>
          <a:p>
            <a:pPr lvl="1"/>
            <a:r>
              <a:rPr lang="pt-BR" dirty="0"/>
              <a:t>Configuração do ambiente de desenvolvimento no Snack.</a:t>
            </a:r>
          </a:p>
          <a:p>
            <a:pPr lvl="1"/>
            <a:r>
              <a:rPr lang="pt-BR" dirty="0"/>
              <a:t>Componentes, estados e propriedades no </a:t>
            </a:r>
            <a:r>
              <a:rPr lang="pt-BR"/>
              <a:t>React</a:t>
            </a:r>
            <a:r>
              <a:rPr lang="pt-BR" dirty="0"/>
              <a:t> </a:t>
            </a:r>
            <a:r>
              <a:rPr lang="pt-BR"/>
              <a:t>Native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Navegação entre telas.</a:t>
            </a:r>
          </a:p>
        </p:txBody>
      </p:sp>
    </p:spTree>
    <p:extLst>
      <p:ext uri="{BB962C8B-B14F-4D97-AF65-F5344CB8AC3E}">
        <p14:creationId xmlns:p14="http://schemas.microsoft.com/office/powerpoint/2010/main" val="1062527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AEF45-F5AA-0AE7-E03B-9A2CF4C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CE0916-7045-9E3F-573F-1163F686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936"/>
            <a:ext cx="10410484" cy="30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8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56BC-0D9A-C7EE-4F66-6293DBFE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34ED1-ADE8-22EC-41AE-AEA6DC74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98" y="1825625"/>
            <a:ext cx="4921102" cy="339788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i="1" dirty="0"/>
              <a:t>Aplicativo de exemplo do Snack Abra o arquivo App.js para começar a escrever algum código. Você pode visualizar as alterações diretamente no seu telefone ou tablet, escaneando o código QR ou usando os emuladores iOS ou Android. Quando terminar, clique em Salvar e compartilhe o link!</a:t>
            </a:r>
          </a:p>
          <a:p>
            <a:pPr algn="l"/>
            <a:r>
              <a:rPr lang="pt-BR" i="1" dirty="0"/>
              <a:t>Quando estiver pronto para ver tudo o que o Expo oferece (ou se quiser usar seu próprio editor), você pode baixar seu projeto e usá-lo com o expo </a:t>
            </a:r>
            <a:r>
              <a:rPr lang="pt-BR" i="1" dirty="0" err="1"/>
              <a:t>cli</a:t>
            </a:r>
            <a:r>
              <a:rPr lang="pt-BR" i="1" dirty="0"/>
              <a:t>.</a:t>
            </a:r>
          </a:p>
          <a:p>
            <a:pPr algn="l"/>
            <a:r>
              <a:rPr lang="pt-BR" i="1" dirty="0"/>
              <a:t>Todos os projetos criados no Snack são publicamente disponíveis, então você pode facilmente compartilhar o link para este projeto via link, ou incorporá-lo em uma página da web com o botão &lt;&gt;.</a:t>
            </a:r>
          </a:p>
          <a:p>
            <a:pPr algn="l"/>
            <a:r>
              <a:rPr lang="pt-BR" i="1" dirty="0"/>
              <a:t>Se você estiver tendo problemas, pode nos enviar um tweet @expo ou perguntar em nossos fóruns ou </a:t>
            </a:r>
            <a:r>
              <a:rPr lang="pt-BR" i="1" dirty="0" err="1"/>
              <a:t>Discord</a:t>
            </a:r>
            <a:r>
              <a:rPr lang="pt-BR" i="1" dirty="0"/>
              <a:t>.</a:t>
            </a:r>
          </a:p>
          <a:p>
            <a:pPr algn="l"/>
            <a:r>
              <a:rPr lang="pt-BR" i="1" dirty="0"/>
              <a:t>O Snack é Open </a:t>
            </a:r>
            <a:r>
              <a:rPr lang="pt-BR" i="1" dirty="0" err="1"/>
              <a:t>Source</a:t>
            </a:r>
            <a:r>
              <a:rPr lang="pt-BR" i="1" dirty="0"/>
              <a:t>. Você pode encontrar o código no repositório do GitHub.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55A5A-5DA7-E8F7-46A0-B1A232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4" y="1841008"/>
            <a:ext cx="5594336" cy="31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54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F4601-EA99-B2CD-C58D-9278DEDA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9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989E99-6D0B-7B71-F55D-81796306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Na prática!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CAA7D-40AB-C06D-47C1-63AF9190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0" y="4844779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–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4F51292-845F-76B1-6805-D9541745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0" y="1337272"/>
            <a:ext cx="6693109" cy="42471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EC1CA4-0D55-D5D4-4BC3-7667E33698A1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Modifique o arquivo App.js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63DDBC-1381-498D-7406-15352060A3DC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CEECC4-8297-C8BA-E387-5A622669DDF2}"/>
              </a:ext>
            </a:extLst>
          </p:cNvPr>
          <p:cNvSpPr txBox="1"/>
          <p:nvPr/>
        </p:nvSpPr>
        <p:spPr>
          <a:xfrm>
            <a:off x="7155659" y="2137144"/>
            <a:ext cx="4491613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pt-BR" dirty="0"/>
              <a:t>Altere o texto com seus dados pessoais: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Endereço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Escolaridade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Atividade profissional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B) Em </a:t>
            </a:r>
            <a:r>
              <a:rPr lang="pt-BR" dirty="0" err="1"/>
              <a:t>assetExample</a:t>
            </a:r>
            <a:r>
              <a:rPr lang="pt-BR" dirty="0"/>
              <a:t> modifique a imagem padrão para a imagem FATEC MOCOCA</a:t>
            </a:r>
          </a:p>
        </p:txBody>
      </p:sp>
    </p:spTree>
    <p:extLst>
      <p:ext uri="{BB962C8B-B14F-4D97-AF65-F5344CB8AC3E}">
        <p14:creationId xmlns:p14="http://schemas.microsoft.com/office/powerpoint/2010/main" val="2521647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21B965C-612E-E4C0-0D07-467A4D74495F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Criando seu próprio componente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29F91A8-A242-BACF-F77E-114093B637E4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B4ADBA-E00F-F6E3-D6BC-B49FC1A2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8" y="1605516"/>
            <a:ext cx="5291390" cy="19032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771AFD-EE0F-FD5A-EEB8-1195BD351C82}"/>
              </a:ext>
            </a:extLst>
          </p:cNvPr>
          <p:cNvSpPr txBox="1"/>
          <p:nvPr/>
        </p:nvSpPr>
        <p:spPr>
          <a:xfrm>
            <a:off x="6592187" y="2137144"/>
            <a:ext cx="5055086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pt-BR" sz="2000" dirty="0"/>
              <a:t>Crie um arquivo .JS chamado “DadosPessoais.js”. Chamar o novo componente em App.JS.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B) Modifique o nome “assetExample.js” para “ImagemInstitucional.js”.</a:t>
            </a:r>
          </a:p>
        </p:txBody>
      </p:sp>
      <p:pic>
        <p:nvPicPr>
          <p:cNvPr id="8" name="Gráfico 7" descr="Ponto de interrogação com preenchimento sólido">
            <a:extLst>
              <a:ext uri="{FF2B5EF4-FFF2-40B4-BE49-F238E27FC236}">
                <a16:creationId xmlns:a16="http://schemas.microsoft.com/office/drawing/2014/main" id="{D7278D8C-2C54-FC94-4291-0A088CD42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288" y="3429000"/>
            <a:ext cx="914400" cy="9144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4C3C976-7013-0B14-3D9F-BD60EA7937D5}"/>
              </a:ext>
            </a:extLst>
          </p:cNvPr>
          <p:cNvCxnSpPr/>
          <p:nvPr/>
        </p:nvCxnSpPr>
        <p:spPr>
          <a:xfrm flipV="1">
            <a:off x="2009553" y="2477386"/>
            <a:ext cx="2977117" cy="8506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4C38F8-2EA4-E854-FE84-5518E35A3D0A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Criando mais 2 componentes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D79EA05-0F0E-7BF9-97E3-618234036659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1CC6BD-1377-1570-EDA8-879DB0597D35}"/>
              </a:ext>
            </a:extLst>
          </p:cNvPr>
          <p:cNvSpPr txBox="1"/>
          <p:nvPr/>
        </p:nvSpPr>
        <p:spPr>
          <a:xfrm>
            <a:off x="6592187" y="2137144"/>
            <a:ext cx="5055086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pt-BR" sz="2000" dirty="0"/>
              <a:t>Além dos “DadosPessoais.js”, criar mais 2 componente: “DadosCurso.js” e “DadosGrade.js”.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B) “DadosCurso.js”: pesquisar informações sobre seu curso no site FATEC MOCOCA.</a:t>
            </a:r>
          </a:p>
          <a:p>
            <a:r>
              <a:rPr lang="pt-BR" sz="2000" dirty="0"/>
              <a:t>“DadosGrade.js”: pesquisar informações sobre a grade do seu curso.</a:t>
            </a:r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32A9AD-FFFC-9178-ACD9-9A76EEDE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8" y="1605516"/>
            <a:ext cx="5291390" cy="1903228"/>
          </a:xfrm>
          <a:prstGeom prst="rect">
            <a:avLst/>
          </a:prstGeom>
        </p:spPr>
      </p:pic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CC0C8C5A-7BB2-9A39-E9AD-D80A9254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288" y="3429000"/>
            <a:ext cx="914400" cy="914400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8020464C-F42D-5743-8638-5DDC2C01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288" y="4346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8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843A33-C572-D35E-59C9-B279ABF4F20D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Meu primeiro </a:t>
            </a:r>
            <a:r>
              <a:rPr lang="pt-BR" sz="3200" dirty="0" err="1"/>
              <a:t>NavBar</a:t>
            </a:r>
            <a:endParaRPr lang="pt-BR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705D7A3-C6C6-95F4-7C1B-63CAAE1A7D37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2B439C-E4DD-D8C6-0B89-08CFBB9A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989092"/>
            <a:ext cx="3863264" cy="54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8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843A33-C572-D35E-59C9-B279ABF4F20D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Meu primeiro </a:t>
            </a:r>
            <a:r>
              <a:rPr lang="pt-BR" sz="3200" dirty="0" err="1"/>
              <a:t>NavBar</a:t>
            </a:r>
            <a:endParaRPr lang="pt-BR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705D7A3-C6C6-95F4-7C1B-63CAAE1A7D37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3.1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735BD6-48AF-D97C-C61A-3E5ADC4B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0" y="1577673"/>
            <a:ext cx="7316221" cy="6192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5500D4-EA89-F33D-9EE3-7A4F2CBFCD91}"/>
              </a:ext>
            </a:extLst>
          </p:cNvPr>
          <p:cNvSpPr txBox="1"/>
          <p:nvPr/>
        </p:nvSpPr>
        <p:spPr>
          <a:xfrm>
            <a:off x="935683" y="1123502"/>
            <a:ext cx="33705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IMPORTES NECESSÁRIOS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6EEAB9-F98C-9E43-9A7E-15A5693D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7" y="3830558"/>
            <a:ext cx="8040222" cy="26387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D04E1B-C5F6-DE3B-A476-ADA1D926102C}"/>
              </a:ext>
            </a:extLst>
          </p:cNvPr>
          <p:cNvSpPr txBox="1"/>
          <p:nvPr/>
        </p:nvSpPr>
        <p:spPr>
          <a:xfrm>
            <a:off x="736187" y="3198167"/>
            <a:ext cx="143285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PARTE 1:</a:t>
            </a:r>
          </a:p>
        </p:txBody>
      </p:sp>
    </p:spTree>
    <p:extLst>
      <p:ext uri="{BB962C8B-B14F-4D97-AF65-F5344CB8AC3E}">
        <p14:creationId xmlns:p14="http://schemas.microsoft.com/office/powerpoint/2010/main" val="910111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8567485-0100-AA18-53A8-7C3736DF950F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Meu primeiro </a:t>
            </a:r>
            <a:r>
              <a:rPr lang="pt-BR" sz="3200" dirty="0" err="1"/>
              <a:t>NavBar</a:t>
            </a:r>
            <a:endParaRPr lang="pt-BR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A6CBF3-FB93-5A7A-CA34-FD9E97CD0A05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3.2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F129F-3410-126F-AEFB-565527F5B960}"/>
              </a:ext>
            </a:extLst>
          </p:cNvPr>
          <p:cNvSpPr txBox="1"/>
          <p:nvPr/>
        </p:nvSpPr>
        <p:spPr>
          <a:xfrm>
            <a:off x="704289" y="1379999"/>
            <a:ext cx="143285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PARTE 2: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A6B6AC7-1CE0-7996-D3F5-5F6A2863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9" y="2098160"/>
            <a:ext cx="5373087" cy="47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8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8567485-0100-AA18-53A8-7C3736DF950F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Meu primeiro </a:t>
            </a:r>
            <a:r>
              <a:rPr lang="pt-BR" sz="3200" dirty="0" err="1"/>
              <a:t>NavBar</a:t>
            </a:r>
            <a:endParaRPr lang="pt-BR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A6CBF3-FB93-5A7A-CA34-FD9E97CD0A05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3.3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F129F-3410-126F-AEFB-565527F5B960}"/>
              </a:ext>
            </a:extLst>
          </p:cNvPr>
          <p:cNvSpPr txBox="1"/>
          <p:nvPr/>
        </p:nvSpPr>
        <p:spPr>
          <a:xfrm>
            <a:off x="704289" y="1379999"/>
            <a:ext cx="143285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PARTE 3: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ACA15C-69D5-7517-B988-88ACDDE8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9" y="2098161"/>
            <a:ext cx="5541080" cy="42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D93DBE-AAAD-277C-E2E1-2AAAF7C409AB}"/>
              </a:ext>
            </a:extLst>
          </p:cNvPr>
          <p:cNvSpPr txBox="1">
            <a:spLocks/>
          </p:cNvSpPr>
          <p:nvPr/>
        </p:nvSpPr>
        <p:spPr>
          <a:xfrm>
            <a:off x="159790" y="569260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Desenvolvimento Híbrido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6D0D94-F0B4-A57B-71BB-4298E40FBA74}"/>
              </a:ext>
            </a:extLst>
          </p:cNvPr>
          <p:cNvSpPr txBox="1"/>
          <p:nvPr/>
        </p:nvSpPr>
        <p:spPr>
          <a:xfrm>
            <a:off x="159789" y="1791789"/>
            <a:ext cx="835151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E464F"/>
                </a:solidFill>
                <a:latin typeface="Lato" panose="020F0502020204030203" pitchFamily="34" charset="0"/>
              </a:rPr>
              <a:t>PROPOSTA</a:t>
            </a:r>
            <a:endParaRPr lang="pt-BR" sz="2000" b="1" dirty="0">
              <a:solidFill>
                <a:srgbClr val="3E464F"/>
              </a:solidFill>
              <a:latin typeface="Lato" panose="020F050202020403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D1561A-E634-5CA7-E5DC-06DD9C01B2FD}"/>
              </a:ext>
            </a:extLst>
          </p:cNvPr>
          <p:cNvSpPr txBox="1"/>
          <p:nvPr/>
        </p:nvSpPr>
        <p:spPr>
          <a:xfrm>
            <a:off x="150745" y="1283918"/>
            <a:ext cx="835152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rgbClr val="1C1E21"/>
                </a:solidFill>
                <a:latin typeface="Optimistic Display"/>
              </a:rPr>
              <a:t>FRAMEWORK PARA DESENVOLVIMENTO DE APLICAÇÕES PARA DISPOSITIVOS MÓVEIS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E67E99B-7327-F7DA-6B9A-F5ED04A52EF7}"/>
              </a:ext>
            </a:extLst>
          </p:cNvPr>
          <p:cNvSpPr/>
          <p:nvPr/>
        </p:nvSpPr>
        <p:spPr>
          <a:xfrm>
            <a:off x="9107474" y="1372542"/>
            <a:ext cx="2924736" cy="9787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FRAMEWORK: </a:t>
            </a:r>
            <a:r>
              <a:rPr lang="pt-BR" sz="1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500" dirty="0"/>
              <a:t>abstração que une códigos comuns entre vários projetos de software provendo uma funcionalidade genérica</a:t>
            </a:r>
          </a:p>
        </p:txBody>
      </p:sp>
      <p:pic>
        <p:nvPicPr>
          <p:cNvPr id="7" name="Gráfico 6" descr="Lâmpada com preenchimento sólido">
            <a:extLst>
              <a:ext uri="{FF2B5EF4-FFF2-40B4-BE49-F238E27FC236}">
                <a16:creationId xmlns:a16="http://schemas.microsoft.com/office/drawing/2014/main" id="{4A3655B6-1EE2-E908-9F80-121F188D1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5677" y="1215591"/>
            <a:ext cx="847394" cy="84739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14E2B52-7E69-3C12-7E37-E0CC77446C84}"/>
              </a:ext>
            </a:extLst>
          </p:cNvPr>
          <p:cNvSpPr/>
          <p:nvPr/>
        </p:nvSpPr>
        <p:spPr>
          <a:xfrm>
            <a:off x="-861344" y="2168197"/>
            <a:ext cx="660977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Multiplataforma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D082A2C-994A-E99B-0DDF-1B5B192B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61" y="3064667"/>
            <a:ext cx="1205244" cy="25280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4AC5E0-E26C-0B75-204D-4ECDBA5B3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253" y="3030016"/>
            <a:ext cx="1290319" cy="2609962"/>
          </a:xfrm>
          <a:prstGeom prst="rect">
            <a:avLst/>
          </a:prstGeom>
        </p:spPr>
      </p:pic>
      <p:sp>
        <p:nvSpPr>
          <p:cNvPr id="12" name="Seta: Curva para a Esquerda 11">
            <a:extLst>
              <a:ext uri="{FF2B5EF4-FFF2-40B4-BE49-F238E27FC236}">
                <a16:creationId xmlns:a16="http://schemas.microsoft.com/office/drawing/2014/main" id="{22CA9C7B-AE5A-9A43-FE78-851E38CF0C14}"/>
              </a:ext>
            </a:extLst>
          </p:cNvPr>
          <p:cNvSpPr/>
          <p:nvPr/>
        </p:nvSpPr>
        <p:spPr>
          <a:xfrm>
            <a:off x="4282100" y="2691351"/>
            <a:ext cx="558800" cy="8143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Esquerda 12">
            <a:extLst>
              <a:ext uri="{FF2B5EF4-FFF2-40B4-BE49-F238E27FC236}">
                <a16:creationId xmlns:a16="http://schemas.microsoft.com/office/drawing/2014/main" id="{95623521-E59B-ACCB-D08D-D4A9F1C78FF8}"/>
              </a:ext>
            </a:extLst>
          </p:cNvPr>
          <p:cNvSpPr/>
          <p:nvPr/>
        </p:nvSpPr>
        <p:spPr>
          <a:xfrm flipH="1">
            <a:off x="36252" y="2684923"/>
            <a:ext cx="685415" cy="8143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0BEF9C9B-D2D9-57C0-D2FF-244646F2C69F}"/>
              </a:ext>
            </a:extLst>
          </p:cNvPr>
          <p:cNvSpPr/>
          <p:nvPr/>
        </p:nvSpPr>
        <p:spPr>
          <a:xfrm>
            <a:off x="1588621" y="5684939"/>
            <a:ext cx="1605280" cy="477054"/>
          </a:xfrm>
          <a:prstGeom prst="wedgeRectCallout">
            <a:avLst>
              <a:gd name="adj1" fmla="val 20306"/>
              <a:gd name="adj2" fmla="val -149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HÍBRIDO!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2DF930B-2A23-9EC0-FD76-B887456F29E0}"/>
              </a:ext>
            </a:extLst>
          </p:cNvPr>
          <p:cNvSpPr/>
          <p:nvPr/>
        </p:nvSpPr>
        <p:spPr>
          <a:xfrm>
            <a:off x="7000242" y="2878780"/>
            <a:ext cx="2924736" cy="4770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PROBLEMA GERADO EM RECURSOS NÃO HÍBRIDOS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D2E4D2-5B2A-60EF-4F0F-ABE116FEB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98" y="4091444"/>
            <a:ext cx="765960" cy="16066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8E7FCC1-EFB1-1143-DB90-008B46044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414" y="4096052"/>
            <a:ext cx="765960" cy="1549327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1E15BF17-98AF-8D0E-D891-F3AD9E765434}"/>
              </a:ext>
            </a:extLst>
          </p:cNvPr>
          <p:cNvSpPr/>
          <p:nvPr/>
        </p:nvSpPr>
        <p:spPr>
          <a:xfrm>
            <a:off x="6868413" y="3562330"/>
            <a:ext cx="1636777" cy="4903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EQUIPE 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0F9F3BE-8C3E-0F7E-2B33-842B2F55C28E}"/>
              </a:ext>
            </a:extLst>
          </p:cNvPr>
          <p:cNvSpPr/>
          <p:nvPr/>
        </p:nvSpPr>
        <p:spPr>
          <a:xfrm>
            <a:off x="8585806" y="3577221"/>
            <a:ext cx="1795175" cy="4903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EQUIPE 2</a:t>
            </a:r>
          </a:p>
        </p:txBody>
      </p:sp>
      <p:pic>
        <p:nvPicPr>
          <p:cNvPr id="22" name="Gráfico 21" descr="Grupo de homens com preenchimento sólido">
            <a:extLst>
              <a:ext uri="{FF2B5EF4-FFF2-40B4-BE49-F238E27FC236}">
                <a16:creationId xmlns:a16="http://schemas.microsoft.com/office/drawing/2014/main" id="{FDDB8DEB-FB04-C999-2D80-7DF16A0B5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1814" y="3439725"/>
            <a:ext cx="614680" cy="614680"/>
          </a:xfrm>
          <a:prstGeom prst="rect">
            <a:avLst/>
          </a:prstGeom>
        </p:spPr>
      </p:pic>
      <p:pic>
        <p:nvPicPr>
          <p:cNvPr id="24" name="Gráfico 23" descr="Grupo de homens com preenchimento sólido">
            <a:extLst>
              <a:ext uri="{FF2B5EF4-FFF2-40B4-BE49-F238E27FC236}">
                <a16:creationId xmlns:a16="http://schemas.microsoft.com/office/drawing/2014/main" id="{6760EC17-34FE-FD83-2E33-8590A2511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1171" y="3438027"/>
            <a:ext cx="614680" cy="614680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F615796F-E842-BC0C-61CF-ADF45061BA36}"/>
              </a:ext>
            </a:extLst>
          </p:cNvPr>
          <p:cNvSpPr/>
          <p:nvPr/>
        </p:nvSpPr>
        <p:spPr>
          <a:xfrm>
            <a:off x="5446677" y="4587749"/>
            <a:ext cx="1844040" cy="4903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Java/</a:t>
            </a:r>
            <a:r>
              <a:rPr lang="pt-BR" sz="1500" dirty="0" err="1"/>
              <a:t>Kotlin</a:t>
            </a:r>
            <a:endParaRPr lang="pt-BR" sz="15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D4F8196-7B02-0C98-56FD-9A3FEB41B593}"/>
              </a:ext>
            </a:extLst>
          </p:cNvPr>
          <p:cNvSpPr/>
          <p:nvPr/>
        </p:nvSpPr>
        <p:spPr>
          <a:xfrm>
            <a:off x="9867305" y="4649579"/>
            <a:ext cx="2201747" cy="4903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Swift/</a:t>
            </a:r>
            <a:r>
              <a:rPr lang="pt-BR" sz="1500" dirty="0" err="1"/>
              <a:t>Objective</a:t>
            </a:r>
            <a:r>
              <a:rPr lang="pt-BR" sz="1500" dirty="0"/>
              <a:t>-C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4E3C458-3A7B-895B-28B3-D1FC4ABBFC21}"/>
              </a:ext>
            </a:extLst>
          </p:cNvPr>
          <p:cNvCxnSpPr/>
          <p:nvPr/>
        </p:nvCxnSpPr>
        <p:spPr>
          <a:xfrm>
            <a:off x="5293360" y="2351301"/>
            <a:ext cx="0" cy="3894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D0A92CDA-0871-DF0C-B7C3-2418DA7108AE}"/>
              </a:ext>
            </a:extLst>
          </p:cNvPr>
          <p:cNvSpPr/>
          <p:nvPr/>
        </p:nvSpPr>
        <p:spPr>
          <a:xfrm>
            <a:off x="7702550" y="5759577"/>
            <a:ext cx="1605280" cy="477054"/>
          </a:xfrm>
          <a:prstGeom prst="wedgeRectCallout">
            <a:avLst>
              <a:gd name="adj1" fmla="val 20306"/>
              <a:gd name="adj2" fmla="val -149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HÍBRIDO!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48F95F6-7143-94AC-9914-62F754A3D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7115" y="3953411"/>
            <a:ext cx="967127" cy="45478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C4FB4D2-FA89-444B-F708-C534394EC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5590" y="4102710"/>
            <a:ext cx="967127" cy="45478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D89F70C0-77C1-E71C-C38B-1EC1380F3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7266" y="4156334"/>
            <a:ext cx="967127" cy="4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2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8567485-0100-AA18-53A8-7C3736DF950F}"/>
              </a:ext>
            </a:extLst>
          </p:cNvPr>
          <p:cNvSpPr txBox="1"/>
          <p:nvPr/>
        </p:nvSpPr>
        <p:spPr>
          <a:xfrm>
            <a:off x="822442" y="388649"/>
            <a:ext cx="107291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dirty="0"/>
              <a:t>NA PRÁTICA: Meu primeiro </a:t>
            </a:r>
            <a:r>
              <a:rPr lang="pt-BR" sz="3200" dirty="0" err="1"/>
              <a:t>NavBar</a:t>
            </a:r>
            <a:endParaRPr lang="pt-BR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A6CBF3-FB93-5A7A-CA34-FD9E97CD0A05}"/>
              </a:ext>
            </a:extLst>
          </p:cNvPr>
          <p:cNvSpPr/>
          <p:nvPr/>
        </p:nvSpPr>
        <p:spPr>
          <a:xfrm>
            <a:off x="99018" y="238569"/>
            <a:ext cx="836664" cy="88493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3.4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F129F-3410-126F-AEFB-565527F5B960}"/>
              </a:ext>
            </a:extLst>
          </p:cNvPr>
          <p:cNvSpPr txBox="1"/>
          <p:nvPr/>
        </p:nvSpPr>
        <p:spPr>
          <a:xfrm>
            <a:off x="704289" y="1379999"/>
            <a:ext cx="143285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PARTE 4: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6117C5-F1CB-1D4D-C889-042D0A1A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9" y="2248239"/>
            <a:ext cx="8193343" cy="36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2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5A3EB-D821-B992-896F-DD608B0F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8900" dirty="0"/>
              <a:t>TESTANDO MINHA APLICAÇÃO NO MEU DISPOSITIVO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3D3B1-9198-0A3A-2E76-7861F4B5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98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F054-9E24-E68C-AC56-13C0FB6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TESTANDO MINHA APLICAÇÃO NO MEU DISPOSITIVO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242D17-4BD3-8B85-181F-C282547C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3" y="1411310"/>
            <a:ext cx="3664887" cy="50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3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5A3EB-D821-B992-896F-DD608B0F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11500"/>
              <a:t>GERANDO UM APK!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5E2EFA-15A3-6EFA-850E-1833235B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8" y="3149596"/>
            <a:ext cx="2201074" cy="22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66FB4F-31E3-069C-B410-52C464EA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pt-BR" sz="4000"/>
              <a:t>APK SEM SNACK EXPO</a:t>
            </a:r>
          </a:p>
        </p:txBody>
      </p:sp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3472D64-2BBC-10DF-3F17-19A6E104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89" y="2429670"/>
            <a:ext cx="876821" cy="914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35519-F6E3-7A58-065E-9E648432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gerar um arquivo APK, você precisará baixar o seu projeto do Snack Expo e usar o Expo CLI em seu ambiente de desenvolvimento local. Aqui estão os passos básicos12:</a:t>
            </a:r>
          </a:p>
          <a:p>
            <a:pPr algn="just"/>
            <a:endParaRPr lang="pt-B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Baixe o seu projeto: No Snack Expo, clique em “File” (Arquivo) e depois em “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ZIP” (Exportar como ZIP).</a:t>
            </a: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Extraia o arquivo ZIP: Extraia o arquivo ZIP em seu ambiente de desenvolvimento local.</a:t>
            </a: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Instale o Expo CLI: Se você ainda não tem o Expo CLI instalado, você pode instalá-lo com o comando 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-g expo-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Navegue até o diretório do projeto: Use o comando 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navegar até o diretório do projeto que você extraiu.</a:t>
            </a: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login no Expo: Use o comando expo login e insira suas credenciais do Expo.</a:t>
            </a:r>
          </a:p>
          <a:p>
            <a:pPr algn="just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Construa o APK: Use o comando expo </a:t>
            </a:r>
            <a:r>
              <a:rPr lang="pt-B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build:android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Quando solicitado, escolha “APK” (em vez de “AAB”, que é o padrão). O Expo então criará o APK para você.</a:t>
            </a:r>
          </a:p>
        </p:txBody>
      </p:sp>
    </p:spTree>
    <p:extLst>
      <p:ext uri="{BB962C8B-B14F-4D97-AF65-F5344CB8AC3E}">
        <p14:creationId xmlns:p14="http://schemas.microsoft.com/office/powerpoint/2010/main" val="4070357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em madeira">
            <a:extLst>
              <a:ext uri="{FF2B5EF4-FFF2-40B4-BE49-F238E27FC236}">
                <a16:creationId xmlns:a16="http://schemas.microsoft.com/office/drawing/2014/main" id="{BE5F6448-89E1-9E19-ACCA-FC51BFFD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8EA1E-8442-F333-A0C2-D5ACBBD5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426819" cy="3742762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OBRIGADO PELA ATENÇÃO!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DÚVIDAS?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Luis.maschietto01@fatec.sp.gov.br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398845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2DAD-F13F-2C0C-6839-050523E1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28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6C07F5-7F60-2670-C9C4-0E28076018DE}"/>
              </a:ext>
            </a:extLst>
          </p:cNvPr>
          <p:cNvSpPr txBox="1">
            <a:spLocks/>
          </p:cNvSpPr>
          <p:nvPr/>
        </p:nvSpPr>
        <p:spPr>
          <a:xfrm>
            <a:off x="159790" y="569260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O que é o </a:t>
            </a:r>
            <a:r>
              <a:rPr lang="pt-BR" sz="3500" b="1" dirty="0" err="1"/>
              <a:t>React</a:t>
            </a:r>
            <a:r>
              <a:rPr lang="pt-BR" sz="3500" b="1" dirty="0"/>
              <a:t> </a:t>
            </a:r>
            <a:r>
              <a:rPr lang="pt-BR" sz="3500" b="1" dirty="0" err="1"/>
              <a:t>Native</a:t>
            </a:r>
            <a:endParaRPr lang="pt-BR" sz="35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818B72-EDCC-5371-EA88-71797F67CF67}"/>
              </a:ext>
            </a:extLst>
          </p:cNvPr>
          <p:cNvSpPr txBox="1"/>
          <p:nvPr/>
        </p:nvSpPr>
        <p:spPr>
          <a:xfrm>
            <a:off x="624610" y="1410629"/>
            <a:ext cx="1072919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Estrutura de aplicativo móvel popular, baseada na linguagem </a:t>
            </a:r>
            <a:r>
              <a:rPr lang="pt-BR" sz="3200" dirty="0" err="1"/>
              <a:t>JavaScript</a:t>
            </a:r>
            <a:r>
              <a:rPr lang="pt-BR" sz="3200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593E4C-75EA-E7CF-CD42-FBF467FB7F4E}"/>
              </a:ext>
            </a:extLst>
          </p:cNvPr>
          <p:cNvSpPr txBox="1"/>
          <p:nvPr/>
        </p:nvSpPr>
        <p:spPr>
          <a:xfrm>
            <a:off x="624610" y="2739910"/>
            <a:ext cx="1072919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Lançado em 2015 pelo Facebook como um projeto de código aberto.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96BC43-1BA8-BBAB-D0BA-D33A48A3C7E0}"/>
              </a:ext>
            </a:extLst>
          </p:cNvPr>
          <p:cNvSpPr txBox="1"/>
          <p:nvPr/>
        </p:nvSpPr>
        <p:spPr>
          <a:xfrm>
            <a:off x="624610" y="4069191"/>
            <a:ext cx="1072919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Utilizada por aplicativos mundialmente famosos como o </a:t>
            </a:r>
            <a:r>
              <a:rPr lang="pt-BR" sz="3200" dirty="0" err="1"/>
              <a:t>Discord</a:t>
            </a:r>
            <a:r>
              <a:rPr lang="pt-BR" sz="3200" dirty="0"/>
              <a:t>, Tesla, Instagram, Facebook e entre outros.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138393-956B-8DC5-A037-4139D86A2F3C}"/>
              </a:ext>
            </a:extLst>
          </p:cNvPr>
          <p:cNvSpPr txBox="1"/>
          <p:nvPr/>
        </p:nvSpPr>
        <p:spPr>
          <a:xfrm>
            <a:off x="624610" y="5398472"/>
            <a:ext cx="107291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Construído com base no </a:t>
            </a:r>
            <a:r>
              <a:rPr lang="pt-BR" sz="3200" dirty="0" err="1"/>
              <a:t>React</a:t>
            </a:r>
            <a:r>
              <a:rPr lang="pt-BR" sz="3200" dirty="0"/>
              <a:t> – uma biblioteca </a:t>
            </a:r>
            <a:r>
              <a:rPr lang="pt-BR" sz="3200" dirty="0" err="1"/>
              <a:t>JavaScript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0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0861-4353-F952-F290-3013B1A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8137F5-39D0-F75E-1ECB-A6C75B76D5E0}"/>
              </a:ext>
            </a:extLst>
          </p:cNvPr>
          <p:cNvSpPr txBox="1">
            <a:spLocks/>
          </p:cNvSpPr>
          <p:nvPr/>
        </p:nvSpPr>
        <p:spPr>
          <a:xfrm>
            <a:off x="159790" y="569260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Vantagens do </a:t>
            </a:r>
            <a:r>
              <a:rPr lang="pt-BR" sz="3500" b="1" dirty="0" err="1"/>
              <a:t>React</a:t>
            </a:r>
            <a:r>
              <a:rPr lang="pt-BR" sz="3500" b="1" dirty="0"/>
              <a:t> </a:t>
            </a:r>
            <a:r>
              <a:rPr lang="pt-BR" sz="3500" b="1" dirty="0" err="1"/>
              <a:t>Native</a:t>
            </a:r>
            <a:endParaRPr lang="pt-BR" sz="35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0B7F17-372C-0BA6-5970-E0DDDC37926F}"/>
              </a:ext>
            </a:extLst>
          </p:cNvPr>
          <p:cNvSpPr txBox="1"/>
          <p:nvPr/>
        </p:nvSpPr>
        <p:spPr>
          <a:xfrm>
            <a:off x="624610" y="1679992"/>
            <a:ext cx="1072919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criar o código apenas uma vez e usá-lo para alimentar seus aplicativos iOS e Android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217D06-1F79-3B3F-F09E-357F1B3A3902}"/>
              </a:ext>
            </a:extLst>
          </p:cNvPr>
          <p:cNvSpPr txBox="1"/>
          <p:nvPr/>
        </p:nvSpPr>
        <p:spPr>
          <a:xfrm>
            <a:off x="624610" y="3023573"/>
            <a:ext cx="1072919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economia de tempo e recursos.</a:t>
            </a:r>
          </a:p>
        </p:txBody>
      </p:sp>
    </p:spTree>
    <p:extLst>
      <p:ext uri="{BB962C8B-B14F-4D97-AF65-F5344CB8AC3E}">
        <p14:creationId xmlns:p14="http://schemas.microsoft.com/office/powerpoint/2010/main" val="9990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ED58E-9134-BE71-6504-58631CC9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10CA5-2033-553B-4F2A-1A717F05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F1CED-2584-4632-8EB4-38A0E45B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0948" cy="495112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F51B793-212B-BA78-32C2-E4ED46A922F8}"/>
              </a:ext>
            </a:extLst>
          </p:cNvPr>
          <p:cNvSpPr txBox="1">
            <a:spLocks/>
          </p:cNvSpPr>
          <p:nvPr/>
        </p:nvSpPr>
        <p:spPr>
          <a:xfrm>
            <a:off x="159790" y="569260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err="1"/>
              <a:t>React</a:t>
            </a:r>
            <a:r>
              <a:rPr lang="pt-BR" sz="3500" b="1" dirty="0"/>
              <a:t> </a:t>
            </a:r>
            <a:r>
              <a:rPr lang="pt-BR" sz="3500" b="1" dirty="0" err="1"/>
              <a:t>Native</a:t>
            </a:r>
            <a:r>
              <a:rPr lang="pt-BR" sz="3500" b="1" dirty="0"/>
              <a:t>: Spectrum</a:t>
            </a:r>
          </a:p>
        </p:txBody>
      </p:sp>
    </p:spTree>
    <p:extLst>
      <p:ext uri="{BB962C8B-B14F-4D97-AF65-F5344CB8AC3E}">
        <p14:creationId xmlns:p14="http://schemas.microsoft.com/office/powerpoint/2010/main" val="19470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44714-959B-B099-BAA1-3D93978B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D43AA-B253-C2E3-4D78-2C5D6248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8B6BC-C928-540C-7F04-9232DF63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45439" cy="50323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73A484-0267-EF7F-501D-A825105F30E8}"/>
              </a:ext>
            </a:extLst>
          </p:cNvPr>
          <p:cNvSpPr txBox="1">
            <a:spLocks/>
          </p:cNvSpPr>
          <p:nvPr/>
        </p:nvSpPr>
        <p:spPr>
          <a:xfrm>
            <a:off x="159790" y="569260"/>
            <a:ext cx="112397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err="1"/>
              <a:t>React</a:t>
            </a:r>
            <a:r>
              <a:rPr lang="pt-BR" sz="3500" b="1" dirty="0"/>
              <a:t> </a:t>
            </a:r>
            <a:r>
              <a:rPr lang="pt-BR" sz="3500" b="1" dirty="0" err="1"/>
              <a:t>Native</a:t>
            </a:r>
            <a:r>
              <a:rPr lang="pt-BR" sz="3500" b="1" dirty="0"/>
              <a:t>: Jobs</a:t>
            </a:r>
          </a:p>
        </p:txBody>
      </p:sp>
    </p:spTree>
    <p:extLst>
      <p:ext uri="{BB962C8B-B14F-4D97-AF65-F5344CB8AC3E}">
        <p14:creationId xmlns:p14="http://schemas.microsoft.com/office/powerpoint/2010/main" val="92456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9F5C67-24FB-4421-B5AB-79FED6E2F98E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1819</Words>
  <Application>Microsoft Office PowerPoint</Application>
  <PresentationFormat>Widescreen</PresentationFormat>
  <Paragraphs>252</Paragraphs>
  <Slides>55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7" baseType="lpstr">
      <vt:lpstr>Arial</vt:lpstr>
      <vt:lpstr>Arial</vt:lpstr>
      <vt:lpstr>Calibri</vt:lpstr>
      <vt:lpstr>Calibri Light</vt:lpstr>
      <vt:lpstr>Georgia</vt:lpstr>
      <vt:lpstr>Inter</vt:lpstr>
      <vt:lpstr>Lato</vt:lpstr>
      <vt:lpstr>Muli</vt:lpstr>
      <vt:lpstr>Optimistic Display</vt:lpstr>
      <vt:lpstr>Pathway Extreme</vt:lpstr>
      <vt:lpstr>SegoeUIVariable</vt:lpstr>
      <vt:lpstr>Tema do Office</vt:lpstr>
      <vt:lpstr>Desenvolvimento Híbrido com React Native</vt:lpstr>
      <vt:lpstr>Apresentação Pessoal</vt:lpstr>
      <vt:lpstr>Plano de Aula – Minicurso</vt:lpstr>
      <vt:lpstr>Plano de Aula – Minicurso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Linguagem JavaScript</vt:lpstr>
      <vt:lpstr>Arquitetura React</vt:lpstr>
      <vt:lpstr>Arquitetura React: The Bridge</vt:lpstr>
      <vt:lpstr>Na prática!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Let´s Start!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FACILITAR?</vt:lpstr>
      <vt:lpstr>O QUE É?</vt:lpstr>
      <vt:lpstr>LOG IN TO EXPO</vt:lpstr>
      <vt:lpstr>Conhecendo a Tela Inicial</vt:lpstr>
      <vt:lpstr>Estrutura do Projeto</vt:lpstr>
      <vt:lpstr>App.js</vt:lpstr>
      <vt:lpstr>Estilização de .JS</vt:lpstr>
      <vt:lpstr>Components</vt:lpstr>
      <vt:lpstr>Assets</vt:lpstr>
      <vt:lpstr>Package.json</vt:lpstr>
      <vt:lpstr>Readme.md</vt:lpstr>
      <vt:lpstr>Na prática!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TESTANDO MINHA APLICAÇÃO NO MEU DISPOSITIVO</vt:lpstr>
      <vt:lpstr>TESTANDO MINHA APLICAÇÃO NO MEU DISPOSITIVO</vt:lpstr>
      <vt:lpstr>GERANDO UM APK!</vt:lpstr>
      <vt:lpstr>APK SEM SNACK EXPO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aplicações híbridas com React Native e Flutter</dc:title>
  <dc:creator>LUÍS GUSTAVO MASCHIETTO</dc:creator>
  <cp:lastModifiedBy>LUIS GUSTAVO MASCHIETTO</cp:lastModifiedBy>
  <cp:revision>75</cp:revision>
  <cp:lastPrinted>2022-12-04T02:12:33Z</cp:lastPrinted>
  <dcterms:created xsi:type="dcterms:W3CDTF">2022-11-21T22:36:28Z</dcterms:created>
  <dcterms:modified xsi:type="dcterms:W3CDTF">2024-04-26T21:27:39Z</dcterms:modified>
</cp:coreProperties>
</file>