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441" r:id="rId5"/>
    <p:sldId id="2439" r:id="rId6"/>
    <p:sldId id="2442" r:id="rId7"/>
    <p:sldId id="2443" r:id="rId8"/>
    <p:sldId id="260" r:id="rId9"/>
    <p:sldId id="2444" r:id="rId10"/>
    <p:sldId id="2445" r:id="rId11"/>
    <p:sldId id="258" r:id="rId12"/>
    <p:sldId id="2446" r:id="rId13"/>
    <p:sldId id="2447" r:id="rId14"/>
    <p:sldId id="2448" r:id="rId15"/>
    <p:sldId id="2438" r:id="rId16"/>
    <p:sldId id="24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153"/>
    <a:srgbClr val="168438"/>
    <a:srgbClr val="898989"/>
    <a:srgbClr val="2F3342"/>
    <a:srgbClr val="A53F52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84" autoAdjust="0"/>
  </p:normalViewPr>
  <p:slideViewPr>
    <p:cSldViewPr snapToGrid="0">
      <p:cViewPr varScale="1">
        <p:scale>
          <a:sx n="127" d="100"/>
          <a:sy n="127" d="100"/>
        </p:scale>
        <p:origin x="2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023B">
                <a:alpha val="50000"/>
              </a:srgbClr>
            </a:gs>
            <a:gs pos="85000">
              <a:srgbClr val="E99757">
                <a:alpha val="50000"/>
              </a:srgbClr>
            </a:gs>
            <a:gs pos="50000">
              <a:srgbClr val="A53F52">
                <a:alpha val="50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3013675"/>
            <a:ext cx="10787270" cy="830649"/>
          </a:xfrm>
        </p:spPr>
        <p:txBody>
          <a:bodyPr>
            <a:noAutofit/>
          </a:bodyPr>
          <a:lstStyle/>
          <a:p>
            <a:r>
              <a:rPr lang="en-US" sz="80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PathFinder</a:t>
            </a:r>
            <a:endParaRPr lang="en-US" sz="8000" b="1" cap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6052" y="3890624"/>
            <a:ext cx="5459896" cy="1874072"/>
          </a:xfrm>
        </p:spPr>
        <p:txBody>
          <a:bodyPr>
            <a:normAutofit/>
          </a:bodyPr>
          <a:lstStyle/>
          <a:p>
            <a:r>
              <a:rPr lang="en-US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Chris Costelloe </a:t>
            </a:r>
            <a:r>
              <a:rPr lang="en-IE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K00233369</a:t>
            </a:r>
            <a:r>
              <a:rPr lang="en-US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, Kevin Dunne </a:t>
            </a:r>
            <a:r>
              <a:rPr lang="en-IE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K00232599</a:t>
            </a:r>
            <a:r>
              <a:rPr lang="en-US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, Jekaterina Pavlenko K00224431</a:t>
            </a:r>
            <a:endParaRPr lang="en-US" sz="2000" i="1" spc="3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Placeholder 7" descr="A circuit board&#10;&#10;Description automatically generated">
            <a:extLst>
              <a:ext uri="{FF2B5EF4-FFF2-40B4-BE49-F238E27FC236}">
                <a16:creationId xmlns:a16="http://schemas.microsoft.com/office/drawing/2014/main" id="{4837E925-46AB-42A2-8767-83948556BD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42D833-79CF-41DB-A242-AB5FE8955263}"/>
              </a:ext>
            </a:extLst>
          </p:cNvPr>
          <p:cNvSpPr/>
          <p:nvPr/>
        </p:nvSpPr>
        <p:spPr>
          <a:xfrm>
            <a:off x="0" y="11289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1023B">
                  <a:alpha val="50000"/>
                </a:srgbClr>
              </a:gs>
              <a:gs pos="85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74B3ECE4-B3E6-4CBF-96A8-A413E6F9371B}"/>
              </a:ext>
            </a:extLst>
          </p:cNvPr>
          <p:cNvSpPr txBox="1">
            <a:spLocks/>
          </p:cNvSpPr>
          <p:nvPr/>
        </p:nvSpPr>
        <p:spPr>
          <a:xfrm>
            <a:off x="708993" y="2874531"/>
            <a:ext cx="10787270" cy="830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PathFinder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5BBF74D-DEF2-4A89-B22D-A164470AC306}"/>
              </a:ext>
            </a:extLst>
          </p:cNvPr>
          <p:cNvSpPr txBox="1">
            <a:spLocks/>
          </p:cNvSpPr>
          <p:nvPr/>
        </p:nvSpPr>
        <p:spPr>
          <a:xfrm>
            <a:off x="3273777" y="3751480"/>
            <a:ext cx="5655733" cy="1874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spc="3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Christopher </a:t>
            </a:r>
            <a:r>
              <a:rPr lang="en-US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Costelloe </a:t>
            </a:r>
            <a:r>
              <a:rPr lang="en-IE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K00233369</a:t>
            </a:r>
            <a:r>
              <a:rPr lang="en-US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, Kevin Dunne </a:t>
            </a:r>
            <a:r>
              <a:rPr lang="en-IE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K00232599</a:t>
            </a:r>
            <a:r>
              <a:rPr lang="en-US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, Jekaterina Pavlenko K00224431</a:t>
            </a:r>
          </a:p>
        </p:txBody>
      </p:sp>
    </p:spTree>
    <p:extLst>
      <p:ext uri="{BB962C8B-B14F-4D97-AF65-F5344CB8AC3E}">
        <p14:creationId xmlns:p14="http://schemas.microsoft.com/office/powerpoint/2010/main" val="357457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182577" y="6469063"/>
            <a:ext cx="1414903" cy="388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Sprints</a:t>
            </a:r>
            <a:endParaRPr lang="en-IE" sz="44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47500" y="6469063"/>
            <a:ext cx="444500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23" y="1540043"/>
            <a:ext cx="9728953" cy="446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9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bstract Coding&#10;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511" y="556202"/>
            <a:ext cx="5251450" cy="1661297"/>
          </a:xfrm>
        </p:spPr>
        <p:txBody>
          <a:bodyPr>
            <a:noAutofit/>
          </a:bodyPr>
          <a:lstStyle/>
          <a:p>
            <a:pPr algn="ctr"/>
            <a:r>
              <a:rPr lang="en-US" sz="4400" cap="none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Collaboration Tools</a:t>
            </a:r>
            <a:r>
              <a:rPr lang="en-US" sz="44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:</a:t>
            </a:r>
            <a:endParaRPr lang="en-US" sz="4400" spc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"/>
            </a:endParaRP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126133" y="6445495"/>
            <a:ext cx="1423136" cy="414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4A4D6BAE-677F-4450-AE14-AD8224A4660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7819" y="2328187"/>
            <a:ext cx="5251450" cy="7547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spc="3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List of what we are </a:t>
            </a:r>
            <a:r>
              <a:rPr lang="en-US" sz="2000" spc="3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using:</a:t>
            </a:r>
            <a:endParaRPr lang="en-US" sz="2000" spc="3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 txBox="1">
            <a:spLocks/>
          </p:cNvSpPr>
          <p:nvPr/>
        </p:nvSpPr>
        <p:spPr>
          <a:xfrm>
            <a:off x="6547557" y="2926951"/>
            <a:ext cx="5093404" cy="3319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spc="4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GitHub</a:t>
            </a: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spc="4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Google Drive</a:t>
            </a: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spc="4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Messenger</a:t>
            </a: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spc="4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Microsoft Office – Word, Excel etc</a:t>
            </a: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3554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Large Image of person at laptop in internet cafe">
            <a:extLst>
              <a:ext uri="{FF2B5EF4-FFF2-40B4-BE49-F238E27FC236}">
                <a16:creationId xmlns:a16="http://schemas.microsoft.com/office/drawing/2014/main" id="{BFA823F4-1B6F-4E9F-8515-0F87A0C174C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13">
            <a:extLst>
              <a:ext uri="{FF2B5EF4-FFF2-40B4-BE49-F238E27FC236}">
                <a16:creationId xmlns:a16="http://schemas.microsoft.com/office/drawing/2014/main" id="{84970DCE-964B-4562-9633-71BA6A4DCB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1999" cy="6882714"/>
          </a:xfrm>
          <a:prstGeom prst="rect">
            <a:avLst/>
          </a:prstGeom>
          <a:gradFill flip="none" rotWithShape="1">
            <a:gsLst>
              <a:gs pos="0">
                <a:srgbClr val="01023B">
                  <a:alpha val="20000"/>
                </a:srgbClr>
              </a:gs>
              <a:gs pos="100000">
                <a:srgbClr val="E99757">
                  <a:alpha val="20000"/>
                </a:srgbClr>
              </a:gs>
              <a:gs pos="50000">
                <a:srgbClr val="A53F52">
                  <a:alpha val="2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252185" y="0"/>
            <a:ext cx="3939858" cy="2048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0920C0-10F4-4ECD-BDF3-CE993B7C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8318" y="409317"/>
            <a:ext cx="3939858" cy="163961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  <a:cs typeface="Calibri" panose="020F0502020204030204" pitchFamily="34" charset="0"/>
              </a:rPr>
              <a:t>Team </a:t>
            </a:r>
            <a:b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  <a:cs typeface="Calibri" panose="020F0502020204030204" pitchFamily="34" charset="0"/>
              </a:rPr>
            </a:b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  <a:cs typeface="Calibri" panose="020F0502020204030204" pitchFamily="34" charset="0"/>
              </a:rPr>
              <a:t>Management</a:t>
            </a:r>
            <a:r>
              <a:rPr lang="en-US" sz="4400" dirty="0">
                <a:solidFill>
                  <a:schemeClr val="bg1"/>
                </a:solidFill>
                <a:latin typeface="Futura"/>
                <a:cs typeface="Gill Sans" panose="020B0502020104020203" pitchFamily="34" charset="-79"/>
              </a:rPr>
              <a:t/>
            </a:r>
            <a:br>
              <a:rPr lang="en-US" sz="4400" dirty="0">
                <a:solidFill>
                  <a:schemeClr val="bg1"/>
                </a:solidFill>
                <a:latin typeface="Futura"/>
                <a:cs typeface="Gill Sans" panose="020B0502020104020203" pitchFamily="34" charset="-79"/>
              </a:rPr>
            </a:br>
            <a:endParaRPr lang="en-US" sz="4400" dirty="0">
              <a:solidFill>
                <a:schemeClr val="bg1"/>
              </a:solidFill>
              <a:latin typeface="Futura"/>
            </a:endParaRP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 txBox="1">
            <a:spLocks/>
          </p:cNvSpPr>
          <p:nvPr/>
        </p:nvSpPr>
        <p:spPr>
          <a:xfrm>
            <a:off x="8218318" y="3550381"/>
            <a:ext cx="3939858" cy="33199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spc="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Meetings – Chairman, Scribe etc.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spc="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GitHub - updates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spc="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Problems &amp; solutions</a:t>
            </a:r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4D593114-653B-4F83-A72F-17932C0805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-6507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3007168"/>
            <a:ext cx="10787270" cy="83064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Iphone Floating taking image">
            <a:extLst>
              <a:ext uri="{FF2B5EF4-FFF2-40B4-BE49-F238E27FC236}">
                <a16:creationId xmlns:a16="http://schemas.microsoft.com/office/drawing/2014/main" id="{7BE52127-9518-4872-A0A9-09A7D08714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prstGeom prst="parallelogram">
            <a:avLst/>
          </a:prstGeom>
          <a:gradFill flip="none" rotWithShape="1">
            <a:gsLst>
              <a:gs pos="0">
                <a:srgbClr val="01023B">
                  <a:alpha val="50000"/>
                </a:srgbClr>
              </a:gs>
              <a:gs pos="100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926" y="812563"/>
            <a:ext cx="5687291" cy="2394840"/>
          </a:xfrm>
        </p:spPr>
        <p:txBody>
          <a:bodyPr>
            <a:normAutofit/>
          </a:bodyPr>
          <a:lstStyle/>
          <a:p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  <a:cs typeface="Helvetica" panose="020B0604020202020204" pitchFamily="34" charset="0"/>
              </a:rPr>
              <a:t>Background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89C1B1-9843-46D3-A3AB-CE8CBB4786C7}"/>
              </a:ext>
            </a:extLst>
          </p:cNvPr>
          <p:cNvSpPr/>
          <p:nvPr/>
        </p:nvSpPr>
        <p:spPr>
          <a:xfrm>
            <a:off x="10045148" y="6468303"/>
            <a:ext cx="1616765" cy="3651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113E456-031B-4D3E-9F4C-DBC6AFF18DB5}"/>
              </a:ext>
            </a:extLst>
          </p:cNvPr>
          <p:cNvSpPr txBox="1">
            <a:spLocks/>
          </p:cNvSpPr>
          <p:nvPr/>
        </p:nvSpPr>
        <p:spPr>
          <a:xfrm>
            <a:off x="5830957" y="2832471"/>
            <a:ext cx="6162260" cy="572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Why we chose this project?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113E456-031B-4D3E-9F4C-DBC6AFF18DB5}"/>
              </a:ext>
            </a:extLst>
          </p:cNvPr>
          <p:cNvSpPr txBox="1">
            <a:spLocks/>
          </p:cNvSpPr>
          <p:nvPr/>
        </p:nvSpPr>
        <p:spPr>
          <a:xfrm>
            <a:off x="5990056" y="4828089"/>
            <a:ext cx="5377856" cy="572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What is unique about it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endParaRPr lang="en-US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113E456-031B-4D3E-9F4C-DBC6AFF18DB5}"/>
              </a:ext>
            </a:extLst>
          </p:cNvPr>
          <p:cNvSpPr txBox="1">
            <a:spLocks/>
          </p:cNvSpPr>
          <p:nvPr/>
        </p:nvSpPr>
        <p:spPr>
          <a:xfrm>
            <a:off x="5830957" y="3830280"/>
            <a:ext cx="6162260" cy="572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What is learning outcomes?</a:t>
            </a:r>
            <a:endParaRPr lang="en-US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21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Prototype – Web </a:t>
            </a:r>
            <a:r>
              <a:rPr lang="en-IE" sz="4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A</a:t>
            </a:r>
            <a:r>
              <a:rPr lang="en-IE" sz="4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pplication</a:t>
            </a:r>
            <a:endParaRPr lang="en-IE" sz="44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47500" y="6469063"/>
            <a:ext cx="444500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82577" y="6469063"/>
            <a:ext cx="1414903" cy="388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936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Prototype – Android </a:t>
            </a:r>
            <a:r>
              <a:rPr lang="en-IE" sz="4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M</a:t>
            </a:r>
            <a:r>
              <a:rPr lang="en-IE" sz="4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obile </a:t>
            </a:r>
            <a:r>
              <a:rPr lang="en-IE" sz="4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A</a:t>
            </a:r>
            <a:r>
              <a:rPr lang="en-IE" sz="4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pplication</a:t>
            </a:r>
            <a:endParaRPr lang="en-IE" sz="44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71289" y="6445956"/>
            <a:ext cx="1426192" cy="412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47500" y="6469063"/>
            <a:ext cx="444500" cy="365125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5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  <a:cs typeface="Helvetica" panose="020B0604020202020204" pitchFamily="34" charset="0"/>
              </a:rPr>
              <a:t>Technologies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A4D6BAE-677F-4450-AE14-AD8224A4660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819115" y="1383023"/>
            <a:ext cx="4174101" cy="7547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List of what we are going to use: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9115" y="2644726"/>
            <a:ext cx="3991885" cy="33199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Bluetooth beacons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NFC tags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QR codes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Barcodes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DD84183-8918-4B86-8418-5094E7C47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Placeholder 6" descr="A picture containing food&#10;&#10;Description automatically generated">
            <a:extLst>
              <a:ext uri="{FF2B5EF4-FFF2-40B4-BE49-F238E27FC236}">
                <a16:creationId xmlns:a16="http://schemas.microsoft.com/office/drawing/2014/main" id="{598AE718-76FB-4E86-A329-AA6159F8BBE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3323" b="3323"/>
          <a:stretch>
            <a:fillRect/>
          </a:stretch>
        </p:blipFill>
        <p:spPr>
          <a:gradFill flip="none" rotWithShape="1">
            <a:gsLst>
              <a:gs pos="0">
                <a:srgbClr val="01023B">
                  <a:alpha val="50000"/>
                </a:srgbClr>
              </a:gs>
              <a:gs pos="85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44EB5F-6A0F-4ED0-AE85-7BB94B8C2DB4}"/>
              </a:ext>
            </a:extLst>
          </p:cNvPr>
          <p:cNvSpPr/>
          <p:nvPr/>
        </p:nvSpPr>
        <p:spPr>
          <a:xfrm>
            <a:off x="0" y="-19878"/>
            <a:ext cx="7406905" cy="6877878"/>
          </a:xfrm>
          <a:prstGeom prst="rect">
            <a:avLst/>
          </a:prstGeom>
          <a:gradFill>
            <a:gsLst>
              <a:gs pos="0">
                <a:srgbClr val="01023B">
                  <a:alpha val="50000"/>
                </a:srgbClr>
              </a:gs>
              <a:gs pos="85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F2EBF6-019D-42CE-8F77-238E2AF48884}"/>
              </a:ext>
            </a:extLst>
          </p:cNvPr>
          <p:cNvSpPr/>
          <p:nvPr/>
        </p:nvSpPr>
        <p:spPr>
          <a:xfrm>
            <a:off x="10142806" y="6468303"/>
            <a:ext cx="1406463" cy="38969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4400" cap="none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Architecture diagram</a:t>
            </a:r>
            <a:endParaRPr lang="en-IE" sz="4400" cap="none" spc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01" y="970844"/>
            <a:ext cx="6707010" cy="4538134"/>
          </a:xfrm>
        </p:spPr>
      </p:pic>
      <p:sp>
        <p:nvSpPr>
          <p:cNvPr id="12" name="Rectangle 11"/>
          <p:cNvSpPr/>
          <p:nvPr/>
        </p:nvSpPr>
        <p:spPr>
          <a:xfrm>
            <a:off x="10171289" y="6468303"/>
            <a:ext cx="1377980" cy="389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5606716" y="1173079"/>
            <a:ext cx="222584" cy="240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424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4400" cap="none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Architecture diagram</a:t>
            </a:r>
            <a:endParaRPr lang="en-IE" sz="4400" cap="none" spc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724" y="1501423"/>
            <a:ext cx="6651197" cy="3510844"/>
          </a:xfrm>
        </p:spPr>
      </p:pic>
      <p:sp>
        <p:nvSpPr>
          <p:cNvPr id="2" name="Rectangle 1"/>
          <p:cNvSpPr/>
          <p:nvPr/>
        </p:nvSpPr>
        <p:spPr>
          <a:xfrm>
            <a:off x="10160000" y="6468303"/>
            <a:ext cx="1478844" cy="389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368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270" y="2179089"/>
            <a:ext cx="5976730" cy="1661297"/>
          </a:xfrm>
        </p:spPr>
        <p:txBody>
          <a:bodyPr>
            <a:noAutofit/>
          </a:bodyPr>
          <a:lstStyle/>
          <a:p>
            <a:pPr algn="ctr"/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  <a:cs typeface="Helvetica" panose="020B0604020202020204" pitchFamily="34" charset="0"/>
              </a:rPr>
              <a:t>Project Management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A6DEC-302B-49C8-AC11-FD6F37AF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8305" y="4187689"/>
            <a:ext cx="4962938" cy="5720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Gantt chart &amp; Backlog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2C794C-7DFB-4C0B-96CD-3C814E893756}"/>
              </a:ext>
            </a:extLst>
          </p:cNvPr>
          <p:cNvSpPr/>
          <p:nvPr/>
        </p:nvSpPr>
        <p:spPr>
          <a:xfrm>
            <a:off x="10045148" y="6468303"/>
            <a:ext cx="1504121" cy="3651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9" name="Picture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58DF35E-A114-4C35-A24B-6158FFEFB0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556" r="5556"/>
          <a:stretch>
            <a:fillRect/>
          </a:stretch>
        </p:blipFill>
        <p:spPr/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ED249B-10C7-409C-B9E4-BB1477FDC75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0">
                <a:srgbClr val="01023B">
                  <a:alpha val="50000"/>
                </a:srgbClr>
              </a:gs>
              <a:gs pos="85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850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9" r="3699"/>
          <a:stretch>
            <a:fillRect/>
          </a:stretch>
        </p:blipFill>
        <p:spPr>
          <a:xfrm>
            <a:off x="1004711" y="1106488"/>
            <a:ext cx="10182577" cy="572770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Gantt chart</a:t>
            </a:r>
            <a:endParaRPr lang="en-IE" sz="44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47500" y="6469063"/>
            <a:ext cx="444500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82577" y="6469063"/>
            <a:ext cx="1414903" cy="388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099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E71848-B78E-4D58-BFA5-D2D5918911CD}">
  <ds:schemaRefs>
    <ds:schemaRef ds:uri="http://purl.org/dc/terms/"/>
    <ds:schemaRef ds:uri="http://purl.org/dc/dcmitype/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130</Words>
  <Application>Microsoft Office PowerPoint</Application>
  <PresentationFormat>Widescreen</PresentationFormat>
  <Paragraphs>44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Bebas</vt:lpstr>
      <vt:lpstr>Calibri</vt:lpstr>
      <vt:lpstr>Calibri Light</vt:lpstr>
      <vt:lpstr>Futura</vt:lpstr>
      <vt:lpstr>Gill Sans</vt:lpstr>
      <vt:lpstr>Helvetica</vt:lpstr>
      <vt:lpstr>Office Theme</vt:lpstr>
      <vt:lpstr>PathFinder</vt:lpstr>
      <vt:lpstr>Background</vt:lpstr>
      <vt:lpstr>Prototype – Web Application</vt:lpstr>
      <vt:lpstr>Prototype – Android Mobile Application</vt:lpstr>
      <vt:lpstr>Technologies</vt:lpstr>
      <vt:lpstr>Architecture diagram</vt:lpstr>
      <vt:lpstr>Architecture diagram</vt:lpstr>
      <vt:lpstr>Project Management</vt:lpstr>
      <vt:lpstr>Gantt chart</vt:lpstr>
      <vt:lpstr>Sprints</vt:lpstr>
      <vt:lpstr>Collaboration Tools:</vt:lpstr>
      <vt:lpstr>Team  Management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2019-10-19T13:57:41Z</dcterms:created>
  <dcterms:modified xsi:type="dcterms:W3CDTF">2019-10-21T14:43:41Z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