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embeddedFontLst>
    <p:embeddedFont>
      <p:font typeface="Lato"/>
      <p:regular r:id="rId44"/>
      <p:bold r:id="rId45"/>
      <p:italic r:id="rId46"/>
      <p:boldItalic r:id="rId47"/>
    </p:embeddedFont>
    <p:embeddedFont>
      <p:font typeface="Lato Black"/>
      <p:bold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0FEC30-A688-4DB7-ACE2-A4E67262F329}">
  <a:tblStyle styleId="{AE0FEC30-A688-4DB7-ACE2-A4E67262F3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Lato-regular.fntdata"/><Relationship Id="rId43" Type="http://schemas.openxmlformats.org/officeDocument/2006/relationships/slide" Target="slides/slide37.xml"/><Relationship Id="rId46" Type="http://schemas.openxmlformats.org/officeDocument/2006/relationships/font" Target="fonts/Lato-italic.fntdata"/><Relationship Id="rId45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Black-bold.fntdata"/><Relationship Id="rId47" Type="http://schemas.openxmlformats.org/officeDocument/2006/relationships/font" Target="fonts/Lato-boldItalic.fntdata"/><Relationship Id="rId49" Type="http://schemas.openxmlformats.org/officeDocument/2006/relationships/font" Target="fonts/LatoBlack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1c2225a5b_0_2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71c2225a5b_0_2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1c2225a5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71c2225a5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17bd7fef404a7d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17bd7fef404a7d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age 和 married</a:t>
            </a:r>
            <a:r>
              <a:rPr lang="zh-TW"/>
              <a:t>、worktype 相關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smoking_status 和多數呈負相關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1c2225a5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71c2225a5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feature_selector = SelectKBest(f_regression, k = "all") 藉由統計或指定評分函數，算出特徵與目標之間的關係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fit = feature_selector.fit(X,y)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feature_selector = SelectKBest(chi2, k = "all")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fit = feature_selector.fit(X,y)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p_value &lt;= 0.05 有顯著差異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F1-score = 2 * Precision * Recall / (Precision + Recall)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1c2225a5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71c2225a5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71c2225a5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71c2225a5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gender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heart_disease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ever_married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Residence_type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avg_glucose_level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bmi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smoking_status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1c2225a5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71c2225a5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未能很好的降維 (stroke 0 1 區別)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71c2225a5b_0_2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71c2225a5b_0_2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 Standardization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scale_standard = StandardScaler()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X1 = scale_standard.fit_transform(X)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 Normalization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scale_norm = Normalizer()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X2 = scale_norm.fit_transform(X)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 MinMax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scale_MinMax = MinMaxScaler()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X3 = scale_MinMax.fit_transform(X)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e03d910c7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e03d910c7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72550f35d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72550f35d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22e8f21b3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22e8f21b3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72550f35d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72550f35d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e207b3cd8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e207b3cd8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72550f35d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72550f35d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71c2225a5b_0_2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71c2225a5b_0_2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7247e3245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7247e324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7247e3245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7247e3245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7247e3245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7247e3245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e04c222d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e04c222d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7247e3245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7247e3245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e04c222d9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e04c222d9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17bd7fef404a7d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17bd7fef404a7d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Kaggle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hypertension </a:t>
            </a:r>
            <a:r>
              <a:rPr lang="zh-TW"/>
              <a:t>高血壓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avg glucose level 平均血糖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stroke 中風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17bd7fef404a7d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17bd7fef404a7d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e15911b3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e15911b3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從多數類別中隨機刪除樣本，從而平衡訓練集。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e04c222d9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e04c222d9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71c2225a5b_0_2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71c2225a5b_0_2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e1f246282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e1f246282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e22e8f21b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e22e8f21b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71c2225a5b_0_2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71c2225a5b_0_2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71c2225a5b_0_2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71c2225a5b_0_2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1c2225a5b_0_2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1c2225a5b_0_2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17bd7fef404a7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17bd7fef404a7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1c2225a5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1c2225a5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22e8f21b3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e22e8f21b3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1c2225a5b_0_2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1c2225a5b_0_2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年紀大、有結婚的比較有影響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stroke =1，209筆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stroke =9，4700筆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1c2225a5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71c2225a5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residence_type</a:t>
            </a:r>
            <a:r>
              <a:rPr lang="zh-TW"/>
              <a:t>、smoking_status 沒顯著影響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1">
  <p:cSld name="SECTION_HEADER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6A0DA"/>
              </a:buClr>
              <a:buSzPts val="2700"/>
              <a:buNone/>
              <a:defRPr b="1" sz="2700">
                <a:solidFill>
                  <a:srgbClr val="36A0D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6B7DA"/>
              </a:buClr>
              <a:buSzPts val="2700"/>
              <a:buNone/>
              <a:defRPr b="1" sz="2700">
                <a:solidFill>
                  <a:srgbClr val="36B7DA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6B7DA"/>
              </a:buClr>
              <a:buSzPts val="2700"/>
              <a:buNone/>
              <a:defRPr b="1" sz="2700">
                <a:solidFill>
                  <a:srgbClr val="36B7DA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6B7DA"/>
              </a:buClr>
              <a:buSzPts val="2700"/>
              <a:buNone/>
              <a:defRPr b="1" sz="2700">
                <a:solidFill>
                  <a:srgbClr val="36B7DA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6B7DA"/>
              </a:buClr>
              <a:buSzPts val="2700"/>
              <a:buNone/>
              <a:defRPr b="1" sz="2700">
                <a:solidFill>
                  <a:srgbClr val="36B7DA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6B7DA"/>
              </a:buClr>
              <a:buSzPts val="2700"/>
              <a:buNone/>
              <a:defRPr b="1" sz="2700">
                <a:solidFill>
                  <a:srgbClr val="36B7DA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6B7DA"/>
              </a:buClr>
              <a:buSzPts val="2700"/>
              <a:buNone/>
              <a:defRPr b="1" sz="2700">
                <a:solidFill>
                  <a:srgbClr val="36B7DA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6B7DA"/>
              </a:buClr>
              <a:buSzPts val="2700"/>
              <a:buNone/>
              <a:defRPr b="1" sz="2700">
                <a:solidFill>
                  <a:srgbClr val="36B7DA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6B7DA"/>
              </a:buClr>
              <a:buSzPts val="2700"/>
              <a:buNone/>
              <a:defRPr b="1" sz="2700">
                <a:solidFill>
                  <a:srgbClr val="36B7DA"/>
                </a:solidFill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colab.research.google.com/drive/1wbJrYE3CM61udb9hF-i2fki0gafIew3_?usp=sharing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ctrTitle"/>
          </p:nvPr>
        </p:nvSpPr>
        <p:spPr>
          <a:xfrm>
            <a:off x="3537150" y="17823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Python 資料分析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與機器</a:t>
            </a:r>
            <a:r>
              <a:rPr lang="zh-TW"/>
              <a:t>學習應用</a:t>
            </a:r>
            <a:endParaRPr/>
          </a:p>
        </p:txBody>
      </p:sp>
      <p:sp>
        <p:nvSpPr>
          <p:cNvPr id="138" name="Google Shape;138;p14"/>
          <p:cNvSpPr txBox="1"/>
          <p:nvPr>
            <p:ph idx="1" type="subTitle"/>
          </p:nvPr>
        </p:nvSpPr>
        <p:spPr>
          <a:xfrm>
            <a:off x="534500" y="3836075"/>
            <a:ext cx="21231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李蕎羽 B09901010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     楊晴 B11703007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戴聖宴 M11212913</a:t>
            </a:r>
            <a:endParaRPr sz="1500"/>
          </a:p>
        </p:txBody>
      </p:sp>
      <p:sp>
        <p:nvSpPr>
          <p:cNvPr id="139" name="Google Shape;139;p14"/>
          <p:cNvSpPr txBox="1"/>
          <p:nvPr>
            <p:ph idx="1" type="subTitle"/>
          </p:nvPr>
        </p:nvSpPr>
        <p:spPr>
          <a:xfrm>
            <a:off x="4170600" y="3614600"/>
            <a:ext cx="37506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期末報告 </a:t>
            </a:r>
            <a:r>
              <a:rPr lang="zh-TW" sz="2400"/>
              <a:t>K 組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資料優化</a:t>
            </a:r>
            <a:endParaRPr/>
          </a:p>
        </p:txBody>
      </p:sp>
      <p:sp>
        <p:nvSpPr>
          <p:cNvPr id="220" name="Google Shape;22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feature scaling</a:t>
            </a:r>
            <a:endParaRPr/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0000"/>
            <a:ext cx="8839203" cy="318234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1052550" y="331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相關係數矩陣</a:t>
            </a:r>
            <a:endParaRPr/>
          </a:p>
        </p:txBody>
      </p:sp>
      <p:pic>
        <p:nvPicPr>
          <p:cNvPr id="233" name="Google Shape;233;p25"/>
          <p:cNvPicPr preferRelativeResize="0"/>
          <p:nvPr/>
        </p:nvPicPr>
        <p:blipFill rotWithShape="1">
          <a:blip r:embed="rId3">
            <a:alphaModFix/>
          </a:blip>
          <a:srcRect b="1893" l="0" r="0" t="0"/>
          <a:stretch/>
        </p:blipFill>
        <p:spPr>
          <a:xfrm>
            <a:off x="1744025" y="1055175"/>
            <a:ext cx="5655950" cy="394787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5"/>
          <p:cNvSpPr/>
          <p:nvPr/>
        </p:nvSpPr>
        <p:spPr>
          <a:xfrm>
            <a:off x="4006850" y="1549875"/>
            <a:ext cx="795900" cy="2766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4411350" y="2218075"/>
            <a:ext cx="321300" cy="276600"/>
          </a:xfrm>
          <a:prstGeom prst="ellipse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Regression Task   &amp;   Classification Task</a:t>
            </a:r>
            <a:endParaRPr/>
          </a:p>
        </p:txBody>
      </p:sp>
      <p:pic>
        <p:nvPicPr>
          <p:cNvPr id="242" name="Google Shape;242;p26"/>
          <p:cNvPicPr preferRelativeResize="0"/>
          <p:nvPr/>
        </p:nvPicPr>
        <p:blipFill rotWithShape="1">
          <a:blip r:embed="rId3">
            <a:alphaModFix/>
          </a:blip>
          <a:srcRect b="0" l="0" r="8517" t="0"/>
          <a:stretch/>
        </p:blipFill>
        <p:spPr>
          <a:xfrm>
            <a:off x="794382" y="1306050"/>
            <a:ext cx="3378168" cy="343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6"/>
          <p:cNvPicPr preferRelativeResize="0"/>
          <p:nvPr/>
        </p:nvPicPr>
        <p:blipFill rotWithShape="1">
          <a:blip r:embed="rId4">
            <a:alphaModFix/>
          </a:blip>
          <a:srcRect b="0" l="0" r="7002" t="0"/>
          <a:stretch/>
        </p:blipFill>
        <p:spPr>
          <a:xfrm>
            <a:off x="4735775" y="1306038"/>
            <a:ext cx="3546675" cy="343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689700" y="4099925"/>
            <a:ext cx="7764600" cy="7752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1052550" y="393750"/>
            <a:ext cx="7038900" cy="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挑選重要特徵</a:t>
            </a:r>
            <a:endParaRPr/>
          </a:p>
        </p:txBody>
      </p:sp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1175700" y="1001900"/>
            <a:ext cx="6792600" cy="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設定閾值：p</a:t>
            </a:r>
            <a:r>
              <a:rPr lang="zh-TW" sz="2000"/>
              <a:t>_</a:t>
            </a:r>
            <a:r>
              <a:rPr lang="zh-TW" sz="2000"/>
              <a:t>value &lt;= 0.05、f</a:t>
            </a:r>
            <a:r>
              <a:rPr lang="zh-TW" sz="2000"/>
              <a:t>_</a:t>
            </a:r>
            <a:r>
              <a:rPr lang="zh-TW" sz="2000"/>
              <a:t>score &gt;= 5、chi2_score &gt;= 5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/>
              <a:t>被篩掉的欄位：gender、Residence_type</a:t>
            </a:r>
            <a:endParaRPr sz="2000"/>
          </a:p>
        </p:txBody>
      </p:sp>
      <p:sp>
        <p:nvSpPr>
          <p:cNvPr id="252" name="Google Shape;25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53" name="Google Shape;253;p27"/>
          <p:cNvPicPr preferRelativeResize="0"/>
          <p:nvPr/>
        </p:nvPicPr>
        <p:blipFill rotWithShape="1">
          <a:blip r:embed="rId3">
            <a:alphaModFix/>
          </a:blip>
          <a:srcRect b="8214" l="0" r="0" t="0"/>
          <a:stretch/>
        </p:blipFill>
        <p:spPr>
          <a:xfrm>
            <a:off x="1556125" y="2132000"/>
            <a:ext cx="6031752" cy="28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Recursive Feature Elimination with CV</a:t>
            </a:r>
            <a:endParaRPr/>
          </a:p>
        </p:txBody>
      </p:sp>
      <p:pic>
        <p:nvPicPr>
          <p:cNvPr id="259" name="Google Shape;259;p28"/>
          <p:cNvPicPr preferRelativeResize="0"/>
          <p:nvPr/>
        </p:nvPicPr>
        <p:blipFill rotWithShape="1">
          <a:blip r:embed="rId3">
            <a:alphaModFix/>
          </a:blip>
          <a:srcRect b="0" l="0" r="0" t="24058"/>
          <a:stretch/>
        </p:blipFill>
        <p:spPr>
          <a:xfrm>
            <a:off x="1749300" y="1307850"/>
            <a:ext cx="5645399" cy="341842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Dimension Reduction</a:t>
            </a:r>
            <a:endParaRPr/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650" y="1448487"/>
            <a:ext cx="3888826" cy="303660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68" name="Google Shape;2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25" y="1448487"/>
            <a:ext cx="3888825" cy="3074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type="title"/>
          </p:nvPr>
        </p:nvSpPr>
        <p:spPr>
          <a:xfrm>
            <a:off x="823850" y="1462200"/>
            <a:ext cx="4985400" cy="22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資料分析一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(使用原始優化資料)</a:t>
            </a:r>
            <a:endParaRPr/>
          </a:p>
        </p:txBody>
      </p:sp>
      <p:sp>
        <p:nvSpPr>
          <p:cNvPr id="274" name="Google Shape;27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0" name="Google Shape;280;p31"/>
          <p:cNvSpPr txBox="1"/>
          <p:nvPr/>
        </p:nvSpPr>
        <p:spPr>
          <a:xfrm>
            <a:off x="3361050" y="114700"/>
            <a:ext cx="242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36A0DA"/>
                </a:solidFill>
              </a:rPr>
              <a:t>X1: 特徵標準化</a:t>
            </a:r>
            <a:endParaRPr/>
          </a:p>
        </p:txBody>
      </p:sp>
      <p:graphicFrame>
        <p:nvGraphicFramePr>
          <p:cNvPr id="281" name="Google Shape;281;p31"/>
          <p:cNvGraphicFramePr/>
          <p:nvPr/>
        </p:nvGraphicFramePr>
        <p:xfrm>
          <a:off x="539700" y="8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{AE0FEC30-A688-4DB7-ACE2-A4E67262F329}</a:tableStyleId>
              </a:tblPr>
              <a:tblGrid>
                <a:gridCol w="2016150"/>
                <a:gridCol w="2016150"/>
                <a:gridCol w="2016150"/>
                <a:gridCol w="2016150"/>
              </a:tblGrid>
              <a:tr h="53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Decision Tree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KNN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RandomForest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XGBoost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0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confusion_matrix: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[[1401    0]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 [  72    0]]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confusion_matrix: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[[2823, 0]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[123, 0]]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confusion_matrix: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[[4231    0]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[ 188    0]]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confusion_matrix: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[[4148, 83],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[172, 16]]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LogisticRegression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Gaussian Naive bayes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Multinomail Naive bayes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SVM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0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confusion_matrix: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[[971, 430]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[9, 63]]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confusion_matrix: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[[416, 49]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[14, 12]]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需接收非負的特徵值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confusion_matrix: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[[4231, 0]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[188, 0]]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7" name="Google Shape;287;p32"/>
          <p:cNvSpPr txBox="1"/>
          <p:nvPr/>
        </p:nvSpPr>
        <p:spPr>
          <a:xfrm>
            <a:off x="3361050" y="114700"/>
            <a:ext cx="242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36A0DA"/>
                </a:solidFill>
              </a:rPr>
              <a:t>X2: 特徵</a:t>
            </a:r>
            <a:r>
              <a:rPr b="1" lang="zh-TW" sz="2400">
                <a:solidFill>
                  <a:srgbClr val="36A0DA"/>
                </a:solidFill>
              </a:rPr>
              <a:t>常態</a:t>
            </a:r>
            <a:r>
              <a:rPr b="1" lang="zh-TW" sz="2400">
                <a:solidFill>
                  <a:srgbClr val="36A0DA"/>
                </a:solidFill>
              </a:rPr>
              <a:t>化</a:t>
            </a:r>
            <a:endParaRPr/>
          </a:p>
        </p:txBody>
      </p:sp>
      <p:graphicFrame>
        <p:nvGraphicFramePr>
          <p:cNvPr id="288" name="Google Shape;288;p32"/>
          <p:cNvGraphicFramePr/>
          <p:nvPr/>
        </p:nvGraphicFramePr>
        <p:xfrm>
          <a:off x="539700" y="8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{AE0FEC30-A688-4DB7-ACE2-A4E67262F329}</a:tableStyleId>
              </a:tblPr>
              <a:tblGrid>
                <a:gridCol w="2016150"/>
                <a:gridCol w="2016150"/>
                <a:gridCol w="2016150"/>
                <a:gridCol w="2016150"/>
              </a:tblGrid>
              <a:tr h="53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Decision Tree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KNN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RandomForest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XGBoost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4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confusion_matrix: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[[1387   14]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 [  67    5]]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confusion_matrix: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[[2350, 0]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[105, 0]]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confusion_matrix: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[[4231    0]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[ 188    0]]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confusion_matrix: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[[4191, 40]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[184, 4]]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LogisticRegression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Gaussian Naive bayes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Multinomail Naive bayes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SVM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0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confusion_matrix: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[[932, 469]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[14, 58]]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confusion_matrix: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[[424, 41]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[17, 9]]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confusion_matrix: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[[465, 0]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[26, 0]]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confusion_matrix: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[[4231, 0]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[188, 0]]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</a:t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1175850" y="2221175"/>
            <a:ext cx="72966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Stroke is the </a:t>
            </a:r>
            <a:r>
              <a:rPr lang="zh-TW" sz="2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2nd</a:t>
            </a:r>
            <a:r>
              <a:rPr lang="zh-TW" sz="2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leading cause of death globally, responsible for approximately 11% of total deaths. </a:t>
            </a:r>
            <a:endParaRPr sz="2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4" name="Google Shape;294;p33"/>
          <p:cNvSpPr txBox="1"/>
          <p:nvPr/>
        </p:nvSpPr>
        <p:spPr>
          <a:xfrm>
            <a:off x="3259800" y="99175"/>
            <a:ext cx="262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36A0DA"/>
                </a:solidFill>
              </a:rPr>
              <a:t>X3: 特徵</a:t>
            </a:r>
            <a:r>
              <a:rPr b="1" lang="zh-TW" sz="2400">
                <a:solidFill>
                  <a:srgbClr val="36A0DA"/>
                </a:solidFill>
              </a:rPr>
              <a:t>線性轉換</a:t>
            </a:r>
            <a:endParaRPr/>
          </a:p>
        </p:txBody>
      </p:sp>
      <p:graphicFrame>
        <p:nvGraphicFramePr>
          <p:cNvPr id="295" name="Google Shape;295;p33"/>
          <p:cNvGraphicFramePr/>
          <p:nvPr/>
        </p:nvGraphicFramePr>
        <p:xfrm>
          <a:off x="539700" y="8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{AE0FEC30-A688-4DB7-ACE2-A4E67262F329}</a:tableStyleId>
              </a:tblPr>
              <a:tblGrid>
                <a:gridCol w="2016150"/>
                <a:gridCol w="2016150"/>
                <a:gridCol w="2016150"/>
                <a:gridCol w="2016150"/>
              </a:tblGrid>
              <a:tr h="53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Decision Tree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KNN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RandomForest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XGBoost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0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confusion_matrix: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[[1401    0]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 [  72    0]]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confusion_matrix: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[[929, 0]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[53, 0]]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confusion_matrix: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[[4231    0]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[ 188    0]]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confusion_matrix: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[[4148, 83]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[172, 16]]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LogisticRegression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Gaussian Naive bayes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Multinomail Naive bayes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SVM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0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confusion_matrix: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[[1401, 0]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[72, 0]]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confusion_matrix: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[[416, 49]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[14, 12]]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confusion_matrix: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[[1401, 0]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[72, 0]]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confusion_matrix: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[[4231, 0]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[188, 0]]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301" name="Google Shape;301;p34"/>
          <p:cNvGraphicFramePr/>
          <p:nvPr/>
        </p:nvGraphicFramePr>
        <p:xfrm>
          <a:off x="539700" y="8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{AE0FEC30-A688-4DB7-ACE2-A4E67262F329}</a:tableStyleId>
              </a:tblPr>
              <a:tblGrid>
                <a:gridCol w="2016150"/>
                <a:gridCol w="2016150"/>
                <a:gridCol w="2016150"/>
                <a:gridCol w="2016150"/>
              </a:tblGrid>
              <a:tr h="53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Decision Tree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KNN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RandomForest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XGBoost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0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confusion_matrix: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[[1401    0]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 [  72    0]]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confusion_matrix: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[[1401, 0]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[72, 0]]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confusion_matrix: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[[4231    0]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[ 188    0]]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confusion_matrix: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[[4173, 58]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[179, 9]]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LogisticRegression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Gaussian Naive bayes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Multinomail Naive bayes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SVM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0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confusion_matrix: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[[1015, 386]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[11, 61]]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confusion_matrix: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[[415, 50]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[14, 12]]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confusion_matrix: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[[408, 57]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[12, 14]]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confusion_matrix: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[[1871, 0]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[93, 0]]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2" name="Google Shape;302;p34"/>
          <p:cNvSpPr txBox="1"/>
          <p:nvPr/>
        </p:nvSpPr>
        <p:spPr>
          <a:xfrm>
            <a:off x="3259800" y="99175"/>
            <a:ext cx="314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36A0DA"/>
                </a:solidFill>
              </a:rPr>
              <a:t>Xnew: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08" name="Google Shape;308;p35"/>
          <p:cNvSpPr txBox="1"/>
          <p:nvPr>
            <p:ph type="title"/>
          </p:nvPr>
        </p:nvSpPr>
        <p:spPr>
          <a:xfrm>
            <a:off x="1573050" y="2276400"/>
            <a:ext cx="6102600" cy="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四種優化資料 結果都偏向樣本較多的那一類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800"/>
              <a:t>資料分析</a:t>
            </a:r>
            <a:r>
              <a:rPr lang="zh-TW"/>
              <a:t>二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/>
              <a:t>(使用平衡資料)</a:t>
            </a:r>
            <a:endParaRPr sz="4800"/>
          </a:p>
        </p:txBody>
      </p:sp>
      <p:sp>
        <p:nvSpPr>
          <p:cNvPr id="314" name="Google Shape;31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20" name="Google Shape;320;p37"/>
          <p:cNvSpPr txBox="1"/>
          <p:nvPr>
            <p:ph type="title"/>
          </p:nvPr>
        </p:nvSpPr>
        <p:spPr>
          <a:xfrm>
            <a:off x="172800" y="1011900"/>
            <a:ext cx="8798400" cy="19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800">
                <a:solidFill>
                  <a:srgbClr val="FFFFFF"/>
                </a:solidFill>
              </a:rPr>
              <a:t>實驗的初期 由於數據集要預測的類別不平衡</a:t>
            </a:r>
            <a:r>
              <a:rPr b="0" lang="zh-TW" sz="1800">
                <a:solidFill>
                  <a:srgbClr val="FFFFFF"/>
                </a:solidFill>
              </a:rPr>
              <a:t> </a:t>
            </a:r>
            <a:r>
              <a:rPr b="0" lang="zh-TW" sz="1800">
                <a:solidFill>
                  <a:srgbClr val="FFFFFF"/>
                </a:solidFill>
              </a:rPr>
              <a:t>模型預測的結果都偏向數量較多的一類 </a:t>
            </a:r>
            <a:endParaRPr b="0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800">
                <a:solidFill>
                  <a:srgbClr val="FFFFFF"/>
                </a:solidFill>
              </a:rPr>
              <a:t>經討論 我們使用了 SMOTE 過採樣方法 平衡數據集的正負樣本的比例後再來訓練</a:t>
            </a:r>
            <a:endParaRPr b="0" sz="1800">
              <a:solidFill>
                <a:srgbClr val="FFFFFF"/>
              </a:solidFill>
            </a:endParaRPr>
          </a:p>
        </p:txBody>
      </p:sp>
      <p:pic>
        <p:nvPicPr>
          <p:cNvPr id="321" name="Google Shape;3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126" y="2171475"/>
            <a:ext cx="3941750" cy="26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7"/>
          <p:cNvSpPr txBox="1"/>
          <p:nvPr>
            <p:ph type="title"/>
          </p:nvPr>
        </p:nvSpPr>
        <p:spPr>
          <a:xfrm>
            <a:off x="1052550" y="393750"/>
            <a:ext cx="70389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SMOTE 過採樣方法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328" name="Google Shape;328;p38"/>
          <p:cNvGraphicFramePr/>
          <p:nvPr/>
        </p:nvGraphicFramePr>
        <p:xfrm>
          <a:off x="539700" y="8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{AE0FEC30-A688-4DB7-ACE2-A4E67262F329}</a:tableStyleId>
              </a:tblPr>
              <a:tblGrid>
                <a:gridCol w="2077675"/>
                <a:gridCol w="1954625"/>
                <a:gridCol w="2016150"/>
                <a:gridCol w="2016150"/>
              </a:tblGrid>
              <a:tr h="53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Decision Tree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KNN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RandomForest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XGBoost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0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 matrix: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 [[432  45]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[ 31 432]]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 matrix: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 [[403  74]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 [  4 459]]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 matrix: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 [[373  81]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 [ 38 448]]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 matrix: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 [[458  19]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 [ 15 448]]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LogisticRegression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Gaussian Naive bayes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Multinomail Naive bayes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600">
                          <a:solidFill>
                            <a:schemeClr val="lt1"/>
                          </a:solidFill>
                        </a:rPr>
                        <a:t>SVM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0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 matrix: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 [[388  89]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 [ 85 378]]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 matrix: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 [[356 121]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 [ 74 389]]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 matrix: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 [[2816 1434]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 [ 598 3612]]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confusion matrix: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 [[742 180]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 [242 716]]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9" name="Google Shape;329;p38"/>
          <p:cNvSpPr txBox="1"/>
          <p:nvPr/>
        </p:nvSpPr>
        <p:spPr>
          <a:xfrm>
            <a:off x="1155600" y="270100"/>
            <a:ext cx="683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rgbClr val="36A0DA"/>
                </a:solidFill>
              </a:rPr>
              <a:t>各模型參數調優後 在測試集預測的混淆矩陣結果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35" name="Google Shape;3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75" y="1309925"/>
            <a:ext cx="5621875" cy="29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9"/>
          <p:cNvSpPr txBox="1"/>
          <p:nvPr>
            <p:ph type="title"/>
          </p:nvPr>
        </p:nvSpPr>
        <p:spPr>
          <a:xfrm>
            <a:off x="6003150" y="1309925"/>
            <a:ext cx="3018000" cy="28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2100">
                <a:solidFill>
                  <a:schemeClr val="lt1"/>
                </a:solidFill>
              </a:rPr>
              <a:t>在對各個分類模型進行參數調優之後 我們對原始的不平衡數據集進行了預測</a:t>
            </a:r>
            <a:endParaRPr b="0"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2100">
                <a:solidFill>
                  <a:schemeClr val="lt1"/>
                </a:solidFill>
              </a:rPr>
              <a:t>結果表明 XGBoost表現最好</a:t>
            </a:r>
            <a:endParaRPr b="0"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42" name="Google Shape;3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900" y="166050"/>
            <a:ext cx="4811399" cy="481139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0"/>
          <p:cNvSpPr txBox="1"/>
          <p:nvPr>
            <p:ph type="title"/>
          </p:nvPr>
        </p:nvSpPr>
        <p:spPr>
          <a:xfrm>
            <a:off x="5392450" y="166050"/>
            <a:ext cx="3569700" cy="12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2200">
                <a:solidFill>
                  <a:schemeClr val="lt1"/>
                </a:solidFill>
              </a:rPr>
              <a:t>AUC 數值越大的分類器 分類決策品質（正確率）越高</a:t>
            </a:r>
            <a:endParaRPr b="0" sz="2200">
              <a:solidFill>
                <a:schemeClr val="lt1"/>
              </a:solidFill>
            </a:endParaRPr>
          </a:p>
        </p:txBody>
      </p:sp>
      <p:pic>
        <p:nvPicPr>
          <p:cNvPr id="344" name="Google Shape;34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450" y="1255050"/>
            <a:ext cx="3019700" cy="35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50" name="Google Shape;3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375" y="214813"/>
            <a:ext cx="6737250" cy="47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56" name="Google Shape;3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87" y="192113"/>
            <a:ext cx="6953826" cy="475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700">
                <a:solidFill>
                  <a:srgbClr val="36A0DA"/>
                </a:solidFill>
              </a:rPr>
              <a:t>資料來源：Stroke Prediction Dataset</a:t>
            </a:r>
            <a:endParaRPr b="1" sz="2700">
              <a:solidFill>
                <a:srgbClr val="36A0DA"/>
              </a:solidFill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 rotWithShape="1">
          <a:blip r:embed="rId3">
            <a:alphaModFix/>
          </a:blip>
          <a:srcRect b="-1679" l="0" r="0" t="1680"/>
          <a:stretch/>
        </p:blipFill>
        <p:spPr>
          <a:xfrm>
            <a:off x="472950" y="1122500"/>
            <a:ext cx="7999500" cy="37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4337675" y="1215525"/>
            <a:ext cx="1897800" cy="543900"/>
          </a:xfrm>
          <a:prstGeom prst="rect">
            <a:avLst/>
          </a:prstGeom>
          <a:solidFill>
            <a:srgbClr val="86B4C4"/>
          </a:solidFill>
          <a:ln cap="flat" cmpd="sng" w="9525">
            <a:solidFill>
              <a:srgbClr val="86B4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Residence type</a:t>
            </a:r>
            <a:endParaRPr sz="180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6235475" y="1215525"/>
            <a:ext cx="2346900" cy="54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Urban、Rural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 b="77195" l="49563" r="13739" t="1379"/>
          <a:stretch/>
        </p:blipFill>
        <p:spPr>
          <a:xfrm>
            <a:off x="5646750" y="3944250"/>
            <a:ext cx="2935601" cy="8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3070475" y="2037925"/>
            <a:ext cx="1004700" cy="36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Govt_job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62" name="Google Shape;362;p43"/>
          <p:cNvSpPr txBox="1"/>
          <p:nvPr>
            <p:ph type="title"/>
          </p:nvPr>
        </p:nvSpPr>
        <p:spPr>
          <a:xfrm>
            <a:off x="2028150" y="260625"/>
            <a:ext cx="5087700" cy="12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6A0DA"/>
                </a:solidFill>
              </a:rPr>
              <a:t>XG</a:t>
            </a:r>
            <a:r>
              <a:rPr lang="zh-TW" sz="2400">
                <a:solidFill>
                  <a:srgbClr val="36A0DA"/>
                </a:solidFill>
              </a:rPr>
              <a:t>Boost</a:t>
            </a:r>
            <a:r>
              <a:rPr lang="zh-TW" sz="2400">
                <a:solidFill>
                  <a:srgbClr val="36A0DA"/>
                </a:solidFill>
              </a:rPr>
              <a:t> 影響模型最大的特徵排序</a:t>
            </a:r>
            <a:endParaRPr sz="2400">
              <a:solidFill>
                <a:srgbClr val="36A0DA"/>
              </a:solidFill>
            </a:endParaRPr>
          </a:p>
        </p:txBody>
      </p:sp>
      <p:pic>
        <p:nvPicPr>
          <p:cNvPr id="363" name="Google Shape;3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624" y="1085275"/>
            <a:ext cx="6476750" cy="365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69" name="Google Shape;36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672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600" y="2571750"/>
            <a:ext cx="4019549" cy="212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1600" y="440800"/>
            <a:ext cx="4019550" cy="1952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77" name="Google Shape;3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50" y="1446101"/>
            <a:ext cx="3788425" cy="27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5"/>
          <p:cNvSpPr txBox="1"/>
          <p:nvPr>
            <p:ph type="title"/>
          </p:nvPr>
        </p:nvSpPr>
        <p:spPr>
          <a:xfrm>
            <a:off x="4431075" y="1446063"/>
            <a:ext cx="4402200" cy="27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2000">
                <a:solidFill>
                  <a:schemeClr val="lt1"/>
                </a:solidFill>
              </a:rPr>
              <a:t>表現最好的XGBoost 參數設置</a:t>
            </a:r>
            <a:endParaRPr b="0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0" lang="zh-TW" sz="2000">
                <a:solidFill>
                  <a:schemeClr val="lt1"/>
                </a:solidFill>
              </a:rPr>
              <a:t>train : test = 9 : 1</a:t>
            </a:r>
            <a:endParaRPr b="0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0" lang="zh-TW" sz="2000">
                <a:solidFill>
                  <a:schemeClr val="lt1"/>
                </a:solidFill>
              </a:rPr>
              <a:t>n_estimators = 100</a:t>
            </a:r>
            <a:endParaRPr b="0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0" lang="zh-TW" sz="2000">
                <a:solidFill>
                  <a:schemeClr val="lt1"/>
                </a:solidFill>
              </a:rPr>
              <a:t>max_depth = 7</a:t>
            </a:r>
            <a:endParaRPr b="0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0" lang="zh-TW" sz="2000">
                <a:solidFill>
                  <a:schemeClr val="lt1"/>
                </a:solidFill>
              </a:rPr>
              <a:t>learning_rate = 1</a:t>
            </a:r>
            <a:endParaRPr b="0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0" lang="zh-TW" sz="2000">
                <a:solidFill>
                  <a:schemeClr val="lt1"/>
                </a:solidFill>
              </a:rPr>
              <a:t>random_state = 42</a:t>
            </a:r>
            <a:endParaRPr b="0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分析結論</a:t>
            </a:r>
            <a:endParaRPr/>
          </a:p>
        </p:txBody>
      </p:sp>
      <p:sp>
        <p:nvSpPr>
          <p:cNvPr id="384" name="Google Shape;38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90" name="Google Shape;39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212588"/>
            <a:ext cx="8167658" cy="4718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程式碼</a:t>
            </a:r>
            <a:endParaRPr/>
          </a:p>
        </p:txBody>
      </p:sp>
      <p:sp>
        <p:nvSpPr>
          <p:cNvPr id="396" name="Google Shape;39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97" name="Google Shape;397;p48"/>
          <p:cNvSpPr txBox="1"/>
          <p:nvPr/>
        </p:nvSpPr>
        <p:spPr>
          <a:xfrm>
            <a:off x="2191150" y="3120125"/>
            <a:ext cx="36690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https://colab.research.google.com/drive/1wbJrYE3CM61udb9hF-i2fki0gafIew3_?usp=sharing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 txBox="1"/>
          <p:nvPr>
            <p:ph type="ctrTitle"/>
          </p:nvPr>
        </p:nvSpPr>
        <p:spPr>
          <a:xfrm>
            <a:off x="3444475" y="1710975"/>
            <a:ext cx="5017500" cy="11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THANK YOU！</a:t>
            </a:r>
            <a:endParaRPr b="1"/>
          </a:p>
        </p:txBody>
      </p:sp>
      <p:sp>
        <p:nvSpPr>
          <p:cNvPr id="403" name="Google Shape;403;p49"/>
          <p:cNvSpPr txBox="1"/>
          <p:nvPr>
            <p:ph type="ctrTitle"/>
          </p:nvPr>
        </p:nvSpPr>
        <p:spPr>
          <a:xfrm>
            <a:off x="3444475" y="2762225"/>
            <a:ext cx="5017500" cy="11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400"/>
              <a:t>K 組</a:t>
            </a:r>
            <a:endParaRPr b="1" sz="3400"/>
          </a:p>
        </p:txBody>
      </p:sp>
      <p:sp>
        <p:nvSpPr>
          <p:cNvPr id="404" name="Google Shape;404;p49"/>
          <p:cNvSpPr txBox="1"/>
          <p:nvPr>
            <p:ph idx="1" type="subTitle"/>
          </p:nvPr>
        </p:nvSpPr>
        <p:spPr>
          <a:xfrm>
            <a:off x="534500" y="3836075"/>
            <a:ext cx="21231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李蕎羽 B09901010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     楊晴 B11703007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戴聖宴 M11212913</a:t>
            </a:r>
            <a:endParaRPr sz="15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0"/>
          <p:cNvSpPr txBox="1"/>
          <p:nvPr>
            <p:ph idx="4294967295" type="ctrTitle"/>
          </p:nvPr>
        </p:nvSpPr>
        <p:spPr>
          <a:xfrm>
            <a:off x="2063250" y="364300"/>
            <a:ext cx="50175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附錄：分工表 - </a:t>
            </a:r>
            <a:r>
              <a:rPr lang="zh-TW" sz="2500">
                <a:latin typeface="Lato"/>
                <a:ea typeface="Lato"/>
                <a:cs typeface="Lato"/>
                <a:sym typeface="Lato"/>
              </a:rPr>
              <a:t>K組</a:t>
            </a:r>
            <a:endParaRPr sz="2500"/>
          </a:p>
        </p:txBody>
      </p:sp>
      <p:graphicFrame>
        <p:nvGraphicFramePr>
          <p:cNvPr id="410" name="Google Shape;410;p50"/>
          <p:cNvGraphicFramePr/>
          <p:nvPr/>
        </p:nvGraphicFramePr>
        <p:xfrm>
          <a:off x="952500" y="129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{AE0FEC30-A688-4DB7-ACE2-A4E67262F329}</a:tableStyleId>
              </a:tblPr>
              <a:tblGrid>
                <a:gridCol w="2043825"/>
                <a:gridCol w="2043825"/>
                <a:gridCol w="3151325"/>
              </a:tblGrid>
              <a:tr h="40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姓名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學號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負責項目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7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李蕎羽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B09901010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分析結論、口頭報告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7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楊晴 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B11703007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資料前置處理、資料優化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7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戴聖宴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M11212913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chemeClr val="lt1"/>
                          </a:solidFill>
                        </a:rPr>
                        <a:t>資料分析一、資料分析二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1" name="Google Shape;41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資料前置處理</a:t>
            </a:r>
            <a:endParaRPr/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DATA CLEANING</a:t>
            </a:r>
            <a:endParaRPr b="1"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0" l="1912" r="0" t="22136"/>
          <a:stretch/>
        </p:blipFill>
        <p:spPr>
          <a:xfrm>
            <a:off x="217738" y="1106342"/>
            <a:ext cx="8708523" cy="376173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資料處理前後之對比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 rotWithShape="1">
          <a:blip r:embed="rId3">
            <a:alphaModFix/>
          </a:blip>
          <a:srcRect b="2945" l="0" r="0" t="43589"/>
          <a:stretch/>
        </p:blipFill>
        <p:spPr>
          <a:xfrm>
            <a:off x="320525" y="2972000"/>
            <a:ext cx="8502948" cy="169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525" y="1228982"/>
            <a:ext cx="8502948" cy="167734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/>
          <p:nvPr/>
        </p:nvSpPr>
        <p:spPr>
          <a:xfrm>
            <a:off x="449525" y="1163300"/>
            <a:ext cx="541500" cy="1808700"/>
          </a:xfrm>
          <a:prstGeom prst="ellipse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9"/>
          <p:cNvSpPr/>
          <p:nvPr/>
        </p:nvSpPr>
        <p:spPr>
          <a:xfrm rot="1471291">
            <a:off x="966333" y="2727395"/>
            <a:ext cx="146735" cy="392410"/>
          </a:xfrm>
          <a:prstGeom prst="downArrow">
            <a:avLst>
              <a:gd fmla="val 50000" name="adj1"/>
              <a:gd fmla="val 85378" name="adj2"/>
            </a:avLst>
          </a:prstGeom>
          <a:solidFill>
            <a:srgbClr val="3D85C6"/>
          </a:solidFill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9"/>
          <p:cNvSpPr/>
          <p:nvPr/>
        </p:nvSpPr>
        <p:spPr>
          <a:xfrm rot="281754">
            <a:off x="4382995" y="2726692"/>
            <a:ext cx="168566" cy="355867"/>
          </a:xfrm>
          <a:prstGeom prst="downArrow">
            <a:avLst>
              <a:gd fmla="val 50000" name="adj1"/>
              <a:gd fmla="val 110216" name="adj2"/>
            </a:avLst>
          </a:prstGeom>
          <a:solidFill>
            <a:srgbClr val="3D85C6"/>
          </a:solidFill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9"/>
          <p:cNvSpPr/>
          <p:nvPr/>
        </p:nvSpPr>
        <p:spPr>
          <a:xfrm rot="281754">
            <a:off x="3673883" y="2728715"/>
            <a:ext cx="168566" cy="362170"/>
          </a:xfrm>
          <a:prstGeom prst="downArrow">
            <a:avLst>
              <a:gd fmla="val 50000" name="adj1"/>
              <a:gd fmla="val 110216" name="adj2"/>
            </a:avLst>
          </a:prstGeom>
          <a:solidFill>
            <a:srgbClr val="3D85C6"/>
          </a:solidFill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9"/>
          <p:cNvSpPr/>
          <p:nvPr/>
        </p:nvSpPr>
        <p:spPr>
          <a:xfrm rot="281754">
            <a:off x="5352418" y="2726699"/>
            <a:ext cx="168566" cy="352852"/>
          </a:xfrm>
          <a:prstGeom prst="downArrow">
            <a:avLst>
              <a:gd fmla="val 50000" name="adj1"/>
              <a:gd fmla="val 110216" name="adj2"/>
            </a:avLst>
          </a:prstGeom>
          <a:solidFill>
            <a:srgbClr val="3D85C6"/>
          </a:solidFill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9"/>
          <p:cNvSpPr/>
          <p:nvPr/>
        </p:nvSpPr>
        <p:spPr>
          <a:xfrm rot="281754">
            <a:off x="7722075" y="2726692"/>
            <a:ext cx="168566" cy="355867"/>
          </a:xfrm>
          <a:prstGeom prst="downArrow">
            <a:avLst>
              <a:gd fmla="val 50000" name="adj1"/>
              <a:gd fmla="val 110216" name="adj2"/>
            </a:avLst>
          </a:prstGeom>
          <a:solidFill>
            <a:srgbClr val="3D85C6"/>
          </a:solidFill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7002725" y="1783275"/>
            <a:ext cx="428700" cy="311100"/>
          </a:xfrm>
          <a:prstGeom prst="ellipse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91" name="Google Shape;191;p20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資料分佈情形 </a:t>
            </a:r>
            <a:endParaRPr/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50" y="1307850"/>
            <a:ext cx="4202513" cy="374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07850"/>
            <a:ext cx="4469284" cy="374897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0"/>
          <p:cNvSpPr/>
          <p:nvPr/>
        </p:nvSpPr>
        <p:spPr>
          <a:xfrm>
            <a:off x="6800475" y="3191650"/>
            <a:ext cx="2084700" cy="17613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1"/>
          <p:cNvPicPr preferRelativeResize="0"/>
          <p:nvPr/>
        </p:nvPicPr>
        <p:blipFill rotWithShape="1">
          <a:blip r:embed="rId3">
            <a:alphaModFix/>
          </a:blip>
          <a:srcRect b="0" l="0" r="65337" t="0"/>
          <a:stretch/>
        </p:blipFill>
        <p:spPr>
          <a:xfrm>
            <a:off x="4664970" y="1791300"/>
            <a:ext cx="4170742" cy="2990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0" name="Google Shape;200;p21"/>
          <p:cNvPicPr preferRelativeResize="0"/>
          <p:nvPr/>
        </p:nvPicPr>
        <p:blipFill rotWithShape="1">
          <a:blip r:embed="rId4">
            <a:alphaModFix/>
          </a:blip>
          <a:srcRect b="0" l="0" r="64923" t="0"/>
          <a:stretch/>
        </p:blipFill>
        <p:spPr>
          <a:xfrm>
            <a:off x="308287" y="1791300"/>
            <a:ext cx="4099599" cy="2990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1" name="Google Shape;201;p21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資料分佈情形 - </a:t>
            </a:r>
            <a:r>
              <a:rPr lang="zh-TW"/>
              <a:t>顯著差異</a:t>
            </a:r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1644375" y="1188150"/>
            <a:ext cx="1427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年齡 age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5276275" y="1188150"/>
            <a:ext cx="2948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結婚狀況 ever_maried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2"/>
          <p:cNvPicPr preferRelativeResize="0"/>
          <p:nvPr/>
        </p:nvPicPr>
        <p:blipFill rotWithShape="1">
          <a:blip r:embed="rId3">
            <a:alphaModFix/>
          </a:blip>
          <a:srcRect b="0" l="67483" r="0" t="0"/>
          <a:stretch/>
        </p:blipFill>
        <p:spPr>
          <a:xfrm>
            <a:off x="4764488" y="1714975"/>
            <a:ext cx="3947648" cy="308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0" name="Google Shape;210;p22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資料分佈情形 - 無顯著差異</a:t>
            </a:r>
            <a:endParaRPr/>
          </a:p>
        </p:txBody>
      </p:sp>
      <p:pic>
        <p:nvPicPr>
          <p:cNvPr id="211" name="Google Shape;211;p22"/>
          <p:cNvPicPr preferRelativeResize="0"/>
          <p:nvPr/>
        </p:nvPicPr>
        <p:blipFill rotWithShape="1">
          <a:blip r:embed="rId4">
            <a:alphaModFix/>
          </a:blip>
          <a:srcRect b="0" l="67244" r="0" t="0"/>
          <a:stretch/>
        </p:blipFill>
        <p:spPr>
          <a:xfrm>
            <a:off x="431862" y="1714975"/>
            <a:ext cx="4070676" cy="308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2" name="Google Shape;212;p22"/>
          <p:cNvSpPr txBox="1"/>
          <p:nvPr/>
        </p:nvSpPr>
        <p:spPr>
          <a:xfrm>
            <a:off x="957000" y="1188150"/>
            <a:ext cx="3020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居住地區 residence_type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5264263" y="1188150"/>
            <a:ext cx="2948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抽菸</a:t>
            </a:r>
            <a:r>
              <a:rPr lang="zh-TW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狀況 smoking_status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212121"/>
      </a:dk1>
      <a:lt1>
        <a:srgbClr val="FFFFFF"/>
      </a:lt1>
      <a:dk2>
        <a:srgbClr val="D9D9D9"/>
      </a:dk2>
      <a:lt2>
        <a:srgbClr val="69AD89"/>
      </a:lt2>
      <a:accent1>
        <a:srgbClr val="184A97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