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3" r:id="rId3"/>
    <p:sldMasterId id="2147483684" r:id="rId4"/>
    <p:sldMasterId id="214748368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12192000"/>
  <p:notesSz cx="7559675" cy="10691800"/>
  <p:embeddedFontLst>
    <p:embeddedFont>
      <p:font typeface="Caveat"/>
      <p:regular r:id="rId41"/>
      <p:bold r:id="rId42"/>
    </p:embeddedFont>
    <p:embeddedFont>
      <p:font typeface="Tahoma"/>
      <p:regular r:id="rId43"/>
      <p:bold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Caveat-bold.fntdata"/><Relationship Id="rId41" Type="http://schemas.openxmlformats.org/officeDocument/2006/relationships/font" Target="fonts/Caveat-regular.fntdata"/><Relationship Id="rId22" Type="http://schemas.openxmlformats.org/officeDocument/2006/relationships/slide" Target="slides/slide16.xml"/><Relationship Id="rId44" Type="http://schemas.openxmlformats.org/officeDocument/2006/relationships/font" Target="fonts/Tahoma-bold.fntdata"/><Relationship Id="rId21" Type="http://schemas.openxmlformats.org/officeDocument/2006/relationships/slide" Target="slides/slide15.xml"/><Relationship Id="rId43" Type="http://schemas.openxmlformats.org/officeDocument/2006/relationships/font" Target="fonts/Tahoma-regular.fntdata"/><Relationship Id="rId24" Type="http://schemas.openxmlformats.org/officeDocument/2006/relationships/slide" Target="slides/slide18.xml"/><Relationship Id="rId46" Type="http://schemas.openxmlformats.org/officeDocument/2006/relationships/font" Target="fonts/OpenSans-bold.fntdata"/><Relationship Id="rId23" Type="http://schemas.openxmlformats.org/officeDocument/2006/relationships/slide" Target="slides/slide17.xml"/><Relationship Id="rId45" Type="http://schemas.openxmlformats.org/officeDocument/2006/relationships/font" Target="fonts/OpenSans-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OpenSans-boldItalic.fntdata"/><Relationship Id="rId25" Type="http://schemas.openxmlformats.org/officeDocument/2006/relationships/slide" Target="slides/slide19.xml"/><Relationship Id="rId47" Type="http://schemas.openxmlformats.org/officeDocument/2006/relationships/font" Target="fonts/OpenSans-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5af4a5e42_0_447:notes"/>
          <p:cNvSpPr txBox="1"/>
          <p:nvPr>
            <p:ph idx="1" type="body"/>
          </p:nvPr>
        </p:nvSpPr>
        <p:spPr>
          <a:xfrm>
            <a:off x="755968" y="5145429"/>
            <a:ext cx="6047700" cy="42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115af4a5e42_0_447:notes"/>
          <p:cNvSpPr/>
          <p:nvPr>
            <p:ph idx="2" type="sldImg"/>
          </p:nvPr>
        </p:nvSpPr>
        <p:spPr>
          <a:xfrm>
            <a:off x="755968" y="1336475"/>
            <a:ext cx="60477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15af4a5e42_0_454:notes"/>
          <p:cNvSpPr txBox="1"/>
          <p:nvPr>
            <p:ph idx="1" type="body"/>
          </p:nvPr>
        </p:nvSpPr>
        <p:spPr>
          <a:xfrm>
            <a:off x="755968" y="5145429"/>
            <a:ext cx="6047700" cy="42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115af4a5e42_0_454:notes"/>
          <p:cNvSpPr/>
          <p:nvPr>
            <p:ph idx="2" type="sldImg"/>
          </p:nvPr>
        </p:nvSpPr>
        <p:spPr>
          <a:xfrm>
            <a:off x="755968" y="1336475"/>
            <a:ext cx="60477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5af4a5e42_0_461:notes"/>
          <p:cNvSpPr txBox="1"/>
          <p:nvPr>
            <p:ph idx="1" type="body"/>
          </p:nvPr>
        </p:nvSpPr>
        <p:spPr>
          <a:xfrm>
            <a:off x="755968" y="5145429"/>
            <a:ext cx="6047700" cy="42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115af4a5e42_0_461:notes"/>
          <p:cNvSpPr/>
          <p:nvPr>
            <p:ph idx="2" type="sldImg"/>
          </p:nvPr>
        </p:nvSpPr>
        <p:spPr>
          <a:xfrm>
            <a:off x="755968" y="1336475"/>
            <a:ext cx="60477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5af4a5e42_0_474:notes"/>
          <p:cNvSpPr txBox="1"/>
          <p:nvPr>
            <p:ph idx="1" type="body"/>
          </p:nvPr>
        </p:nvSpPr>
        <p:spPr>
          <a:xfrm>
            <a:off x="755968" y="5145429"/>
            <a:ext cx="6047700" cy="42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115af4a5e42_0_474:notes"/>
          <p:cNvSpPr/>
          <p:nvPr>
            <p:ph idx="2" type="sldImg"/>
          </p:nvPr>
        </p:nvSpPr>
        <p:spPr>
          <a:xfrm>
            <a:off x="755968" y="1336475"/>
            <a:ext cx="60477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5af4a5e42_0_484:notes"/>
          <p:cNvSpPr txBox="1"/>
          <p:nvPr>
            <p:ph idx="1" type="body"/>
          </p:nvPr>
        </p:nvSpPr>
        <p:spPr>
          <a:xfrm>
            <a:off x="755968" y="5145429"/>
            <a:ext cx="6047700" cy="42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115af4a5e42_0_484:notes"/>
          <p:cNvSpPr/>
          <p:nvPr>
            <p:ph idx="2" type="sldImg"/>
          </p:nvPr>
        </p:nvSpPr>
        <p:spPr>
          <a:xfrm>
            <a:off x="755968" y="1336475"/>
            <a:ext cx="60477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15af4a5e42_0_490:notes"/>
          <p:cNvSpPr txBox="1"/>
          <p:nvPr>
            <p:ph idx="1" type="body"/>
          </p:nvPr>
        </p:nvSpPr>
        <p:spPr>
          <a:xfrm>
            <a:off x="755968" y="5145429"/>
            <a:ext cx="6047700" cy="42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115af4a5e42_0_490:notes"/>
          <p:cNvSpPr/>
          <p:nvPr>
            <p:ph idx="2" type="sldImg"/>
          </p:nvPr>
        </p:nvSpPr>
        <p:spPr>
          <a:xfrm>
            <a:off x="755968" y="1336475"/>
            <a:ext cx="60477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15af4a5e42_0_496:notes"/>
          <p:cNvSpPr txBox="1"/>
          <p:nvPr>
            <p:ph idx="1" type="body"/>
          </p:nvPr>
        </p:nvSpPr>
        <p:spPr>
          <a:xfrm>
            <a:off x="755968" y="5145429"/>
            <a:ext cx="6047700" cy="42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115af4a5e42_0_496:notes"/>
          <p:cNvSpPr/>
          <p:nvPr>
            <p:ph idx="2" type="sldImg"/>
          </p:nvPr>
        </p:nvSpPr>
        <p:spPr>
          <a:xfrm>
            <a:off x="755968" y="1336475"/>
            <a:ext cx="60477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15af4a5e42_0_502:notes"/>
          <p:cNvSpPr txBox="1"/>
          <p:nvPr>
            <p:ph idx="1" type="body"/>
          </p:nvPr>
        </p:nvSpPr>
        <p:spPr>
          <a:xfrm>
            <a:off x="755968" y="5145429"/>
            <a:ext cx="6047700" cy="42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g115af4a5e42_0_502:notes"/>
          <p:cNvSpPr/>
          <p:nvPr>
            <p:ph idx="2" type="sldImg"/>
          </p:nvPr>
        </p:nvSpPr>
        <p:spPr>
          <a:xfrm>
            <a:off x="755968" y="1336475"/>
            <a:ext cx="60477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15af4a5e42_0_507:notes"/>
          <p:cNvSpPr txBox="1"/>
          <p:nvPr>
            <p:ph idx="1" type="body"/>
          </p:nvPr>
        </p:nvSpPr>
        <p:spPr>
          <a:xfrm>
            <a:off x="755968" y="5145429"/>
            <a:ext cx="6047700" cy="42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g115af4a5e42_0_507:notes"/>
          <p:cNvSpPr/>
          <p:nvPr>
            <p:ph idx="2" type="sldImg"/>
          </p:nvPr>
        </p:nvSpPr>
        <p:spPr>
          <a:xfrm>
            <a:off x="755968" y="1336475"/>
            <a:ext cx="60477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15af4a5e42_0_513:notes"/>
          <p:cNvSpPr txBox="1"/>
          <p:nvPr>
            <p:ph idx="1" type="body"/>
          </p:nvPr>
        </p:nvSpPr>
        <p:spPr>
          <a:xfrm>
            <a:off x="755968" y="5145429"/>
            <a:ext cx="6047700" cy="42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g115af4a5e42_0_513:notes"/>
          <p:cNvSpPr/>
          <p:nvPr>
            <p:ph idx="2" type="sldImg"/>
          </p:nvPr>
        </p:nvSpPr>
        <p:spPr>
          <a:xfrm>
            <a:off x="755968" y="1336475"/>
            <a:ext cx="60477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point 1 and 2- Give a short intro on what neural networks are</a:t>
            </a:r>
            <a:endParaRPr/>
          </a:p>
          <a:p>
            <a:pPr indent="0" lvl="0" marL="0" rtl="0" algn="l">
              <a:spcBef>
                <a:spcPts val="0"/>
              </a:spcBef>
              <a:spcAft>
                <a:spcPts val="0"/>
              </a:spcAft>
              <a:buNone/>
            </a:pPr>
            <a:r>
              <a:rPr lang="en-US"/>
              <a:t>picture is a perceptron - A perceptron is a single layer neural network and a multi-layer perceptron is called Neural Network</a:t>
            </a:r>
            <a:endParaRPr/>
          </a:p>
          <a:p>
            <a:pPr indent="0" lvl="0" marL="0" rtl="0" algn="l">
              <a:spcBef>
                <a:spcPts val="0"/>
              </a:spcBef>
              <a:spcAft>
                <a:spcPts val="0"/>
              </a:spcAft>
              <a:buNone/>
            </a:pPr>
            <a:r>
              <a:rPr lang="en-US"/>
              <a:t>Source: https://wiki.pathmind.com/neural-network</a:t>
            </a:r>
            <a:endParaRPr/>
          </a:p>
        </p:txBody>
      </p:sp>
      <p:sp>
        <p:nvSpPr>
          <p:cNvPr id="213" name="Google Shape;213;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1117800269_1_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11117800269_1_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10232114c6_0_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g110232114c6_0_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7c69412267bbc9dc_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g7c69412267bbc9dc_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15af4a5e42_0_8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g115af4a5e42_0_8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5af4a5e42_0_298:notes"/>
          <p:cNvSpPr txBox="1"/>
          <p:nvPr>
            <p:ph idx="1" type="body"/>
          </p:nvPr>
        </p:nvSpPr>
        <p:spPr>
          <a:xfrm>
            <a:off x="755968" y="5145429"/>
            <a:ext cx="6047700" cy="42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115af4a5e42_0_298:notes"/>
          <p:cNvSpPr/>
          <p:nvPr>
            <p:ph idx="2" type="sldImg"/>
          </p:nvPr>
        </p:nvSpPr>
        <p:spPr>
          <a:xfrm>
            <a:off x="755968" y="1336475"/>
            <a:ext cx="60477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15af4a5e42_0_1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g115af4a5e42_0_1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15af4a5e42_0_2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g115af4a5e42_0_2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15af4a5e42_0_11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g115af4a5e42_0_1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15af4a5e42_0_11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g115af4a5e42_0_11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15af4a5e42_0_13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g115af4a5e42_0_13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5af4a5e42_0_377:notes"/>
          <p:cNvSpPr txBox="1"/>
          <p:nvPr>
            <p:ph idx="1" type="body"/>
          </p:nvPr>
        </p:nvSpPr>
        <p:spPr>
          <a:xfrm>
            <a:off x="755968" y="5145429"/>
            <a:ext cx="6047700" cy="42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115af4a5e42_0_377:notes"/>
          <p:cNvSpPr/>
          <p:nvPr>
            <p:ph idx="2" type="sldImg"/>
          </p:nvPr>
        </p:nvSpPr>
        <p:spPr>
          <a:xfrm>
            <a:off x="755968" y="1336475"/>
            <a:ext cx="60477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5af4a5e42_0_402:notes"/>
          <p:cNvSpPr txBox="1"/>
          <p:nvPr>
            <p:ph idx="1" type="body"/>
          </p:nvPr>
        </p:nvSpPr>
        <p:spPr>
          <a:xfrm>
            <a:off x="755968" y="5145429"/>
            <a:ext cx="6047700" cy="42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115af4a5e42_0_402:notes"/>
          <p:cNvSpPr/>
          <p:nvPr>
            <p:ph idx="2" type="sldImg"/>
          </p:nvPr>
        </p:nvSpPr>
        <p:spPr>
          <a:xfrm>
            <a:off x="755968" y="1336475"/>
            <a:ext cx="60477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5af4a5e42_0_409:notes"/>
          <p:cNvSpPr txBox="1"/>
          <p:nvPr>
            <p:ph idx="1" type="body"/>
          </p:nvPr>
        </p:nvSpPr>
        <p:spPr>
          <a:xfrm>
            <a:off x="755968" y="5145429"/>
            <a:ext cx="6047700" cy="42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115af4a5e42_0_409:notes"/>
          <p:cNvSpPr/>
          <p:nvPr>
            <p:ph idx="2" type="sldImg"/>
          </p:nvPr>
        </p:nvSpPr>
        <p:spPr>
          <a:xfrm>
            <a:off x="755968" y="1336475"/>
            <a:ext cx="60477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5af4a5e42_0_436:notes"/>
          <p:cNvSpPr txBox="1"/>
          <p:nvPr>
            <p:ph idx="1" type="body"/>
          </p:nvPr>
        </p:nvSpPr>
        <p:spPr>
          <a:xfrm>
            <a:off x="755968" y="5145429"/>
            <a:ext cx="6047700" cy="42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115af4a5e42_0_436:notes"/>
          <p:cNvSpPr/>
          <p:nvPr>
            <p:ph idx="2" type="sldImg"/>
          </p:nvPr>
        </p:nvSpPr>
        <p:spPr>
          <a:xfrm>
            <a:off x="755968" y="1336475"/>
            <a:ext cx="60477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5af4a5e42_0_441:notes"/>
          <p:cNvSpPr txBox="1"/>
          <p:nvPr>
            <p:ph idx="1" type="body"/>
          </p:nvPr>
        </p:nvSpPr>
        <p:spPr>
          <a:xfrm>
            <a:off x="755968" y="5145429"/>
            <a:ext cx="6047700" cy="42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115af4a5e42_0_441:notes"/>
          <p:cNvSpPr/>
          <p:nvPr>
            <p:ph idx="2" type="sldImg"/>
          </p:nvPr>
        </p:nvSpPr>
        <p:spPr>
          <a:xfrm>
            <a:off x="755968" y="1336475"/>
            <a:ext cx="60477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subTitle"/>
          </p:nvPr>
        </p:nvSpPr>
        <p:spPr>
          <a:xfrm>
            <a:off x="838080" y="1825560"/>
            <a:ext cx="10515240" cy="4350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50" name="Shape 50"/>
        <p:cNvGrpSpPr/>
        <p:nvPr/>
      </p:nvGrpSpPr>
      <p:grpSpPr>
        <a:xfrm>
          <a:off x="0" y="0"/>
          <a:ext cx="0" cy="0"/>
          <a:chOff x="0" y="0"/>
          <a:chExt cx="0" cy="0"/>
        </a:xfrm>
      </p:grpSpPr>
      <p:sp>
        <p:nvSpPr>
          <p:cNvPr id="51" name="Google Shape;51;p11"/>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 type="body"/>
          </p:nvPr>
        </p:nvSpPr>
        <p:spPr>
          <a:xfrm>
            <a:off x="838080" y="182556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1"/>
          <p:cNvSpPr txBox="1"/>
          <p:nvPr>
            <p:ph idx="2" type="body"/>
          </p:nvPr>
        </p:nvSpPr>
        <p:spPr>
          <a:xfrm>
            <a:off x="838080" y="409824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1"/>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5" name="Shape 55"/>
        <p:cNvGrpSpPr/>
        <p:nvPr/>
      </p:nvGrpSpPr>
      <p:grpSpPr>
        <a:xfrm>
          <a:off x="0" y="0"/>
          <a:ext cx="0" cy="0"/>
          <a:chOff x="0" y="0"/>
          <a:chExt cx="0" cy="0"/>
        </a:xfrm>
      </p:grpSpPr>
      <p:sp>
        <p:nvSpPr>
          <p:cNvPr id="56" name="Google Shape;56;p12"/>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2"/>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2"/>
          <p:cNvSpPr txBox="1"/>
          <p:nvPr>
            <p:ph idx="3" type="body"/>
          </p:nvPr>
        </p:nvSpPr>
        <p:spPr>
          <a:xfrm>
            <a:off x="83808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2"/>
          <p:cNvSpPr txBox="1"/>
          <p:nvPr>
            <p:ph idx="4" type="body"/>
          </p:nvPr>
        </p:nvSpPr>
        <p:spPr>
          <a:xfrm>
            <a:off x="622620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12"/>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62" name="Shape 62"/>
        <p:cNvGrpSpPr/>
        <p:nvPr/>
      </p:nvGrpSpPr>
      <p:grpSpPr>
        <a:xfrm>
          <a:off x="0" y="0"/>
          <a:ext cx="0" cy="0"/>
          <a:chOff x="0" y="0"/>
          <a:chExt cx="0" cy="0"/>
        </a:xfrm>
      </p:grpSpPr>
      <p:sp>
        <p:nvSpPr>
          <p:cNvPr id="63" name="Google Shape;63;p13"/>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 type="body"/>
          </p:nvPr>
        </p:nvSpPr>
        <p:spPr>
          <a:xfrm>
            <a:off x="83808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13"/>
          <p:cNvSpPr txBox="1"/>
          <p:nvPr>
            <p:ph idx="2" type="body"/>
          </p:nvPr>
        </p:nvSpPr>
        <p:spPr>
          <a:xfrm>
            <a:off x="439344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13"/>
          <p:cNvSpPr txBox="1"/>
          <p:nvPr>
            <p:ph idx="3" type="body"/>
          </p:nvPr>
        </p:nvSpPr>
        <p:spPr>
          <a:xfrm>
            <a:off x="794916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13"/>
          <p:cNvSpPr txBox="1"/>
          <p:nvPr>
            <p:ph idx="4" type="body"/>
          </p:nvPr>
        </p:nvSpPr>
        <p:spPr>
          <a:xfrm>
            <a:off x="83808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8" name="Google Shape;68;p13"/>
          <p:cNvSpPr txBox="1"/>
          <p:nvPr>
            <p:ph idx="5" type="body"/>
          </p:nvPr>
        </p:nvSpPr>
        <p:spPr>
          <a:xfrm>
            <a:off x="439344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13"/>
          <p:cNvSpPr txBox="1"/>
          <p:nvPr>
            <p:ph idx="6" type="body"/>
          </p:nvPr>
        </p:nvSpPr>
        <p:spPr>
          <a:xfrm>
            <a:off x="794916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0" name="Google Shape;70;p13"/>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6" name="Shape 76"/>
        <p:cNvGrpSpPr/>
        <p:nvPr/>
      </p:nvGrpSpPr>
      <p:grpSpPr>
        <a:xfrm>
          <a:off x="0" y="0"/>
          <a:ext cx="0" cy="0"/>
          <a:chOff x="0" y="0"/>
          <a:chExt cx="0" cy="0"/>
        </a:xfrm>
      </p:grpSpPr>
      <p:sp>
        <p:nvSpPr>
          <p:cNvPr id="77" name="Google Shape;77;p15"/>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8" name="Shape 78"/>
        <p:cNvGrpSpPr/>
        <p:nvPr/>
      </p:nvGrpSpPr>
      <p:grpSpPr>
        <a:xfrm>
          <a:off x="0" y="0"/>
          <a:ext cx="0" cy="0"/>
          <a:chOff x="0" y="0"/>
          <a:chExt cx="0" cy="0"/>
        </a:xfrm>
      </p:grpSpPr>
      <p:sp>
        <p:nvSpPr>
          <p:cNvPr id="79" name="Google Shape;79;p16"/>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6"/>
          <p:cNvSpPr txBox="1"/>
          <p:nvPr>
            <p:ph idx="1" type="subTitle"/>
          </p:nvPr>
        </p:nvSpPr>
        <p:spPr>
          <a:xfrm>
            <a:off x="838080" y="1825560"/>
            <a:ext cx="10515240" cy="4350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6"/>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82" name="Shape 82"/>
        <p:cNvGrpSpPr/>
        <p:nvPr/>
      </p:nvGrpSpPr>
      <p:grpSpPr>
        <a:xfrm>
          <a:off x="0" y="0"/>
          <a:ext cx="0" cy="0"/>
          <a:chOff x="0" y="0"/>
          <a:chExt cx="0" cy="0"/>
        </a:xfrm>
      </p:grpSpPr>
      <p:sp>
        <p:nvSpPr>
          <p:cNvPr id="83" name="Google Shape;83;p17"/>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7"/>
          <p:cNvSpPr txBox="1"/>
          <p:nvPr>
            <p:ph idx="1" type="body"/>
          </p:nvPr>
        </p:nvSpPr>
        <p:spPr>
          <a:xfrm>
            <a:off x="838080" y="1825560"/>
            <a:ext cx="1051524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17"/>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6" name="Shape 86"/>
        <p:cNvGrpSpPr/>
        <p:nvPr/>
      </p:nvGrpSpPr>
      <p:grpSpPr>
        <a:xfrm>
          <a:off x="0" y="0"/>
          <a:ext cx="0" cy="0"/>
          <a:chOff x="0" y="0"/>
          <a:chExt cx="0" cy="0"/>
        </a:xfrm>
      </p:grpSpPr>
      <p:sp>
        <p:nvSpPr>
          <p:cNvPr id="87" name="Google Shape;87;p18"/>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 type="body"/>
          </p:nvPr>
        </p:nvSpPr>
        <p:spPr>
          <a:xfrm>
            <a:off x="83808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18"/>
          <p:cNvSpPr txBox="1"/>
          <p:nvPr>
            <p:ph idx="2" type="body"/>
          </p:nvPr>
        </p:nvSpPr>
        <p:spPr>
          <a:xfrm>
            <a:off x="622620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18"/>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19"/>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94" name="Shape 94"/>
        <p:cNvGrpSpPr/>
        <p:nvPr/>
      </p:nvGrpSpPr>
      <p:grpSpPr>
        <a:xfrm>
          <a:off x="0" y="0"/>
          <a:ext cx="0" cy="0"/>
          <a:chOff x="0" y="0"/>
          <a:chExt cx="0" cy="0"/>
        </a:xfrm>
      </p:grpSpPr>
      <p:sp>
        <p:nvSpPr>
          <p:cNvPr id="95" name="Google Shape;95;p20"/>
          <p:cNvSpPr txBox="1"/>
          <p:nvPr>
            <p:ph idx="1" type="subTitle"/>
          </p:nvPr>
        </p:nvSpPr>
        <p:spPr>
          <a:xfrm>
            <a:off x="838080" y="365040"/>
            <a:ext cx="10515240" cy="6144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97" name="Shape 97"/>
        <p:cNvGrpSpPr/>
        <p:nvPr/>
      </p:nvGrpSpPr>
      <p:grpSpPr>
        <a:xfrm>
          <a:off x="0" y="0"/>
          <a:ext cx="0" cy="0"/>
          <a:chOff x="0" y="0"/>
          <a:chExt cx="0" cy="0"/>
        </a:xfrm>
      </p:grpSpPr>
      <p:sp>
        <p:nvSpPr>
          <p:cNvPr id="98" name="Google Shape;98;p21"/>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1"/>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1"/>
          <p:cNvSpPr txBox="1"/>
          <p:nvPr>
            <p:ph idx="2" type="body"/>
          </p:nvPr>
        </p:nvSpPr>
        <p:spPr>
          <a:xfrm>
            <a:off x="622620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1"/>
          <p:cNvSpPr txBox="1"/>
          <p:nvPr>
            <p:ph idx="3" type="body"/>
          </p:nvPr>
        </p:nvSpPr>
        <p:spPr>
          <a:xfrm>
            <a:off x="83808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1"/>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
        <p:nvSpPr>
          <p:cNvPr id="16" name="Google Shape;16;p3"/>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03" name="Shape 103"/>
        <p:cNvGrpSpPr/>
        <p:nvPr/>
      </p:nvGrpSpPr>
      <p:grpSpPr>
        <a:xfrm>
          <a:off x="0" y="0"/>
          <a:ext cx="0" cy="0"/>
          <a:chOff x="0" y="0"/>
          <a:chExt cx="0" cy="0"/>
        </a:xfrm>
      </p:grpSpPr>
      <p:sp>
        <p:nvSpPr>
          <p:cNvPr id="104" name="Google Shape;104;p22"/>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2"/>
          <p:cNvSpPr txBox="1"/>
          <p:nvPr>
            <p:ph idx="1" type="body"/>
          </p:nvPr>
        </p:nvSpPr>
        <p:spPr>
          <a:xfrm>
            <a:off x="83808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2"/>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2"/>
          <p:cNvSpPr txBox="1"/>
          <p:nvPr>
            <p:ph idx="3" type="body"/>
          </p:nvPr>
        </p:nvSpPr>
        <p:spPr>
          <a:xfrm>
            <a:off x="622620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2"/>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09" name="Shape 109"/>
        <p:cNvGrpSpPr/>
        <p:nvPr/>
      </p:nvGrpSpPr>
      <p:grpSpPr>
        <a:xfrm>
          <a:off x="0" y="0"/>
          <a:ext cx="0" cy="0"/>
          <a:chOff x="0" y="0"/>
          <a:chExt cx="0" cy="0"/>
        </a:xfrm>
      </p:grpSpPr>
      <p:sp>
        <p:nvSpPr>
          <p:cNvPr id="110" name="Google Shape;110;p23"/>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3"/>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3"/>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3"/>
          <p:cNvSpPr txBox="1"/>
          <p:nvPr>
            <p:ph idx="3" type="body"/>
          </p:nvPr>
        </p:nvSpPr>
        <p:spPr>
          <a:xfrm>
            <a:off x="838080" y="409824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3"/>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15" name="Shape 115"/>
        <p:cNvGrpSpPr/>
        <p:nvPr/>
      </p:nvGrpSpPr>
      <p:grpSpPr>
        <a:xfrm>
          <a:off x="0" y="0"/>
          <a:ext cx="0" cy="0"/>
          <a:chOff x="0" y="0"/>
          <a:chExt cx="0" cy="0"/>
        </a:xfrm>
      </p:grpSpPr>
      <p:sp>
        <p:nvSpPr>
          <p:cNvPr id="116" name="Google Shape;116;p24"/>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4"/>
          <p:cNvSpPr txBox="1"/>
          <p:nvPr>
            <p:ph idx="1" type="body"/>
          </p:nvPr>
        </p:nvSpPr>
        <p:spPr>
          <a:xfrm>
            <a:off x="838080" y="182556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8" name="Google Shape;118;p24"/>
          <p:cNvSpPr txBox="1"/>
          <p:nvPr>
            <p:ph idx="2" type="body"/>
          </p:nvPr>
        </p:nvSpPr>
        <p:spPr>
          <a:xfrm>
            <a:off x="838080" y="409824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9" name="Google Shape;119;p24"/>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20" name="Shape 120"/>
        <p:cNvGrpSpPr/>
        <p:nvPr/>
      </p:nvGrpSpPr>
      <p:grpSpPr>
        <a:xfrm>
          <a:off x="0" y="0"/>
          <a:ext cx="0" cy="0"/>
          <a:chOff x="0" y="0"/>
          <a:chExt cx="0" cy="0"/>
        </a:xfrm>
      </p:grpSpPr>
      <p:sp>
        <p:nvSpPr>
          <p:cNvPr id="121" name="Google Shape;121;p25"/>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5"/>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3" name="Google Shape;123;p25"/>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4" name="Google Shape;124;p25"/>
          <p:cNvSpPr txBox="1"/>
          <p:nvPr>
            <p:ph idx="3" type="body"/>
          </p:nvPr>
        </p:nvSpPr>
        <p:spPr>
          <a:xfrm>
            <a:off x="83808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5" name="Google Shape;125;p25"/>
          <p:cNvSpPr txBox="1"/>
          <p:nvPr>
            <p:ph idx="4" type="body"/>
          </p:nvPr>
        </p:nvSpPr>
        <p:spPr>
          <a:xfrm>
            <a:off x="622620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6" name="Google Shape;126;p25"/>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27" name="Shape 127"/>
        <p:cNvGrpSpPr/>
        <p:nvPr/>
      </p:nvGrpSpPr>
      <p:grpSpPr>
        <a:xfrm>
          <a:off x="0" y="0"/>
          <a:ext cx="0" cy="0"/>
          <a:chOff x="0" y="0"/>
          <a:chExt cx="0" cy="0"/>
        </a:xfrm>
      </p:grpSpPr>
      <p:sp>
        <p:nvSpPr>
          <p:cNvPr id="128" name="Google Shape;128;p26"/>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6"/>
          <p:cNvSpPr txBox="1"/>
          <p:nvPr>
            <p:ph idx="1" type="body"/>
          </p:nvPr>
        </p:nvSpPr>
        <p:spPr>
          <a:xfrm>
            <a:off x="83808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0" name="Google Shape;130;p26"/>
          <p:cNvSpPr txBox="1"/>
          <p:nvPr>
            <p:ph idx="2" type="body"/>
          </p:nvPr>
        </p:nvSpPr>
        <p:spPr>
          <a:xfrm>
            <a:off x="439344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1" name="Google Shape;131;p26"/>
          <p:cNvSpPr txBox="1"/>
          <p:nvPr>
            <p:ph idx="3" type="body"/>
          </p:nvPr>
        </p:nvSpPr>
        <p:spPr>
          <a:xfrm>
            <a:off x="794916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2" name="Google Shape;132;p26"/>
          <p:cNvSpPr txBox="1"/>
          <p:nvPr>
            <p:ph idx="4" type="body"/>
          </p:nvPr>
        </p:nvSpPr>
        <p:spPr>
          <a:xfrm>
            <a:off x="83808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3" name="Google Shape;133;p26"/>
          <p:cNvSpPr txBox="1"/>
          <p:nvPr>
            <p:ph idx="5" type="body"/>
          </p:nvPr>
        </p:nvSpPr>
        <p:spPr>
          <a:xfrm>
            <a:off x="439344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4" name="Google Shape;134;p26"/>
          <p:cNvSpPr txBox="1"/>
          <p:nvPr>
            <p:ph idx="6" type="body"/>
          </p:nvPr>
        </p:nvSpPr>
        <p:spPr>
          <a:xfrm>
            <a:off x="794916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5" name="Google Shape;135;p26"/>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40" name="Shape 140"/>
        <p:cNvGrpSpPr/>
        <p:nvPr/>
      </p:nvGrpSpPr>
      <p:grpSpPr>
        <a:xfrm>
          <a:off x="0" y="0"/>
          <a:ext cx="0" cy="0"/>
          <a:chOff x="0" y="0"/>
          <a:chExt cx="0" cy="0"/>
        </a:xfrm>
      </p:grpSpPr>
      <p:sp>
        <p:nvSpPr>
          <p:cNvPr id="141" name="Google Shape;141;p28"/>
          <p:cNvSpPr txBox="1"/>
          <p:nvPr>
            <p:ph type="ctrTitle"/>
          </p:nvPr>
        </p:nvSpPr>
        <p:spPr>
          <a:xfrm>
            <a:off x="1455634" y="717847"/>
            <a:ext cx="9144000" cy="10488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rgbClr val="004F9B"/>
              </a:buClr>
              <a:buSzPts val="4800"/>
              <a:buFont typeface="Tahoma"/>
              <a:buNone/>
              <a:defRPr sz="4800">
                <a:solidFill>
                  <a:srgbClr val="004F9B"/>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2" name="Google Shape;142;p28"/>
          <p:cNvSpPr txBox="1"/>
          <p:nvPr>
            <p:ph idx="1" type="subTitle"/>
          </p:nvPr>
        </p:nvSpPr>
        <p:spPr>
          <a:xfrm>
            <a:off x="1455634" y="2140708"/>
            <a:ext cx="9144000" cy="13203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pic>
        <p:nvPicPr>
          <p:cNvPr id="143" name="Google Shape;143;p28"/>
          <p:cNvPicPr preferRelativeResize="0"/>
          <p:nvPr/>
        </p:nvPicPr>
        <p:blipFill rotWithShape="1">
          <a:blip r:embed="rId2">
            <a:alphaModFix/>
          </a:blip>
          <a:srcRect b="0" l="0" r="0" t="0"/>
          <a:stretch/>
        </p:blipFill>
        <p:spPr>
          <a:xfrm>
            <a:off x="3883083" y="4342966"/>
            <a:ext cx="4289101" cy="1673273"/>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44" name="Shape 144"/>
        <p:cNvGrpSpPr/>
        <p:nvPr/>
      </p:nvGrpSpPr>
      <p:grpSpPr>
        <a:xfrm>
          <a:off x="0" y="0"/>
          <a:ext cx="0" cy="0"/>
          <a:chOff x="0" y="0"/>
          <a:chExt cx="0" cy="0"/>
        </a:xfrm>
      </p:grpSpPr>
      <p:sp>
        <p:nvSpPr>
          <p:cNvPr id="145" name="Google Shape;145;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004F9B"/>
              </a:buClr>
              <a:buSzPts val="2800"/>
              <a:buFont typeface="Tahom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6" name="Google Shape;146;p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147" name="Shape 147"/>
        <p:cNvGrpSpPr/>
        <p:nvPr/>
      </p:nvGrpSpPr>
      <p:grpSpPr>
        <a:xfrm>
          <a:off x="0" y="0"/>
          <a:ext cx="0" cy="0"/>
          <a:chOff x="0" y="0"/>
          <a:chExt cx="0" cy="0"/>
        </a:xfrm>
      </p:grpSpPr>
      <p:sp>
        <p:nvSpPr>
          <p:cNvPr id="148" name="Google Shape;148;p3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004F9B"/>
              </a:buClr>
              <a:buSzPts val="6000"/>
              <a:buFont typeface="Tahoma"/>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9" name="Google Shape;149;p3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50" name="Google Shape;150;p3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1" name="Google Shape;151;p3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2" name="Google Shape;152;p30"/>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153" name="Shape 153"/>
        <p:cNvGrpSpPr/>
        <p:nvPr/>
      </p:nvGrpSpPr>
      <p:grpSpPr>
        <a:xfrm>
          <a:off x="0" y="0"/>
          <a:ext cx="0" cy="0"/>
          <a:chOff x="0" y="0"/>
          <a:chExt cx="0" cy="0"/>
        </a:xfrm>
      </p:grpSpPr>
      <p:sp>
        <p:nvSpPr>
          <p:cNvPr id="154" name="Google Shape;154;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004F9B"/>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5" name="Google Shape;155;p31"/>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6" name="Google Shape;156;p31"/>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7" name="Google Shape;157;p3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8" name="Google Shape;158;p3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9" name="Google Shape;159;p31"/>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160" name="Shape 160"/>
        <p:cNvGrpSpPr/>
        <p:nvPr/>
      </p:nvGrpSpPr>
      <p:grpSpPr>
        <a:xfrm>
          <a:off x="0" y="0"/>
          <a:ext cx="0" cy="0"/>
          <a:chOff x="0" y="0"/>
          <a:chExt cx="0" cy="0"/>
        </a:xfrm>
      </p:grpSpPr>
      <p:sp>
        <p:nvSpPr>
          <p:cNvPr id="161" name="Google Shape;161;p32"/>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004F9B"/>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2" name="Google Shape;162;p32"/>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63" name="Google Shape;163;p32"/>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4" name="Google Shape;164;p32"/>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65" name="Google Shape;165;p32"/>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6" name="Google Shape;166;p32"/>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7" name="Google Shape;167;p32"/>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8" name="Google Shape;168;p32"/>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 type="body"/>
          </p:nvPr>
        </p:nvSpPr>
        <p:spPr>
          <a:xfrm>
            <a:off x="838080" y="1825560"/>
            <a:ext cx="1051524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4"/>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169" name="Shape 169"/>
        <p:cNvGrpSpPr/>
        <p:nvPr/>
      </p:nvGrpSpPr>
      <p:grpSpPr>
        <a:xfrm>
          <a:off x="0" y="0"/>
          <a:ext cx="0" cy="0"/>
          <a:chOff x="0" y="0"/>
          <a:chExt cx="0" cy="0"/>
        </a:xfrm>
      </p:grpSpPr>
      <p:sp>
        <p:nvSpPr>
          <p:cNvPr id="170" name="Google Shape;170;p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004F9B"/>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p33"/>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2" name="Google Shape;172;p33"/>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3" name="Google Shape;173;p33"/>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174" name="Shape 174"/>
        <p:cNvGrpSpPr/>
        <p:nvPr/>
      </p:nvGrpSpPr>
      <p:grpSpPr>
        <a:xfrm>
          <a:off x="0" y="0"/>
          <a:ext cx="0" cy="0"/>
          <a:chOff x="0" y="0"/>
          <a:chExt cx="0" cy="0"/>
        </a:xfrm>
      </p:grpSpPr>
      <p:sp>
        <p:nvSpPr>
          <p:cNvPr id="175" name="Google Shape;175;p3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6" name="Google Shape;176;p3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7" name="Google Shape;177;p34"/>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178" name="Shape 178"/>
        <p:cNvGrpSpPr/>
        <p:nvPr/>
      </p:nvGrpSpPr>
      <p:grpSpPr>
        <a:xfrm>
          <a:off x="0" y="0"/>
          <a:ext cx="0" cy="0"/>
          <a:chOff x="0" y="0"/>
          <a:chExt cx="0" cy="0"/>
        </a:xfrm>
      </p:grpSpPr>
      <p:sp>
        <p:nvSpPr>
          <p:cNvPr id="179" name="Google Shape;179;p35"/>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004F9B"/>
              </a:buClr>
              <a:buSzPts val="3200"/>
              <a:buFont typeface="Tahoma"/>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0" name="Google Shape;180;p35"/>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81" name="Google Shape;181;p35"/>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82" name="Google Shape;182;p3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3" name="Google Shape;183;p3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4" name="Google Shape;184;p35"/>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185" name="Shape 185"/>
        <p:cNvGrpSpPr/>
        <p:nvPr/>
      </p:nvGrpSpPr>
      <p:grpSpPr>
        <a:xfrm>
          <a:off x="0" y="0"/>
          <a:ext cx="0" cy="0"/>
          <a:chOff x="0" y="0"/>
          <a:chExt cx="0" cy="0"/>
        </a:xfrm>
      </p:grpSpPr>
      <p:sp>
        <p:nvSpPr>
          <p:cNvPr id="186" name="Google Shape;186;p36"/>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004F9B"/>
              </a:buClr>
              <a:buSzPts val="3200"/>
              <a:buFont typeface="Tahoma"/>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7" name="Google Shape;187;p36"/>
          <p:cNvSpPr/>
          <p:nvPr>
            <p:ph idx="2" type="pic"/>
          </p:nvPr>
        </p:nvSpPr>
        <p:spPr>
          <a:xfrm>
            <a:off x="5183188" y="987425"/>
            <a:ext cx="6172200" cy="4873500"/>
          </a:xfrm>
          <a:prstGeom prst="rect">
            <a:avLst/>
          </a:prstGeom>
          <a:noFill/>
          <a:ln>
            <a:noFill/>
          </a:ln>
        </p:spPr>
      </p:sp>
      <p:sp>
        <p:nvSpPr>
          <p:cNvPr id="188" name="Google Shape;188;p36"/>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89" name="Google Shape;189;p36"/>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0" name="Google Shape;190;p36"/>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1" name="Google Shape;191;p36"/>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192" name="Shape 192"/>
        <p:cNvGrpSpPr/>
        <p:nvPr/>
      </p:nvGrpSpPr>
      <p:grpSpPr>
        <a:xfrm>
          <a:off x="0" y="0"/>
          <a:ext cx="0" cy="0"/>
          <a:chOff x="0" y="0"/>
          <a:chExt cx="0" cy="0"/>
        </a:xfrm>
      </p:grpSpPr>
      <p:sp>
        <p:nvSpPr>
          <p:cNvPr id="193" name="Google Shape;193;p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004F9B"/>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4" name="Google Shape;194;p37"/>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95" name="Google Shape;195;p3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6" name="Google Shape;196;p3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7" name="Google Shape;197;p37"/>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198" name="Shape 198"/>
        <p:cNvGrpSpPr/>
        <p:nvPr/>
      </p:nvGrpSpPr>
      <p:grpSpPr>
        <a:xfrm>
          <a:off x="0" y="0"/>
          <a:ext cx="0" cy="0"/>
          <a:chOff x="0" y="0"/>
          <a:chExt cx="0" cy="0"/>
        </a:xfrm>
      </p:grpSpPr>
      <p:sp>
        <p:nvSpPr>
          <p:cNvPr id="199" name="Google Shape;199;p38"/>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004F9B"/>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0" name="Google Shape;200;p38"/>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01" name="Google Shape;201;p3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2" name="Google Shape;202;p3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3" name="Google Shape;203;p38"/>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1" name="Shape 21"/>
        <p:cNvGrpSpPr/>
        <p:nvPr/>
      </p:nvGrpSpPr>
      <p:grpSpPr>
        <a:xfrm>
          <a:off x="0" y="0"/>
          <a:ext cx="0" cy="0"/>
          <a:chOff x="0" y="0"/>
          <a:chExt cx="0" cy="0"/>
        </a:xfrm>
      </p:grpSpPr>
      <p:sp>
        <p:nvSpPr>
          <p:cNvPr id="22" name="Google Shape;22;p5"/>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
          <p:cNvSpPr txBox="1"/>
          <p:nvPr>
            <p:ph idx="1" type="body"/>
          </p:nvPr>
        </p:nvSpPr>
        <p:spPr>
          <a:xfrm>
            <a:off x="83808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5"/>
          <p:cNvSpPr txBox="1"/>
          <p:nvPr>
            <p:ph idx="2" type="body"/>
          </p:nvPr>
        </p:nvSpPr>
        <p:spPr>
          <a:xfrm>
            <a:off x="622620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 name="Google Shape;25;p5"/>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9" name="Shape 29"/>
        <p:cNvGrpSpPr/>
        <p:nvPr/>
      </p:nvGrpSpPr>
      <p:grpSpPr>
        <a:xfrm>
          <a:off x="0" y="0"/>
          <a:ext cx="0" cy="0"/>
          <a:chOff x="0" y="0"/>
          <a:chExt cx="0" cy="0"/>
        </a:xfrm>
      </p:grpSpPr>
      <p:sp>
        <p:nvSpPr>
          <p:cNvPr id="30" name="Google Shape;30;p7"/>
          <p:cNvSpPr txBox="1"/>
          <p:nvPr>
            <p:ph idx="1" type="subTitle"/>
          </p:nvPr>
        </p:nvSpPr>
        <p:spPr>
          <a:xfrm>
            <a:off x="838080" y="365040"/>
            <a:ext cx="10515240" cy="6144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2" name="Shape 32"/>
        <p:cNvGrpSpPr/>
        <p:nvPr/>
      </p:nvGrpSpPr>
      <p:grpSpPr>
        <a:xfrm>
          <a:off x="0" y="0"/>
          <a:ext cx="0" cy="0"/>
          <a:chOff x="0" y="0"/>
          <a:chExt cx="0" cy="0"/>
        </a:xfrm>
      </p:grpSpPr>
      <p:sp>
        <p:nvSpPr>
          <p:cNvPr id="33" name="Google Shape;33;p8"/>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8"/>
          <p:cNvSpPr txBox="1"/>
          <p:nvPr>
            <p:ph idx="2" type="body"/>
          </p:nvPr>
        </p:nvSpPr>
        <p:spPr>
          <a:xfrm>
            <a:off x="622620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8"/>
          <p:cNvSpPr txBox="1"/>
          <p:nvPr>
            <p:ph idx="3" type="body"/>
          </p:nvPr>
        </p:nvSpPr>
        <p:spPr>
          <a:xfrm>
            <a:off x="83808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8"/>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8" name="Shape 38"/>
        <p:cNvGrpSpPr/>
        <p:nvPr/>
      </p:nvGrpSpPr>
      <p:grpSpPr>
        <a:xfrm>
          <a:off x="0" y="0"/>
          <a:ext cx="0" cy="0"/>
          <a:chOff x="0" y="0"/>
          <a:chExt cx="0" cy="0"/>
        </a:xfrm>
      </p:grpSpPr>
      <p:sp>
        <p:nvSpPr>
          <p:cNvPr id="39" name="Google Shape;39;p9"/>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9"/>
          <p:cNvSpPr txBox="1"/>
          <p:nvPr>
            <p:ph idx="1" type="body"/>
          </p:nvPr>
        </p:nvSpPr>
        <p:spPr>
          <a:xfrm>
            <a:off x="83808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9"/>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9"/>
          <p:cNvSpPr txBox="1"/>
          <p:nvPr>
            <p:ph idx="3" type="body"/>
          </p:nvPr>
        </p:nvSpPr>
        <p:spPr>
          <a:xfrm>
            <a:off x="622620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9"/>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4" name="Shape 44"/>
        <p:cNvGrpSpPr/>
        <p:nvPr/>
      </p:nvGrpSpPr>
      <p:grpSpPr>
        <a:xfrm>
          <a:off x="0" y="0"/>
          <a:ext cx="0" cy="0"/>
          <a:chOff x="0" y="0"/>
          <a:chExt cx="0" cy="0"/>
        </a:xfrm>
      </p:grpSpPr>
      <p:sp>
        <p:nvSpPr>
          <p:cNvPr id="45" name="Google Shape;45;p10"/>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0"/>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0"/>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0"/>
          <p:cNvSpPr txBox="1"/>
          <p:nvPr>
            <p:ph idx="3" type="body"/>
          </p:nvPr>
        </p:nvSpPr>
        <p:spPr>
          <a:xfrm>
            <a:off x="838080" y="409824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2" Type="http://schemas.openxmlformats.org/officeDocument/2006/relationships/theme" Target="../theme/theme1.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0" y="6614280"/>
            <a:ext cx="12191760" cy="243360"/>
          </a:xfrm>
          <a:custGeom>
            <a:rect b="b" l="l" r="r" t="t"/>
            <a:pathLst>
              <a:path extrusionOk="0" h="173" w="7257">
                <a:moveTo>
                  <a:pt x="7257" y="0"/>
                </a:moveTo>
                <a:lnTo>
                  <a:pt x="2177" y="0"/>
                </a:lnTo>
                <a:lnTo>
                  <a:pt x="0" y="0"/>
                </a:lnTo>
                <a:lnTo>
                  <a:pt x="0" y="173"/>
                </a:lnTo>
                <a:lnTo>
                  <a:pt x="2177" y="173"/>
                </a:lnTo>
                <a:lnTo>
                  <a:pt x="7257" y="173"/>
                </a:lnTo>
                <a:lnTo>
                  <a:pt x="7257" y="0"/>
                </a:lnTo>
                <a:close/>
              </a:path>
            </a:pathLst>
          </a:custGeom>
          <a:solidFill>
            <a:srgbClr val="004F9B"/>
          </a:solidFill>
          <a:ln>
            <a:noFill/>
          </a:ln>
        </p:spPr>
      </p:sp>
      <p:sp>
        <p:nvSpPr>
          <p:cNvPr id="7" name="Google Shape;7;p1"/>
          <p:cNvSpPr txBox="1"/>
          <p:nvPr>
            <p:ph type="title"/>
          </p:nvPr>
        </p:nvSpPr>
        <p:spPr>
          <a:xfrm>
            <a:off x="1455480" y="717840"/>
            <a:ext cx="9143640" cy="104832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pic>
        <p:nvPicPr>
          <p:cNvPr id="8" name="Google Shape;8;p1"/>
          <p:cNvPicPr preferRelativeResize="0"/>
          <p:nvPr/>
        </p:nvPicPr>
        <p:blipFill rotWithShape="1">
          <a:blip r:embed="rId1">
            <a:alphaModFix/>
          </a:blip>
          <a:srcRect b="0" l="0" r="0" t="0"/>
          <a:stretch/>
        </p:blipFill>
        <p:spPr>
          <a:xfrm>
            <a:off x="3882960" y="4343040"/>
            <a:ext cx="4288680" cy="1672920"/>
          </a:xfrm>
          <a:prstGeom prst="rect">
            <a:avLst/>
          </a:prstGeom>
          <a:noFill/>
          <a:ln>
            <a:noFill/>
          </a:ln>
        </p:spPr>
      </p:pic>
      <p:sp>
        <p:nvSpPr>
          <p:cNvPr id="9" name="Google Shape;9;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14"/>
          <p:cNvSpPr/>
          <p:nvPr/>
        </p:nvSpPr>
        <p:spPr>
          <a:xfrm>
            <a:off x="0" y="6614280"/>
            <a:ext cx="12191760" cy="243360"/>
          </a:xfrm>
          <a:custGeom>
            <a:rect b="b" l="l" r="r" t="t"/>
            <a:pathLst>
              <a:path extrusionOk="0" h="173" w="7257">
                <a:moveTo>
                  <a:pt x="7257" y="0"/>
                </a:moveTo>
                <a:lnTo>
                  <a:pt x="2177" y="0"/>
                </a:lnTo>
                <a:lnTo>
                  <a:pt x="0" y="0"/>
                </a:lnTo>
                <a:lnTo>
                  <a:pt x="0" y="173"/>
                </a:lnTo>
                <a:lnTo>
                  <a:pt x="2177" y="173"/>
                </a:lnTo>
                <a:lnTo>
                  <a:pt x="7257" y="173"/>
                </a:lnTo>
                <a:lnTo>
                  <a:pt x="7257" y="0"/>
                </a:lnTo>
                <a:close/>
              </a:path>
            </a:pathLst>
          </a:custGeom>
          <a:solidFill>
            <a:srgbClr val="004F9B"/>
          </a:solidFill>
          <a:ln>
            <a:noFill/>
          </a:ln>
        </p:spPr>
      </p:sp>
      <p:sp>
        <p:nvSpPr>
          <p:cNvPr id="73" name="Google Shape;73;p14"/>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4" name="Google Shape;74;p14"/>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5" name="Google Shape;75;p14"/>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04F9B"/>
              </a:buClr>
              <a:buSzPts val="3600"/>
              <a:buFont typeface="Tahoma"/>
              <a:buNone/>
              <a:defRPr b="0" i="0" sz="3600" u="none" cap="none" strike="noStrike">
                <a:solidFill>
                  <a:srgbClr val="004F9B"/>
                </a:solidFill>
                <a:latin typeface="Tahoma"/>
                <a:ea typeface="Tahoma"/>
                <a:cs typeface="Tahoma"/>
                <a:sym typeface="Tahom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38" name="Google Shape;138;p2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ahoma"/>
                <a:ea typeface="Tahoma"/>
                <a:cs typeface="Tahoma"/>
                <a:sym typeface="Tahom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ahoma"/>
                <a:ea typeface="Tahoma"/>
                <a:cs typeface="Tahoma"/>
                <a:sym typeface="Tahom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9" name="Google Shape;139;p27"/>
          <p:cNvSpPr/>
          <p:nvPr/>
        </p:nvSpPr>
        <p:spPr>
          <a:xfrm>
            <a:off x="0" y="6614445"/>
            <a:ext cx="12191996" cy="243555"/>
          </a:xfrm>
          <a:custGeom>
            <a:rect b="b" l="l" r="r" t="t"/>
            <a:pathLst>
              <a:path extrusionOk="0" h="173" w="7257">
                <a:moveTo>
                  <a:pt x="7257" y="0"/>
                </a:moveTo>
                <a:lnTo>
                  <a:pt x="2177" y="0"/>
                </a:lnTo>
                <a:lnTo>
                  <a:pt x="0" y="0"/>
                </a:lnTo>
                <a:lnTo>
                  <a:pt x="0" y="173"/>
                </a:lnTo>
                <a:lnTo>
                  <a:pt x="2177" y="173"/>
                </a:lnTo>
                <a:lnTo>
                  <a:pt x="7257" y="173"/>
                </a:lnTo>
                <a:lnTo>
                  <a:pt x="7257" y="0"/>
                </a:lnTo>
                <a:close/>
              </a:path>
            </a:pathLst>
          </a:custGeom>
          <a:solidFill>
            <a:srgbClr val="004F9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5.png"/><Relationship Id="rId5"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 Id="rId3" Type="http://schemas.openxmlformats.org/officeDocument/2006/relationships/image" Target="../media/image32.png"/><Relationship Id="rId4" Type="http://schemas.openxmlformats.org/officeDocument/2006/relationships/image" Target="../media/image19.png"/><Relationship Id="rId5" Type="http://schemas.openxmlformats.org/officeDocument/2006/relationships/image" Target="../media/image23.png"/><Relationship Id="rId6" Type="http://schemas.openxmlformats.org/officeDocument/2006/relationships/image" Target="../media/image18.png"/><Relationship Id="rId7"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image" Target="../media/image27.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 Id="rId3" Type="http://schemas.openxmlformats.org/officeDocument/2006/relationships/image" Target="../media/image34.png"/><Relationship Id="rId4" Type="http://schemas.openxmlformats.org/officeDocument/2006/relationships/hyperlink" Target="https://cs231n.github.io/convolutional-networks/#f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hyperlink" Target="https://wiki.tum.de/display/lfdv/Adaptive+Learning+Rate+Metho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 Id="rId3"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6.jpg"/><Relationship Id="rId4" Type="http://schemas.openxmlformats.org/officeDocument/2006/relationships/hyperlink" Target="https://www.pyimagesearch.com/2020/11/30/siamese-networks-with-keras-tensorflow-and-deep-learn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hyperlink" Target="https://www.mvtec.com/company/research/datasets/mvtec-ad" TargetMode="External"/><Relationship Id="rId4" Type="http://schemas.openxmlformats.org/officeDocument/2006/relationships/image" Target="../media/image44.png"/><Relationship Id="rId5" Type="http://schemas.openxmlformats.org/officeDocument/2006/relationships/image" Target="../media/image38.png"/><Relationship Id="rId6" Type="http://schemas.openxmlformats.org/officeDocument/2006/relationships/hyperlink" Target="https://www.mvtec.com/company/research/datasets/mvtec-a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4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7.png"/><Relationship Id="rId4" Type="http://schemas.openxmlformats.org/officeDocument/2006/relationships/hyperlink" Target="https://alexlenail.me/NN-SV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46.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4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39.png"/><Relationship Id="rId4" Type="http://schemas.openxmlformats.org/officeDocument/2006/relationships/image" Target="../media/image43.png"/><Relationship Id="rId5" Type="http://schemas.openxmlformats.org/officeDocument/2006/relationships/image" Target="../media/image42.png"/><Relationship Id="rId6"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hyperlink" Target="https://e2eml.school/how_convolutional_neural_networks_work.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4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51.png"/><Relationship Id="rId4" Type="http://schemas.openxmlformats.org/officeDocument/2006/relationships/image" Target="../media/image50.png"/><Relationship Id="rId5" Type="http://schemas.openxmlformats.org/officeDocument/2006/relationships/image" Target="../media/image49.png"/><Relationship Id="rId6" Type="http://schemas.openxmlformats.org/officeDocument/2006/relationships/image" Target="../media/image53.png"/><Relationship Id="rId7" Type="http://schemas.openxmlformats.org/officeDocument/2006/relationships/image" Target="../media/image54.png"/><Relationship Id="rId8" Type="http://schemas.openxmlformats.org/officeDocument/2006/relationships/image" Target="../media/image5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0" Type="http://schemas.openxmlformats.org/officeDocument/2006/relationships/image" Target="../media/image5.png"/><Relationship Id="rId1" Type="http://schemas.openxmlformats.org/officeDocument/2006/relationships/slideLayout" Target="../slideLayouts/slideLayout26.xml"/><Relationship Id="rId2" Type="http://schemas.openxmlformats.org/officeDocument/2006/relationships/notesSlide" Target="../notesSlides/notesSlide4.xml"/><Relationship Id="rId3" Type="http://schemas.openxmlformats.org/officeDocument/2006/relationships/image" Target="../media/image26.png"/><Relationship Id="rId4" Type="http://schemas.openxmlformats.org/officeDocument/2006/relationships/image" Target="../media/image4.png"/><Relationship Id="rId9"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15.png"/><Relationship Id="rId7" Type="http://schemas.openxmlformats.org/officeDocument/2006/relationships/image" Target="../media/image13.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hyperlink" Target="https://www.mathworks.com/videos/introduction-to-deep-learning-what-are-convolutional-neural-networks--1489512765771.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 Id="rId3" Type="http://schemas.openxmlformats.org/officeDocument/2006/relationships/image" Target="../media/image7.gif"/><Relationship Id="rId4" Type="http://schemas.openxmlformats.org/officeDocument/2006/relationships/hyperlink" Target="https://www.freecodecamp.org/news/an-intuitive-guide-to-convolutional-neural-networks-260c2de0a05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9"/>
          <p:cNvSpPr txBox="1"/>
          <p:nvPr/>
        </p:nvSpPr>
        <p:spPr>
          <a:xfrm>
            <a:off x="2201760" y="818280"/>
            <a:ext cx="7651440" cy="1048320"/>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None/>
            </a:pPr>
            <a:r>
              <a:rPr b="0" i="0" lang="en-US" sz="2800" u="none" cap="none" strike="noStrike">
                <a:solidFill>
                  <a:srgbClr val="004F9B"/>
                </a:solidFill>
                <a:latin typeface="Tahoma"/>
                <a:ea typeface="Tahoma"/>
                <a:cs typeface="Tahoma"/>
                <a:sym typeface="Tahoma"/>
              </a:rPr>
              <a:t>Image similarity Estimation using Siamese Neural Networks</a:t>
            </a:r>
            <a:endParaRPr b="0" i="0" sz="2800" u="none" cap="none" strike="noStrike">
              <a:solidFill>
                <a:srgbClr val="000000"/>
              </a:solidFill>
              <a:latin typeface="Arial"/>
              <a:ea typeface="Arial"/>
              <a:cs typeface="Arial"/>
              <a:sym typeface="Arial"/>
            </a:endParaRPr>
          </a:p>
        </p:txBody>
      </p:sp>
      <p:sp>
        <p:nvSpPr>
          <p:cNvPr id="209" name="Google Shape;209;p39"/>
          <p:cNvSpPr txBox="1"/>
          <p:nvPr/>
        </p:nvSpPr>
        <p:spPr>
          <a:xfrm>
            <a:off x="1455480" y="2241360"/>
            <a:ext cx="9143640" cy="132012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None/>
            </a:pPr>
            <a:r>
              <a:rPr b="0" i="0" lang="en-US" sz="2000" u="none" cap="none" strike="noStrike">
                <a:solidFill>
                  <a:srgbClr val="000000"/>
                </a:solidFill>
                <a:latin typeface="Tahoma"/>
                <a:ea typeface="Tahoma"/>
                <a:cs typeface="Tahoma"/>
                <a:sym typeface="Tahoma"/>
              </a:rPr>
              <a:t>Lakshmipathirao Devalla , Shihao Zhang</a:t>
            </a:r>
            <a:endParaRPr b="0" i="0" sz="2000" u="none" cap="none" strike="noStrike">
              <a:latin typeface="Arial"/>
              <a:ea typeface="Arial"/>
              <a:cs typeface="Arial"/>
              <a:sym typeface="Arial"/>
            </a:endParaRPr>
          </a:p>
          <a:p>
            <a:pPr indent="0" lvl="0" marL="0" marR="0" rtl="0" algn="ctr">
              <a:lnSpc>
                <a:spcPct val="90000"/>
              </a:lnSpc>
              <a:spcBef>
                <a:spcPts val="1001"/>
              </a:spcBef>
              <a:spcAft>
                <a:spcPts val="0"/>
              </a:spcAft>
              <a:buNone/>
            </a:pPr>
            <a:r>
              <a:t/>
            </a:r>
            <a:endParaRPr b="0" i="0" sz="2000" u="none" cap="none" strike="noStrike">
              <a:latin typeface="Arial"/>
              <a:ea typeface="Arial"/>
              <a:cs typeface="Arial"/>
              <a:sym typeface="Arial"/>
            </a:endParaRPr>
          </a:p>
          <a:p>
            <a:pPr indent="0" lvl="0" marL="0" marR="0" rtl="0" algn="ctr">
              <a:lnSpc>
                <a:spcPct val="90000"/>
              </a:lnSpc>
              <a:spcBef>
                <a:spcPts val="1001"/>
              </a:spcBef>
              <a:spcAft>
                <a:spcPts val="0"/>
              </a:spcAft>
              <a:buNone/>
            </a:pPr>
            <a:r>
              <a:rPr b="0" i="0" lang="en-US" sz="2000" u="none" cap="none" strike="noStrike">
                <a:solidFill>
                  <a:srgbClr val="000000"/>
                </a:solidFill>
                <a:latin typeface="Tahoma"/>
                <a:ea typeface="Tahoma"/>
                <a:cs typeface="Tahoma"/>
                <a:sym typeface="Tahoma"/>
              </a:rPr>
              <a:t>WS 21/22</a:t>
            </a:r>
            <a:endParaRPr b="0" i="0" sz="2000" u="none" cap="none" strike="noStrike">
              <a:latin typeface="Arial"/>
              <a:ea typeface="Arial"/>
              <a:cs typeface="Arial"/>
              <a:sym typeface="Arial"/>
            </a:endParaRPr>
          </a:p>
        </p:txBody>
      </p:sp>
      <p:sp>
        <p:nvSpPr>
          <p:cNvPr id="210" name="Google Shape;210;p39"/>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t/>
            </a:r>
            <a:endParaRPr/>
          </a:p>
        </p:txBody>
      </p:sp>
      <p:pic>
        <p:nvPicPr>
          <p:cNvPr id="326" name="Google Shape;326;p48"/>
          <p:cNvPicPr preferRelativeResize="0"/>
          <p:nvPr>
            <p:ph idx="1" type="body"/>
          </p:nvPr>
        </p:nvPicPr>
        <p:blipFill rotWithShape="1">
          <a:blip r:embed="rId3">
            <a:alphaModFix/>
          </a:blip>
          <a:srcRect b="0" l="0" r="0" t="0"/>
          <a:stretch/>
        </p:blipFill>
        <p:spPr>
          <a:xfrm>
            <a:off x="4754880" y="2535968"/>
            <a:ext cx="3124200" cy="2400300"/>
          </a:xfrm>
          <a:prstGeom prst="rect">
            <a:avLst/>
          </a:prstGeom>
          <a:noFill/>
          <a:ln>
            <a:noFill/>
          </a:ln>
        </p:spPr>
      </p:pic>
      <p:pic>
        <p:nvPicPr>
          <p:cNvPr id="327" name="Google Shape;327;p48"/>
          <p:cNvPicPr preferRelativeResize="0"/>
          <p:nvPr/>
        </p:nvPicPr>
        <p:blipFill rotWithShape="1">
          <a:blip r:embed="rId4">
            <a:alphaModFix/>
          </a:blip>
          <a:srcRect b="0" l="0" r="0" t="0"/>
          <a:stretch/>
        </p:blipFill>
        <p:spPr>
          <a:xfrm>
            <a:off x="8640699" y="2535968"/>
            <a:ext cx="3067050" cy="2400300"/>
          </a:xfrm>
          <a:prstGeom prst="rect">
            <a:avLst/>
          </a:prstGeom>
          <a:noFill/>
          <a:ln>
            <a:noFill/>
          </a:ln>
        </p:spPr>
      </p:pic>
      <p:pic>
        <p:nvPicPr>
          <p:cNvPr id="328" name="Google Shape;328;p48"/>
          <p:cNvPicPr preferRelativeResize="0"/>
          <p:nvPr/>
        </p:nvPicPr>
        <p:blipFill rotWithShape="1">
          <a:blip r:embed="rId5">
            <a:alphaModFix/>
          </a:blip>
          <a:srcRect b="0" l="0" r="0" t="0"/>
          <a:stretch/>
        </p:blipFill>
        <p:spPr>
          <a:xfrm>
            <a:off x="962025" y="2535968"/>
            <a:ext cx="2952750" cy="2400300"/>
          </a:xfrm>
          <a:prstGeom prst="rect">
            <a:avLst/>
          </a:prstGeom>
          <a:noFill/>
          <a:ln>
            <a:noFill/>
          </a:ln>
        </p:spPr>
      </p:pic>
      <p:sp>
        <p:nvSpPr>
          <p:cNvPr id="329" name="Google Shape;329;p48"/>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t/>
            </a:r>
            <a:endParaRPr/>
          </a:p>
        </p:txBody>
      </p:sp>
      <p:pic>
        <p:nvPicPr>
          <p:cNvPr id="335" name="Google Shape;335;p49"/>
          <p:cNvPicPr preferRelativeResize="0"/>
          <p:nvPr>
            <p:ph idx="1" type="body"/>
          </p:nvPr>
        </p:nvPicPr>
        <p:blipFill rotWithShape="1">
          <a:blip r:embed="rId3">
            <a:alphaModFix/>
          </a:blip>
          <a:srcRect b="0" l="0" r="0" t="0"/>
          <a:stretch/>
        </p:blipFill>
        <p:spPr>
          <a:xfrm>
            <a:off x="4195572" y="2609120"/>
            <a:ext cx="3124200" cy="2400300"/>
          </a:xfrm>
          <a:prstGeom prst="rect">
            <a:avLst/>
          </a:prstGeom>
          <a:noFill/>
          <a:ln>
            <a:noFill/>
          </a:ln>
        </p:spPr>
      </p:pic>
      <p:pic>
        <p:nvPicPr>
          <p:cNvPr id="336" name="Google Shape;336;p49"/>
          <p:cNvPicPr preferRelativeResize="0"/>
          <p:nvPr/>
        </p:nvPicPr>
        <p:blipFill rotWithShape="1">
          <a:blip r:embed="rId4">
            <a:alphaModFix/>
          </a:blip>
          <a:srcRect b="0" l="0" r="0" t="0"/>
          <a:stretch/>
        </p:blipFill>
        <p:spPr>
          <a:xfrm>
            <a:off x="559689" y="2609120"/>
            <a:ext cx="2952750" cy="2400300"/>
          </a:xfrm>
          <a:prstGeom prst="rect">
            <a:avLst/>
          </a:prstGeom>
          <a:noFill/>
          <a:ln>
            <a:noFill/>
          </a:ln>
        </p:spPr>
      </p:pic>
      <p:pic>
        <p:nvPicPr>
          <p:cNvPr id="337" name="Google Shape;337;p49"/>
          <p:cNvPicPr preferRelativeResize="0"/>
          <p:nvPr/>
        </p:nvPicPr>
        <p:blipFill rotWithShape="1">
          <a:blip r:embed="rId5">
            <a:alphaModFix/>
          </a:blip>
          <a:srcRect b="0" l="0" r="0" t="0"/>
          <a:stretch/>
        </p:blipFill>
        <p:spPr>
          <a:xfrm>
            <a:off x="8860155" y="2609120"/>
            <a:ext cx="3067050" cy="2400300"/>
          </a:xfrm>
          <a:prstGeom prst="rect">
            <a:avLst/>
          </a:prstGeom>
          <a:noFill/>
          <a:ln>
            <a:noFill/>
          </a:ln>
        </p:spPr>
      </p:pic>
      <p:sp>
        <p:nvSpPr>
          <p:cNvPr id="338" name="Google Shape;338;p49"/>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t/>
            </a:r>
            <a:endParaRPr/>
          </a:p>
        </p:txBody>
      </p:sp>
      <p:pic>
        <p:nvPicPr>
          <p:cNvPr id="344" name="Google Shape;344;p50"/>
          <p:cNvPicPr preferRelativeResize="0"/>
          <p:nvPr>
            <p:ph idx="1" type="body"/>
          </p:nvPr>
        </p:nvPicPr>
        <p:blipFill rotWithShape="1">
          <a:blip r:embed="rId3">
            <a:alphaModFix/>
          </a:blip>
          <a:srcRect b="0" l="0" r="0" t="0"/>
          <a:stretch/>
        </p:blipFill>
        <p:spPr>
          <a:xfrm>
            <a:off x="838200" y="2727992"/>
            <a:ext cx="2952900" cy="2400300"/>
          </a:xfrm>
          <a:prstGeom prst="rect">
            <a:avLst/>
          </a:prstGeom>
          <a:noFill/>
          <a:ln>
            <a:noFill/>
          </a:ln>
        </p:spPr>
      </p:pic>
      <p:pic>
        <p:nvPicPr>
          <p:cNvPr id="345" name="Google Shape;345;p50"/>
          <p:cNvPicPr preferRelativeResize="0"/>
          <p:nvPr/>
        </p:nvPicPr>
        <p:blipFill rotWithShape="1">
          <a:blip r:embed="rId4">
            <a:alphaModFix/>
          </a:blip>
          <a:srcRect b="0" l="0" r="0" t="0"/>
          <a:stretch/>
        </p:blipFill>
        <p:spPr>
          <a:xfrm>
            <a:off x="4974336" y="2006362"/>
            <a:ext cx="1878529" cy="1443260"/>
          </a:xfrm>
          <a:prstGeom prst="rect">
            <a:avLst/>
          </a:prstGeom>
          <a:noFill/>
          <a:ln>
            <a:noFill/>
          </a:ln>
        </p:spPr>
      </p:pic>
      <p:pic>
        <p:nvPicPr>
          <p:cNvPr id="346" name="Google Shape;346;p50"/>
          <p:cNvPicPr preferRelativeResize="0"/>
          <p:nvPr/>
        </p:nvPicPr>
        <p:blipFill rotWithShape="1">
          <a:blip r:embed="rId5">
            <a:alphaModFix/>
          </a:blip>
          <a:srcRect b="0" l="0" r="0" t="0"/>
          <a:stretch/>
        </p:blipFill>
        <p:spPr>
          <a:xfrm>
            <a:off x="4852343" y="4718304"/>
            <a:ext cx="2000522" cy="1536986"/>
          </a:xfrm>
          <a:prstGeom prst="rect">
            <a:avLst/>
          </a:prstGeom>
          <a:noFill/>
          <a:ln>
            <a:noFill/>
          </a:ln>
        </p:spPr>
      </p:pic>
      <p:pic>
        <p:nvPicPr>
          <p:cNvPr id="347" name="Google Shape;347;p50"/>
          <p:cNvPicPr preferRelativeResize="0"/>
          <p:nvPr/>
        </p:nvPicPr>
        <p:blipFill rotWithShape="1">
          <a:blip r:embed="rId6">
            <a:alphaModFix/>
          </a:blip>
          <a:srcRect b="0" l="0" r="0" t="0"/>
          <a:stretch/>
        </p:blipFill>
        <p:spPr>
          <a:xfrm>
            <a:off x="8778239" y="1746254"/>
            <a:ext cx="2508885" cy="1963475"/>
          </a:xfrm>
          <a:prstGeom prst="rect">
            <a:avLst/>
          </a:prstGeom>
          <a:noFill/>
          <a:ln>
            <a:noFill/>
          </a:ln>
        </p:spPr>
      </p:pic>
      <p:pic>
        <p:nvPicPr>
          <p:cNvPr id="348" name="Google Shape;348;p50"/>
          <p:cNvPicPr preferRelativeResize="0"/>
          <p:nvPr/>
        </p:nvPicPr>
        <p:blipFill rotWithShape="1">
          <a:blip r:embed="rId7">
            <a:alphaModFix/>
          </a:blip>
          <a:srcRect b="0" l="0" r="0" t="0"/>
          <a:stretch/>
        </p:blipFill>
        <p:spPr>
          <a:xfrm>
            <a:off x="8778239" y="4255636"/>
            <a:ext cx="2707005" cy="2118526"/>
          </a:xfrm>
          <a:prstGeom prst="rect">
            <a:avLst/>
          </a:prstGeom>
          <a:noFill/>
          <a:ln>
            <a:noFill/>
          </a:ln>
        </p:spPr>
      </p:pic>
      <p:cxnSp>
        <p:nvCxnSpPr>
          <p:cNvPr id="349" name="Google Shape;349;p50"/>
          <p:cNvCxnSpPr/>
          <p:nvPr/>
        </p:nvCxnSpPr>
        <p:spPr>
          <a:xfrm flipH="1" rot="10800000">
            <a:off x="3941064" y="2925936"/>
            <a:ext cx="822900" cy="6768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50" name="Google Shape;350;p50"/>
          <p:cNvCxnSpPr/>
          <p:nvPr/>
        </p:nvCxnSpPr>
        <p:spPr>
          <a:xfrm>
            <a:off x="7269480" y="2727991"/>
            <a:ext cx="13716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351" name="Google Shape;351;p50"/>
          <p:cNvCxnSpPr/>
          <p:nvPr/>
        </p:nvCxnSpPr>
        <p:spPr>
          <a:xfrm>
            <a:off x="7196328" y="5486797"/>
            <a:ext cx="14082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352" name="Google Shape;352;p50"/>
          <p:cNvCxnSpPr/>
          <p:nvPr/>
        </p:nvCxnSpPr>
        <p:spPr>
          <a:xfrm>
            <a:off x="3941064" y="4718304"/>
            <a:ext cx="911400" cy="410100"/>
          </a:xfrm>
          <a:prstGeom prst="straightConnector1">
            <a:avLst/>
          </a:prstGeom>
          <a:noFill/>
          <a:ln cap="flat" cmpd="sng" w="9525">
            <a:solidFill>
              <a:schemeClr val="accent1"/>
            </a:solidFill>
            <a:prstDash val="solid"/>
            <a:miter lim="800000"/>
            <a:headEnd len="sm" w="sm" type="none"/>
            <a:tailEnd len="med" w="med" type="triangle"/>
          </a:ln>
        </p:spPr>
      </p:cxnSp>
      <p:sp>
        <p:nvSpPr>
          <p:cNvPr id="353" name="Google Shape;353;p50"/>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rPr lang="en-US"/>
              <a:t>Pooling layer</a:t>
            </a:r>
            <a:endParaRPr/>
          </a:p>
        </p:txBody>
      </p:sp>
      <p:pic>
        <p:nvPicPr>
          <p:cNvPr id="359" name="Google Shape;359;p51"/>
          <p:cNvPicPr preferRelativeResize="0"/>
          <p:nvPr>
            <p:ph idx="1" type="body"/>
          </p:nvPr>
        </p:nvPicPr>
        <p:blipFill rotWithShape="1">
          <a:blip r:embed="rId3">
            <a:alphaModFix/>
          </a:blip>
          <a:srcRect b="0" l="0" r="0" t="0"/>
          <a:stretch/>
        </p:blipFill>
        <p:spPr>
          <a:xfrm>
            <a:off x="6253353" y="2929160"/>
            <a:ext cx="3105300" cy="2400300"/>
          </a:xfrm>
          <a:prstGeom prst="rect">
            <a:avLst/>
          </a:prstGeom>
          <a:noFill/>
          <a:ln>
            <a:noFill/>
          </a:ln>
        </p:spPr>
      </p:pic>
      <p:pic>
        <p:nvPicPr>
          <p:cNvPr id="360" name="Google Shape;360;p51"/>
          <p:cNvPicPr preferRelativeResize="0"/>
          <p:nvPr/>
        </p:nvPicPr>
        <p:blipFill rotWithShape="1">
          <a:blip r:embed="rId4">
            <a:alphaModFix/>
          </a:blip>
          <a:srcRect b="0" l="0" r="0" t="0"/>
          <a:stretch/>
        </p:blipFill>
        <p:spPr>
          <a:xfrm>
            <a:off x="1974723" y="2929160"/>
            <a:ext cx="3067050" cy="2400300"/>
          </a:xfrm>
          <a:prstGeom prst="rect">
            <a:avLst/>
          </a:prstGeom>
          <a:noFill/>
          <a:ln>
            <a:noFill/>
          </a:ln>
        </p:spPr>
      </p:pic>
      <p:sp>
        <p:nvSpPr>
          <p:cNvPr id="361" name="Google Shape;361;p51"/>
          <p:cNvSpPr/>
          <p:nvPr/>
        </p:nvSpPr>
        <p:spPr>
          <a:xfrm>
            <a:off x="2322892" y="3024822"/>
            <a:ext cx="1344000" cy="1346100"/>
          </a:xfrm>
          <a:prstGeom prst="rect">
            <a:avLst/>
          </a:prstGeom>
          <a:noFill/>
          <a:ln cap="flat" cmpd="sng" w="57150">
            <a:solidFill>
              <a:schemeClr val="accent5"/>
            </a:solidFill>
            <a:prstDash val="solid"/>
            <a:miter lim="800000"/>
            <a:headEnd len="sm" w="sm" type="none"/>
            <a:tailEnd len="sm" w="sm" type="none"/>
          </a:ln>
        </p:spPr>
        <p:txBody>
          <a:bodyPr anchorCtr="0" anchor="ctr" bIns="46625" lIns="0" spcFirstLastPara="1" rIns="0" wrap="square" tIns="46625">
            <a:noAutofit/>
          </a:bodyPr>
          <a:lstStyle/>
          <a:p>
            <a:pPr indent="0" lvl="0" marL="0" marR="0" rtl="0" algn="ctr">
              <a:spcBef>
                <a:spcPts val="0"/>
              </a:spcBef>
              <a:spcAft>
                <a:spcPts val="0"/>
              </a:spcAft>
              <a:buNone/>
            </a:pPr>
            <a:r>
              <a:t/>
            </a:r>
            <a:endParaRPr sz="2000">
              <a:solidFill>
                <a:srgbClr val="FFFFFF"/>
              </a:solidFill>
              <a:latin typeface="Arial"/>
              <a:ea typeface="Arial"/>
              <a:cs typeface="Arial"/>
              <a:sym typeface="Arial"/>
            </a:endParaRPr>
          </a:p>
        </p:txBody>
      </p:sp>
      <p:cxnSp>
        <p:nvCxnSpPr>
          <p:cNvPr id="362" name="Google Shape;362;p51"/>
          <p:cNvCxnSpPr/>
          <p:nvPr/>
        </p:nvCxnSpPr>
        <p:spPr>
          <a:xfrm flipH="1" rot="10800000">
            <a:off x="3172968" y="2532860"/>
            <a:ext cx="576000" cy="396300"/>
          </a:xfrm>
          <a:prstGeom prst="straightConnector1">
            <a:avLst/>
          </a:prstGeom>
          <a:noFill/>
          <a:ln cap="flat" cmpd="sng" w="9525">
            <a:solidFill>
              <a:schemeClr val="accent1"/>
            </a:solidFill>
            <a:prstDash val="solid"/>
            <a:miter lim="800000"/>
            <a:headEnd len="sm" w="sm" type="none"/>
            <a:tailEnd len="med" w="med" type="triangle"/>
          </a:ln>
        </p:spPr>
      </p:cxnSp>
      <p:sp>
        <p:nvSpPr>
          <p:cNvPr id="363" name="Google Shape;363;p51"/>
          <p:cNvSpPr txBox="1"/>
          <p:nvPr/>
        </p:nvSpPr>
        <p:spPr>
          <a:xfrm>
            <a:off x="3931921" y="2186559"/>
            <a:ext cx="859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Max or Avg</a:t>
            </a:r>
            <a:endParaRPr sz="1800">
              <a:solidFill>
                <a:schemeClr val="dk1"/>
              </a:solidFill>
              <a:latin typeface="Arial"/>
              <a:ea typeface="Arial"/>
              <a:cs typeface="Arial"/>
              <a:sym typeface="Arial"/>
            </a:endParaRPr>
          </a:p>
        </p:txBody>
      </p:sp>
      <p:cxnSp>
        <p:nvCxnSpPr>
          <p:cNvPr id="364" name="Google Shape;364;p51"/>
          <p:cNvCxnSpPr/>
          <p:nvPr/>
        </p:nvCxnSpPr>
        <p:spPr>
          <a:xfrm>
            <a:off x="4709160" y="2437226"/>
            <a:ext cx="2231100" cy="918600"/>
          </a:xfrm>
          <a:prstGeom prst="straightConnector1">
            <a:avLst/>
          </a:prstGeom>
          <a:noFill/>
          <a:ln cap="flat" cmpd="sng" w="9525">
            <a:solidFill>
              <a:schemeClr val="accent1"/>
            </a:solidFill>
            <a:prstDash val="solid"/>
            <a:miter lim="800000"/>
            <a:headEnd len="sm" w="sm" type="none"/>
            <a:tailEnd len="med" w="med" type="triangle"/>
          </a:ln>
        </p:spPr>
      </p:cxnSp>
      <p:sp>
        <p:nvSpPr>
          <p:cNvPr id="365" name="Google Shape;365;p51"/>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rPr lang="en-US"/>
              <a:t>Activation function</a:t>
            </a:r>
            <a:endParaRPr/>
          </a:p>
        </p:txBody>
      </p:sp>
      <p:pic>
        <p:nvPicPr>
          <p:cNvPr id="371" name="Google Shape;371;p52"/>
          <p:cNvPicPr preferRelativeResize="0"/>
          <p:nvPr>
            <p:ph idx="1" type="body"/>
          </p:nvPr>
        </p:nvPicPr>
        <p:blipFill rotWithShape="1">
          <a:blip r:embed="rId3">
            <a:alphaModFix/>
          </a:blip>
          <a:srcRect b="0" l="0" r="0" t="0"/>
          <a:stretch/>
        </p:blipFill>
        <p:spPr>
          <a:xfrm>
            <a:off x="2056257" y="2554256"/>
            <a:ext cx="3105300" cy="2400300"/>
          </a:xfrm>
          <a:prstGeom prst="rect">
            <a:avLst/>
          </a:prstGeom>
          <a:noFill/>
          <a:ln>
            <a:noFill/>
          </a:ln>
        </p:spPr>
      </p:pic>
      <p:sp>
        <p:nvSpPr>
          <p:cNvPr id="372" name="Google Shape;372;p52"/>
          <p:cNvSpPr/>
          <p:nvPr/>
        </p:nvSpPr>
        <p:spPr>
          <a:xfrm>
            <a:off x="5507736" y="3292741"/>
            <a:ext cx="60960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212E53"/>
                </a:solidFill>
                <a:latin typeface="Open Sans"/>
                <a:ea typeface="Open Sans"/>
                <a:cs typeface="Open Sans"/>
                <a:sym typeface="Open Sans"/>
              </a:rPr>
              <a:t>Negative value  = 0</a:t>
            </a:r>
            <a:endParaRPr/>
          </a:p>
          <a:p>
            <a:pPr indent="0" lvl="0" marL="0" marR="0" rtl="0" algn="l">
              <a:spcBef>
                <a:spcPts val="0"/>
              </a:spcBef>
              <a:spcAft>
                <a:spcPts val="0"/>
              </a:spcAft>
              <a:buNone/>
            </a:pPr>
            <a:r>
              <a:rPr lang="en-US" sz="1800">
                <a:solidFill>
                  <a:srgbClr val="212E53"/>
                </a:solidFill>
                <a:latin typeface="Open Sans"/>
                <a:ea typeface="Open Sans"/>
                <a:cs typeface="Open Sans"/>
                <a:sym typeface="Open Sans"/>
              </a:rPr>
              <a:t>This helps the CNN stay mathematically healthy by keeping learned values from getting stuck near 0 or blowing up toward infinity</a:t>
            </a:r>
            <a:endParaRPr sz="1800">
              <a:solidFill>
                <a:schemeClr val="dk1"/>
              </a:solidFill>
              <a:latin typeface="Arial"/>
              <a:ea typeface="Arial"/>
              <a:cs typeface="Arial"/>
              <a:sym typeface="Arial"/>
            </a:endParaRPr>
          </a:p>
        </p:txBody>
      </p:sp>
      <p:sp>
        <p:nvSpPr>
          <p:cNvPr id="373" name="Google Shape;373;p52"/>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
        <p:nvSpPr>
          <p:cNvPr id="374" name="Google Shape;374;p52"/>
          <p:cNvSpPr txBox="1"/>
          <p:nvPr/>
        </p:nvSpPr>
        <p:spPr>
          <a:xfrm>
            <a:off x="906080" y="1339885"/>
            <a:ext cx="10515300" cy="43509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499"/>
              </a:spcBef>
              <a:spcAft>
                <a:spcPts val="0"/>
              </a:spcAft>
              <a:buNone/>
            </a:pPr>
            <a:r>
              <a:t/>
            </a:r>
            <a:endParaRPr sz="2400">
              <a:solidFill>
                <a:schemeClr val="dk1"/>
              </a:solidFill>
              <a:latin typeface="Tahoma"/>
              <a:ea typeface="Tahoma"/>
              <a:cs typeface="Tahoma"/>
              <a:sym typeface="Tahoma"/>
            </a:endParaRPr>
          </a:p>
          <a:p>
            <a:pPr indent="-381000" lvl="0" marL="457200" rtl="0" algn="l">
              <a:lnSpc>
                <a:spcPct val="90000"/>
              </a:lnSpc>
              <a:spcBef>
                <a:spcPts val="499"/>
              </a:spcBef>
              <a:spcAft>
                <a:spcPts val="0"/>
              </a:spcAft>
              <a:buClr>
                <a:schemeClr val="dk1"/>
              </a:buClr>
              <a:buSzPts val="2400"/>
              <a:buChar char="•"/>
            </a:pPr>
            <a:r>
              <a:rPr lang="en-US" sz="2400">
                <a:solidFill>
                  <a:schemeClr val="dk1"/>
                </a:solidFill>
                <a:latin typeface="Tahoma"/>
                <a:ea typeface="Tahoma"/>
                <a:cs typeface="Tahoma"/>
                <a:sym typeface="Tahoma"/>
              </a:rPr>
              <a:t>ReLU</a:t>
            </a:r>
            <a:endParaRPr sz="2400">
              <a:latin typeface="Tahoma"/>
              <a:ea typeface="Tahoma"/>
              <a:cs typeface="Tahoma"/>
              <a:sym typeface="Tahoma"/>
            </a:endParaRPr>
          </a:p>
          <a:p>
            <a:pPr indent="0" lvl="0" marL="0" marR="0" rtl="0" algn="l">
              <a:spcBef>
                <a:spcPts val="0"/>
              </a:spcBef>
              <a:spcAft>
                <a:spcPts val="0"/>
              </a:spcAft>
              <a:buNone/>
            </a:pPr>
            <a:r>
              <a:t/>
            </a:r>
            <a:endParaRPr b="0" sz="2400" strike="noStrike">
              <a:solidFill>
                <a:srgbClr val="000000"/>
              </a:solidFill>
              <a:latin typeface="Tahoma"/>
              <a:ea typeface="Tahoma"/>
              <a:cs typeface="Tahoma"/>
              <a:sym typeface="Tahoma"/>
            </a:endParaRPr>
          </a:p>
          <a:p>
            <a:pPr indent="0" lvl="0" marL="0" marR="0" rtl="0" algn="l">
              <a:spcBef>
                <a:spcPts val="0"/>
              </a:spcBef>
              <a:spcAft>
                <a:spcPts val="0"/>
              </a:spcAft>
              <a:buNone/>
            </a:pPr>
            <a:r>
              <a:t/>
            </a:r>
            <a:endParaRPr b="0" sz="2400" strike="noStrike">
              <a:solidFill>
                <a:srgbClr val="000000"/>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rPr lang="en-US"/>
              <a:t>Fully-connected layer</a:t>
            </a:r>
            <a:endParaRPr/>
          </a:p>
        </p:txBody>
      </p:sp>
      <p:pic>
        <p:nvPicPr>
          <p:cNvPr id="380" name="Google Shape;380;p53"/>
          <p:cNvPicPr preferRelativeResize="0"/>
          <p:nvPr>
            <p:ph idx="1" type="body"/>
          </p:nvPr>
        </p:nvPicPr>
        <p:blipFill rotWithShape="1">
          <a:blip r:embed="rId3">
            <a:alphaModFix/>
          </a:blip>
          <a:srcRect b="0" l="0" r="0" t="0"/>
          <a:stretch/>
        </p:blipFill>
        <p:spPr>
          <a:xfrm>
            <a:off x="1552791" y="1690820"/>
            <a:ext cx="9086400" cy="4351200"/>
          </a:xfrm>
          <a:prstGeom prst="rect">
            <a:avLst/>
          </a:prstGeom>
          <a:noFill/>
          <a:ln>
            <a:noFill/>
          </a:ln>
        </p:spPr>
      </p:pic>
      <p:sp>
        <p:nvSpPr>
          <p:cNvPr id="381" name="Google Shape;381;p53"/>
          <p:cNvSpPr txBox="1"/>
          <p:nvPr/>
        </p:nvSpPr>
        <p:spPr>
          <a:xfrm>
            <a:off x="1278526" y="6268275"/>
            <a:ext cx="5980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t>Source: </a:t>
            </a:r>
            <a:r>
              <a:rPr lang="en-US" sz="1200" u="sng">
                <a:solidFill>
                  <a:schemeClr val="hlink"/>
                </a:solidFill>
                <a:latin typeface="Arial"/>
                <a:ea typeface="Arial"/>
                <a:cs typeface="Arial"/>
                <a:sym typeface="Arial"/>
                <a:hlinkClick r:id="rId4"/>
              </a:rPr>
              <a:t>https://cs231n.github.io/convolutional-networks/#fc</a:t>
            </a:r>
            <a:endParaRPr sz="1200">
              <a:solidFill>
                <a:schemeClr val="dk1"/>
              </a:solidFill>
              <a:latin typeface="Arial"/>
              <a:ea typeface="Arial"/>
              <a:cs typeface="Arial"/>
              <a:sym typeface="Arial"/>
            </a:endParaRPr>
          </a:p>
        </p:txBody>
      </p:sp>
      <p:sp>
        <p:nvSpPr>
          <p:cNvPr id="382" name="Google Shape;382;p53"/>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rPr lang="en-US"/>
              <a:t>Backpropagation</a:t>
            </a:r>
            <a:br>
              <a:rPr lang="en-US"/>
            </a:br>
            <a:endParaRPr/>
          </a:p>
        </p:txBody>
      </p:sp>
      <p:pic>
        <p:nvPicPr>
          <p:cNvPr id="388" name="Google Shape;388;p54"/>
          <p:cNvPicPr preferRelativeResize="0"/>
          <p:nvPr>
            <p:ph idx="1" type="body"/>
          </p:nvPr>
        </p:nvPicPr>
        <p:blipFill rotWithShape="1">
          <a:blip r:embed="rId3">
            <a:alphaModFix/>
          </a:blip>
          <a:srcRect b="0" l="0" r="0" t="0"/>
          <a:stretch/>
        </p:blipFill>
        <p:spPr>
          <a:xfrm>
            <a:off x="2621250" y="1546199"/>
            <a:ext cx="6949500" cy="3765600"/>
          </a:xfrm>
          <a:prstGeom prst="rect">
            <a:avLst/>
          </a:prstGeom>
          <a:noFill/>
          <a:ln>
            <a:noFill/>
          </a:ln>
        </p:spPr>
      </p:pic>
      <p:sp>
        <p:nvSpPr>
          <p:cNvPr id="389" name="Google Shape;389;p54"/>
          <p:cNvSpPr txBox="1"/>
          <p:nvPr/>
        </p:nvSpPr>
        <p:spPr>
          <a:xfrm>
            <a:off x="966235" y="6219609"/>
            <a:ext cx="67635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t>Source: </a:t>
            </a:r>
            <a:r>
              <a:rPr lang="en-US" sz="1200" u="sng">
                <a:solidFill>
                  <a:schemeClr val="hlink"/>
                </a:solidFill>
                <a:latin typeface="Arial"/>
                <a:ea typeface="Arial"/>
                <a:cs typeface="Arial"/>
                <a:sym typeface="Arial"/>
                <a:hlinkClick r:id="rId4"/>
              </a:rPr>
              <a:t>https://wiki.tum.de/display/lfdv/Adaptive+Learning+Rate+Method</a:t>
            </a:r>
            <a:endParaRPr sz="1200">
              <a:solidFill>
                <a:schemeClr val="dk1"/>
              </a:solidFill>
              <a:latin typeface="Arial"/>
              <a:ea typeface="Arial"/>
              <a:cs typeface="Arial"/>
              <a:sym typeface="Arial"/>
            </a:endParaRPr>
          </a:p>
        </p:txBody>
      </p:sp>
      <p:sp>
        <p:nvSpPr>
          <p:cNvPr id="390" name="Google Shape;390;p54"/>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5"/>
          <p:cNvSpPr txBox="1"/>
          <p:nvPr>
            <p:ph type="title"/>
          </p:nvPr>
        </p:nvSpPr>
        <p:spPr>
          <a:xfrm>
            <a:off x="792480" y="41084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rPr lang="en-US"/>
              <a:t>Stochastic gradient descent</a:t>
            </a:r>
            <a:endParaRPr/>
          </a:p>
        </p:txBody>
      </p:sp>
      <p:pic>
        <p:nvPicPr>
          <p:cNvPr id="396" name="Google Shape;396;p55"/>
          <p:cNvPicPr preferRelativeResize="0"/>
          <p:nvPr>
            <p:ph idx="1" type="body"/>
          </p:nvPr>
        </p:nvPicPr>
        <p:blipFill rotWithShape="1">
          <a:blip r:embed="rId3">
            <a:alphaModFix/>
          </a:blip>
          <a:srcRect b="0" l="0" r="0" t="0"/>
          <a:stretch/>
        </p:blipFill>
        <p:spPr>
          <a:xfrm>
            <a:off x="3434334" y="2237264"/>
            <a:ext cx="4610100" cy="3619500"/>
          </a:xfrm>
          <a:prstGeom prst="rect">
            <a:avLst/>
          </a:prstGeom>
          <a:noFill/>
          <a:ln>
            <a:noFill/>
          </a:ln>
        </p:spPr>
      </p:pic>
      <p:sp>
        <p:nvSpPr>
          <p:cNvPr id="397" name="Google Shape;397;p55"/>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rPr lang="en-US"/>
              <a:t>Introduction to Siamese Neural Networks </a:t>
            </a:r>
            <a:endParaRPr/>
          </a:p>
        </p:txBody>
      </p:sp>
      <p:pic>
        <p:nvPicPr>
          <p:cNvPr id="403" name="Google Shape;403;p56"/>
          <p:cNvPicPr preferRelativeResize="0"/>
          <p:nvPr>
            <p:ph idx="1" type="body"/>
          </p:nvPr>
        </p:nvPicPr>
        <p:blipFill rotWithShape="1">
          <a:blip r:embed="rId3">
            <a:alphaModFix/>
          </a:blip>
          <a:srcRect b="0" l="0" r="0" t="0"/>
          <a:stretch/>
        </p:blipFill>
        <p:spPr>
          <a:xfrm>
            <a:off x="7639579" y="1816481"/>
            <a:ext cx="4155000" cy="4351200"/>
          </a:xfrm>
          <a:prstGeom prst="rect">
            <a:avLst/>
          </a:prstGeom>
          <a:noFill/>
          <a:ln>
            <a:noFill/>
          </a:ln>
        </p:spPr>
      </p:pic>
      <p:sp>
        <p:nvSpPr>
          <p:cNvPr id="404" name="Google Shape;404;p56"/>
          <p:cNvSpPr txBox="1"/>
          <p:nvPr/>
        </p:nvSpPr>
        <p:spPr>
          <a:xfrm>
            <a:off x="932688" y="2295144"/>
            <a:ext cx="5148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same convolutional neural network to extract features</a:t>
            </a:r>
            <a:endParaRPr sz="1800">
              <a:solidFill>
                <a:schemeClr val="dk1"/>
              </a:solidFill>
              <a:latin typeface="Tahoma"/>
              <a:ea typeface="Tahoma"/>
              <a:cs typeface="Tahoma"/>
              <a:sym typeface="Tahoma"/>
            </a:endParaRPr>
          </a:p>
        </p:txBody>
      </p:sp>
      <p:sp>
        <p:nvSpPr>
          <p:cNvPr id="405" name="Google Shape;405;p56"/>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rPr lang="en-US"/>
              <a:t>Introduction to Siamese Neural Networks </a:t>
            </a:r>
            <a:endParaRPr/>
          </a:p>
        </p:txBody>
      </p:sp>
      <p:sp>
        <p:nvSpPr>
          <p:cNvPr id="411" name="Google Shape;411;p57"/>
          <p:cNvSpPr txBox="1"/>
          <p:nvPr>
            <p:ph idx="1" type="body"/>
          </p:nvPr>
        </p:nvSpPr>
        <p:spPr>
          <a:xfrm>
            <a:off x="838200" y="1690688"/>
            <a:ext cx="10515600" cy="43512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Procedure</a:t>
            </a:r>
            <a:endParaRPr/>
          </a:p>
          <a:p>
            <a:pPr indent="-228600" lvl="1" marL="685800" rtl="0" algn="l">
              <a:lnSpc>
                <a:spcPct val="90000"/>
              </a:lnSpc>
              <a:spcBef>
                <a:spcPts val="500"/>
              </a:spcBef>
              <a:spcAft>
                <a:spcPts val="0"/>
              </a:spcAft>
              <a:buClr>
                <a:schemeClr val="dk1"/>
              </a:buClr>
              <a:buSzPts val="2400"/>
              <a:buChar char="•"/>
            </a:pPr>
            <a:r>
              <a:rPr lang="en-US"/>
              <a:t>First design a convolutional neural network, mainly used to extract image features</a:t>
            </a:r>
            <a:endParaRPr/>
          </a:p>
          <a:p>
            <a:pPr indent="-228600" lvl="1" marL="685800" rtl="0" algn="l">
              <a:lnSpc>
                <a:spcPct val="90000"/>
              </a:lnSpc>
              <a:spcBef>
                <a:spcPts val="500"/>
              </a:spcBef>
              <a:spcAft>
                <a:spcPts val="0"/>
              </a:spcAft>
              <a:buClr>
                <a:schemeClr val="dk1"/>
              </a:buClr>
              <a:buSzPts val="2400"/>
              <a:buChar char="•"/>
            </a:pPr>
            <a:r>
              <a:rPr lang="en-US"/>
              <a:t>We can get a feature vector for each image by applying this neural network </a:t>
            </a:r>
            <a:endParaRPr/>
          </a:p>
          <a:p>
            <a:pPr indent="-228600" lvl="1" marL="685800" rtl="0" algn="l">
              <a:lnSpc>
                <a:spcPct val="90000"/>
              </a:lnSpc>
              <a:spcBef>
                <a:spcPts val="500"/>
              </a:spcBef>
              <a:spcAft>
                <a:spcPts val="0"/>
              </a:spcAft>
              <a:buClr>
                <a:schemeClr val="dk1"/>
              </a:buClr>
              <a:buSzPts val="2400"/>
              <a:buChar char="•"/>
            </a:pPr>
            <a:r>
              <a:rPr lang="en-US"/>
              <a:t>Subtract these two eigenvectors to get a new vector</a:t>
            </a:r>
            <a:endParaRPr/>
          </a:p>
          <a:p>
            <a:pPr indent="-228600" lvl="1" marL="685800" rtl="0" algn="l">
              <a:lnSpc>
                <a:spcPct val="90000"/>
              </a:lnSpc>
              <a:spcBef>
                <a:spcPts val="500"/>
              </a:spcBef>
              <a:spcAft>
                <a:spcPts val="0"/>
              </a:spcAft>
              <a:buClr>
                <a:schemeClr val="dk1"/>
              </a:buClr>
              <a:buSzPts val="2400"/>
              <a:buChar char="•"/>
            </a:pPr>
            <a:r>
              <a:rPr lang="en-US"/>
              <a:t>Input the subtraction to a fully connected layer to obtain a scalar</a:t>
            </a:r>
            <a:endParaRPr/>
          </a:p>
          <a:p>
            <a:pPr indent="-228600" lvl="1" marL="685800" rtl="0" algn="l">
              <a:lnSpc>
                <a:spcPct val="90000"/>
              </a:lnSpc>
              <a:spcBef>
                <a:spcPts val="500"/>
              </a:spcBef>
              <a:spcAft>
                <a:spcPts val="0"/>
              </a:spcAft>
              <a:buClr>
                <a:schemeClr val="dk1"/>
              </a:buClr>
              <a:buSzPts val="2400"/>
              <a:buChar char="•"/>
            </a:pPr>
            <a:r>
              <a:rPr lang="en-US"/>
              <a:t>Finally, use the sigmoid function to compare the results. If the two pictures are of the same category, the output should be close to 1. On the contrary, the output should be close to 0.</a:t>
            </a:r>
            <a:endParaRPr/>
          </a:p>
          <a:p>
            <a:pPr indent="0" lvl="1" marL="4572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p:txBody>
      </p:sp>
      <p:sp>
        <p:nvSpPr>
          <p:cNvPr id="412" name="Google Shape;412;p57"/>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0"/>
          <p:cNvSpPr txBox="1"/>
          <p:nvPr/>
        </p:nvSpPr>
        <p:spPr>
          <a:xfrm>
            <a:off x="838080" y="365040"/>
            <a:ext cx="10515300" cy="13251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0" i="0" lang="en-US" sz="2800" u="none" cap="none" strike="noStrike">
                <a:solidFill>
                  <a:srgbClr val="004F9B"/>
                </a:solidFill>
                <a:latin typeface="Tahoma"/>
                <a:ea typeface="Tahoma"/>
                <a:cs typeface="Tahoma"/>
                <a:sym typeface="Tahoma"/>
              </a:rPr>
              <a:t>Neural Networks</a:t>
            </a:r>
            <a:endParaRPr b="0" i="0" sz="2800" u="none" cap="none" strike="noStrike">
              <a:solidFill>
                <a:srgbClr val="000000"/>
              </a:solidFill>
              <a:latin typeface="Arial"/>
              <a:ea typeface="Arial"/>
              <a:cs typeface="Arial"/>
              <a:sym typeface="Arial"/>
            </a:endParaRPr>
          </a:p>
        </p:txBody>
      </p:sp>
      <p:sp>
        <p:nvSpPr>
          <p:cNvPr id="216" name="Google Shape;216;p40"/>
          <p:cNvSpPr txBox="1"/>
          <p:nvPr/>
        </p:nvSpPr>
        <p:spPr>
          <a:xfrm>
            <a:off x="1005790" y="1486065"/>
            <a:ext cx="10515300" cy="435090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Char char="•"/>
            </a:pPr>
            <a:r>
              <a:rPr lang="en-US" sz="2800">
                <a:latin typeface="Tahoma"/>
                <a:ea typeface="Tahoma"/>
                <a:cs typeface="Tahoma"/>
                <a:sym typeface="Tahoma"/>
              </a:rPr>
              <a:t>Neural networks are a set of algorithms modele</a:t>
            </a:r>
            <a:r>
              <a:rPr lang="en-US" sz="2800">
                <a:latin typeface="Tahoma"/>
                <a:ea typeface="Tahoma"/>
                <a:cs typeface="Tahoma"/>
                <a:sym typeface="Tahoma"/>
              </a:rPr>
              <a:t>d loosely</a:t>
            </a:r>
            <a:r>
              <a:rPr lang="en-US" sz="2800">
                <a:latin typeface="Tahoma"/>
                <a:ea typeface="Tahoma"/>
                <a:cs typeface="Tahoma"/>
                <a:sym typeface="Tahoma"/>
              </a:rPr>
              <a:t> after the human brain</a:t>
            </a:r>
            <a:endParaRPr sz="2800">
              <a:latin typeface="Tahoma"/>
              <a:ea typeface="Tahoma"/>
              <a:cs typeface="Tahoma"/>
              <a:sym typeface="Tahoma"/>
            </a:endParaRPr>
          </a:p>
          <a:p>
            <a:pPr indent="0" lvl="0" marL="457200" marR="0" rtl="0" algn="l">
              <a:lnSpc>
                <a:spcPct val="90000"/>
              </a:lnSpc>
              <a:spcBef>
                <a:spcPts val="0"/>
              </a:spcBef>
              <a:spcAft>
                <a:spcPts val="0"/>
              </a:spcAft>
              <a:buNone/>
            </a:pPr>
            <a:r>
              <a:t/>
            </a:r>
            <a:endParaRPr sz="2800">
              <a:latin typeface="Tahoma"/>
              <a:ea typeface="Tahoma"/>
              <a:cs typeface="Tahoma"/>
              <a:sym typeface="Tahoma"/>
            </a:endParaRPr>
          </a:p>
          <a:p>
            <a:pPr indent="-228240" lvl="0" marL="228600" marR="0" rtl="0" algn="l">
              <a:lnSpc>
                <a:spcPct val="90000"/>
              </a:lnSpc>
              <a:spcBef>
                <a:spcPts val="0"/>
              </a:spcBef>
              <a:spcAft>
                <a:spcPts val="0"/>
              </a:spcAft>
              <a:buSzPts val="2800"/>
              <a:buFont typeface="Tahoma"/>
              <a:buChar char="•"/>
            </a:pPr>
            <a:r>
              <a:rPr lang="en-US" sz="2800">
                <a:latin typeface="Tahoma"/>
                <a:ea typeface="Tahoma"/>
                <a:cs typeface="Tahoma"/>
                <a:sym typeface="Tahoma"/>
              </a:rPr>
              <a:t>Universal approximators as they can learn to approximate an unknown function f(x) = y between any input x and output y</a:t>
            </a:r>
            <a:endParaRPr sz="2800">
              <a:latin typeface="Tahoma"/>
              <a:ea typeface="Tahoma"/>
              <a:cs typeface="Tahoma"/>
              <a:sym typeface="Tahoma"/>
            </a:endParaRPr>
          </a:p>
          <a:p>
            <a:pPr indent="0" lvl="0" marL="0" marR="0" rtl="0" algn="l">
              <a:lnSpc>
                <a:spcPct val="90000"/>
              </a:lnSpc>
              <a:spcBef>
                <a:spcPts val="0"/>
              </a:spcBef>
              <a:spcAft>
                <a:spcPts val="0"/>
              </a:spcAft>
              <a:buNone/>
            </a:pPr>
            <a:r>
              <a:t/>
            </a:r>
            <a:endParaRPr sz="2800">
              <a:latin typeface="Tahoma"/>
              <a:ea typeface="Tahoma"/>
              <a:cs typeface="Tahoma"/>
              <a:sym typeface="Tahoma"/>
            </a:endParaRPr>
          </a:p>
          <a:p>
            <a:pPr indent="0" lvl="0" marL="0" marR="0" rtl="0" algn="l">
              <a:lnSpc>
                <a:spcPct val="90000"/>
              </a:lnSpc>
              <a:spcBef>
                <a:spcPts val="0"/>
              </a:spcBef>
              <a:spcAft>
                <a:spcPts val="0"/>
              </a:spcAft>
              <a:buNone/>
            </a:pPr>
            <a:r>
              <a:t/>
            </a:r>
            <a:endParaRPr sz="2800">
              <a:latin typeface="Tahoma"/>
              <a:ea typeface="Tahoma"/>
              <a:cs typeface="Tahoma"/>
              <a:sym typeface="Tahoma"/>
            </a:endParaRPr>
          </a:p>
        </p:txBody>
      </p:sp>
      <p:pic>
        <p:nvPicPr>
          <p:cNvPr id="217" name="Google Shape;217;p40"/>
          <p:cNvPicPr preferRelativeResize="0"/>
          <p:nvPr/>
        </p:nvPicPr>
        <p:blipFill>
          <a:blip r:embed="rId3">
            <a:alphaModFix/>
          </a:blip>
          <a:stretch>
            <a:fillRect/>
          </a:stretch>
        </p:blipFill>
        <p:spPr>
          <a:xfrm>
            <a:off x="3475985" y="3755998"/>
            <a:ext cx="5574951" cy="2492800"/>
          </a:xfrm>
          <a:prstGeom prst="rect">
            <a:avLst/>
          </a:prstGeom>
          <a:noFill/>
          <a:ln>
            <a:noFill/>
          </a:ln>
        </p:spPr>
      </p:pic>
      <p:sp>
        <p:nvSpPr>
          <p:cNvPr id="218" name="Google Shape;218;p40"/>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
        <p:nvSpPr>
          <p:cNvPr id="219" name="Google Shape;219;p4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6" name="Shape 416"/>
        <p:cNvGrpSpPr/>
        <p:nvPr/>
      </p:nvGrpSpPr>
      <p:grpSpPr>
        <a:xfrm>
          <a:off x="0" y="0"/>
          <a:ext cx="0" cy="0"/>
          <a:chOff x="0" y="0"/>
          <a:chExt cx="0" cy="0"/>
        </a:xfrm>
      </p:grpSpPr>
      <p:sp>
        <p:nvSpPr>
          <p:cNvPr id="417" name="Google Shape;417;p58"/>
          <p:cNvSpPr txBox="1"/>
          <p:nvPr/>
        </p:nvSpPr>
        <p:spPr>
          <a:xfrm>
            <a:off x="838080" y="365040"/>
            <a:ext cx="10515240" cy="132516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0" i="0" lang="en-US" sz="2800" u="none" cap="none" strike="noStrike">
                <a:solidFill>
                  <a:srgbClr val="004F9B"/>
                </a:solidFill>
                <a:latin typeface="Tahoma"/>
                <a:ea typeface="Tahoma"/>
                <a:cs typeface="Tahoma"/>
                <a:sym typeface="Tahoma"/>
              </a:rPr>
              <a:t>Introduction to Convolutional </a:t>
            </a:r>
            <a:r>
              <a:rPr lang="en-US" sz="2800">
                <a:solidFill>
                  <a:srgbClr val="004F9B"/>
                </a:solidFill>
                <a:latin typeface="Tahoma"/>
                <a:ea typeface="Tahoma"/>
                <a:cs typeface="Tahoma"/>
                <a:sym typeface="Tahoma"/>
              </a:rPr>
              <a:t>N</a:t>
            </a:r>
            <a:r>
              <a:rPr b="0" i="0" lang="en-US" sz="2800" u="none" cap="none" strike="noStrike">
                <a:solidFill>
                  <a:srgbClr val="004F9B"/>
                </a:solidFill>
                <a:latin typeface="Tahoma"/>
                <a:ea typeface="Tahoma"/>
                <a:cs typeface="Tahoma"/>
                <a:sym typeface="Tahoma"/>
              </a:rPr>
              <a:t>eural </a:t>
            </a:r>
            <a:r>
              <a:rPr lang="en-US" sz="2800">
                <a:solidFill>
                  <a:srgbClr val="004F9B"/>
                </a:solidFill>
                <a:latin typeface="Tahoma"/>
                <a:ea typeface="Tahoma"/>
                <a:cs typeface="Tahoma"/>
                <a:sym typeface="Tahoma"/>
              </a:rPr>
              <a:t>N</a:t>
            </a:r>
            <a:r>
              <a:rPr b="0" i="0" lang="en-US" sz="2800" u="none" cap="none" strike="noStrike">
                <a:solidFill>
                  <a:srgbClr val="004F9B"/>
                </a:solidFill>
                <a:latin typeface="Tahoma"/>
                <a:ea typeface="Tahoma"/>
                <a:cs typeface="Tahoma"/>
                <a:sym typeface="Tahoma"/>
              </a:rPr>
              <a:t>etworks</a:t>
            </a:r>
            <a:r>
              <a:rPr lang="en-US" sz="2800">
                <a:solidFill>
                  <a:srgbClr val="004F9B"/>
                </a:solidFill>
                <a:latin typeface="Tahoma"/>
                <a:ea typeface="Tahoma"/>
                <a:cs typeface="Tahoma"/>
                <a:sym typeface="Tahoma"/>
              </a:rPr>
              <a:t> - CNN’s</a:t>
            </a:r>
            <a:endParaRPr b="0" i="0" sz="2800" u="none" cap="none" strike="noStrike">
              <a:solidFill>
                <a:srgbClr val="000000"/>
              </a:solidFill>
              <a:latin typeface="Arial"/>
              <a:ea typeface="Arial"/>
              <a:cs typeface="Arial"/>
              <a:sym typeface="Arial"/>
            </a:endParaRPr>
          </a:p>
        </p:txBody>
      </p:sp>
      <p:sp>
        <p:nvSpPr>
          <p:cNvPr id="418" name="Google Shape;418;p58"/>
          <p:cNvSpPr txBox="1"/>
          <p:nvPr/>
        </p:nvSpPr>
        <p:spPr>
          <a:xfrm>
            <a:off x="966030" y="1479335"/>
            <a:ext cx="10515300" cy="4350900"/>
          </a:xfrm>
          <a:prstGeom prst="rect">
            <a:avLst/>
          </a:prstGeom>
          <a:noFill/>
          <a:ln>
            <a:noFill/>
          </a:ln>
        </p:spPr>
        <p:txBody>
          <a:bodyPr anchorCtr="0" anchor="t" bIns="45700" lIns="91425" spcFirstLastPara="1" rIns="91425" wrap="square" tIns="45700">
            <a:noAutofit/>
          </a:bodyPr>
          <a:lstStyle/>
          <a:p>
            <a:pPr indent="-228240" lvl="0" marL="228600" rtl="0" algn="l">
              <a:lnSpc>
                <a:spcPct val="90000"/>
              </a:lnSpc>
              <a:spcBef>
                <a:spcPts val="0"/>
              </a:spcBef>
              <a:spcAft>
                <a:spcPts val="0"/>
              </a:spcAft>
              <a:buClr>
                <a:schemeClr val="dk1"/>
              </a:buClr>
              <a:buSzPts val="2800"/>
              <a:buChar char="•"/>
            </a:pPr>
            <a:r>
              <a:rPr lang="en-US" sz="2800">
                <a:solidFill>
                  <a:schemeClr val="dk1"/>
                </a:solidFill>
                <a:latin typeface="Tahoma"/>
                <a:ea typeface="Tahoma"/>
                <a:cs typeface="Tahoma"/>
                <a:sym typeface="Tahoma"/>
              </a:rPr>
              <a:t>CNN - A network architecture which learns </a:t>
            </a:r>
            <a:r>
              <a:rPr lang="en-US" sz="2800">
                <a:solidFill>
                  <a:schemeClr val="dk1"/>
                </a:solidFill>
                <a:latin typeface="Tahoma"/>
                <a:ea typeface="Tahoma"/>
                <a:cs typeface="Tahoma"/>
                <a:sym typeface="Tahoma"/>
              </a:rPr>
              <a:t>directly from images</a:t>
            </a:r>
            <a:endParaRPr sz="2800">
              <a:solidFill>
                <a:schemeClr val="dk1"/>
              </a:solidFill>
              <a:latin typeface="Tahoma"/>
              <a:ea typeface="Tahoma"/>
              <a:cs typeface="Tahoma"/>
              <a:sym typeface="Tahoma"/>
            </a:endParaRPr>
          </a:p>
          <a:p>
            <a:pPr indent="0" lvl="0" marL="457200" rtl="0" algn="l">
              <a:lnSpc>
                <a:spcPct val="90000"/>
              </a:lnSpc>
              <a:spcBef>
                <a:spcPts val="0"/>
              </a:spcBef>
              <a:spcAft>
                <a:spcPts val="0"/>
              </a:spcAft>
              <a:buNone/>
            </a:pPr>
            <a:r>
              <a:t/>
            </a:r>
            <a:endParaRPr sz="2800">
              <a:solidFill>
                <a:schemeClr val="dk1"/>
              </a:solidFill>
              <a:latin typeface="Tahoma"/>
              <a:ea typeface="Tahoma"/>
              <a:cs typeface="Tahoma"/>
              <a:sym typeface="Tahoma"/>
            </a:endParaRPr>
          </a:p>
          <a:p>
            <a:pPr indent="-381000" lvl="1" marL="914400" marR="0" rtl="0" algn="l">
              <a:lnSpc>
                <a:spcPct val="90000"/>
              </a:lnSpc>
              <a:spcBef>
                <a:spcPts val="499"/>
              </a:spcBef>
              <a:spcAft>
                <a:spcPts val="0"/>
              </a:spcAft>
              <a:buClr>
                <a:srgbClr val="000000"/>
              </a:buClr>
              <a:buSzPts val="2400"/>
              <a:buFont typeface="Arial"/>
              <a:buChar char="•"/>
            </a:pPr>
            <a:r>
              <a:rPr lang="en-US" sz="2400">
                <a:latin typeface="Tahoma"/>
                <a:ea typeface="Tahoma"/>
                <a:cs typeface="Tahoma"/>
                <a:sym typeface="Tahoma"/>
              </a:rPr>
              <a:t>B</a:t>
            </a:r>
            <a:r>
              <a:rPr i="0" lang="en-US" sz="2400" u="none" cap="none" strike="noStrike">
                <a:solidFill>
                  <a:srgbClr val="000000"/>
                </a:solidFill>
                <a:latin typeface="Tahoma"/>
                <a:ea typeface="Tahoma"/>
                <a:cs typeface="Tahoma"/>
                <a:sym typeface="Tahoma"/>
              </a:rPr>
              <a:t>efore</a:t>
            </a:r>
            <a:r>
              <a:rPr b="0" i="0" lang="en-US" sz="2400" u="none" cap="none" strike="noStrike">
                <a:solidFill>
                  <a:srgbClr val="000000"/>
                </a:solidFill>
                <a:latin typeface="Tahoma"/>
                <a:ea typeface="Tahoma"/>
                <a:cs typeface="Tahoma"/>
                <a:sym typeface="Tahoma"/>
              </a:rPr>
              <a:t>: pre-defined kernels extract a given feature from the image</a:t>
            </a:r>
            <a:endParaRPr b="0" i="0" sz="2400" u="none" cap="none" strike="noStrike">
              <a:solidFill>
                <a:srgbClr val="000000"/>
              </a:solidFill>
              <a:latin typeface="Tahoma"/>
              <a:ea typeface="Tahoma"/>
              <a:cs typeface="Tahoma"/>
              <a:sym typeface="Tahoma"/>
            </a:endParaRPr>
          </a:p>
          <a:p>
            <a:pPr indent="0" lvl="0" marL="914400" marR="0" rtl="0" algn="l">
              <a:lnSpc>
                <a:spcPct val="90000"/>
              </a:lnSpc>
              <a:spcBef>
                <a:spcPts val="499"/>
              </a:spcBef>
              <a:spcAft>
                <a:spcPts val="0"/>
              </a:spcAft>
              <a:buNone/>
            </a:pPr>
            <a:r>
              <a:t/>
            </a:r>
            <a:endParaRPr sz="2400">
              <a:latin typeface="Tahoma"/>
              <a:ea typeface="Tahoma"/>
              <a:cs typeface="Tahoma"/>
              <a:sym typeface="Tahoma"/>
            </a:endParaRPr>
          </a:p>
          <a:p>
            <a:pPr indent="-381000" lvl="1" marL="914400" marR="0" rtl="0" algn="l">
              <a:lnSpc>
                <a:spcPct val="90000"/>
              </a:lnSpc>
              <a:spcBef>
                <a:spcPts val="499"/>
              </a:spcBef>
              <a:spcAft>
                <a:spcPts val="0"/>
              </a:spcAft>
              <a:buClr>
                <a:srgbClr val="000000"/>
              </a:buClr>
              <a:buSzPts val="2400"/>
              <a:buFont typeface="Arial"/>
              <a:buChar char="•"/>
            </a:pPr>
            <a:r>
              <a:rPr lang="en-US" sz="2400">
                <a:latin typeface="Tahoma"/>
                <a:ea typeface="Tahoma"/>
                <a:cs typeface="Tahoma"/>
                <a:sym typeface="Tahoma"/>
              </a:rPr>
              <a:t>N</a:t>
            </a:r>
            <a:r>
              <a:rPr i="0" lang="en-US" sz="2400" u="none" cap="none" strike="noStrike">
                <a:solidFill>
                  <a:srgbClr val="000000"/>
                </a:solidFill>
                <a:latin typeface="Tahoma"/>
                <a:ea typeface="Tahoma"/>
                <a:cs typeface="Tahoma"/>
                <a:sym typeface="Tahoma"/>
              </a:rPr>
              <a:t>ow</a:t>
            </a:r>
            <a:r>
              <a:rPr b="0" i="0" lang="en-US" sz="2400" u="none" cap="none" strike="noStrike">
                <a:solidFill>
                  <a:srgbClr val="000000"/>
                </a:solidFill>
                <a:latin typeface="Tahoma"/>
                <a:ea typeface="Tahoma"/>
                <a:cs typeface="Tahoma"/>
                <a:sym typeface="Tahoma"/>
              </a:rPr>
              <a:t>: neural network learns the kernels to extract meaningful features from the image</a:t>
            </a:r>
            <a:endParaRPr b="0" i="0" sz="2400" u="none" cap="none" strike="noStrike">
              <a:solidFill>
                <a:srgbClr val="000000"/>
              </a:solidFill>
              <a:latin typeface="Tahoma"/>
              <a:ea typeface="Tahoma"/>
              <a:cs typeface="Tahoma"/>
              <a:sym typeface="Tahoma"/>
            </a:endParaRPr>
          </a:p>
        </p:txBody>
      </p:sp>
      <p:pic>
        <p:nvPicPr>
          <p:cNvPr id="419" name="Google Shape;419;p58"/>
          <p:cNvPicPr preferRelativeResize="0"/>
          <p:nvPr/>
        </p:nvPicPr>
        <p:blipFill rotWithShape="1">
          <a:blip r:embed="rId3">
            <a:alphaModFix/>
          </a:blip>
          <a:srcRect b="0" l="0" r="0" t="0"/>
          <a:stretch/>
        </p:blipFill>
        <p:spPr>
          <a:xfrm>
            <a:off x="5520793" y="3706735"/>
            <a:ext cx="4208760" cy="2301120"/>
          </a:xfrm>
          <a:prstGeom prst="rect">
            <a:avLst/>
          </a:prstGeom>
          <a:noFill/>
          <a:ln>
            <a:noFill/>
          </a:ln>
        </p:spPr>
      </p:pic>
      <p:sp>
        <p:nvSpPr>
          <p:cNvPr id="420" name="Google Shape;420;p58"/>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21" name="Google Shape;421;p58"/>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9"/>
          <p:cNvSpPr txBox="1"/>
          <p:nvPr/>
        </p:nvSpPr>
        <p:spPr>
          <a:xfrm>
            <a:off x="838380" y="353415"/>
            <a:ext cx="10515300" cy="13251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2800">
                <a:solidFill>
                  <a:srgbClr val="004F9B"/>
                </a:solidFill>
                <a:latin typeface="Tahoma"/>
                <a:ea typeface="Tahoma"/>
                <a:cs typeface="Tahoma"/>
                <a:sym typeface="Tahoma"/>
              </a:rPr>
              <a:t>Advantages of CNN</a:t>
            </a:r>
            <a:endParaRPr b="0" i="0" sz="2800" u="none" cap="none" strike="noStrike">
              <a:solidFill>
                <a:srgbClr val="000000"/>
              </a:solidFill>
              <a:latin typeface="Arial"/>
              <a:ea typeface="Arial"/>
              <a:cs typeface="Arial"/>
              <a:sym typeface="Arial"/>
            </a:endParaRPr>
          </a:p>
        </p:txBody>
      </p:sp>
      <p:sp>
        <p:nvSpPr>
          <p:cNvPr id="427" name="Google Shape;427;p59"/>
          <p:cNvSpPr txBox="1"/>
          <p:nvPr/>
        </p:nvSpPr>
        <p:spPr>
          <a:xfrm>
            <a:off x="929355" y="1479485"/>
            <a:ext cx="10515300" cy="43509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499"/>
              </a:spcBef>
              <a:spcAft>
                <a:spcPts val="0"/>
              </a:spcAft>
              <a:buClr>
                <a:schemeClr val="dk1"/>
              </a:buClr>
              <a:buSzPts val="2400"/>
              <a:buChar char="•"/>
            </a:pPr>
            <a:r>
              <a:rPr lang="en-US" sz="2400">
                <a:solidFill>
                  <a:schemeClr val="dk1"/>
                </a:solidFill>
                <a:latin typeface="Tahoma"/>
                <a:ea typeface="Tahoma"/>
                <a:cs typeface="Tahoma"/>
                <a:sym typeface="Tahoma"/>
              </a:rPr>
              <a:t>Image and video recognition</a:t>
            </a:r>
            <a:endParaRPr sz="2400">
              <a:solidFill>
                <a:schemeClr val="dk1"/>
              </a:solidFill>
              <a:latin typeface="Tahoma"/>
              <a:ea typeface="Tahoma"/>
              <a:cs typeface="Tahoma"/>
              <a:sym typeface="Tahoma"/>
            </a:endParaRPr>
          </a:p>
          <a:p>
            <a:pPr indent="-381000" lvl="0" marL="457200" rtl="0" algn="l">
              <a:lnSpc>
                <a:spcPct val="90000"/>
              </a:lnSpc>
              <a:spcBef>
                <a:spcPts val="499"/>
              </a:spcBef>
              <a:spcAft>
                <a:spcPts val="0"/>
              </a:spcAft>
              <a:buClr>
                <a:schemeClr val="dk1"/>
              </a:buClr>
              <a:buSzPts val="2400"/>
              <a:buFont typeface="Tahoma"/>
              <a:buChar char="•"/>
            </a:pPr>
            <a:r>
              <a:rPr lang="en-US" sz="2400">
                <a:solidFill>
                  <a:schemeClr val="dk1"/>
                </a:solidFill>
                <a:latin typeface="Tahoma"/>
                <a:ea typeface="Tahoma"/>
                <a:cs typeface="Tahoma"/>
                <a:sym typeface="Tahoma"/>
              </a:rPr>
              <a:t>Image classification and segmentation</a:t>
            </a:r>
            <a:endParaRPr sz="2400">
              <a:solidFill>
                <a:schemeClr val="dk1"/>
              </a:solidFill>
              <a:latin typeface="Tahoma"/>
              <a:ea typeface="Tahoma"/>
              <a:cs typeface="Tahoma"/>
              <a:sym typeface="Tahoma"/>
            </a:endParaRPr>
          </a:p>
          <a:p>
            <a:pPr indent="-381000" lvl="0" marL="457200" rtl="0" algn="l">
              <a:lnSpc>
                <a:spcPct val="90000"/>
              </a:lnSpc>
              <a:spcBef>
                <a:spcPts val="499"/>
              </a:spcBef>
              <a:spcAft>
                <a:spcPts val="0"/>
              </a:spcAft>
              <a:buClr>
                <a:schemeClr val="dk1"/>
              </a:buClr>
              <a:buSzPts val="2400"/>
              <a:buFont typeface="Tahoma"/>
              <a:buChar char="•"/>
            </a:pPr>
            <a:r>
              <a:rPr lang="en-US" sz="2400">
                <a:solidFill>
                  <a:schemeClr val="dk1"/>
                </a:solidFill>
                <a:latin typeface="Tahoma"/>
                <a:ea typeface="Tahoma"/>
                <a:cs typeface="Tahoma"/>
                <a:sym typeface="Tahoma"/>
              </a:rPr>
              <a:t>Object detection</a:t>
            </a:r>
            <a:endParaRPr sz="2400">
              <a:solidFill>
                <a:schemeClr val="dk1"/>
              </a:solidFill>
              <a:latin typeface="Tahoma"/>
              <a:ea typeface="Tahoma"/>
              <a:cs typeface="Tahoma"/>
              <a:sym typeface="Tahoma"/>
            </a:endParaRPr>
          </a:p>
          <a:p>
            <a:pPr indent="-381000" lvl="0" marL="457200" rtl="0" algn="l">
              <a:lnSpc>
                <a:spcPct val="90000"/>
              </a:lnSpc>
              <a:spcBef>
                <a:spcPts val="499"/>
              </a:spcBef>
              <a:spcAft>
                <a:spcPts val="0"/>
              </a:spcAft>
              <a:buClr>
                <a:schemeClr val="dk1"/>
              </a:buClr>
              <a:buSzPts val="2400"/>
              <a:buFont typeface="Tahoma"/>
              <a:buChar char="•"/>
            </a:pPr>
            <a:r>
              <a:rPr lang="en-US" sz="2400">
                <a:solidFill>
                  <a:schemeClr val="dk1"/>
                </a:solidFill>
                <a:latin typeface="Tahoma"/>
                <a:ea typeface="Tahoma"/>
                <a:cs typeface="Tahoma"/>
                <a:sym typeface="Tahoma"/>
              </a:rPr>
              <a:t>Visual question answering</a:t>
            </a:r>
            <a:endParaRPr sz="2400">
              <a:solidFill>
                <a:schemeClr val="dk1"/>
              </a:solidFill>
              <a:latin typeface="Tahoma"/>
              <a:ea typeface="Tahoma"/>
              <a:cs typeface="Tahoma"/>
              <a:sym typeface="Tahoma"/>
            </a:endParaRPr>
          </a:p>
          <a:p>
            <a:pPr indent="-381000" lvl="0" marL="457200" rtl="0" algn="l">
              <a:lnSpc>
                <a:spcPct val="90000"/>
              </a:lnSpc>
              <a:spcBef>
                <a:spcPts val="499"/>
              </a:spcBef>
              <a:spcAft>
                <a:spcPts val="0"/>
              </a:spcAft>
              <a:buClr>
                <a:schemeClr val="dk1"/>
              </a:buClr>
              <a:buSzPts val="2400"/>
              <a:buFont typeface="Tahoma"/>
              <a:buChar char="•"/>
            </a:pPr>
            <a:r>
              <a:rPr lang="en-US" sz="2400">
                <a:solidFill>
                  <a:schemeClr val="dk1"/>
                </a:solidFill>
                <a:latin typeface="Tahoma"/>
                <a:ea typeface="Tahoma"/>
                <a:cs typeface="Tahoma"/>
                <a:sym typeface="Tahoma"/>
              </a:rPr>
              <a:t>Image captioning</a:t>
            </a:r>
            <a:endParaRPr sz="2400">
              <a:solidFill>
                <a:schemeClr val="dk1"/>
              </a:solidFill>
              <a:latin typeface="Tahoma"/>
              <a:ea typeface="Tahoma"/>
              <a:cs typeface="Tahoma"/>
              <a:sym typeface="Tahoma"/>
            </a:endParaRPr>
          </a:p>
          <a:p>
            <a:pPr indent="0" lvl="0" marL="0" rtl="0" algn="l">
              <a:lnSpc>
                <a:spcPct val="90000"/>
              </a:lnSpc>
              <a:spcBef>
                <a:spcPts val="499"/>
              </a:spcBef>
              <a:spcAft>
                <a:spcPts val="0"/>
              </a:spcAft>
              <a:buNone/>
            </a:pPr>
            <a:r>
              <a:t/>
            </a:r>
            <a:endParaRPr sz="2400">
              <a:latin typeface="Tahoma"/>
              <a:ea typeface="Tahoma"/>
              <a:cs typeface="Tahoma"/>
              <a:sym typeface="Tahoma"/>
            </a:endParaRPr>
          </a:p>
          <a:p>
            <a:pPr indent="0" lvl="0" marL="0" marR="0" rtl="0" algn="l">
              <a:spcBef>
                <a:spcPts val="0"/>
              </a:spcBef>
              <a:spcAft>
                <a:spcPts val="0"/>
              </a:spcAft>
              <a:buNone/>
            </a:pPr>
            <a:r>
              <a:t/>
            </a:r>
            <a:endParaRPr b="0" sz="2400" strike="noStrike">
              <a:solidFill>
                <a:srgbClr val="000000"/>
              </a:solidFill>
              <a:latin typeface="Tahoma"/>
              <a:ea typeface="Tahoma"/>
              <a:cs typeface="Tahoma"/>
              <a:sym typeface="Tahoma"/>
            </a:endParaRPr>
          </a:p>
          <a:p>
            <a:pPr indent="0" lvl="0" marL="0" marR="0" rtl="0" algn="l">
              <a:spcBef>
                <a:spcPts val="0"/>
              </a:spcBef>
              <a:spcAft>
                <a:spcPts val="0"/>
              </a:spcAft>
              <a:buNone/>
            </a:pPr>
            <a:r>
              <a:t/>
            </a:r>
            <a:endParaRPr b="0" sz="2400" strike="noStrike">
              <a:solidFill>
                <a:srgbClr val="000000"/>
              </a:solidFill>
              <a:latin typeface="Tahoma"/>
              <a:ea typeface="Tahoma"/>
              <a:cs typeface="Tahoma"/>
              <a:sym typeface="Tahoma"/>
            </a:endParaRPr>
          </a:p>
        </p:txBody>
      </p:sp>
      <p:sp>
        <p:nvSpPr>
          <p:cNvPr id="428" name="Google Shape;428;p59"/>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29" name="Google Shape;429;p59"/>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0"/>
          <p:cNvSpPr txBox="1"/>
          <p:nvPr/>
        </p:nvSpPr>
        <p:spPr>
          <a:xfrm>
            <a:off x="83838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2800" strike="noStrike">
                <a:solidFill>
                  <a:srgbClr val="004F9B"/>
                </a:solidFill>
                <a:latin typeface="Tahoma"/>
                <a:ea typeface="Tahoma"/>
                <a:cs typeface="Tahoma"/>
                <a:sym typeface="Tahoma"/>
              </a:rPr>
              <a:t>Siamese Neural Networks - General Architecture</a:t>
            </a:r>
            <a:endParaRPr b="0" sz="2800" strike="noStrike">
              <a:solidFill>
                <a:srgbClr val="000000"/>
              </a:solidFill>
              <a:latin typeface="Arial"/>
              <a:ea typeface="Arial"/>
              <a:cs typeface="Arial"/>
              <a:sym typeface="Arial"/>
            </a:endParaRPr>
          </a:p>
        </p:txBody>
      </p:sp>
      <p:sp>
        <p:nvSpPr>
          <p:cNvPr id="435" name="Google Shape;435;p60"/>
          <p:cNvSpPr/>
          <p:nvPr/>
        </p:nvSpPr>
        <p:spPr>
          <a:xfrm>
            <a:off x="7797725" y="1810825"/>
            <a:ext cx="4321200" cy="3818400"/>
          </a:xfrm>
          <a:prstGeom prst="rect">
            <a:avLst/>
          </a:prstGeom>
          <a:noFill/>
          <a:ln>
            <a:noFill/>
          </a:ln>
        </p:spPr>
        <p:txBody>
          <a:bodyPr anchorCtr="0" anchor="t" bIns="45000" lIns="90000" spcFirstLastPara="1" rIns="90000" wrap="square" tIns="45000">
            <a:noAutofit/>
          </a:bodyPr>
          <a:lstStyle/>
          <a:p>
            <a:pPr indent="-342900" lvl="0" marL="457200" marR="0" rtl="0" algn="l">
              <a:lnSpc>
                <a:spcPct val="100000"/>
              </a:lnSpc>
              <a:spcBef>
                <a:spcPts val="0"/>
              </a:spcBef>
              <a:spcAft>
                <a:spcPts val="0"/>
              </a:spcAft>
              <a:buSzPts val="1800"/>
              <a:buFont typeface="Tahoma"/>
              <a:buChar char="●"/>
            </a:pPr>
            <a:r>
              <a:rPr lang="en-US" sz="1800">
                <a:latin typeface="Tahoma"/>
                <a:ea typeface="Tahoma"/>
                <a:cs typeface="Tahoma"/>
                <a:sym typeface="Tahoma"/>
              </a:rPr>
              <a:t>Consists of twin networks which accept distinct inputs</a:t>
            </a:r>
            <a:endParaRPr sz="1800">
              <a:latin typeface="Tahoma"/>
              <a:ea typeface="Tahoma"/>
              <a:cs typeface="Tahoma"/>
              <a:sym typeface="Tahoma"/>
            </a:endParaRPr>
          </a:p>
          <a:p>
            <a:pPr indent="0" lvl="0" marL="457200" marR="0" rtl="0" algn="l">
              <a:lnSpc>
                <a:spcPct val="100000"/>
              </a:lnSpc>
              <a:spcBef>
                <a:spcPts val="0"/>
              </a:spcBef>
              <a:spcAft>
                <a:spcPts val="0"/>
              </a:spcAft>
              <a:buNone/>
            </a:pPr>
            <a:r>
              <a:t/>
            </a:r>
            <a:endParaRPr sz="1800">
              <a:latin typeface="Tahoma"/>
              <a:ea typeface="Tahoma"/>
              <a:cs typeface="Tahoma"/>
              <a:sym typeface="Tahoma"/>
            </a:endParaRPr>
          </a:p>
          <a:p>
            <a:pPr indent="-342900" lvl="0" marL="457200" marR="0" rtl="0" algn="l">
              <a:lnSpc>
                <a:spcPct val="100000"/>
              </a:lnSpc>
              <a:spcBef>
                <a:spcPts val="0"/>
              </a:spcBef>
              <a:spcAft>
                <a:spcPts val="0"/>
              </a:spcAft>
              <a:buSzPts val="1800"/>
              <a:buFont typeface="Tahoma"/>
              <a:buChar char="●"/>
            </a:pPr>
            <a:r>
              <a:rPr lang="en-US" sz="1800">
                <a:latin typeface="Tahoma"/>
                <a:ea typeface="Tahoma"/>
                <a:cs typeface="Tahoma"/>
                <a:sym typeface="Tahoma"/>
              </a:rPr>
              <a:t>These two subnetworks have the same architecture, parameters and </a:t>
            </a:r>
            <a:r>
              <a:rPr lang="en-US" sz="1800">
                <a:latin typeface="Tahoma"/>
                <a:ea typeface="Tahoma"/>
                <a:cs typeface="Tahoma"/>
                <a:sym typeface="Tahoma"/>
              </a:rPr>
              <a:t>mirror</a:t>
            </a:r>
            <a:r>
              <a:rPr lang="en-US" sz="1800">
                <a:latin typeface="Tahoma"/>
                <a:ea typeface="Tahoma"/>
                <a:cs typeface="Tahoma"/>
                <a:sym typeface="Tahoma"/>
              </a:rPr>
              <a:t> each other</a:t>
            </a:r>
            <a:endParaRPr sz="1800">
              <a:latin typeface="Tahoma"/>
              <a:ea typeface="Tahoma"/>
              <a:cs typeface="Tahoma"/>
              <a:sym typeface="Tahoma"/>
            </a:endParaRPr>
          </a:p>
          <a:p>
            <a:pPr indent="0" lvl="0" marL="457200" marR="0" rtl="0" algn="l">
              <a:lnSpc>
                <a:spcPct val="100000"/>
              </a:lnSpc>
              <a:spcBef>
                <a:spcPts val="0"/>
              </a:spcBef>
              <a:spcAft>
                <a:spcPts val="0"/>
              </a:spcAft>
              <a:buNone/>
            </a:pPr>
            <a:r>
              <a:t/>
            </a:r>
            <a:endParaRPr sz="1800">
              <a:latin typeface="Tahoma"/>
              <a:ea typeface="Tahoma"/>
              <a:cs typeface="Tahoma"/>
              <a:sym typeface="Tahoma"/>
            </a:endParaRPr>
          </a:p>
          <a:p>
            <a:pPr indent="-342900" lvl="0" marL="457200" marR="0" rtl="0" algn="l">
              <a:lnSpc>
                <a:spcPct val="100000"/>
              </a:lnSpc>
              <a:spcBef>
                <a:spcPts val="0"/>
              </a:spcBef>
              <a:spcAft>
                <a:spcPts val="0"/>
              </a:spcAft>
              <a:buSzPts val="1800"/>
              <a:buFont typeface="Tahoma"/>
              <a:buChar char="●"/>
            </a:pPr>
            <a:r>
              <a:rPr lang="en-US" sz="1800">
                <a:latin typeface="Tahoma"/>
                <a:ea typeface="Tahoma"/>
                <a:cs typeface="Tahoma"/>
                <a:sym typeface="Tahoma"/>
              </a:rPr>
              <a:t>Compute the Euclidean distance between the latent representations and fed through a sigmoid activation to obtain a similarity score</a:t>
            </a:r>
            <a:endParaRPr sz="1800">
              <a:latin typeface="Tahoma"/>
              <a:ea typeface="Tahoma"/>
              <a:cs typeface="Tahoma"/>
              <a:sym typeface="Tahoma"/>
            </a:endParaRPr>
          </a:p>
          <a:p>
            <a:pPr indent="0" lvl="0" marL="0" marR="0" rtl="0" algn="l">
              <a:lnSpc>
                <a:spcPct val="100000"/>
              </a:lnSpc>
              <a:spcBef>
                <a:spcPts val="0"/>
              </a:spcBef>
              <a:spcAft>
                <a:spcPts val="0"/>
              </a:spcAft>
              <a:buNone/>
            </a:pPr>
            <a:r>
              <a:t/>
            </a:r>
            <a:endParaRPr sz="1800">
              <a:latin typeface="Tahoma"/>
              <a:ea typeface="Tahoma"/>
              <a:cs typeface="Tahoma"/>
              <a:sym typeface="Tahoma"/>
            </a:endParaRPr>
          </a:p>
          <a:p>
            <a:pPr indent="0" lvl="0" marL="0" marR="0" rtl="0" algn="l">
              <a:lnSpc>
                <a:spcPct val="100000"/>
              </a:lnSpc>
              <a:spcBef>
                <a:spcPts val="0"/>
              </a:spcBef>
              <a:spcAft>
                <a:spcPts val="0"/>
              </a:spcAft>
              <a:buNone/>
            </a:pPr>
            <a:r>
              <a:t/>
            </a:r>
            <a:endParaRPr sz="1800">
              <a:latin typeface="Tahoma"/>
              <a:ea typeface="Tahoma"/>
              <a:cs typeface="Tahoma"/>
              <a:sym typeface="Tahoma"/>
            </a:endParaRPr>
          </a:p>
          <a:p>
            <a:pPr indent="0" lvl="0" marL="0" marR="0" rtl="0" algn="l">
              <a:lnSpc>
                <a:spcPct val="100000"/>
              </a:lnSpc>
              <a:spcBef>
                <a:spcPts val="0"/>
              </a:spcBef>
              <a:spcAft>
                <a:spcPts val="0"/>
              </a:spcAft>
              <a:buNone/>
            </a:pPr>
            <a:r>
              <a:t/>
            </a:r>
            <a:endParaRPr sz="1800">
              <a:latin typeface="Tahoma"/>
              <a:ea typeface="Tahoma"/>
              <a:cs typeface="Tahoma"/>
              <a:sym typeface="Tahoma"/>
            </a:endParaRPr>
          </a:p>
          <a:p>
            <a:pPr indent="0" lvl="0" marL="457200" marR="0" rtl="0" algn="l">
              <a:lnSpc>
                <a:spcPct val="100000"/>
              </a:lnSpc>
              <a:spcBef>
                <a:spcPts val="0"/>
              </a:spcBef>
              <a:spcAft>
                <a:spcPts val="0"/>
              </a:spcAft>
              <a:buNone/>
            </a:pPr>
            <a:r>
              <a:t/>
            </a:r>
            <a:endParaRPr sz="1800">
              <a:latin typeface="Tahoma"/>
              <a:ea typeface="Tahoma"/>
              <a:cs typeface="Tahoma"/>
              <a:sym typeface="Tahoma"/>
            </a:endParaRPr>
          </a:p>
          <a:p>
            <a:pPr indent="0" lvl="0" marL="457200" marR="0" rtl="0" algn="l">
              <a:lnSpc>
                <a:spcPct val="100000"/>
              </a:lnSpc>
              <a:spcBef>
                <a:spcPts val="0"/>
              </a:spcBef>
              <a:spcAft>
                <a:spcPts val="0"/>
              </a:spcAft>
              <a:buNone/>
            </a:pPr>
            <a:r>
              <a:t/>
            </a:r>
            <a:endParaRPr sz="2100">
              <a:latin typeface="Tahoma"/>
              <a:ea typeface="Tahoma"/>
              <a:cs typeface="Tahoma"/>
              <a:sym typeface="Tahoma"/>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p:txBody>
      </p:sp>
      <p:pic>
        <p:nvPicPr>
          <p:cNvPr id="436" name="Google Shape;436;p60"/>
          <p:cNvPicPr preferRelativeResize="0"/>
          <p:nvPr/>
        </p:nvPicPr>
        <p:blipFill>
          <a:blip r:embed="rId3">
            <a:alphaModFix/>
          </a:blip>
          <a:stretch>
            <a:fillRect/>
          </a:stretch>
        </p:blipFill>
        <p:spPr>
          <a:xfrm>
            <a:off x="838075" y="1810815"/>
            <a:ext cx="7033201" cy="3445660"/>
          </a:xfrm>
          <a:prstGeom prst="rect">
            <a:avLst/>
          </a:prstGeom>
          <a:noFill/>
          <a:ln>
            <a:noFill/>
          </a:ln>
        </p:spPr>
      </p:pic>
      <p:sp>
        <p:nvSpPr>
          <p:cNvPr id="437" name="Google Shape;437;p60"/>
          <p:cNvSpPr txBox="1"/>
          <p:nvPr/>
        </p:nvSpPr>
        <p:spPr>
          <a:xfrm>
            <a:off x="1059475" y="6289300"/>
            <a:ext cx="6414000" cy="2223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499"/>
              </a:spcBef>
              <a:spcAft>
                <a:spcPts val="0"/>
              </a:spcAft>
              <a:buNone/>
            </a:pPr>
            <a:r>
              <a:rPr lang="en-US" sz="4800">
                <a:latin typeface="Tahoma"/>
                <a:ea typeface="Tahoma"/>
                <a:cs typeface="Tahoma"/>
                <a:sym typeface="Tahoma"/>
              </a:rPr>
              <a:t>Source: </a:t>
            </a:r>
            <a:r>
              <a:rPr lang="en-US" sz="3000">
                <a:solidFill>
                  <a:schemeClr val="dk1"/>
                </a:solidFill>
              </a:rPr>
              <a:t> </a:t>
            </a:r>
            <a:r>
              <a:rPr lang="en-US" sz="4800" u="sng">
                <a:solidFill>
                  <a:schemeClr val="hlink"/>
                </a:solidFill>
                <a:latin typeface="Tahoma"/>
                <a:ea typeface="Tahoma"/>
                <a:cs typeface="Tahoma"/>
                <a:sym typeface="Tahoma"/>
                <a:hlinkClick r:id="rId4"/>
              </a:rPr>
              <a:t>Siamese Neural Networks</a:t>
            </a:r>
            <a:endParaRPr sz="4800">
              <a:latin typeface="Tahoma"/>
              <a:ea typeface="Tahoma"/>
              <a:cs typeface="Tahoma"/>
              <a:sym typeface="Tahoma"/>
            </a:endParaRPr>
          </a:p>
          <a:p>
            <a:pPr indent="0" lvl="0" marL="0" marR="0" rtl="0" algn="l">
              <a:spcBef>
                <a:spcPts val="0"/>
              </a:spcBef>
              <a:spcAft>
                <a:spcPts val="0"/>
              </a:spcAft>
              <a:buNone/>
            </a:pPr>
            <a:r>
              <a:t/>
            </a:r>
            <a:endParaRPr b="0" sz="2400" strike="noStrike">
              <a:solidFill>
                <a:srgbClr val="000000"/>
              </a:solidFill>
              <a:latin typeface="Tahoma"/>
              <a:ea typeface="Tahoma"/>
              <a:cs typeface="Tahoma"/>
              <a:sym typeface="Tahoma"/>
            </a:endParaRPr>
          </a:p>
          <a:p>
            <a:pPr indent="0" lvl="0" marL="0" marR="0" rtl="0" algn="l">
              <a:spcBef>
                <a:spcPts val="0"/>
              </a:spcBef>
              <a:spcAft>
                <a:spcPts val="0"/>
              </a:spcAft>
              <a:buNone/>
            </a:pPr>
            <a:r>
              <a:t/>
            </a:r>
            <a:endParaRPr b="0" sz="2400" strike="noStrike">
              <a:solidFill>
                <a:srgbClr val="000000"/>
              </a:solidFill>
              <a:latin typeface="Tahoma"/>
              <a:ea typeface="Tahoma"/>
              <a:cs typeface="Tahoma"/>
              <a:sym typeface="Tahoma"/>
            </a:endParaRPr>
          </a:p>
        </p:txBody>
      </p:sp>
      <p:sp>
        <p:nvSpPr>
          <p:cNvPr id="438" name="Google Shape;438;p6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39" name="Google Shape;439;p60"/>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1"/>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2800">
                <a:solidFill>
                  <a:srgbClr val="004F9B"/>
                </a:solidFill>
                <a:latin typeface="Tahoma"/>
                <a:ea typeface="Tahoma"/>
                <a:cs typeface="Tahoma"/>
                <a:sym typeface="Tahoma"/>
              </a:rPr>
              <a:t>Dataset and </a:t>
            </a:r>
            <a:r>
              <a:rPr lang="en-US" sz="2800">
                <a:solidFill>
                  <a:srgbClr val="004F9B"/>
                </a:solidFill>
                <a:latin typeface="Tahoma"/>
                <a:ea typeface="Tahoma"/>
                <a:cs typeface="Tahoma"/>
                <a:sym typeface="Tahoma"/>
              </a:rPr>
              <a:t>Pre-processing</a:t>
            </a:r>
            <a:endParaRPr b="0" sz="2800" strike="noStrike">
              <a:solidFill>
                <a:srgbClr val="000000"/>
              </a:solidFill>
              <a:latin typeface="Arial"/>
              <a:ea typeface="Arial"/>
              <a:cs typeface="Arial"/>
              <a:sym typeface="Arial"/>
            </a:endParaRPr>
          </a:p>
        </p:txBody>
      </p:sp>
      <p:sp>
        <p:nvSpPr>
          <p:cNvPr id="445" name="Google Shape;445;p61"/>
          <p:cNvSpPr txBox="1"/>
          <p:nvPr/>
        </p:nvSpPr>
        <p:spPr>
          <a:xfrm>
            <a:off x="788755" y="1480185"/>
            <a:ext cx="10515300" cy="435090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lang="en-US" sz="2800" u="sng">
                <a:solidFill>
                  <a:schemeClr val="hlink"/>
                </a:solidFill>
                <a:latin typeface="Tahoma"/>
                <a:ea typeface="Tahoma"/>
                <a:cs typeface="Tahoma"/>
                <a:sym typeface="Tahoma"/>
                <a:hlinkClick r:id="rId3"/>
              </a:rPr>
              <a:t>MVTEC AD</a:t>
            </a:r>
            <a:r>
              <a:rPr lang="en-US" sz="2400">
                <a:latin typeface="Tahoma"/>
                <a:ea typeface="Tahoma"/>
                <a:cs typeface="Tahoma"/>
                <a:sym typeface="Tahoma"/>
              </a:rPr>
              <a:t> - Contains over 5000 images from 15 different Objects and Textures</a:t>
            </a:r>
            <a:endParaRPr sz="2400">
              <a:latin typeface="Tahoma"/>
              <a:ea typeface="Tahoma"/>
              <a:cs typeface="Tahoma"/>
              <a:sym typeface="Tahoma"/>
            </a:endParaRPr>
          </a:p>
          <a:p>
            <a:pPr indent="0" lvl="0" marL="457200" marR="0" rtl="0" algn="l">
              <a:lnSpc>
                <a:spcPct val="90000"/>
              </a:lnSpc>
              <a:spcBef>
                <a:spcPts val="0"/>
              </a:spcBef>
              <a:spcAft>
                <a:spcPts val="0"/>
              </a:spcAft>
              <a:buNone/>
            </a:pPr>
            <a:r>
              <a:t/>
            </a:r>
            <a:endParaRPr sz="2400">
              <a:latin typeface="Tahoma"/>
              <a:ea typeface="Tahoma"/>
              <a:cs typeface="Tahoma"/>
              <a:sym typeface="Tahoma"/>
            </a:endParaRPr>
          </a:p>
          <a:p>
            <a:pPr indent="0" lvl="0" marL="457200" marR="0" rtl="0" algn="l">
              <a:lnSpc>
                <a:spcPct val="90000"/>
              </a:lnSpc>
              <a:spcBef>
                <a:spcPts val="0"/>
              </a:spcBef>
              <a:spcAft>
                <a:spcPts val="0"/>
              </a:spcAft>
              <a:buNone/>
            </a:pPr>
            <a:r>
              <a:t/>
            </a:r>
            <a:endParaRPr sz="2400">
              <a:latin typeface="Tahoma"/>
              <a:ea typeface="Tahoma"/>
              <a:cs typeface="Tahoma"/>
              <a:sym typeface="Tahoma"/>
            </a:endParaRPr>
          </a:p>
          <a:p>
            <a:pPr indent="0" lvl="0" marL="457200" marR="0" rtl="0" algn="l">
              <a:lnSpc>
                <a:spcPct val="90000"/>
              </a:lnSpc>
              <a:spcBef>
                <a:spcPts val="0"/>
              </a:spcBef>
              <a:spcAft>
                <a:spcPts val="0"/>
              </a:spcAft>
              <a:buNone/>
            </a:pPr>
            <a:r>
              <a:t/>
            </a:r>
            <a:endParaRPr sz="2400">
              <a:latin typeface="Tahoma"/>
              <a:ea typeface="Tahoma"/>
              <a:cs typeface="Tahoma"/>
              <a:sym typeface="Tahoma"/>
            </a:endParaRPr>
          </a:p>
          <a:p>
            <a:pPr indent="0" lvl="0" marL="457200" marR="0" rtl="0" algn="l">
              <a:lnSpc>
                <a:spcPct val="90000"/>
              </a:lnSpc>
              <a:spcBef>
                <a:spcPts val="0"/>
              </a:spcBef>
              <a:spcAft>
                <a:spcPts val="0"/>
              </a:spcAft>
              <a:buNone/>
            </a:pPr>
            <a:r>
              <a:t/>
            </a:r>
            <a:endParaRPr sz="2400">
              <a:latin typeface="Tahoma"/>
              <a:ea typeface="Tahoma"/>
              <a:cs typeface="Tahoma"/>
              <a:sym typeface="Tahoma"/>
            </a:endParaRPr>
          </a:p>
          <a:p>
            <a:pPr indent="0" lvl="0" marL="0" marR="0" rtl="0" algn="l">
              <a:lnSpc>
                <a:spcPct val="90000"/>
              </a:lnSpc>
              <a:spcBef>
                <a:spcPts val="0"/>
              </a:spcBef>
              <a:spcAft>
                <a:spcPts val="0"/>
              </a:spcAft>
              <a:buNone/>
            </a:pPr>
            <a:r>
              <a:t/>
            </a:r>
            <a:endParaRPr sz="2400">
              <a:latin typeface="Tahoma"/>
              <a:ea typeface="Tahoma"/>
              <a:cs typeface="Tahoma"/>
              <a:sym typeface="Tahoma"/>
            </a:endParaRPr>
          </a:p>
          <a:p>
            <a:pPr indent="0" lvl="0" marL="0" marR="0" rtl="0" algn="l">
              <a:lnSpc>
                <a:spcPct val="90000"/>
              </a:lnSpc>
              <a:spcBef>
                <a:spcPts val="0"/>
              </a:spcBef>
              <a:spcAft>
                <a:spcPts val="0"/>
              </a:spcAft>
              <a:buNone/>
            </a:pPr>
            <a:r>
              <a:t/>
            </a:r>
            <a:endParaRPr b="0" i="0" sz="2400" u="none" cap="none" strike="noStrike">
              <a:solidFill>
                <a:srgbClr val="000000"/>
              </a:solidFill>
              <a:latin typeface="Tahoma"/>
              <a:ea typeface="Tahoma"/>
              <a:cs typeface="Tahoma"/>
              <a:sym typeface="Tahoma"/>
            </a:endParaRPr>
          </a:p>
        </p:txBody>
      </p:sp>
      <p:pic>
        <p:nvPicPr>
          <p:cNvPr id="446" name="Google Shape;446;p61"/>
          <p:cNvPicPr preferRelativeResize="0"/>
          <p:nvPr/>
        </p:nvPicPr>
        <p:blipFill>
          <a:blip r:embed="rId4">
            <a:alphaModFix/>
          </a:blip>
          <a:stretch>
            <a:fillRect/>
          </a:stretch>
        </p:blipFill>
        <p:spPr>
          <a:xfrm>
            <a:off x="838050" y="2356975"/>
            <a:ext cx="5532175" cy="3474100"/>
          </a:xfrm>
          <a:prstGeom prst="rect">
            <a:avLst/>
          </a:prstGeom>
          <a:noFill/>
          <a:ln>
            <a:noFill/>
          </a:ln>
        </p:spPr>
      </p:pic>
      <p:pic>
        <p:nvPicPr>
          <p:cNvPr id="447" name="Google Shape;447;p61"/>
          <p:cNvPicPr preferRelativeResize="0"/>
          <p:nvPr/>
        </p:nvPicPr>
        <p:blipFill>
          <a:blip r:embed="rId5">
            <a:alphaModFix/>
          </a:blip>
          <a:stretch>
            <a:fillRect/>
          </a:stretch>
        </p:blipFill>
        <p:spPr>
          <a:xfrm>
            <a:off x="6370225" y="2356975"/>
            <a:ext cx="5532174" cy="3474100"/>
          </a:xfrm>
          <a:prstGeom prst="rect">
            <a:avLst/>
          </a:prstGeom>
          <a:noFill/>
          <a:ln>
            <a:noFill/>
          </a:ln>
        </p:spPr>
      </p:pic>
      <p:sp>
        <p:nvSpPr>
          <p:cNvPr id="448" name="Google Shape;448;p61"/>
          <p:cNvSpPr txBox="1"/>
          <p:nvPr/>
        </p:nvSpPr>
        <p:spPr>
          <a:xfrm>
            <a:off x="8563161" y="5950275"/>
            <a:ext cx="1146300" cy="3201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499"/>
              </a:spcBef>
              <a:spcAft>
                <a:spcPts val="0"/>
              </a:spcAft>
              <a:buNone/>
            </a:pPr>
            <a:r>
              <a:rPr lang="en-US" sz="6000">
                <a:latin typeface="Tahoma"/>
                <a:ea typeface="Tahoma"/>
                <a:cs typeface="Tahoma"/>
                <a:sym typeface="Tahoma"/>
              </a:rPr>
              <a:t>objects</a:t>
            </a:r>
            <a:endParaRPr sz="6000">
              <a:latin typeface="Tahoma"/>
              <a:ea typeface="Tahoma"/>
              <a:cs typeface="Tahoma"/>
              <a:sym typeface="Tahoma"/>
            </a:endParaRPr>
          </a:p>
          <a:p>
            <a:pPr indent="0" lvl="0" marL="0" marR="0" rtl="0" algn="l">
              <a:spcBef>
                <a:spcPts val="0"/>
              </a:spcBef>
              <a:spcAft>
                <a:spcPts val="0"/>
              </a:spcAft>
              <a:buNone/>
            </a:pPr>
            <a:r>
              <a:t/>
            </a:r>
            <a:endParaRPr b="0" sz="2400" strike="noStrike">
              <a:solidFill>
                <a:srgbClr val="000000"/>
              </a:solidFill>
              <a:latin typeface="Tahoma"/>
              <a:ea typeface="Tahoma"/>
              <a:cs typeface="Tahoma"/>
              <a:sym typeface="Tahoma"/>
            </a:endParaRPr>
          </a:p>
          <a:p>
            <a:pPr indent="0" lvl="0" marL="0" marR="0" rtl="0" algn="l">
              <a:spcBef>
                <a:spcPts val="0"/>
              </a:spcBef>
              <a:spcAft>
                <a:spcPts val="0"/>
              </a:spcAft>
              <a:buNone/>
            </a:pPr>
            <a:r>
              <a:t/>
            </a:r>
            <a:endParaRPr b="0" sz="2400" strike="noStrike">
              <a:solidFill>
                <a:srgbClr val="000000"/>
              </a:solidFill>
              <a:latin typeface="Tahoma"/>
              <a:ea typeface="Tahoma"/>
              <a:cs typeface="Tahoma"/>
              <a:sym typeface="Tahoma"/>
            </a:endParaRPr>
          </a:p>
        </p:txBody>
      </p:sp>
      <p:sp>
        <p:nvSpPr>
          <p:cNvPr id="449" name="Google Shape;449;p61"/>
          <p:cNvSpPr txBox="1"/>
          <p:nvPr/>
        </p:nvSpPr>
        <p:spPr>
          <a:xfrm>
            <a:off x="3030972" y="5950275"/>
            <a:ext cx="1468800" cy="3201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499"/>
              </a:spcBef>
              <a:spcAft>
                <a:spcPts val="0"/>
              </a:spcAft>
              <a:buNone/>
            </a:pPr>
            <a:r>
              <a:rPr lang="en-US" sz="6000">
                <a:latin typeface="Tahoma"/>
                <a:ea typeface="Tahoma"/>
                <a:cs typeface="Tahoma"/>
                <a:sym typeface="Tahoma"/>
              </a:rPr>
              <a:t>Textures</a:t>
            </a:r>
            <a:endParaRPr sz="6000">
              <a:latin typeface="Tahoma"/>
              <a:ea typeface="Tahoma"/>
              <a:cs typeface="Tahoma"/>
              <a:sym typeface="Tahoma"/>
            </a:endParaRPr>
          </a:p>
          <a:p>
            <a:pPr indent="0" lvl="0" marL="0" marR="0" rtl="0" algn="l">
              <a:spcBef>
                <a:spcPts val="0"/>
              </a:spcBef>
              <a:spcAft>
                <a:spcPts val="0"/>
              </a:spcAft>
              <a:buNone/>
            </a:pPr>
            <a:r>
              <a:t/>
            </a:r>
            <a:endParaRPr b="0" sz="2400" strike="noStrike">
              <a:solidFill>
                <a:srgbClr val="000000"/>
              </a:solidFill>
              <a:latin typeface="Tahoma"/>
              <a:ea typeface="Tahoma"/>
              <a:cs typeface="Tahoma"/>
              <a:sym typeface="Tahoma"/>
            </a:endParaRPr>
          </a:p>
          <a:p>
            <a:pPr indent="0" lvl="0" marL="0" marR="0" rtl="0" algn="l">
              <a:spcBef>
                <a:spcPts val="0"/>
              </a:spcBef>
              <a:spcAft>
                <a:spcPts val="0"/>
              </a:spcAft>
              <a:buNone/>
            </a:pPr>
            <a:r>
              <a:t/>
            </a:r>
            <a:endParaRPr b="0" sz="2400" strike="noStrike">
              <a:solidFill>
                <a:srgbClr val="000000"/>
              </a:solidFill>
              <a:latin typeface="Tahoma"/>
              <a:ea typeface="Tahoma"/>
              <a:cs typeface="Tahoma"/>
              <a:sym typeface="Tahoma"/>
            </a:endParaRPr>
          </a:p>
        </p:txBody>
      </p:sp>
      <p:sp>
        <p:nvSpPr>
          <p:cNvPr id="450" name="Google Shape;450;p61"/>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51" name="Google Shape;451;p61"/>
          <p:cNvSpPr txBox="1"/>
          <p:nvPr/>
        </p:nvSpPr>
        <p:spPr>
          <a:xfrm>
            <a:off x="1059475" y="6289300"/>
            <a:ext cx="6414000" cy="2223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499"/>
              </a:spcBef>
              <a:spcAft>
                <a:spcPts val="0"/>
              </a:spcAft>
              <a:buNone/>
            </a:pPr>
            <a:r>
              <a:rPr lang="en-US" sz="4400">
                <a:latin typeface="Tahoma"/>
                <a:ea typeface="Tahoma"/>
                <a:cs typeface="Tahoma"/>
                <a:sym typeface="Tahoma"/>
              </a:rPr>
              <a:t>Source: </a:t>
            </a:r>
            <a:r>
              <a:rPr lang="en-US" sz="4400" u="sng">
                <a:solidFill>
                  <a:schemeClr val="hlink"/>
                </a:solidFill>
                <a:latin typeface="Tahoma"/>
                <a:ea typeface="Tahoma"/>
                <a:cs typeface="Tahoma"/>
                <a:sym typeface="Tahoma"/>
                <a:hlinkClick r:id="rId6"/>
              </a:rPr>
              <a:t>MVTEC AD Dataset</a:t>
            </a:r>
            <a:endParaRPr sz="4400">
              <a:latin typeface="Tahoma"/>
              <a:ea typeface="Tahoma"/>
              <a:cs typeface="Tahoma"/>
              <a:sym typeface="Tahoma"/>
            </a:endParaRPr>
          </a:p>
          <a:p>
            <a:pPr indent="0" lvl="0" marL="0" marR="0" rtl="0" algn="l">
              <a:spcBef>
                <a:spcPts val="0"/>
              </a:spcBef>
              <a:spcAft>
                <a:spcPts val="0"/>
              </a:spcAft>
              <a:buNone/>
            </a:pPr>
            <a:r>
              <a:t/>
            </a:r>
            <a:endParaRPr b="0" sz="2400" strike="noStrike">
              <a:solidFill>
                <a:srgbClr val="000000"/>
              </a:solidFill>
              <a:latin typeface="Tahoma"/>
              <a:ea typeface="Tahoma"/>
              <a:cs typeface="Tahoma"/>
              <a:sym typeface="Tahoma"/>
            </a:endParaRPr>
          </a:p>
          <a:p>
            <a:pPr indent="0" lvl="0" marL="0" marR="0" rtl="0" algn="l">
              <a:spcBef>
                <a:spcPts val="0"/>
              </a:spcBef>
              <a:spcAft>
                <a:spcPts val="0"/>
              </a:spcAft>
              <a:buNone/>
            </a:pPr>
            <a:r>
              <a:t/>
            </a:r>
            <a:endParaRPr b="0" sz="2400" strike="noStrike">
              <a:solidFill>
                <a:srgbClr val="000000"/>
              </a:solidFill>
              <a:latin typeface="Tahoma"/>
              <a:ea typeface="Tahoma"/>
              <a:cs typeface="Tahoma"/>
              <a:sym typeface="Tahoma"/>
            </a:endParaRPr>
          </a:p>
        </p:txBody>
      </p:sp>
      <p:sp>
        <p:nvSpPr>
          <p:cNvPr id="452" name="Google Shape;452;p61"/>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2"/>
          <p:cNvSpPr txBox="1"/>
          <p:nvPr/>
        </p:nvSpPr>
        <p:spPr>
          <a:xfrm>
            <a:off x="83808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2800">
                <a:solidFill>
                  <a:srgbClr val="004F9B"/>
                </a:solidFill>
                <a:latin typeface="Tahoma"/>
                <a:ea typeface="Tahoma"/>
                <a:cs typeface="Tahoma"/>
                <a:sym typeface="Tahoma"/>
              </a:rPr>
              <a:t>Dataset and Pre-processing</a:t>
            </a:r>
            <a:endParaRPr b="0" sz="2800" strike="noStrike">
              <a:solidFill>
                <a:srgbClr val="000000"/>
              </a:solidFill>
              <a:latin typeface="Arial"/>
              <a:ea typeface="Arial"/>
              <a:cs typeface="Arial"/>
              <a:sym typeface="Arial"/>
            </a:endParaRPr>
          </a:p>
        </p:txBody>
      </p:sp>
      <p:sp>
        <p:nvSpPr>
          <p:cNvPr id="458" name="Google Shape;458;p62"/>
          <p:cNvSpPr txBox="1"/>
          <p:nvPr/>
        </p:nvSpPr>
        <p:spPr>
          <a:xfrm>
            <a:off x="788755" y="1480185"/>
            <a:ext cx="10515300" cy="435090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lang="en-US" sz="2400">
                <a:solidFill>
                  <a:schemeClr val="dk1"/>
                </a:solidFill>
                <a:latin typeface="Tahoma"/>
                <a:ea typeface="Tahoma"/>
                <a:cs typeface="Tahoma"/>
                <a:sym typeface="Tahoma"/>
              </a:rPr>
              <a:t>Images are resized to 105 * 105 *1(Grayscale)</a:t>
            </a:r>
            <a:endParaRPr sz="2400">
              <a:solidFill>
                <a:schemeClr val="dk1"/>
              </a:solidFill>
              <a:latin typeface="Tahoma"/>
              <a:ea typeface="Tahoma"/>
              <a:cs typeface="Tahoma"/>
              <a:sym typeface="Tahoma"/>
            </a:endParaRPr>
          </a:p>
          <a:p>
            <a:pPr indent="0" lvl="0" marL="457200" marR="0" rtl="0" algn="l">
              <a:lnSpc>
                <a:spcPct val="90000"/>
              </a:lnSpc>
              <a:spcBef>
                <a:spcPts val="0"/>
              </a:spcBef>
              <a:spcAft>
                <a:spcPts val="0"/>
              </a:spcAft>
              <a:buNone/>
            </a:pPr>
            <a:r>
              <a:t/>
            </a:r>
            <a:endParaRPr sz="2400">
              <a:solidFill>
                <a:schemeClr val="dk1"/>
              </a:solidFill>
              <a:latin typeface="Tahoma"/>
              <a:ea typeface="Tahoma"/>
              <a:cs typeface="Tahoma"/>
              <a:sym typeface="Tahoma"/>
            </a:endParaRPr>
          </a:p>
          <a:p>
            <a:pPr indent="-228240" lvl="0" marL="228600" marR="0" rtl="0" algn="l">
              <a:lnSpc>
                <a:spcPct val="90000"/>
              </a:lnSpc>
              <a:spcBef>
                <a:spcPts val="0"/>
              </a:spcBef>
              <a:spcAft>
                <a:spcPts val="0"/>
              </a:spcAft>
              <a:buClr>
                <a:srgbClr val="000000"/>
              </a:buClr>
              <a:buSzPts val="2800"/>
              <a:buFont typeface="Arial"/>
              <a:buChar char="•"/>
            </a:pPr>
            <a:r>
              <a:rPr lang="en-US" sz="2400">
                <a:solidFill>
                  <a:schemeClr val="dk1"/>
                </a:solidFill>
                <a:latin typeface="Tahoma"/>
                <a:ea typeface="Tahoma"/>
                <a:cs typeface="Tahoma"/>
                <a:sym typeface="Tahoma"/>
              </a:rPr>
              <a:t>80:20 split for training and validation sets</a:t>
            </a:r>
            <a:endParaRPr sz="2400">
              <a:solidFill>
                <a:schemeClr val="dk1"/>
              </a:solidFill>
              <a:latin typeface="Tahoma"/>
              <a:ea typeface="Tahoma"/>
              <a:cs typeface="Tahoma"/>
              <a:sym typeface="Tahoma"/>
            </a:endParaRPr>
          </a:p>
          <a:p>
            <a:pPr indent="0" lvl="0" marL="457200" marR="0" rtl="0" algn="l">
              <a:lnSpc>
                <a:spcPct val="90000"/>
              </a:lnSpc>
              <a:spcBef>
                <a:spcPts val="0"/>
              </a:spcBef>
              <a:spcAft>
                <a:spcPts val="0"/>
              </a:spcAft>
              <a:buNone/>
            </a:pPr>
            <a:r>
              <a:t/>
            </a:r>
            <a:endParaRPr sz="2400">
              <a:solidFill>
                <a:schemeClr val="dk1"/>
              </a:solidFill>
              <a:latin typeface="Tahoma"/>
              <a:ea typeface="Tahoma"/>
              <a:cs typeface="Tahoma"/>
              <a:sym typeface="Tahoma"/>
            </a:endParaRPr>
          </a:p>
          <a:p>
            <a:pPr indent="-228240" lvl="0" marL="228600" marR="0" rtl="0" algn="l">
              <a:lnSpc>
                <a:spcPct val="90000"/>
              </a:lnSpc>
              <a:spcBef>
                <a:spcPts val="0"/>
              </a:spcBef>
              <a:spcAft>
                <a:spcPts val="0"/>
              </a:spcAft>
              <a:buClr>
                <a:srgbClr val="000000"/>
              </a:buClr>
              <a:buSzPts val="2800"/>
              <a:buFont typeface="Arial"/>
              <a:buChar char="•"/>
            </a:pPr>
            <a:r>
              <a:rPr lang="en-US" sz="2400">
                <a:solidFill>
                  <a:schemeClr val="dk1"/>
                </a:solidFill>
                <a:latin typeface="Tahoma"/>
                <a:ea typeface="Tahoma"/>
                <a:cs typeface="Tahoma"/>
                <a:sym typeface="Tahoma"/>
              </a:rPr>
              <a:t>Images are paired as similar and dissimilar and </a:t>
            </a:r>
            <a:endParaRPr sz="2400">
              <a:solidFill>
                <a:schemeClr val="dk1"/>
              </a:solidFill>
              <a:latin typeface="Tahoma"/>
              <a:ea typeface="Tahoma"/>
              <a:cs typeface="Tahoma"/>
              <a:sym typeface="Tahoma"/>
            </a:endParaRPr>
          </a:p>
          <a:p>
            <a:pPr indent="0" lvl="0" marL="457200" marR="0" rtl="0" algn="l">
              <a:lnSpc>
                <a:spcPct val="90000"/>
              </a:lnSpc>
              <a:spcBef>
                <a:spcPts val="0"/>
              </a:spcBef>
              <a:spcAft>
                <a:spcPts val="0"/>
              </a:spcAft>
              <a:buNone/>
            </a:pPr>
            <a:r>
              <a:rPr lang="en-US" sz="2400">
                <a:solidFill>
                  <a:schemeClr val="dk1"/>
                </a:solidFill>
                <a:latin typeface="Tahoma"/>
                <a:ea typeface="Tahoma"/>
                <a:cs typeface="Tahoma"/>
                <a:sym typeface="Tahoma"/>
              </a:rPr>
              <a:t>fed to the network</a:t>
            </a:r>
            <a:endParaRPr sz="2400">
              <a:latin typeface="Tahoma"/>
              <a:ea typeface="Tahoma"/>
              <a:cs typeface="Tahoma"/>
              <a:sym typeface="Tahoma"/>
            </a:endParaRPr>
          </a:p>
          <a:p>
            <a:pPr indent="0" lvl="0" marL="457200" marR="0" rtl="0" algn="l">
              <a:lnSpc>
                <a:spcPct val="90000"/>
              </a:lnSpc>
              <a:spcBef>
                <a:spcPts val="0"/>
              </a:spcBef>
              <a:spcAft>
                <a:spcPts val="0"/>
              </a:spcAft>
              <a:buNone/>
            </a:pPr>
            <a:r>
              <a:t/>
            </a:r>
            <a:endParaRPr sz="2400">
              <a:latin typeface="Tahoma"/>
              <a:ea typeface="Tahoma"/>
              <a:cs typeface="Tahoma"/>
              <a:sym typeface="Tahoma"/>
            </a:endParaRPr>
          </a:p>
          <a:p>
            <a:pPr indent="-202840" lvl="0" marL="228600" marR="0" rtl="0" algn="l">
              <a:lnSpc>
                <a:spcPct val="90000"/>
              </a:lnSpc>
              <a:spcBef>
                <a:spcPts val="0"/>
              </a:spcBef>
              <a:spcAft>
                <a:spcPts val="0"/>
              </a:spcAft>
              <a:buSzPts val="2400"/>
              <a:buFont typeface="Tahoma"/>
              <a:buChar char="•"/>
            </a:pPr>
            <a:r>
              <a:rPr lang="en-US" sz="2400">
                <a:latin typeface="Tahoma"/>
                <a:ea typeface="Tahoma"/>
                <a:cs typeface="Tahoma"/>
                <a:sym typeface="Tahoma"/>
              </a:rPr>
              <a:t>Similar pairs are labelled as 0,</a:t>
            </a:r>
            <a:endParaRPr sz="2400">
              <a:latin typeface="Tahoma"/>
              <a:ea typeface="Tahoma"/>
              <a:cs typeface="Tahoma"/>
              <a:sym typeface="Tahoma"/>
            </a:endParaRPr>
          </a:p>
          <a:p>
            <a:pPr indent="457200" lvl="0" marL="0" marR="0" rtl="0" algn="l">
              <a:lnSpc>
                <a:spcPct val="90000"/>
              </a:lnSpc>
              <a:spcBef>
                <a:spcPts val="0"/>
              </a:spcBef>
              <a:spcAft>
                <a:spcPts val="0"/>
              </a:spcAft>
              <a:buNone/>
            </a:pPr>
            <a:r>
              <a:rPr lang="en-US" sz="2400">
                <a:latin typeface="Tahoma"/>
                <a:ea typeface="Tahoma"/>
                <a:cs typeface="Tahoma"/>
                <a:sym typeface="Tahoma"/>
              </a:rPr>
              <a:t>Dissimilar pairs are labelled as 1</a:t>
            </a:r>
            <a:endParaRPr sz="2400">
              <a:latin typeface="Tahoma"/>
              <a:ea typeface="Tahoma"/>
              <a:cs typeface="Tahoma"/>
              <a:sym typeface="Tahoma"/>
            </a:endParaRPr>
          </a:p>
          <a:p>
            <a:pPr indent="0" lvl="0" marL="457200" marR="0" rtl="0" algn="l">
              <a:lnSpc>
                <a:spcPct val="90000"/>
              </a:lnSpc>
              <a:spcBef>
                <a:spcPts val="0"/>
              </a:spcBef>
              <a:spcAft>
                <a:spcPts val="0"/>
              </a:spcAft>
              <a:buNone/>
            </a:pPr>
            <a:r>
              <a:t/>
            </a:r>
            <a:endParaRPr sz="2400">
              <a:latin typeface="Tahoma"/>
              <a:ea typeface="Tahoma"/>
              <a:cs typeface="Tahoma"/>
              <a:sym typeface="Tahoma"/>
            </a:endParaRPr>
          </a:p>
          <a:p>
            <a:pPr indent="-202840" lvl="0" marL="228600" marR="0" rtl="0" algn="l">
              <a:lnSpc>
                <a:spcPct val="90000"/>
              </a:lnSpc>
              <a:spcBef>
                <a:spcPts val="0"/>
              </a:spcBef>
              <a:spcAft>
                <a:spcPts val="0"/>
              </a:spcAft>
              <a:buSzPts val="2400"/>
              <a:buFont typeface="Tahoma"/>
              <a:buChar char="•"/>
            </a:pPr>
            <a:r>
              <a:rPr lang="en-US" sz="2400">
                <a:latin typeface="Tahoma"/>
                <a:ea typeface="Tahoma"/>
                <a:cs typeface="Tahoma"/>
                <a:sym typeface="Tahoma"/>
              </a:rPr>
              <a:t>The goal is to find a similarity metric between any two</a:t>
            </a:r>
            <a:endParaRPr sz="2400">
              <a:latin typeface="Tahoma"/>
              <a:ea typeface="Tahoma"/>
              <a:cs typeface="Tahoma"/>
              <a:sym typeface="Tahoma"/>
            </a:endParaRPr>
          </a:p>
          <a:p>
            <a:pPr indent="457200" lvl="0" marL="0" marR="0" rtl="0" algn="l">
              <a:lnSpc>
                <a:spcPct val="90000"/>
              </a:lnSpc>
              <a:spcBef>
                <a:spcPts val="0"/>
              </a:spcBef>
              <a:spcAft>
                <a:spcPts val="0"/>
              </a:spcAft>
              <a:buNone/>
            </a:pPr>
            <a:r>
              <a:rPr lang="en-US" sz="2400">
                <a:latin typeface="Tahoma"/>
                <a:ea typeface="Tahoma"/>
                <a:cs typeface="Tahoma"/>
                <a:sym typeface="Tahoma"/>
              </a:rPr>
              <a:t>given images</a:t>
            </a:r>
            <a:endParaRPr sz="2400">
              <a:latin typeface="Tahoma"/>
              <a:ea typeface="Tahoma"/>
              <a:cs typeface="Tahoma"/>
              <a:sym typeface="Tahoma"/>
            </a:endParaRPr>
          </a:p>
          <a:p>
            <a:pPr indent="0" lvl="0" marL="457200" marR="0" rtl="0" algn="l">
              <a:lnSpc>
                <a:spcPct val="90000"/>
              </a:lnSpc>
              <a:spcBef>
                <a:spcPts val="0"/>
              </a:spcBef>
              <a:spcAft>
                <a:spcPts val="0"/>
              </a:spcAft>
              <a:buNone/>
            </a:pPr>
            <a:r>
              <a:t/>
            </a:r>
            <a:endParaRPr sz="2400">
              <a:latin typeface="Tahoma"/>
              <a:ea typeface="Tahoma"/>
              <a:cs typeface="Tahoma"/>
              <a:sym typeface="Tahoma"/>
            </a:endParaRPr>
          </a:p>
          <a:p>
            <a:pPr indent="0" lvl="0" marL="457200" marR="0" rtl="0" algn="l">
              <a:lnSpc>
                <a:spcPct val="90000"/>
              </a:lnSpc>
              <a:spcBef>
                <a:spcPts val="0"/>
              </a:spcBef>
              <a:spcAft>
                <a:spcPts val="0"/>
              </a:spcAft>
              <a:buNone/>
            </a:pPr>
            <a:r>
              <a:t/>
            </a:r>
            <a:endParaRPr sz="2400">
              <a:latin typeface="Tahoma"/>
              <a:ea typeface="Tahoma"/>
              <a:cs typeface="Tahoma"/>
              <a:sym typeface="Tahoma"/>
            </a:endParaRPr>
          </a:p>
          <a:p>
            <a:pPr indent="0" lvl="0" marL="0" marR="0" rtl="0" algn="l">
              <a:lnSpc>
                <a:spcPct val="90000"/>
              </a:lnSpc>
              <a:spcBef>
                <a:spcPts val="0"/>
              </a:spcBef>
              <a:spcAft>
                <a:spcPts val="0"/>
              </a:spcAft>
              <a:buNone/>
            </a:pPr>
            <a:r>
              <a:t/>
            </a:r>
            <a:endParaRPr sz="2400">
              <a:latin typeface="Tahoma"/>
              <a:ea typeface="Tahoma"/>
              <a:cs typeface="Tahoma"/>
              <a:sym typeface="Tahoma"/>
            </a:endParaRPr>
          </a:p>
          <a:p>
            <a:pPr indent="0" lvl="0" marL="0" marR="0" rtl="0" algn="l">
              <a:lnSpc>
                <a:spcPct val="90000"/>
              </a:lnSpc>
              <a:spcBef>
                <a:spcPts val="0"/>
              </a:spcBef>
              <a:spcAft>
                <a:spcPts val="0"/>
              </a:spcAft>
              <a:buNone/>
            </a:pPr>
            <a:r>
              <a:t/>
            </a:r>
            <a:endParaRPr b="0" i="0" sz="2400" u="none" cap="none" strike="noStrike">
              <a:solidFill>
                <a:srgbClr val="000000"/>
              </a:solidFill>
              <a:latin typeface="Tahoma"/>
              <a:ea typeface="Tahoma"/>
              <a:cs typeface="Tahoma"/>
              <a:sym typeface="Tahoma"/>
            </a:endParaRPr>
          </a:p>
        </p:txBody>
      </p:sp>
      <p:pic>
        <p:nvPicPr>
          <p:cNvPr id="459" name="Google Shape;459;p62"/>
          <p:cNvPicPr preferRelativeResize="0"/>
          <p:nvPr/>
        </p:nvPicPr>
        <p:blipFill>
          <a:blip r:embed="rId3">
            <a:alphaModFix/>
          </a:blip>
          <a:stretch>
            <a:fillRect/>
          </a:stretch>
        </p:blipFill>
        <p:spPr>
          <a:xfrm>
            <a:off x="7627675" y="2056175"/>
            <a:ext cx="3858075" cy="2745650"/>
          </a:xfrm>
          <a:prstGeom prst="rect">
            <a:avLst/>
          </a:prstGeom>
          <a:noFill/>
          <a:ln>
            <a:noFill/>
          </a:ln>
        </p:spPr>
      </p:pic>
      <p:sp>
        <p:nvSpPr>
          <p:cNvPr id="460" name="Google Shape;460;p62"/>
          <p:cNvSpPr txBox="1"/>
          <p:nvPr/>
        </p:nvSpPr>
        <p:spPr>
          <a:xfrm>
            <a:off x="8099767" y="2354110"/>
            <a:ext cx="3613200" cy="8514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499"/>
              </a:spcBef>
              <a:spcAft>
                <a:spcPts val="0"/>
              </a:spcAft>
              <a:buNone/>
            </a:pPr>
            <a:r>
              <a:rPr lang="en-US" sz="3200">
                <a:latin typeface="Caveat"/>
                <a:ea typeface="Caveat"/>
                <a:cs typeface="Caveat"/>
                <a:sym typeface="Caveat"/>
              </a:rPr>
              <a:t>  1      1        1         0</a:t>
            </a:r>
            <a:endParaRPr sz="3200">
              <a:latin typeface="Caveat"/>
              <a:ea typeface="Caveat"/>
              <a:cs typeface="Caveat"/>
              <a:sym typeface="Caveat"/>
            </a:endParaRPr>
          </a:p>
          <a:p>
            <a:pPr indent="0" lvl="0" marL="0" marR="0" rtl="0" algn="l">
              <a:spcBef>
                <a:spcPts val="0"/>
              </a:spcBef>
              <a:spcAft>
                <a:spcPts val="0"/>
              </a:spcAft>
              <a:buNone/>
            </a:pPr>
            <a:r>
              <a:t/>
            </a:r>
            <a:endParaRPr b="0" sz="2400" strike="noStrike">
              <a:solidFill>
                <a:srgbClr val="000000"/>
              </a:solidFill>
              <a:latin typeface="Tahoma"/>
              <a:ea typeface="Tahoma"/>
              <a:cs typeface="Tahoma"/>
              <a:sym typeface="Tahoma"/>
            </a:endParaRPr>
          </a:p>
          <a:p>
            <a:pPr indent="0" lvl="0" marL="0" marR="0" rtl="0" algn="l">
              <a:spcBef>
                <a:spcPts val="0"/>
              </a:spcBef>
              <a:spcAft>
                <a:spcPts val="0"/>
              </a:spcAft>
              <a:buNone/>
            </a:pPr>
            <a:r>
              <a:t/>
            </a:r>
            <a:endParaRPr b="0" sz="2400" strike="noStrike">
              <a:solidFill>
                <a:srgbClr val="000000"/>
              </a:solidFill>
              <a:latin typeface="Tahoma"/>
              <a:ea typeface="Tahoma"/>
              <a:cs typeface="Tahoma"/>
              <a:sym typeface="Tahoma"/>
            </a:endParaRPr>
          </a:p>
        </p:txBody>
      </p:sp>
      <p:sp>
        <p:nvSpPr>
          <p:cNvPr id="461" name="Google Shape;461;p62"/>
          <p:cNvSpPr txBox="1"/>
          <p:nvPr/>
        </p:nvSpPr>
        <p:spPr>
          <a:xfrm>
            <a:off x="8822297" y="4298975"/>
            <a:ext cx="1934400" cy="3201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499"/>
              </a:spcBef>
              <a:spcAft>
                <a:spcPts val="0"/>
              </a:spcAft>
              <a:buNone/>
            </a:pPr>
            <a:r>
              <a:rPr lang="en-US" sz="6000">
                <a:latin typeface="Tahoma"/>
                <a:ea typeface="Tahoma"/>
                <a:cs typeface="Tahoma"/>
                <a:sym typeface="Tahoma"/>
              </a:rPr>
              <a:t>Dataloader sample</a:t>
            </a:r>
            <a:endParaRPr sz="6000">
              <a:latin typeface="Tahoma"/>
              <a:ea typeface="Tahoma"/>
              <a:cs typeface="Tahoma"/>
              <a:sym typeface="Tahoma"/>
            </a:endParaRPr>
          </a:p>
          <a:p>
            <a:pPr indent="0" lvl="0" marL="0" marR="0" rtl="0" algn="l">
              <a:spcBef>
                <a:spcPts val="0"/>
              </a:spcBef>
              <a:spcAft>
                <a:spcPts val="0"/>
              </a:spcAft>
              <a:buNone/>
            </a:pPr>
            <a:r>
              <a:t/>
            </a:r>
            <a:endParaRPr b="0" sz="2400" strike="noStrike">
              <a:solidFill>
                <a:srgbClr val="000000"/>
              </a:solidFill>
              <a:latin typeface="Tahoma"/>
              <a:ea typeface="Tahoma"/>
              <a:cs typeface="Tahoma"/>
              <a:sym typeface="Tahoma"/>
            </a:endParaRPr>
          </a:p>
          <a:p>
            <a:pPr indent="0" lvl="0" marL="0" marR="0" rtl="0" algn="l">
              <a:spcBef>
                <a:spcPts val="0"/>
              </a:spcBef>
              <a:spcAft>
                <a:spcPts val="0"/>
              </a:spcAft>
              <a:buNone/>
            </a:pPr>
            <a:r>
              <a:t/>
            </a:r>
            <a:endParaRPr b="0" sz="2400" strike="noStrike">
              <a:solidFill>
                <a:srgbClr val="000000"/>
              </a:solidFill>
              <a:latin typeface="Tahoma"/>
              <a:ea typeface="Tahoma"/>
              <a:cs typeface="Tahoma"/>
              <a:sym typeface="Tahoma"/>
            </a:endParaRPr>
          </a:p>
        </p:txBody>
      </p:sp>
      <p:sp>
        <p:nvSpPr>
          <p:cNvPr id="462" name="Google Shape;462;p62"/>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63" name="Google Shape;463;p62"/>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3"/>
          <p:cNvSpPr txBox="1"/>
          <p:nvPr/>
        </p:nvSpPr>
        <p:spPr>
          <a:xfrm>
            <a:off x="83808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2800">
                <a:solidFill>
                  <a:srgbClr val="004F9B"/>
                </a:solidFill>
                <a:latin typeface="Tahoma"/>
                <a:ea typeface="Tahoma"/>
                <a:cs typeface="Tahoma"/>
                <a:sym typeface="Tahoma"/>
              </a:rPr>
              <a:t>Convnet Architecture</a:t>
            </a:r>
            <a:endParaRPr b="0" sz="2800" strike="noStrike">
              <a:solidFill>
                <a:srgbClr val="000000"/>
              </a:solidFill>
              <a:latin typeface="Arial"/>
              <a:ea typeface="Arial"/>
              <a:cs typeface="Arial"/>
              <a:sym typeface="Arial"/>
            </a:endParaRPr>
          </a:p>
        </p:txBody>
      </p:sp>
      <p:sp>
        <p:nvSpPr>
          <p:cNvPr id="469" name="Google Shape;469;p63"/>
          <p:cNvSpPr txBox="1"/>
          <p:nvPr/>
        </p:nvSpPr>
        <p:spPr>
          <a:xfrm>
            <a:off x="936693" y="1396985"/>
            <a:ext cx="10515300" cy="4350900"/>
          </a:xfrm>
          <a:prstGeom prst="rect">
            <a:avLst/>
          </a:prstGeom>
          <a:noFill/>
          <a:ln>
            <a:noFill/>
          </a:ln>
        </p:spPr>
        <p:txBody>
          <a:bodyPr anchorCtr="0" anchor="t" bIns="45700" lIns="91425" spcFirstLastPara="1" rIns="91425" wrap="square" tIns="45700">
            <a:noAutofit/>
          </a:bodyPr>
          <a:lstStyle/>
          <a:p>
            <a:pPr indent="0" lvl="0" marL="457200" marR="0" rtl="0" algn="l">
              <a:lnSpc>
                <a:spcPct val="90000"/>
              </a:lnSpc>
              <a:spcBef>
                <a:spcPts val="0"/>
              </a:spcBef>
              <a:spcAft>
                <a:spcPts val="0"/>
              </a:spcAft>
              <a:buNone/>
            </a:pPr>
            <a:r>
              <a:t/>
            </a:r>
            <a:endParaRPr b="0" i="0" sz="2400" u="none" cap="none" strike="noStrike">
              <a:solidFill>
                <a:srgbClr val="000000"/>
              </a:solidFill>
              <a:latin typeface="Tahoma"/>
              <a:ea typeface="Tahoma"/>
              <a:cs typeface="Tahoma"/>
              <a:sym typeface="Tahoma"/>
            </a:endParaRPr>
          </a:p>
          <a:p>
            <a:pPr indent="0" lvl="0" marL="0" marR="0" rtl="0" algn="l">
              <a:spcBef>
                <a:spcPts val="0"/>
              </a:spcBef>
              <a:spcAft>
                <a:spcPts val="0"/>
              </a:spcAft>
              <a:buNone/>
            </a:pPr>
            <a:r>
              <a:t/>
            </a:r>
            <a:endParaRPr b="0" sz="2400" strike="noStrike">
              <a:solidFill>
                <a:srgbClr val="000000"/>
              </a:solidFill>
              <a:latin typeface="Tahoma"/>
              <a:ea typeface="Tahoma"/>
              <a:cs typeface="Tahoma"/>
              <a:sym typeface="Tahoma"/>
            </a:endParaRPr>
          </a:p>
        </p:txBody>
      </p:sp>
      <p:pic>
        <p:nvPicPr>
          <p:cNvPr id="470" name="Google Shape;470;p63"/>
          <p:cNvPicPr preferRelativeResize="0"/>
          <p:nvPr/>
        </p:nvPicPr>
        <p:blipFill>
          <a:blip r:embed="rId3">
            <a:alphaModFix/>
          </a:blip>
          <a:stretch>
            <a:fillRect/>
          </a:stretch>
        </p:blipFill>
        <p:spPr>
          <a:xfrm>
            <a:off x="1698550" y="2168188"/>
            <a:ext cx="8991600" cy="3933825"/>
          </a:xfrm>
          <a:prstGeom prst="rect">
            <a:avLst/>
          </a:prstGeom>
          <a:noFill/>
          <a:ln>
            <a:noFill/>
          </a:ln>
        </p:spPr>
      </p:pic>
      <p:sp>
        <p:nvSpPr>
          <p:cNvPr id="471" name="Google Shape;471;p63"/>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72" name="Google Shape;472;p63"/>
          <p:cNvSpPr txBox="1"/>
          <p:nvPr/>
        </p:nvSpPr>
        <p:spPr>
          <a:xfrm>
            <a:off x="355250" y="12334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73" name="Google Shape;473;p63"/>
          <p:cNvSpPr txBox="1"/>
          <p:nvPr/>
        </p:nvSpPr>
        <p:spPr>
          <a:xfrm>
            <a:off x="783175" y="6259700"/>
            <a:ext cx="10668900" cy="2223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spcBef>
                <a:spcPts val="0"/>
              </a:spcBef>
              <a:spcAft>
                <a:spcPts val="0"/>
              </a:spcAft>
              <a:buNone/>
            </a:pPr>
            <a:r>
              <a:rPr lang="en-US" sz="4600">
                <a:solidFill>
                  <a:schemeClr val="dk1"/>
                </a:solidFill>
              </a:rPr>
              <a:t>Source: </a:t>
            </a:r>
            <a:r>
              <a:rPr lang="en-US" sz="4600" u="sng">
                <a:solidFill>
                  <a:schemeClr val="hlink"/>
                </a:solidFill>
                <a:hlinkClick r:id="rId4"/>
              </a:rPr>
              <a:t>NN SVG</a:t>
            </a:r>
            <a:endParaRPr sz="7600">
              <a:latin typeface="Tahoma"/>
              <a:ea typeface="Tahoma"/>
              <a:cs typeface="Tahoma"/>
              <a:sym typeface="Tahoma"/>
            </a:endParaRPr>
          </a:p>
          <a:p>
            <a:pPr indent="0" lvl="0" marL="0" marR="0" rtl="0" algn="l">
              <a:spcBef>
                <a:spcPts val="0"/>
              </a:spcBef>
              <a:spcAft>
                <a:spcPts val="0"/>
              </a:spcAft>
              <a:buNone/>
            </a:pPr>
            <a:r>
              <a:t/>
            </a:r>
            <a:endParaRPr b="0" sz="2400" strike="noStrike">
              <a:solidFill>
                <a:srgbClr val="000000"/>
              </a:solidFill>
              <a:latin typeface="Tahoma"/>
              <a:ea typeface="Tahoma"/>
              <a:cs typeface="Tahoma"/>
              <a:sym typeface="Tahoma"/>
            </a:endParaRPr>
          </a:p>
          <a:p>
            <a:pPr indent="0" lvl="0" marL="0" marR="0" rtl="0" algn="l">
              <a:spcBef>
                <a:spcPts val="0"/>
              </a:spcBef>
              <a:spcAft>
                <a:spcPts val="0"/>
              </a:spcAft>
              <a:buNone/>
            </a:pPr>
            <a:r>
              <a:t/>
            </a:r>
            <a:endParaRPr b="0" sz="2400" strike="noStrike">
              <a:solidFill>
                <a:srgbClr val="000000"/>
              </a:solidFill>
              <a:latin typeface="Tahoma"/>
              <a:ea typeface="Tahoma"/>
              <a:cs typeface="Tahoma"/>
              <a:sym typeface="Tahoma"/>
            </a:endParaRPr>
          </a:p>
        </p:txBody>
      </p:sp>
      <p:sp>
        <p:nvSpPr>
          <p:cNvPr id="474" name="Google Shape;474;p63"/>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4"/>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2800">
                <a:solidFill>
                  <a:srgbClr val="004F9B"/>
                </a:solidFill>
                <a:latin typeface="Tahoma"/>
                <a:ea typeface="Tahoma"/>
                <a:cs typeface="Tahoma"/>
                <a:sym typeface="Tahoma"/>
              </a:rPr>
              <a:t>Siamese Network</a:t>
            </a:r>
            <a:endParaRPr b="0" sz="2800" strike="noStrike">
              <a:solidFill>
                <a:srgbClr val="000000"/>
              </a:solidFill>
              <a:latin typeface="Arial"/>
              <a:ea typeface="Arial"/>
              <a:cs typeface="Arial"/>
              <a:sym typeface="Arial"/>
            </a:endParaRPr>
          </a:p>
        </p:txBody>
      </p:sp>
      <p:sp>
        <p:nvSpPr>
          <p:cNvPr id="480" name="Google Shape;480;p64"/>
          <p:cNvSpPr txBox="1"/>
          <p:nvPr/>
        </p:nvSpPr>
        <p:spPr>
          <a:xfrm>
            <a:off x="838055" y="1825560"/>
            <a:ext cx="10515300" cy="435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t/>
            </a:r>
            <a:endParaRPr b="0" sz="2800" strike="noStrike">
              <a:solidFill>
                <a:srgbClr val="000000"/>
              </a:solidFill>
              <a:latin typeface="Tahoma"/>
              <a:ea typeface="Tahoma"/>
              <a:cs typeface="Tahoma"/>
              <a:sym typeface="Tahoma"/>
            </a:endParaRPr>
          </a:p>
        </p:txBody>
      </p:sp>
      <p:pic>
        <p:nvPicPr>
          <p:cNvPr id="481" name="Google Shape;481;p64"/>
          <p:cNvPicPr preferRelativeResize="0"/>
          <p:nvPr/>
        </p:nvPicPr>
        <p:blipFill>
          <a:blip r:embed="rId3">
            <a:alphaModFix/>
          </a:blip>
          <a:stretch>
            <a:fillRect/>
          </a:stretch>
        </p:blipFill>
        <p:spPr>
          <a:xfrm>
            <a:off x="1015525" y="1690199"/>
            <a:ext cx="6037675" cy="2114925"/>
          </a:xfrm>
          <a:prstGeom prst="rect">
            <a:avLst/>
          </a:prstGeom>
          <a:noFill/>
          <a:ln>
            <a:noFill/>
          </a:ln>
        </p:spPr>
      </p:pic>
      <p:pic>
        <p:nvPicPr>
          <p:cNvPr id="482" name="Google Shape;482;p64"/>
          <p:cNvPicPr preferRelativeResize="0"/>
          <p:nvPr/>
        </p:nvPicPr>
        <p:blipFill>
          <a:blip r:embed="rId4">
            <a:alphaModFix/>
          </a:blip>
          <a:stretch>
            <a:fillRect/>
          </a:stretch>
        </p:blipFill>
        <p:spPr>
          <a:xfrm>
            <a:off x="1015525" y="3805124"/>
            <a:ext cx="6037628" cy="2114925"/>
          </a:xfrm>
          <a:prstGeom prst="rect">
            <a:avLst/>
          </a:prstGeom>
          <a:noFill/>
          <a:ln>
            <a:noFill/>
          </a:ln>
        </p:spPr>
      </p:pic>
      <p:sp>
        <p:nvSpPr>
          <p:cNvPr id="483" name="Google Shape;483;p64"/>
          <p:cNvSpPr/>
          <p:nvPr/>
        </p:nvSpPr>
        <p:spPr>
          <a:xfrm>
            <a:off x="7931075" y="3645950"/>
            <a:ext cx="1513200" cy="55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Contrastive loss</a:t>
            </a:r>
            <a:endParaRPr/>
          </a:p>
        </p:txBody>
      </p:sp>
      <p:cxnSp>
        <p:nvCxnSpPr>
          <p:cNvPr id="484" name="Google Shape;484;p64"/>
          <p:cNvCxnSpPr/>
          <p:nvPr/>
        </p:nvCxnSpPr>
        <p:spPr>
          <a:xfrm>
            <a:off x="7021375" y="3120900"/>
            <a:ext cx="819000" cy="522900"/>
          </a:xfrm>
          <a:prstGeom prst="straightConnector1">
            <a:avLst/>
          </a:prstGeom>
          <a:noFill/>
          <a:ln cap="flat" cmpd="sng" w="9525">
            <a:solidFill>
              <a:schemeClr val="dk2"/>
            </a:solidFill>
            <a:prstDash val="solid"/>
            <a:round/>
            <a:headEnd len="med" w="med" type="none"/>
            <a:tailEnd len="med" w="med" type="triangle"/>
          </a:ln>
        </p:spPr>
      </p:cxnSp>
      <p:cxnSp>
        <p:nvCxnSpPr>
          <p:cNvPr id="485" name="Google Shape;485;p64"/>
          <p:cNvCxnSpPr/>
          <p:nvPr/>
        </p:nvCxnSpPr>
        <p:spPr>
          <a:xfrm flipH="1" rot="10800000">
            <a:off x="6976953" y="4390986"/>
            <a:ext cx="858000" cy="395400"/>
          </a:xfrm>
          <a:prstGeom prst="straightConnector1">
            <a:avLst/>
          </a:prstGeom>
          <a:noFill/>
          <a:ln cap="flat" cmpd="sng" w="9525">
            <a:solidFill>
              <a:schemeClr val="dk2"/>
            </a:solidFill>
            <a:prstDash val="solid"/>
            <a:round/>
            <a:headEnd len="med" w="med" type="none"/>
            <a:tailEnd len="med" w="med" type="triangle"/>
          </a:ln>
        </p:spPr>
      </p:cxnSp>
      <p:sp>
        <p:nvSpPr>
          <p:cNvPr id="486" name="Google Shape;486;p64"/>
          <p:cNvSpPr/>
          <p:nvPr/>
        </p:nvSpPr>
        <p:spPr>
          <a:xfrm>
            <a:off x="9666425" y="3851125"/>
            <a:ext cx="1610700" cy="26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Similarity Score</a:t>
            </a:r>
            <a:endParaRPr/>
          </a:p>
        </p:txBody>
      </p:sp>
      <p:cxnSp>
        <p:nvCxnSpPr>
          <p:cNvPr id="487" name="Google Shape;487;p64"/>
          <p:cNvCxnSpPr/>
          <p:nvPr/>
        </p:nvCxnSpPr>
        <p:spPr>
          <a:xfrm>
            <a:off x="9441675" y="3956375"/>
            <a:ext cx="227100" cy="9900"/>
          </a:xfrm>
          <a:prstGeom prst="straightConnector1">
            <a:avLst/>
          </a:prstGeom>
          <a:noFill/>
          <a:ln cap="flat" cmpd="sng" w="9525">
            <a:solidFill>
              <a:schemeClr val="dk2"/>
            </a:solidFill>
            <a:prstDash val="solid"/>
            <a:round/>
            <a:headEnd len="med" w="med" type="none"/>
            <a:tailEnd len="med" w="med" type="triangle"/>
          </a:ln>
        </p:spPr>
      </p:cxnSp>
      <p:sp>
        <p:nvSpPr>
          <p:cNvPr id="488" name="Google Shape;488;p64"/>
          <p:cNvSpPr/>
          <p:nvPr/>
        </p:nvSpPr>
        <p:spPr>
          <a:xfrm>
            <a:off x="3374725" y="3328125"/>
            <a:ext cx="197400" cy="11448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4"/>
          <p:cNvSpPr/>
          <p:nvPr/>
        </p:nvSpPr>
        <p:spPr>
          <a:xfrm>
            <a:off x="3572125" y="3750375"/>
            <a:ext cx="1095300" cy="26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t>Shared weights</a:t>
            </a:r>
            <a:endParaRPr sz="1000"/>
          </a:p>
        </p:txBody>
      </p:sp>
      <p:sp>
        <p:nvSpPr>
          <p:cNvPr id="490" name="Google Shape;490;p64"/>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91" name="Google Shape;491;p64"/>
          <p:cNvSpPr/>
          <p:nvPr/>
        </p:nvSpPr>
        <p:spPr>
          <a:xfrm>
            <a:off x="3021475" y="1934750"/>
            <a:ext cx="903900" cy="26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Convnet</a:t>
            </a:r>
            <a:endParaRPr/>
          </a:p>
        </p:txBody>
      </p:sp>
      <p:sp>
        <p:nvSpPr>
          <p:cNvPr id="492" name="Google Shape;492;p64"/>
          <p:cNvSpPr/>
          <p:nvPr/>
        </p:nvSpPr>
        <p:spPr>
          <a:xfrm>
            <a:off x="3021475" y="5654850"/>
            <a:ext cx="903900" cy="26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Convnet</a:t>
            </a:r>
            <a:endParaRPr/>
          </a:p>
        </p:txBody>
      </p:sp>
      <p:sp>
        <p:nvSpPr>
          <p:cNvPr id="493" name="Google Shape;493;p64"/>
          <p:cNvSpPr/>
          <p:nvPr/>
        </p:nvSpPr>
        <p:spPr>
          <a:xfrm>
            <a:off x="7021375" y="2462000"/>
            <a:ext cx="819000" cy="26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t>Encoding</a:t>
            </a:r>
            <a:endParaRPr sz="1000"/>
          </a:p>
        </p:txBody>
      </p:sp>
      <p:sp>
        <p:nvSpPr>
          <p:cNvPr id="494" name="Google Shape;494;p64"/>
          <p:cNvSpPr/>
          <p:nvPr/>
        </p:nvSpPr>
        <p:spPr>
          <a:xfrm>
            <a:off x="6996450" y="5153125"/>
            <a:ext cx="819000" cy="26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t>Encoding</a:t>
            </a:r>
            <a:endParaRPr sz="1000"/>
          </a:p>
        </p:txBody>
      </p:sp>
      <p:sp>
        <p:nvSpPr>
          <p:cNvPr id="495" name="Google Shape;495;p64"/>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9" name="Shape 499"/>
        <p:cNvGrpSpPr/>
        <p:nvPr/>
      </p:nvGrpSpPr>
      <p:grpSpPr>
        <a:xfrm>
          <a:off x="0" y="0"/>
          <a:ext cx="0" cy="0"/>
          <a:chOff x="0" y="0"/>
          <a:chExt cx="0" cy="0"/>
        </a:xfrm>
      </p:grpSpPr>
      <p:sp>
        <p:nvSpPr>
          <p:cNvPr id="500" name="Google Shape;500;p65"/>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2800" strike="noStrike">
                <a:solidFill>
                  <a:srgbClr val="004F9B"/>
                </a:solidFill>
                <a:latin typeface="Tahoma"/>
                <a:ea typeface="Tahoma"/>
                <a:cs typeface="Tahoma"/>
                <a:sym typeface="Tahoma"/>
              </a:rPr>
              <a:t>Design </a:t>
            </a:r>
            <a:r>
              <a:rPr lang="en-US" sz="2800">
                <a:solidFill>
                  <a:srgbClr val="004F9B"/>
                </a:solidFill>
                <a:latin typeface="Tahoma"/>
                <a:ea typeface="Tahoma"/>
                <a:cs typeface="Tahoma"/>
                <a:sym typeface="Tahoma"/>
              </a:rPr>
              <a:t>choices</a:t>
            </a:r>
            <a:endParaRPr b="0" sz="2800" strike="noStrike">
              <a:solidFill>
                <a:srgbClr val="000000"/>
              </a:solidFill>
              <a:latin typeface="Arial"/>
              <a:ea typeface="Arial"/>
              <a:cs typeface="Arial"/>
              <a:sym typeface="Arial"/>
            </a:endParaRPr>
          </a:p>
        </p:txBody>
      </p:sp>
      <p:sp>
        <p:nvSpPr>
          <p:cNvPr id="501" name="Google Shape;501;p65"/>
          <p:cNvSpPr txBox="1"/>
          <p:nvPr/>
        </p:nvSpPr>
        <p:spPr>
          <a:xfrm>
            <a:off x="936693" y="1396985"/>
            <a:ext cx="10515300" cy="435090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lang="en-US" sz="2800">
                <a:latin typeface="Tahoma"/>
                <a:ea typeface="Tahoma"/>
                <a:cs typeface="Tahoma"/>
                <a:sym typeface="Tahoma"/>
              </a:rPr>
              <a:t>Architecture</a:t>
            </a:r>
            <a:endParaRPr b="0" i="0" sz="2400" u="none" cap="none" strike="noStrike">
              <a:solidFill>
                <a:srgbClr val="000000"/>
              </a:solidFill>
              <a:latin typeface="Tahoma"/>
              <a:ea typeface="Tahoma"/>
              <a:cs typeface="Tahoma"/>
              <a:sym typeface="Tahoma"/>
            </a:endParaRPr>
          </a:p>
          <a:p>
            <a:pPr indent="0" lvl="0" marL="0" marR="0" rtl="0" algn="l">
              <a:spcBef>
                <a:spcPts val="0"/>
              </a:spcBef>
              <a:spcAft>
                <a:spcPts val="0"/>
              </a:spcAft>
              <a:buNone/>
            </a:pPr>
            <a:r>
              <a:t/>
            </a:r>
            <a:endParaRPr b="0" sz="2400" strike="noStrike">
              <a:solidFill>
                <a:srgbClr val="000000"/>
              </a:solidFill>
              <a:latin typeface="Tahoma"/>
              <a:ea typeface="Tahoma"/>
              <a:cs typeface="Tahoma"/>
              <a:sym typeface="Tahoma"/>
            </a:endParaRPr>
          </a:p>
        </p:txBody>
      </p:sp>
      <p:pic>
        <p:nvPicPr>
          <p:cNvPr id="502" name="Google Shape;502;p65"/>
          <p:cNvPicPr preferRelativeResize="0"/>
          <p:nvPr/>
        </p:nvPicPr>
        <p:blipFill>
          <a:blip r:embed="rId3">
            <a:alphaModFix/>
          </a:blip>
          <a:stretch>
            <a:fillRect/>
          </a:stretch>
        </p:blipFill>
        <p:spPr>
          <a:xfrm>
            <a:off x="936700" y="2179225"/>
            <a:ext cx="5195502" cy="3766000"/>
          </a:xfrm>
          <a:prstGeom prst="rect">
            <a:avLst/>
          </a:prstGeom>
          <a:noFill/>
          <a:ln>
            <a:noFill/>
          </a:ln>
        </p:spPr>
      </p:pic>
      <p:sp>
        <p:nvSpPr>
          <p:cNvPr id="503" name="Google Shape;503;p65"/>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04" name="Google Shape;504;p65"/>
          <p:cNvSpPr/>
          <p:nvPr/>
        </p:nvSpPr>
        <p:spPr>
          <a:xfrm>
            <a:off x="7274750" y="2153025"/>
            <a:ext cx="4321200" cy="3818400"/>
          </a:xfrm>
          <a:prstGeom prst="rect">
            <a:avLst/>
          </a:prstGeom>
          <a:noFill/>
          <a:ln>
            <a:noFill/>
          </a:ln>
        </p:spPr>
        <p:txBody>
          <a:bodyPr anchorCtr="0" anchor="t" bIns="45000" lIns="90000" spcFirstLastPara="1" rIns="90000" wrap="square" tIns="45000">
            <a:noAutofit/>
          </a:bodyPr>
          <a:lstStyle/>
          <a:p>
            <a:pPr indent="-342900" lvl="0" marL="457200" marR="0" rtl="0" algn="l">
              <a:lnSpc>
                <a:spcPct val="100000"/>
              </a:lnSpc>
              <a:spcBef>
                <a:spcPts val="0"/>
              </a:spcBef>
              <a:spcAft>
                <a:spcPts val="0"/>
              </a:spcAft>
              <a:buSzPts val="1800"/>
              <a:buFont typeface="Tahoma"/>
              <a:buChar char="●"/>
            </a:pPr>
            <a:r>
              <a:rPr lang="en-US" sz="1800">
                <a:latin typeface="Tahoma"/>
                <a:ea typeface="Tahoma"/>
                <a:cs typeface="Tahoma"/>
                <a:sym typeface="Tahoma"/>
              </a:rPr>
              <a:t>4 conv layers followed by a linear</a:t>
            </a:r>
            <a:endParaRPr sz="1800">
              <a:latin typeface="Tahoma"/>
              <a:ea typeface="Tahoma"/>
              <a:cs typeface="Tahoma"/>
              <a:sym typeface="Tahoma"/>
            </a:endParaRPr>
          </a:p>
          <a:p>
            <a:pPr indent="0" lvl="0" marL="457200" marR="0" rtl="0" algn="l">
              <a:lnSpc>
                <a:spcPct val="100000"/>
              </a:lnSpc>
              <a:spcBef>
                <a:spcPts val="0"/>
              </a:spcBef>
              <a:spcAft>
                <a:spcPts val="0"/>
              </a:spcAft>
              <a:buNone/>
            </a:pPr>
            <a:r>
              <a:t/>
            </a:r>
            <a:endParaRPr sz="1800">
              <a:latin typeface="Tahoma"/>
              <a:ea typeface="Tahoma"/>
              <a:cs typeface="Tahoma"/>
              <a:sym typeface="Tahoma"/>
            </a:endParaRPr>
          </a:p>
          <a:p>
            <a:pPr indent="-342900" lvl="0" marL="457200" marR="0" rtl="0" algn="l">
              <a:lnSpc>
                <a:spcPct val="100000"/>
              </a:lnSpc>
              <a:spcBef>
                <a:spcPts val="0"/>
              </a:spcBef>
              <a:spcAft>
                <a:spcPts val="0"/>
              </a:spcAft>
              <a:buSzPts val="1800"/>
              <a:buFont typeface="Tahoma"/>
              <a:buChar char="●"/>
            </a:pPr>
            <a:r>
              <a:t/>
            </a:r>
            <a:endParaRPr sz="1800">
              <a:latin typeface="Tahoma"/>
              <a:ea typeface="Tahoma"/>
              <a:cs typeface="Tahoma"/>
              <a:sym typeface="Tahoma"/>
            </a:endParaRPr>
          </a:p>
          <a:p>
            <a:pPr indent="0" lvl="0" marL="0" marR="0" rtl="0" algn="l">
              <a:lnSpc>
                <a:spcPct val="100000"/>
              </a:lnSpc>
              <a:spcBef>
                <a:spcPts val="0"/>
              </a:spcBef>
              <a:spcAft>
                <a:spcPts val="0"/>
              </a:spcAft>
              <a:buNone/>
            </a:pPr>
            <a:r>
              <a:t/>
            </a:r>
            <a:endParaRPr sz="1800">
              <a:latin typeface="Tahoma"/>
              <a:ea typeface="Tahoma"/>
              <a:cs typeface="Tahoma"/>
              <a:sym typeface="Tahoma"/>
            </a:endParaRPr>
          </a:p>
          <a:p>
            <a:pPr indent="0" lvl="0" marL="0" marR="0" rtl="0" algn="l">
              <a:lnSpc>
                <a:spcPct val="100000"/>
              </a:lnSpc>
              <a:spcBef>
                <a:spcPts val="0"/>
              </a:spcBef>
              <a:spcAft>
                <a:spcPts val="0"/>
              </a:spcAft>
              <a:buNone/>
            </a:pPr>
            <a:r>
              <a:t/>
            </a:r>
            <a:endParaRPr sz="1800">
              <a:latin typeface="Tahoma"/>
              <a:ea typeface="Tahoma"/>
              <a:cs typeface="Tahoma"/>
              <a:sym typeface="Tahoma"/>
            </a:endParaRPr>
          </a:p>
          <a:p>
            <a:pPr indent="0" lvl="0" marL="0" marR="0" rtl="0" algn="l">
              <a:lnSpc>
                <a:spcPct val="100000"/>
              </a:lnSpc>
              <a:spcBef>
                <a:spcPts val="0"/>
              </a:spcBef>
              <a:spcAft>
                <a:spcPts val="0"/>
              </a:spcAft>
              <a:buNone/>
            </a:pPr>
            <a:r>
              <a:t/>
            </a:r>
            <a:endParaRPr sz="1800">
              <a:latin typeface="Tahoma"/>
              <a:ea typeface="Tahoma"/>
              <a:cs typeface="Tahoma"/>
              <a:sym typeface="Tahoma"/>
            </a:endParaRPr>
          </a:p>
          <a:p>
            <a:pPr indent="0" lvl="0" marL="457200" marR="0" rtl="0" algn="l">
              <a:lnSpc>
                <a:spcPct val="100000"/>
              </a:lnSpc>
              <a:spcBef>
                <a:spcPts val="0"/>
              </a:spcBef>
              <a:spcAft>
                <a:spcPts val="0"/>
              </a:spcAft>
              <a:buNone/>
            </a:pPr>
            <a:r>
              <a:t/>
            </a:r>
            <a:endParaRPr sz="1800">
              <a:latin typeface="Tahoma"/>
              <a:ea typeface="Tahoma"/>
              <a:cs typeface="Tahoma"/>
              <a:sym typeface="Tahoma"/>
            </a:endParaRPr>
          </a:p>
          <a:p>
            <a:pPr indent="0" lvl="0" marL="457200" marR="0" rtl="0" algn="l">
              <a:lnSpc>
                <a:spcPct val="100000"/>
              </a:lnSpc>
              <a:spcBef>
                <a:spcPts val="0"/>
              </a:spcBef>
              <a:spcAft>
                <a:spcPts val="0"/>
              </a:spcAft>
              <a:buNone/>
            </a:pPr>
            <a:r>
              <a:t/>
            </a:r>
            <a:endParaRPr sz="2100">
              <a:latin typeface="Tahoma"/>
              <a:ea typeface="Tahoma"/>
              <a:cs typeface="Tahoma"/>
              <a:sym typeface="Tahoma"/>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p:txBody>
      </p:sp>
      <p:sp>
        <p:nvSpPr>
          <p:cNvPr id="505" name="Google Shape;505;p65"/>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6"/>
          <p:cNvSpPr txBox="1"/>
          <p:nvPr/>
        </p:nvSpPr>
        <p:spPr>
          <a:xfrm>
            <a:off x="83808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2800">
                <a:solidFill>
                  <a:srgbClr val="004F9B"/>
                </a:solidFill>
                <a:latin typeface="Tahoma"/>
                <a:ea typeface="Tahoma"/>
                <a:cs typeface="Tahoma"/>
                <a:sym typeface="Tahoma"/>
              </a:rPr>
              <a:t>Contrastive loss</a:t>
            </a:r>
            <a:endParaRPr b="0" sz="2800" strike="noStrike">
              <a:solidFill>
                <a:srgbClr val="000000"/>
              </a:solidFill>
              <a:latin typeface="Arial"/>
              <a:ea typeface="Arial"/>
              <a:cs typeface="Arial"/>
              <a:sym typeface="Arial"/>
            </a:endParaRPr>
          </a:p>
        </p:txBody>
      </p:sp>
      <p:sp>
        <p:nvSpPr>
          <p:cNvPr id="511" name="Google Shape;511;p66"/>
          <p:cNvSpPr txBox="1"/>
          <p:nvPr/>
        </p:nvSpPr>
        <p:spPr>
          <a:xfrm>
            <a:off x="838080" y="1825560"/>
            <a:ext cx="10515300" cy="435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2800" strike="noStrike">
              <a:solidFill>
                <a:srgbClr val="000000"/>
              </a:solidFill>
              <a:latin typeface="Tahoma"/>
              <a:ea typeface="Tahoma"/>
              <a:cs typeface="Tahoma"/>
              <a:sym typeface="Tahoma"/>
            </a:endParaRPr>
          </a:p>
        </p:txBody>
      </p:sp>
      <p:sp>
        <p:nvSpPr>
          <p:cNvPr id="512" name="Google Shape;512;p66"/>
          <p:cNvSpPr txBox="1"/>
          <p:nvPr/>
        </p:nvSpPr>
        <p:spPr>
          <a:xfrm>
            <a:off x="838350" y="1421974"/>
            <a:ext cx="10515300" cy="4623300"/>
          </a:xfrm>
          <a:prstGeom prst="rect">
            <a:avLst/>
          </a:prstGeom>
          <a:noFill/>
          <a:ln>
            <a:noFill/>
          </a:ln>
        </p:spPr>
        <p:txBody>
          <a:bodyPr anchorCtr="0" anchor="t" bIns="45700" lIns="91425" spcFirstLastPara="1" rIns="91425" wrap="square" tIns="45700">
            <a:normAutofit/>
          </a:bodyPr>
          <a:lstStyle/>
          <a:p>
            <a:pPr indent="-381000" lvl="0" marL="457200" marR="0" rtl="0" algn="l">
              <a:spcBef>
                <a:spcPts val="0"/>
              </a:spcBef>
              <a:spcAft>
                <a:spcPts val="0"/>
              </a:spcAft>
              <a:buSzPts val="2400"/>
              <a:buFont typeface="Tahoma"/>
              <a:buChar char="●"/>
            </a:pPr>
            <a:r>
              <a:rPr lang="en-US" sz="2400">
                <a:latin typeface="Tahoma"/>
                <a:ea typeface="Tahoma"/>
                <a:cs typeface="Tahoma"/>
                <a:sym typeface="Tahoma"/>
              </a:rPr>
              <a:t>Objective is to have a small distance for positive pairs and a large distance for negative pairs</a:t>
            </a:r>
            <a:endParaRPr sz="2400">
              <a:latin typeface="Tahoma"/>
              <a:ea typeface="Tahoma"/>
              <a:cs typeface="Tahoma"/>
              <a:sym typeface="Tahoma"/>
            </a:endParaRPr>
          </a:p>
          <a:p>
            <a:pPr indent="0" lvl="0" marL="0" marR="0" rtl="0" algn="l">
              <a:spcBef>
                <a:spcPts val="0"/>
              </a:spcBef>
              <a:spcAft>
                <a:spcPts val="0"/>
              </a:spcAft>
              <a:buNone/>
            </a:pPr>
            <a:r>
              <a:t/>
            </a:r>
            <a:endParaRPr sz="2400">
              <a:latin typeface="Tahoma"/>
              <a:ea typeface="Tahoma"/>
              <a:cs typeface="Tahoma"/>
              <a:sym typeface="Tahoma"/>
            </a:endParaRPr>
          </a:p>
          <a:p>
            <a:pPr indent="0" lvl="0" marL="0" marR="0" rtl="0" algn="l">
              <a:spcBef>
                <a:spcPts val="0"/>
              </a:spcBef>
              <a:spcAft>
                <a:spcPts val="0"/>
              </a:spcAft>
              <a:buNone/>
            </a:pPr>
            <a:r>
              <a:t/>
            </a:r>
            <a:endParaRPr sz="2400">
              <a:latin typeface="Tahoma"/>
              <a:ea typeface="Tahoma"/>
              <a:cs typeface="Tahoma"/>
              <a:sym typeface="Tahoma"/>
            </a:endParaRPr>
          </a:p>
          <a:p>
            <a:pPr indent="0" lvl="0" marL="0" marR="0" rtl="0" algn="l">
              <a:spcBef>
                <a:spcPts val="0"/>
              </a:spcBef>
              <a:spcAft>
                <a:spcPts val="0"/>
              </a:spcAft>
              <a:buNone/>
            </a:pPr>
            <a:r>
              <a:t/>
            </a:r>
            <a:endParaRPr sz="2400">
              <a:latin typeface="Tahoma"/>
              <a:ea typeface="Tahoma"/>
              <a:cs typeface="Tahoma"/>
              <a:sym typeface="Tahoma"/>
            </a:endParaRPr>
          </a:p>
          <a:p>
            <a:pPr indent="0" lvl="0" marL="0" marR="0" rtl="0" algn="l">
              <a:spcBef>
                <a:spcPts val="0"/>
              </a:spcBef>
              <a:spcAft>
                <a:spcPts val="0"/>
              </a:spcAft>
              <a:buNone/>
            </a:pPr>
            <a:r>
              <a:t/>
            </a:r>
            <a:endParaRPr sz="2400">
              <a:latin typeface="Tahoma"/>
              <a:ea typeface="Tahoma"/>
              <a:cs typeface="Tahoma"/>
              <a:sym typeface="Tahoma"/>
            </a:endParaRPr>
          </a:p>
          <a:p>
            <a:pPr indent="0" lvl="0" marL="0" marR="0" rtl="0" algn="l">
              <a:spcBef>
                <a:spcPts val="0"/>
              </a:spcBef>
              <a:spcAft>
                <a:spcPts val="0"/>
              </a:spcAft>
              <a:buNone/>
            </a:pPr>
            <a:r>
              <a:t/>
            </a:r>
            <a:endParaRPr sz="2400">
              <a:latin typeface="Tahoma"/>
              <a:ea typeface="Tahoma"/>
              <a:cs typeface="Tahoma"/>
              <a:sym typeface="Tahoma"/>
            </a:endParaRPr>
          </a:p>
          <a:p>
            <a:pPr indent="0" lvl="0" marL="0" marR="0" rtl="0" algn="l">
              <a:spcBef>
                <a:spcPts val="0"/>
              </a:spcBef>
              <a:spcAft>
                <a:spcPts val="0"/>
              </a:spcAft>
              <a:buNone/>
            </a:pPr>
            <a:r>
              <a:t/>
            </a:r>
            <a:endParaRPr sz="2400">
              <a:latin typeface="Tahoma"/>
              <a:ea typeface="Tahoma"/>
              <a:cs typeface="Tahoma"/>
              <a:sym typeface="Tahoma"/>
            </a:endParaRPr>
          </a:p>
          <a:p>
            <a:pPr indent="0" lvl="0" marL="0" marR="0" rtl="0" algn="l">
              <a:spcBef>
                <a:spcPts val="0"/>
              </a:spcBef>
              <a:spcAft>
                <a:spcPts val="0"/>
              </a:spcAft>
              <a:buNone/>
            </a:pPr>
            <a:r>
              <a:t/>
            </a:r>
            <a:endParaRPr sz="2400">
              <a:latin typeface="Tahoma"/>
              <a:ea typeface="Tahoma"/>
              <a:cs typeface="Tahoma"/>
              <a:sym typeface="Tahoma"/>
            </a:endParaRPr>
          </a:p>
          <a:p>
            <a:pPr indent="0" lvl="0" marL="0" marR="0" rtl="0" algn="l">
              <a:spcBef>
                <a:spcPts val="0"/>
              </a:spcBef>
              <a:spcAft>
                <a:spcPts val="0"/>
              </a:spcAft>
              <a:buNone/>
            </a:pPr>
            <a:r>
              <a:t/>
            </a:r>
            <a:endParaRPr sz="2400">
              <a:latin typeface="Tahoma"/>
              <a:ea typeface="Tahoma"/>
              <a:cs typeface="Tahoma"/>
              <a:sym typeface="Tahoma"/>
            </a:endParaRPr>
          </a:p>
          <a:p>
            <a:pPr indent="-381000" lvl="0" marL="457200" rtl="0" algn="l">
              <a:spcBef>
                <a:spcPts val="0"/>
              </a:spcBef>
              <a:spcAft>
                <a:spcPts val="0"/>
              </a:spcAft>
              <a:buClr>
                <a:schemeClr val="dk1"/>
              </a:buClr>
              <a:buSzPts val="2400"/>
              <a:buFont typeface="Tahoma"/>
              <a:buChar char="●"/>
            </a:pPr>
            <a:r>
              <a:rPr lang="en-US" sz="2400">
                <a:solidFill>
                  <a:schemeClr val="dk1"/>
                </a:solidFill>
                <a:latin typeface="Tahoma"/>
                <a:ea typeface="Tahoma"/>
                <a:cs typeface="Tahoma"/>
                <a:sym typeface="Tahoma"/>
              </a:rPr>
              <a:t>margin defines the radius to indicate that dissimilar pairs beyond this margin will not contribute to the loss</a:t>
            </a:r>
            <a:endParaRPr sz="2400">
              <a:latin typeface="Tahoma"/>
              <a:ea typeface="Tahoma"/>
              <a:cs typeface="Tahoma"/>
              <a:sym typeface="Tahoma"/>
            </a:endParaRPr>
          </a:p>
        </p:txBody>
      </p:sp>
      <p:sp>
        <p:nvSpPr>
          <p:cNvPr id="513" name="Google Shape;513;p66"/>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514" name="Google Shape;514;p66"/>
          <p:cNvPicPr preferRelativeResize="0"/>
          <p:nvPr/>
        </p:nvPicPr>
        <p:blipFill>
          <a:blip r:embed="rId3">
            <a:alphaModFix/>
          </a:blip>
          <a:stretch>
            <a:fillRect/>
          </a:stretch>
        </p:blipFill>
        <p:spPr>
          <a:xfrm>
            <a:off x="2890838" y="2270800"/>
            <a:ext cx="7019925" cy="952500"/>
          </a:xfrm>
          <a:prstGeom prst="rect">
            <a:avLst/>
          </a:prstGeom>
          <a:noFill/>
          <a:ln>
            <a:noFill/>
          </a:ln>
        </p:spPr>
      </p:pic>
      <p:pic>
        <p:nvPicPr>
          <p:cNvPr id="515" name="Google Shape;515;p66"/>
          <p:cNvPicPr preferRelativeResize="0"/>
          <p:nvPr/>
        </p:nvPicPr>
        <p:blipFill>
          <a:blip r:embed="rId4">
            <a:alphaModFix/>
          </a:blip>
          <a:stretch>
            <a:fillRect/>
          </a:stretch>
        </p:blipFill>
        <p:spPr>
          <a:xfrm>
            <a:off x="3043250" y="3278648"/>
            <a:ext cx="1385075" cy="469950"/>
          </a:xfrm>
          <a:prstGeom prst="rect">
            <a:avLst/>
          </a:prstGeom>
          <a:noFill/>
          <a:ln>
            <a:noFill/>
          </a:ln>
        </p:spPr>
      </p:pic>
      <p:pic>
        <p:nvPicPr>
          <p:cNvPr id="516" name="Google Shape;516;p66"/>
          <p:cNvPicPr preferRelativeResize="0"/>
          <p:nvPr/>
        </p:nvPicPr>
        <p:blipFill>
          <a:blip r:embed="rId5">
            <a:alphaModFix/>
          </a:blip>
          <a:stretch>
            <a:fillRect/>
          </a:stretch>
        </p:blipFill>
        <p:spPr>
          <a:xfrm>
            <a:off x="2841500" y="3632525"/>
            <a:ext cx="2190750" cy="714375"/>
          </a:xfrm>
          <a:prstGeom prst="rect">
            <a:avLst/>
          </a:prstGeom>
          <a:noFill/>
          <a:ln>
            <a:noFill/>
          </a:ln>
        </p:spPr>
      </p:pic>
      <p:pic>
        <p:nvPicPr>
          <p:cNvPr id="517" name="Google Shape;517;p66"/>
          <p:cNvPicPr preferRelativeResize="0"/>
          <p:nvPr/>
        </p:nvPicPr>
        <p:blipFill>
          <a:blip r:embed="rId6">
            <a:alphaModFix/>
          </a:blip>
          <a:stretch>
            <a:fillRect/>
          </a:stretch>
        </p:blipFill>
        <p:spPr>
          <a:xfrm>
            <a:off x="2958475" y="4252247"/>
            <a:ext cx="1447708" cy="469950"/>
          </a:xfrm>
          <a:prstGeom prst="rect">
            <a:avLst/>
          </a:prstGeom>
          <a:noFill/>
          <a:ln>
            <a:noFill/>
          </a:ln>
        </p:spPr>
      </p:pic>
      <p:sp>
        <p:nvSpPr>
          <p:cNvPr id="518" name="Google Shape;518;p66"/>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7"/>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2800">
                <a:solidFill>
                  <a:srgbClr val="004F9B"/>
                </a:solidFill>
                <a:latin typeface="Tahoma"/>
                <a:ea typeface="Tahoma"/>
                <a:cs typeface="Tahoma"/>
                <a:sym typeface="Tahoma"/>
              </a:rPr>
              <a:t>Training parameters</a:t>
            </a:r>
            <a:endParaRPr b="0" sz="2800" strike="noStrike">
              <a:solidFill>
                <a:srgbClr val="000000"/>
              </a:solidFill>
              <a:latin typeface="Arial"/>
              <a:ea typeface="Arial"/>
              <a:cs typeface="Arial"/>
              <a:sym typeface="Arial"/>
            </a:endParaRPr>
          </a:p>
        </p:txBody>
      </p:sp>
      <p:sp>
        <p:nvSpPr>
          <p:cNvPr id="524" name="Google Shape;524;p67"/>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2800" strike="noStrike">
              <a:solidFill>
                <a:srgbClr val="000000"/>
              </a:solidFill>
              <a:latin typeface="Tahoma"/>
              <a:ea typeface="Tahoma"/>
              <a:cs typeface="Tahoma"/>
              <a:sym typeface="Tahoma"/>
            </a:endParaRPr>
          </a:p>
        </p:txBody>
      </p:sp>
      <p:sp>
        <p:nvSpPr>
          <p:cNvPr id="525" name="Google Shape;525;p67"/>
          <p:cNvSpPr txBox="1"/>
          <p:nvPr/>
        </p:nvSpPr>
        <p:spPr>
          <a:xfrm>
            <a:off x="838355" y="1421985"/>
            <a:ext cx="10515300" cy="4350900"/>
          </a:xfrm>
          <a:prstGeom prst="rect">
            <a:avLst/>
          </a:prstGeom>
          <a:noFill/>
          <a:ln>
            <a:noFill/>
          </a:ln>
        </p:spPr>
        <p:txBody>
          <a:bodyPr anchorCtr="0" anchor="t" bIns="45700" lIns="91425" spcFirstLastPara="1" rIns="91425" wrap="square" tIns="45700">
            <a:normAutofit/>
          </a:bodyPr>
          <a:lstStyle/>
          <a:p>
            <a:pPr indent="-381000" lvl="0" marL="457200" marR="0" rtl="0" algn="l">
              <a:spcBef>
                <a:spcPts val="0"/>
              </a:spcBef>
              <a:spcAft>
                <a:spcPts val="0"/>
              </a:spcAft>
              <a:buClr>
                <a:srgbClr val="000000"/>
              </a:buClr>
              <a:buSzPts val="2400"/>
              <a:buFont typeface="Tahoma"/>
              <a:buChar char="●"/>
            </a:pPr>
            <a:r>
              <a:rPr lang="en-US" sz="2400">
                <a:latin typeface="Tahoma"/>
                <a:ea typeface="Tahoma"/>
                <a:cs typeface="Tahoma"/>
                <a:sym typeface="Tahoma"/>
              </a:rPr>
              <a:t>Epochs 				- 200</a:t>
            </a:r>
            <a:endParaRPr sz="2400">
              <a:latin typeface="Tahoma"/>
              <a:ea typeface="Tahoma"/>
              <a:cs typeface="Tahoma"/>
              <a:sym typeface="Tahoma"/>
            </a:endParaRPr>
          </a:p>
          <a:p>
            <a:pPr indent="-381000" lvl="0" marL="457200" marR="0" rtl="0" algn="l">
              <a:spcBef>
                <a:spcPts val="0"/>
              </a:spcBef>
              <a:spcAft>
                <a:spcPts val="0"/>
              </a:spcAft>
              <a:buSzPts val="2400"/>
              <a:buFont typeface="Tahoma"/>
              <a:buChar char="●"/>
            </a:pPr>
            <a:r>
              <a:rPr lang="en-US" sz="2400">
                <a:latin typeface="Tahoma"/>
                <a:ea typeface="Tahoma"/>
                <a:cs typeface="Tahoma"/>
                <a:sym typeface="Tahoma"/>
              </a:rPr>
              <a:t>learning_rate   		- 0.0005</a:t>
            </a:r>
            <a:endParaRPr sz="2400">
              <a:latin typeface="Tahoma"/>
              <a:ea typeface="Tahoma"/>
              <a:cs typeface="Tahoma"/>
              <a:sym typeface="Tahoma"/>
            </a:endParaRPr>
          </a:p>
          <a:p>
            <a:pPr indent="-381000" lvl="0" marL="457200" marR="0" rtl="0" algn="l">
              <a:spcBef>
                <a:spcPts val="0"/>
              </a:spcBef>
              <a:spcAft>
                <a:spcPts val="0"/>
              </a:spcAft>
              <a:buSzPts val="2400"/>
              <a:buFont typeface="Tahoma"/>
              <a:buChar char="●"/>
            </a:pPr>
            <a:r>
              <a:rPr lang="en-US" sz="2400">
                <a:latin typeface="Tahoma"/>
                <a:ea typeface="Tahoma"/>
                <a:cs typeface="Tahoma"/>
                <a:sym typeface="Tahoma"/>
              </a:rPr>
              <a:t>training_batch_size	- 4</a:t>
            </a:r>
            <a:endParaRPr sz="2400">
              <a:latin typeface="Tahoma"/>
              <a:ea typeface="Tahoma"/>
              <a:cs typeface="Tahoma"/>
              <a:sym typeface="Tahoma"/>
            </a:endParaRPr>
          </a:p>
          <a:p>
            <a:pPr indent="-381000" lvl="0" marL="457200" marR="0" rtl="0" algn="l">
              <a:spcBef>
                <a:spcPts val="0"/>
              </a:spcBef>
              <a:spcAft>
                <a:spcPts val="0"/>
              </a:spcAft>
              <a:buSzPts val="2400"/>
              <a:buFont typeface="Tahoma"/>
              <a:buChar char="●"/>
            </a:pPr>
            <a:r>
              <a:rPr lang="en-US" sz="2400">
                <a:latin typeface="Tahoma"/>
                <a:ea typeface="Tahoma"/>
                <a:cs typeface="Tahoma"/>
                <a:sym typeface="Tahoma"/>
              </a:rPr>
              <a:t>valid_batch_size 		- 4</a:t>
            </a:r>
            <a:endParaRPr sz="2400">
              <a:latin typeface="Tahoma"/>
              <a:ea typeface="Tahoma"/>
              <a:cs typeface="Tahoma"/>
              <a:sym typeface="Tahoma"/>
            </a:endParaRPr>
          </a:p>
          <a:p>
            <a:pPr indent="0" lvl="0" marL="0" marR="0" rtl="0" algn="l">
              <a:spcBef>
                <a:spcPts val="0"/>
              </a:spcBef>
              <a:spcAft>
                <a:spcPts val="0"/>
              </a:spcAft>
              <a:buNone/>
            </a:pPr>
            <a:r>
              <a:t/>
            </a:r>
            <a:endParaRPr sz="2400">
              <a:latin typeface="Tahoma"/>
              <a:ea typeface="Tahoma"/>
              <a:cs typeface="Tahoma"/>
              <a:sym typeface="Tahoma"/>
            </a:endParaRPr>
          </a:p>
          <a:p>
            <a:pPr indent="-381000" lvl="0" marL="457200" marR="0" rtl="0" algn="l">
              <a:spcBef>
                <a:spcPts val="0"/>
              </a:spcBef>
              <a:spcAft>
                <a:spcPts val="0"/>
              </a:spcAft>
              <a:buSzPts val="2400"/>
              <a:buFont typeface="Tahoma"/>
              <a:buChar char="●"/>
            </a:pPr>
            <a:r>
              <a:rPr lang="en-US" sz="2400">
                <a:latin typeface="Tahoma"/>
                <a:ea typeface="Tahoma"/>
                <a:cs typeface="Tahoma"/>
                <a:sym typeface="Tahoma"/>
              </a:rPr>
              <a:t>Validated for every 2 epochs and saves the model</a:t>
            </a:r>
            <a:endParaRPr sz="2400">
              <a:latin typeface="Tahoma"/>
              <a:ea typeface="Tahoma"/>
              <a:cs typeface="Tahoma"/>
              <a:sym typeface="Tahoma"/>
            </a:endParaRPr>
          </a:p>
          <a:p>
            <a:pPr indent="-381000" lvl="0" marL="457200" marR="0" rtl="0" algn="l">
              <a:spcBef>
                <a:spcPts val="0"/>
              </a:spcBef>
              <a:spcAft>
                <a:spcPts val="0"/>
              </a:spcAft>
              <a:buSzPts val="2400"/>
              <a:buFont typeface="Tahoma"/>
              <a:buChar char="●"/>
            </a:pPr>
            <a:r>
              <a:rPr lang="en-US" sz="2400">
                <a:latin typeface="Tahoma"/>
                <a:ea typeface="Tahoma"/>
                <a:cs typeface="Tahoma"/>
                <a:sym typeface="Tahoma"/>
              </a:rPr>
              <a:t>Model saved after every 2 epochs</a:t>
            </a:r>
            <a:endParaRPr sz="2400">
              <a:latin typeface="Tahoma"/>
              <a:ea typeface="Tahoma"/>
              <a:cs typeface="Tahoma"/>
              <a:sym typeface="Tahoma"/>
            </a:endParaRPr>
          </a:p>
          <a:p>
            <a:pPr indent="0" lvl="0" marL="0" marR="0" rtl="0" algn="l">
              <a:spcBef>
                <a:spcPts val="0"/>
              </a:spcBef>
              <a:spcAft>
                <a:spcPts val="0"/>
              </a:spcAft>
              <a:buNone/>
            </a:pPr>
            <a:r>
              <a:t/>
            </a:r>
            <a:endParaRPr sz="2400">
              <a:latin typeface="Tahoma"/>
              <a:ea typeface="Tahoma"/>
              <a:cs typeface="Tahoma"/>
              <a:sym typeface="Tahoma"/>
            </a:endParaRPr>
          </a:p>
          <a:p>
            <a:pPr indent="-381000" lvl="0" marL="457200" marR="0" rtl="0" algn="l">
              <a:spcBef>
                <a:spcPts val="0"/>
              </a:spcBef>
              <a:spcAft>
                <a:spcPts val="0"/>
              </a:spcAft>
              <a:buSzPts val="2400"/>
              <a:buFont typeface="Tahoma"/>
              <a:buChar char="●"/>
            </a:pPr>
            <a:r>
              <a:rPr lang="en-US" sz="2400">
                <a:latin typeface="Tahoma"/>
                <a:ea typeface="Tahoma"/>
                <a:cs typeface="Tahoma"/>
                <a:sym typeface="Tahoma"/>
              </a:rPr>
              <a:t>Took around 8+ hours to train on NVIDIA </a:t>
            </a:r>
            <a:r>
              <a:rPr lang="en-US" sz="2400">
                <a:latin typeface="Tahoma"/>
                <a:ea typeface="Tahoma"/>
                <a:cs typeface="Tahoma"/>
                <a:sym typeface="Tahoma"/>
              </a:rPr>
              <a:t>3060 TI</a:t>
            </a:r>
            <a:r>
              <a:rPr lang="en-US" sz="2400">
                <a:latin typeface="Tahoma"/>
                <a:ea typeface="Tahoma"/>
                <a:cs typeface="Tahoma"/>
                <a:sym typeface="Tahoma"/>
              </a:rPr>
              <a:t> 8GB GPU</a:t>
            </a:r>
            <a:endParaRPr sz="2400">
              <a:latin typeface="Tahoma"/>
              <a:ea typeface="Tahoma"/>
              <a:cs typeface="Tahoma"/>
              <a:sym typeface="Tahoma"/>
            </a:endParaRPr>
          </a:p>
          <a:p>
            <a:pPr indent="0" lvl="0" marL="0" marR="0" rtl="0" algn="l">
              <a:spcBef>
                <a:spcPts val="0"/>
              </a:spcBef>
              <a:spcAft>
                <a:spcPts val="0"/>
              </a:spcAft>
              <a:buNone/>
            </a:pPr>
            <a:r>
              <a:t/>
            </a:r>
            <a:endParaRPr sz="2400">
              <a:latin typeface="Tahoma"/>
              <a:ea typeface="Tahoma"/>
              <a:cs typeface="Tahoma"/>
              <a:sym typeface="Tahoma"/>
            </a:endParaRPr>
          </a:p>
          <a:p>
            <a:pPr indent="0" lvl="0" marL="0" marR="0" rtl="0" algn="l">
              <a:spcBef>
                <a:spcPts val="0"/>
              </a:spcBef>
              <a:spcAft>
                <a:spcPts val="0"/>
              </a:spcAft>
              <a:buNone/>
            </a:pPr>
            <a:r>
              <a:t/>
            </a:r>
            <a:endParaRPr sz="2400">
              <a:latin typeface="Tahoma"/>
              <a:ea typeface="Tahoma"/>
              <a:cs typeface="Tahoma"/>
              <a:sym typeface="Tahoma"/>
            </a:endParaRPr>
          </a:p>
        </p:txBody>
      </p:sp>
      <p:sp>
        <p:nvSpPr>
          <p:cNvPr id="526" name="Google Shape;526;p67"/>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27" name="Google Shape;527;p67"/>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rPr lang="en-US"/>
              <a:t>Introduction to Convolutional Neural Networks</a:t>
            </a:r>
            <a:endParaRPr/>
          </a:p>
        </p:txBody>
      </p:sp>
      <p:sp>
        <p:nvSpPr>
          <p:cNvPr id="225" name="Google Shape;225;p41"/>
          <p:cNvSpPr txBox="1"/>
          <p:nvPr/>
        </p:nvSpPr>
        <p:spPr>
          <a:xfrm>
            <a:off x="7952753" y="2782680"/>
            <a:ext cx="2709600" cy="1293000"/>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b="1" lang="en-US" sz="7200">
                <a:solidFill>
                  <a:srgbClr val="002060"/>
                </a:solidFill>
                <a:latin typeface="Arial"/>
                <a:ea typeface="Arial"/>
                <a:cs typeface="Arial"/>
                <a:sym typeface="Arial"/>
              </a:rPr>
              <a:t>X </a:t>
            </a:r>
            <a:r>
              <a:rPr lang="en-US" sz="4400">
                <a:solidFill>
                  <a:srgbClr val="002060"/>
                </a:solidFill>
                <a:latin typeface="Arial"/>
                <a:ea typeface="Arial"/>
                <a:cs typeface="Arial"/>
                <a:sym typeface="Arial"/>
              </a:rPr>
              <a:t>or</a:t>
            </a:r>
            <a:r>
              <a:rPr b="1" lang="en-US" sz="7200">
                <a:solidFill>
                  <a:srgbClr val="002060"/>
                </a:solidFill>
                <a:latin typeface="Arial"/>
                <a:ea typeface="Arial"/>
                <a:cs typeface="Arial"/>
                <a:sym typeface="Arial"/>
              </a:rPr>
              <a:t> O</a:t>
            </a:r>
            <a:endParaRPr/>
          </a:p>
        </p:txBody>
      </p:sp>
      <p:sp>
        <p:nvSpPr>
          <p:cNvPr id="226" name="Google Shape;226;p41"/>
          <p:cNvSpPr/>
          <p:nvPr/>
        </p:nvSpPr>
        <p:spPr>
          <a:xfrm>
            <a:off x="3915551" y="2590811"/>
            <a:ext cx="3124200" cy="1676400"/>
          </a:xfrm>
          <a:prstGeom prst="rect">
            <a:avLst/>
          </a:prstGeom>
          <a:solidFill>
            <a:srgbClr val="FFFFFF"/>
          </a:solidFill>
          <a:ln cap="flat" cmpd="sng" w="76200">
            <a:solidFill>
              <a:srgbClr val="002060"/>
            </a:solidFill>
            <a:prstDash val="solid"/>
            <a:miter lim="800000"/>
            <a:headEnd len="sm" w="sm" type="none"/>
            <a:tailEnd len="sm" w="sm" type="none"/>
          </a:ln>
        </p:spPr>
        <p:txBody>
          <a:bodyPr anchorCtr="0" anchor="ctr" bIns="46625" lIns="0" spcFirstLastPara="1" rIns="0" wrap="square" tIns="46625">
            <a:noAutofit/>
          </a:bodyPr>
          <a:lstStyle/>
          <a:p>
            <a:pPr indent="0" lvl="0" marL="0" marR="0" rtl="0" algn="ctr">
              <a:spcBef>
                <a:spcPts val="0"/>
              </a:spcBef>
              <a:spcAft>
                <a:spcPts val="0"/>
              </a:spcAft>
              <a:buNone/>
            </a:pPr>
            <a:r>
              <a:rPr lang="en-US" sz="2800">
                <a:solidFill>
                  <a:srgbClr val="00188F"/>
                </a:solidFill>
                <a:latin typeface="Arial"/>
                <a:ea typeface="Arial"/>
                <a:cs typeface="Arial"/>
                <a:sym typeface="Arial"/>
              </a:rPr>
              <a:t>CNN</a:t>
            </a:r>
            <a:endParaRPr/>
          </a:p>
        </p:txBody>
      </p:sp>
      <p:cxnSp>
        <p:nvCxnSpPr>
          <p:cNvPr id="227" name="Google Shape;227;p41"/>
          <p:cNvCxnSpPr>
            <a:endCxn id="226" idx="1"/>
          </p:cNvCxnSpPr>
          <p:nvPr/>
        </p:nvCxnSpPr>
        <p:spPr>
          <a:xfrm>
            <a:off x="3011351" y="3429011"/>
            <a:ext cx="904200" cy="0"/>
          </a:xfrm>
          <a:prstGeom prst="straightConnector1">
            <a:avLst/>
          </a:prstGeom>
          <a:noFill/>
          <a:ln cap="flat" cmpd="sng" w="76200">
            <a:solidFill>
              <a:schemeClr val="dk1"/>
            </a:solidFill>
            <a:prstDash val="solid"/>
            <a:miter lim="800000"/>
            <a:headEnd len="sm" w="sm" type="none"/>
            <a:tailEnd len="med" w="med" type="triangle"/>
          </a:ln>
        </p:spPr>
      </p:cxnSp>
      <p:cxnSp>
        <p:nvCxnSpPr>
          <p:cNvPr id="228" name="Google Shape;228;p41"/>
          <p:cNvCxnSpPr/>
          <p:nvPr/>
        </p:nvCxnSpPr>
        <p:spPr>
          <a:xfrm>
            <a:off x="7039751" y="3429011"/>
            <a:ext cx="904200" cy="0"/>
          </a:xfrm>
          <a:prstGeom prst="straightConnector1">
            <a:avLst/>
          </a:prstGeom>
          <a:noFill/>
          <a:ln cap="flat" cmpd="sng" w="76200">
            <a:solidFill>
              <a:schemeClr val="dk1"/>
            </a:solidFill>
            <a:prstDash val="solid"/>
            <a:miter lim="800000"/>
            <a:headEnd len="sm" w="sm" type="none"/>
            <a:tailEnd len="med" w="med" type="triangle"/>
          </a:ln>
        </p:spPr>
      </p:cxnSp>
      <p:pic>
        <p:nvPicPr>
          <p:cNvPr id="229" name="Google Shape;229;p41"/>
          <p:cNvPicPr preferRelativeResize="0"/>
          <p:nvPr/>
        </p:nvPicPr>
        <p:blipFill rotWithShape="1">
          <a:blip r:embed="rId3">
            <a:alphaModFix/>
          </a:blip>
          <a:srcRect b="0" l="0" r="0" t="0"/>
          <a:stretch/>
        </p:blipFill>
        <p:spPr>
          <a:xfrm>
            <a:off x="1529662" y="2759111"/>
            <a:ext cx="1381923" cy="1339799"/>
          </a:xfrm>
          <a:prstGeom prst="rect">
            <a:avLst/>
          </a:prstGeom>
          <a:noFill/>
          <a:ln>
            <a:noFill/>
          </a:ln>
        </p:spPr>
      </p:pic>
      <p:sp>
        <p:nvSpPr>
          <p:cNvPr id="230" name="Google Shape;230;p41"/>
          <p:cNvSpPr txBox="1"/>
          <p:nvPr/>
        </p:nvSpPr>
        <p:spPr>
          <a:xfrm>
            <a:off x="611913" y="6166276"/>
            <a:ext cx="6928500" cy="292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t>Source: </a:t>
            </a:r>
            <a:r>
              <a:rPr lang="en-US" sz="1300" u="sng">
                <a:solidFill>
                  <a:schemeClr val="hlink"/>
                </a:solidFill>
                <a:latin typeface="Arial"/>
                <a:ea typeface="Arial"/>
                <a:cs typeface="Arial"/>
                <a:sym typeface="Arial"/>
                <a:hlinkClick r:id="rId4"/>
              </a:rPr>
              <a:t>https://e2eml.school/how_convolutional_neural_networks_work.html</a:t>
            </a:r>
            <a:endParaRPr sz="1300">
              <a:solidFill>
                <a:schemeClr val="dk1"/>
              </a:solidFill>
              <a:latin typeface="Arial"/>
              <a:ea typeface="Arial"/>
              <a:cs typeface="Arial"/>
              <a:sym typeface="Arial"/>
            </a:endParaRPr>
          </a:p>
        </p:txBody>
      </p:sp>
      <p:sp>
        <p:nvSpPr>
          <p:cNvPr id="231" name="Google Shape;231;p41"/>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8"/>
          <p:cNvSpPr txBox="1"/>
          <p:nvPr/>
        </p:nvSpPr>
        <p:spPr>
          <a:xfrm>
            <a:off x="83808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2800">
                <a:solidFill>
                  <a:srgbClr val="004F9B"/>
                </a:solidFill>
                <a:latin typeface="Tahoma"/>
                <a:ea typeface="Tahoma"/>
                <a:cs typeface="Tahoma"/>
                <a:sym typeface="Tahoma"/>
              </a:rPr>
              <a:t>Training and validation loss</a:t>
            </a:r>
            <a:endParaRPr b="0" sz="2800" strike="noStrike">
              <a:solidFill>
                <a:srgbClr val="000000"/>
              </a:solidFill>
              <a:latin typeface="Arial"/>
              <a:ea typeface="Arial"/>
              <a:cs typeface="Arial"/>
              <a:sym typeface="Arial"/>
            </a:endParaRPr>
          </a:p>
        </p:txBody>
      </p:sp>
      <p:sp>
        <p:nvSpPr>
          <p:cNvPr id="533" name="Google Shape;533;p68"/>
          <p:cNvSpPr txBox="1"/>
          <p:nvPr/>
        </p:nvSpPr>
        <p:spPr>
          <a:xfrm>
            <a:off x="838080" y="1825560"/>
            <a:ext cx="10515300" cy="435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2800" strike="noStrike">
              <a:solidFill>
                <a:srgbClr val="000000"/>
              </a:solidFill>
              <a:latin typeface="Tahoma"/>
              <a:ea typeface="Tahoma"/>
              <a:cs typeface="Tahoma"/>
              <a:sym typeface="Tahoma"/>
            </a:endParaRPr>
          </a:p>
        </p:txBody>
      </p:sp>
      <p:sp>
        <p:nvSpPr>
          <p:cNvPr id="534" name="Google Shape;534;p68"/>
          <p:cNvSpPr txBox="1"/>
          <p:nvPr/>
        </p:nvSpPr>
        <p:spPr>
          <a:xfrm>
            <a:off x="838355" y="1421985"/>
            <a:ext cx="10515300" cy="4350900"/>
          </a:xfrm>
          <a:prstGeom prst="rect">
            <a:avLst/>
          </a:prstGeom>
          <a:noFill/>
          <a:ln>
            <a:noFill/>
          </a:ln>
        </p:spPr>
        <p:txBody>
          <a:bodyPr anchorCtr="0" anchor="t" bIns="45700" lIns="91425" spcFirstLastPara="1" rIns="91425" wrap="square" tIns="45700">
            <a:normAutofit/>
          </a:bodyPr>
          <a:lstStyle/>
          <a:p>
            <a:pPr indent="0" lvl="0" marL="457200" marR="0" rtl="0" algn="l">
              <a:spcBef>
                <a:spcPts val="0"/>
              </a:spcBef>
              <a:spcAft>
                <a:spcPts val="0"/>
              </a:spcAft>
              <a:buNone/>
            </a:pPr>
            <a:r>
              <a:t/>
            </a:r>
            <a:endParaRPr sz="2400">
              <a:latin typeface="Tahoma"/>
              <a:ea typeface="Tahoma"/>
              <a:cs typeface="Tahoma"/>
              <a:sym typeface="Tahoma"/>
            </a:endParaRPr>
          </a:p>
          <a:p>
            <a:pPr indent="0" lvl="0" marL="0" marR="0" rtl="0" algn="l">
              <a:spcBef>
                <a:spcPts val="0"/>
              </a:spcBef>
              <a:spcAft>
                <a:spcPts val="0"/>
              </a:spcAft>
              <a:buNone/>
            </a:pPr>
            <a:r>
              <a:t/>
            </a:r>
            <a:endParaRPr sz="2400">
              <a:latin typeface="Tahoma"/>
              <a:ea typeface="Tahoma"/>
              <a:cs typeface="Tahoma"/>
              <a:sym typeface="Tahoma"/>
            </a:endParaRPr>
          </a:p>
          <a:p>
            <a:pPr indent="0" lvl="0" marL="0" marR="0" rtl="0" algn="l">
              <a:spcBef>
                <a:spcPts val="0"/>
              </a:spcBef>
              <a:spcAft>
                <a:spcPts val="0"/>
              </a:spcAft>
              <a:buNone/>
            </a:pPr>
            <a:r>
              <a:t/>
            </a:r>
            <a:endParaRPr sz="2400">
              <a:latin typeface="Tahoma"/>
              <a:ea typeface="Tahoma"/>
              <a:cs typeface="Tahoma"/>
              <a:sym typeface="Tahoma"/>
            </a:endParaRPr>
          </a:p>
          <a:p>
            <a:pPr indent="0" lvl="0" marL="0" marR="0" rtl="0" algn="l">
              <a:spcBef>
                <a:spcPts val="0"/>
              </a:spcBef>
              <a:spcAft>
                <a:spcPts val="0"/>
              </a:spcAft>
              <a:buNone/>
            </a:pPr>
            <a:r>
              <a:t/>
            </a:r>
            <a:endParaRPr sz="2400">
              <a:latin typeface="Tahoma"/>
              <a:ea typeface="Tahoma"/>
              <a:cs typeface="Tahoma"/>
              <a:sym typeface="Tahoma"/>
            </a:endParaRPr>
          </a:p>
        </p:txBody>
      </p:sp>
      <p:pic>
        <p:nvPicPr>
          <p:cNvPr id="535" name="Google Shape;535;p68"/>
          <p:cNvPicPr preferRelativeResize="0"/>
          <p:nvPr/>
        </p:nvPicPr>
        <p:blipFill>
          <a:blip r:embed="rId3">
            <a:alphaModFix/>
          </a:blip>
          <a:stretch>
            <a:fillRect/>
          </a:stretch>
        </p:blipFill>
        <p:spPr>
          <a:xfrm>
            <a:off x="1333500" y="1421975"/>
            <a:ext cx="9525000" cy="4762500"/>
          </a:xfrm>
          <a:prstGeom prst="rect">
            <a:avLst/>
          </a:prstGeom>
          <a:noFill/>
          <a:ln>
            <a:noFill/>
          </a:ln>
        </p:spPr>
      </p:pic>
      <p:sp>
        <p:nvSpPr>
          <p:cNvPr id="536" name="Google Shape;536;p68"/>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37" name="Google Shape;537;p68"/>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9"/>
          <p:cNvSpPr txBox="1"/>
          <p:nvPr/>
        </p:nvSpPr>
        <p:spPr>
          <a:xfrm>
            <a:off x="83808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2800">
                <a:solidFill>
                  <a:srgbClr val="004F9B"/>
                </a:solidFill>
                <a:latin typeface="Tahoma"/>
                <a:ea typeface="Tahoma"/>
                <a:cs typeface="Tahoma"/>
                <a:sym typeface="Tahoma"/>
              </a:rPr>
              <a:t>Evaluation</a:t>
            </a:r>
            <a:endParaRPr b="0" sz="2800" strike="noStrike">
              <a:solidFill>
                <a:srgbClr val="000000"/>
              </a:solidFill>
              <a:latin typeface="Arial"/>
              <a:ea typeface="Arial"/>
              <a:cs typeface="Arial"/>
              <a:sym typeface="Arial"/>
            </a:endParaRPr>
          </a:p>
        </p:txBody>
      </p:sp>
      <p:sp>
        <p:nvSpPr>
          <p:cNvPr id="543" name="Google Shape;543;p69"/>
          <p:cNvSpPr txBox="1"/>
          <p:nvPr/>
        </p:nvSpPr>
        <p:spPr>
          <a:xfrm>
            <a:off x="838080" y="1825560"/>
            <a:ext cx="10515300" cy="435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2800" strike="noStrike">
              <a:solidFill>
                <a:srgbClr val="000000"/>
              </a:solidFill>
              <a:latin typeface="Tahoma"/>
              <a:ea typeface="Tahoma"/>
              <a:cs typeface="Tahoma"/>
              <a:sym typeface="Tahoma"/>
            </a:endParaRPr>
          </a:p>
        </p:txBody>
      </p:sp>
      <p:sp>
        <p:nvSpPr>
          <p:cNvPr id="544" name="Google Shape;544;p69"/>
          <p:cNvSpPr txBox="1"/>
          <p:nvPr/>
        </p:nvSpPr>
        <p:spPr>
          <a:xfrm>
            <a:off x="838355" y="1421985"/>
            <a:ext cx="10515300" cy="4350900"/>
          </a:xfrm>
          <a:prstGeom prst="rect">
            <a:avLst/>
          </a:prstGeom>
          <a:noFill/>
          <a:ln>
            <a:noFill/>
          </a:ln>
        </p:spPr>
        <p:txBody>
          <a:bodyPr anchorCtr="0" anchor="t" bIns="45700" lIns="91425" spcFirstLastPara="1" rIns="91425" wrap="square" tIns="45700">
            <a:normAutofit/>
          </a:bodyPr>
          <a:lstStyle/>
          <a:p>
            <a:pPr indent="0" lvl="0" marL="457200" marR="0" rtl="0" algn="l">
              <a:spcBef>
                <a:spcPts val="0"/>
              </a:spcBef>
              <a:spcAft>
                <a:spcPts val="0"/>
              </a:spcAft>
              <a:buNone/>
            </a:pPr>
            <a:r>
              <a:t/>
            </a:r>
            <a:endParaRPr sz="2400">
              <a:latin typeface="Tahoma"/>
              <a:ea typeface="Tahoma"/>
              <a:cs typeface="Tahoma"/>
              <a:sym typeface="Tahoma"/>
            </a:endParaRPr>
          </a:p>
          <a:p>
            <a:pPr indent="0" lvl="0" marL="0" marR="0" rtl="0" algn="l">
              <a:spcBef>
                <a:spcPts val="0"/>
              </a:spcBef>
              <a:spcAft>
                <a:spcPts val="0"/>
              </a:spcAft>
              <a:buNone/>
            </a:pPr>
            <a:r>
              <a:t/>
            </a:r>
            <a:endParaRPr sz="2400">
              <a:latin typeface="Tahoma"/>
              <a:ea typeface="Tahoma"/>
              <a:cs typeface="Tahoma"/>
              <a:sym typeface="Tahoma"/>
            </a:endParaRPr>
          </a:p>
          <a:p>
            <a:pPr indent="0" lvl="0" marL="0" marR="0" rtl="0" algn="l">
              <a:spcBef>
                <a:spcPts val="0"/>
              </a:spcBef>
              <a:spcAft>
                <a:spcPts val="0"/>
              </a:spcAft>
              <a:buNone/>
            </a:pPr>
            <a:r>
              <a:t/>
            </a:r>
            <a:endParaRPr sz="2400">
              <a:latin typeface="Tahoma"/>
              <a:ea typeface="Tahoma"/>
              <a:cs typeface="Tahoma"/>
              <a:sym typeface="Tahoma"/>
            </a:endParaRPr>
          </a:p>
          <a:p>
            <a:pPr indent="0" lvl="0" marL="0" marR="0" rtl="0" algn="l">
              <a:spcBef>
                <a:spcPts val="0"/>
              </a:spcBef>
              <a:spcAft>
                <a:spcPts val="0"/>
              </a:spcAft>
              <a:buNone/>
            </a:pPr>
            <a:r>
              <a:t/>
            </a:r>
            <a:endParaRPr sz="2400">
              <a:latin typeface="Tahoma"/>
              <a:ea typeface="Tahoma"/>
              <a:cs typeface="Tahoma"/>
              <a:sym typeface="Tahoma"/>
            </a:endParaRPr>
          </a:p>
        </p:txBody>
      </p:sp>
      <p:sp>
        <p:nvSpPr>
          <p:cNvPr id="545" name="Google Shape;545;p69"/>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546" name="Google Shape;546;p69"/>
          <p:cNvPicPr preferRelativeResize="0"/>
          <p:nvPr/>
        </p:nvPicPr>
        <p:blipFill>
          <a:blip r:embed="rId3">
            <a:alphaModFix/>
          </a:blip>
          <a:stretch>
            <a:fillRect/>
          </a:stretch>
        </p:blipFill>
        <p:spPr>
          <a:xfrm>
            <a:off x="838075" y="1604450"/>
            <a:ext cx="3513550" cy="2635175"/>
          </a:xfrm>
          <a:prstGeom prst="rect">
            <a:avLst/>
          </a:prstGeom>
          <a:noFill/>
          <a:ln>
            <a:noFill/>
          </a:ln>
        </p:spPr>
      </p:pic>
      <p:pic>
        <p:nvPicPr>
          <p:cNvPr id="547" name="Google Shape;547;p69"/>
          <p:cNvPicPr preferRelativeResize="0"/>
          <p:nvPr/>
        </p:nvPicPr>
        <p:blipFill>
          <a:blip r:embed="rId4">
            <a:alphaModFix/>
          </a:blip>
          <a:stretch>
            <a:fillRect/>
          </a:stretch>
        </p:blipFill>
        <p:spPr>
          <a:xfrm>
            <a:off x="4078075" y="1532338"/>
            <a:ext cx="3705875" cy="2779400"/>
          </a:xfrm>
          <a:prstGeom prst="rect">
            <a:avLst/>
          </a:prstGeom>
          <a:noFill/>
          <a:ln>
            <a:noFill/>
          </a:ln>
        </p:spPr>
      </p:pic>
      <p:pic>
        <p:nvPicPr>
          <p:cNvPr id="548" name="Google Shape;548;p69"/>
          <p:cNvPicPr preferRelativeResize="0"/>
          <p:nvPr/>
        </p:nvPicPr>
        <p:blipFill>
          <a:blip r:embed="rId5">
            <a:alphaModFix/>
          </a:blip>
          <a:stretch>
            <a:fillRect/>
          </a:stretch>
        </p:blipFill>
        <p:spPr>
          <a:xfrm>
            <a:off x="7861725" y="3757375"/>
            <a:ext cx="3705875" cy="2779402"/>
          </a:xfrm>
          <a:prstGeom prst="rect">
            <a:avLst/>
          </a:prstGeom>
          <a:noFill/>
          <a:ln>
            <a:noFill/>
          </a:ln>
        </p:spPr>
      </p:pic>
      <p:pic>
        <p:nvPicPr>
          <p:cNvPr id="549" name="Google Shape;549;p69"/>
          <p:cNvPicPr preferRelativeResize="0"/>
          <p:nvPr/>
        </p:nvPicPr>
        <p:blipFill>
          <a:blip r:embed="rId6">
            <a:alphaModFix/>
          </a:blip>
          <a:stretch>
            <a:fillRect/>
          </a:stretch>
        </p:blipFill>
        <p:spPr>
          <a:xfrm>
            <a:off x="7783950" y="1532350"/>
            <a:ext cx="3705875" cy="2779406"/>
          </a:xfrm>
          <a:prstGeom prst="rect">
            <a:avLst/>
          </a:prstGeom>
          <a:noFill/>
          <a:ln>
            <a:noFill/>
          </a:ln>
        </p:spPr>
      </p:pic>
      <p:pic>
        <p:nvPicPr>
          <p:cNvPr id="550" name="Google Shape;550;p69"/>
          <p:cNvPicPr preferRelativeResize="0"/>
          <p:nvPr/>
        </p:nvPicPr>
        <p:blipFill>
          <a:blip r:embed="rId7">
            <a:alphaModFix/>
          </a:blip>
          <a:stretch>
            <a:fillRect/>
          </a:stretch>
        </p:blipFill>
        <p:spPr>
          <a:xfrm>
            <a:off x="899050" y="3850350"/>
            <a:ext cx="3513550" cy="2635163"/>
          </a:xfrm>
          <a:prstGeom prst="rect">
            <a:avLst/>
          </a:prstGeom>
          <a:noFill/>
          <a:ln>
            <a:noFill/>
          </a:ln>
        </p:spPr>
      </p:pic>
      <p:pic>
        <p:nvPicPr>
          <p:cNvPr id="551" name="Google Shape;551;p69"/>
          <p:cNvPicPr preferRelativeResize="0"/>
          <p:nvPr/>
        </p:nvPicPr>
        <p:blipFill>
          <a:blip r:embed="rId8">
            <a:alphaModFix/>
          </a:blip>
          <a:stretch>
            <a:fillRect/>
          </a:stretch>
        </p:blipFill>
        <p:spPr>
          <a:xfrm>
            <a:off x="4242788" y="3782325"/>
            <a:ext cx="3705875" cy="2779406"/>
          </a:xfrm>
          <a:prstGeom prst="rect">
            <a:avLst/>
          </a:prstGeom>
          <a:noFill/>
          <a:ln>
            <a:noFill/>
          </a:ln>
        </p:spPr>
      </p:pic>
      <p:sp>
        <p:nvSpPr>
          <p:cNvPr id="552" name="Google Shape;552;p69"/>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0"/>
          <p:cNvSpPr txBox="1"/>
          <p:nvPr/>
        </p:nvSpPr>
        <p:spPr>
          <a:xfrm>
            <a:off x="83808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2800">
                <a:solidFill>
                  <a:srgbClr val="004F9B"/>
                </a:solidFill>
                <a:latin typeface="Tahoma"/>
                <a:ea typeface="Tahoma"/>
                <a:cs typeface="Tahoma"/>
                <a:sym typeface="Tahoma"/>
              </a:rPr>
              <a:t>Pros and Cons</a:t>
            </a:r>
            <a:endParaRPr b="0" sz="2800" strike="noStrike">
              <a:solidFill>
                <a:srgbClr val="000000"/>
              </a:solidFill>
              <a:latin typeface="Arial"/>
              <a:ea typeface="Arial"/>
              <a:cs typeface="Arial"/>
              <a:sym typeface="Arial"/>
            </a:endParaRPr>
          </a:p>
        </p:txBody>
      </p:sp>
      <p:sp>
        <p:nvSpPr>
          <p:cNvPr id="558" name="Google Shape;558;p70"/>
          <p:cNvSpPr txBox="1"/>
          <p:nvPr/>
        </p:nvSpPr>
        <p:spPr>
          <a:xfrm>
            <a:off x="838080" y="1825560"/>
            <a:ext cx="10515300" cy="435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2800" strike="noStrike">
              <a:solidFill>
                <a:srgbClr val="000000"/>
              </a:solidFill>
              <a:latin typeface="Tahoma"/>
              <a:ea typeface="Tahoma"/>
              <a:cs typeface="Tahoma"/>
              <a:sym typeface="Tahoma"/>
            </a:endParaRPr>
          </a:p>
        </p:txBody>
      </p:sp>
      <p:sp>
        <p:nvSpPr>
          <p:cNvPr id="559" name="Google Shape;559;p70"/>
          <p:cNvSpPr txBox="1"/>
          <p:nvPr/>
        </p:nvSpPr>
        <p:spPr>
          <a:xfrm>
            <a:off x="838355" y="1421985"/>
            <a:ext cx="10515300" cy="43509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lang="en-US" sz="2400">
                <a:latin typeface="Tahoma"/>
                <a:ea typeface="Tahoma"/>
                <a:cs typeface="Tahoma"/>
                <a:sym typeface="Tahoma"/>
              </a:rPr>
              <a:t>Pros:</a:t>
            </a:r>
            <a:endParaRPr sz="2400">
              <a:latin typeface="Tahoma"/>
              <a:ea typeface="Tahoma"/>
              <a:cs typeface="Tahoma"/>
              <a:sym typeface="Tahoma"/>
            </a:endParaRPr>
          </a:p>
          <a:p>
            <a:pPr indent="-355600" lvl="0" marL="457200" marR="0" rtl="0" algn="l">
              <a:spcBef>
                <a:spcPts val="0"/>
              </a:spcBef>
              <a:spcAft>
                <a:spcPts val="0"/>
              </a:spcAft>
              <a:buSzPts val="2000"/>
              <a:buFont typeface="Tahoma"/>
              <a:buChar char="-"/>
            </a:pPr>
            <a:r>
              <a:rPr lang="en-US" sz="2000">
                <a:latin typeface="Tahoma"/>
                <a:ea typeface="Tahoma"/>
                <a:cs typeface="Tahoma"/>
                <a:sym typeface="Tahoma"/>
              </a:rPr>
              <a:t>More robust to class imbalance</a:t>
            </a:r>
            <a:endParaRPr sz="2000">
              <a:latin typeface="Tahoma"/>
              <a:ea typeface="Tahoma"/>
              <a:cs typeface="Tahoma"/>
              <a:sym typeface="Tahoma"/>
            </a:endParaRPr>
          </a:p>
          <a:p>
            <a:pPr indent="-355600" lvl="0" marL="457200" marR="0" rtl="0" algn="l">
              <a:spcBef>
                <a:spcPts val="0"/>
              </a:spcBef>
              <a:spcAft>
                <a:spcPts val="0"/>
              </a:spcAft>
              <a:buSzPts val="2000"/>
              <a:buFont typeface="Tahoma"/>
              <a:buChar char="-"/>
            </a:pPr>
            <a:r>
              <a:rPr lang="en-US" sz="2000">
                <a:latin typeface="Tahoma"/>
                <a:ea typeface="Tahoma"/>
                <a:cs typeface="Tahoma"/>
                <a:sym typeface="Tahoma"/>
              </a:rPr>
              <a:t>One-shot classification model</a:t>
            </a:r>
            <a:endParaRPr sz="2000">
              <a:latin typeface="Tahoma"/>
              <a:ea typeface="Tahoma"/>
              <a:cs typeface="Tahoma"/>
              <a:sym typeface="Tahoma"/>
            </a:endParaRPr>
          </a:p>
          <a:p>
            <a:pPr indent="-355600" lvl="0" marL="457200" marR="0" rtl="0" algn="l">
              <a:spcBef>
                <a:spcPts val="0"/>
              </a:spcBef>
              <a:spcAft>
                <a:spcPts val="0"/>
              </a:spcAft>
              <a:buSzPts val="2000"/>
              <a:buFont typeface="Tahoma"/>
              <a:buChar char="-"/>
            </a:pPr>
            <a:r>
              <a:rPr lang="en-US" sz="2000">
                <a:latin typeface="Tahoma"/>
                <a:ea typeface="Tahoma"/>
                <a:cs typeface="Tahoma"/>
                <a:sym typeface="Tahoma"/>
              </a:rPr>
              <a:t>Generates embeddings that are used for unseen classes</a:t>
            </a:r>
            <a:endParaRPr sz="2000">
              <a:latin typeface="Tahoma"/>
              <a:ea typeface="Tahoma"/>
              <a:cs typeface="Tahoma"/>
              <a:sym typeface="Tahoma"/>
            </a:endParaRPr>
          </a:p>
          <a:p>
            <a:pPr indent="0" lvl="0" marL="0" marR="0" rtl="0" algn="l">
              <a:spcBef>
                <a:spcPts val="0"/>
              </a:spcBef>
              <a:spcAft>
                <a:spcPts val="0"/>
              </a:spcAft>
              <a:buNone/>
            </a:pPr>
            <a:r>
              <a:t/>
            </a:r>
            <a:endParaRPr sz="2000">
              <a:latin typeface="Tahoma"/>
              <a:ea typeface="Tahoma"/>
              <a:cs typeface="Tahoma"/>
              <a:sym typeface="Tahoma"/>
            </a:endParaRPr>
          </a:p>
          <a:p>
            <a:pPr indent="0" lvl="0" marL="0" marR="0" rtl="0" algn="l">
              <a:spcBef>
                <a:spcPts val="0"/>
              </a:spcBef>
              <a:spcAft>
                <a:spcPts val="0"/>
              </a:spcAft>
              <a:buNone/>
            </a:pPr>
            <a:r>
              <a:t/>
            </a:r>
            <a:endParaRPr sz="2000">
              <a:latin typeface="Tahoma"/>
              <a:ea typeface="Tahoma"/>
              <a:cs typeface="Tahoma"/>
              <a:sym typeface="Tahoma"/>
            </a:endParaRPr>
          </a:p>
          <a:p>
            <a:pPr indent="0" lvl="0" marL="0" rtl="0" algn="l">
              <a:spcBef>
                <a:spcPts val="0"/>
              </a:spcBef>
              <a:spcAft>
                <a:spcPts val="0"/>
              </a:spcAft>
              <a:buNone/>
            </a:pPr>
            <a:r>
              <a:rPr lang="en-US" sz="2400">
                <a:solidFill>
                  <a:schemeClr val="dk1"/>
                </a:solidFill>
                <a:latin typeface="Tahoma"/>
                <a:ea typeface="Tahoma"/>
                <a:cs typeface="Tahoma"/>
                <a:sym typeface="Tahoma"/>
              </a:rPr>
              <a:t>Cons</a:t>
            </a:r>
            <a:r>
              <a:rPr lang="en-US" sz="24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a:p>
            <a:pPr indent="-381000" lvl="0" marL="457200" rtl="0" algn="l">
              <a:spcBef>
                <a:spcPts val="0"/>
              </a:spcBef>
              <a:spcAft>
                <a:spcPts val="0"/>
              </a:spcAft>
              <a:buClr>
                <a:schemeClr val="dk1"/>
              </a:buClr>
              <a:buSzPts val="2400"/>
              <a:buFont typeface="Tahoma"/>
              <a:buChar char="-"/>
            </a:pPr>
            <a:r>
              <a:rPr lang="en-US" sz="2000">
                <a:solidFill>
                  <a:schemeClr val="dk1"/>
                </a:solidFill>
                <a:latin typeface="Tahoma"/>
                <a:ea typeface="Tahoma"/>
                <a:cs typeface="Tahoma"/>
                <a:sym typeface="Tahoma"/>
              </a:rPr>
              <a:t>Longer training time </a:t>
            </a:r>
            <a:endParaRPr sz="2000">
              <a:solidFill>
                <a:schemeClr val="dk1"/>
              </a:solidFill>
              <a:latin typeface="Tahoma"/>
              <a:ea typeface="Tahoma"/>
              <a:cs typeface="Tahoma"/>
              <a:sym typeface="Tahoma"/>
            </a:endParaRPr>
          </a:p>
          <a:p>
            <a:pPr indent="-355600" lvl="0" marL="457200" rtl="0" algn="l">
              <a:spcBef>
                <a:spcPts val="0"/>
              </a:spcBef>
              <a:spcAft>
                <a:spcPts val="0"/>
              </a:spcAft>
              <a:buClr>
                <a:schemeClr val="dk1"/>
              </a:buClr>
              <a:buSzPts val="2000"/>
              <a:buFont typeface="Tahoma"/>
              <a:buChar char="-"/>
            </a:pPr>
            <a:r>
              <a:rPr lang="en-US" sz="2000">
                <a:solidFill>
                  <a:schemeClr val="dk1"/>
                </a:solidFill>
                <a:latin typeface="Tahoma"/>
                <a:ea typeface="Tahoma"/>
                <a:cs typeface="Tahoma"/>
                <a:sym typeface="Tahoma"/>
              </a:rPr>
              <a:t>Does not output probabilities but rather similarity metric</a:t>
            </a:r>
            <a:endParaRPr sz="2000">
              <a:solidFill>
                <a:schemeClr val="dk1"/>
              </a:solidFill>
              <a:latin typeface="Tahoma"/>
              <a:ea typeface="Tahoma"/>
              <a:cs typeface="Tahoma"/>
              <a:sym typeface="Tahoma"/>
            </a:endParaRPr>
          </a:p>
          <a:p>
            <a:pPr indent="0" lvl="0" marL="0" marR="0" rtl="0" algn="l">
              <a:spcBef>
                <a:spcPts val="0"/>
              </a:spcBef>
              <a:spcAft>
                <a:spcPts val="0"/>
              </a:spcAft>
              <a:buNone/>
            </a:pPr>
            <a:r>
              <a:t/>
            </a:r>
            <a:endParaRPr sz="2400">
              <a:latin typeface="Tahoma"/>
              <a:ea typeface="Tahoma"/>
              <a:cs typeface="Tahoma"/>
              <a:sym typeface="Tahoma"/>
            </a:endParaRPr>
          </a:p>
          <a:p>
            <a:pPr indent="0" lvl="0" marL="0" marR="0" rtl="0" algn="l">
              <a:spcBef>
                <a:spcPts val="0"/>
              </a:spcBef>
              <a:spcAft>
                <a:spcPts val="0"/>
              </a:spcAft>
              <a:buNone/>
            </a:pPr>
            <a:r>
              <a:t/>
            </a:r>
            <a:endParaRPr sz="2400">
              <a:latin typeface="Tahoma"/>
              <a:ea typeface="Tahoma"/>
              <a:cs typeface="Tahoma"/>
              <a:sym typeface="Tahoma"/>
            </a:endParaRPr>
          </a:p>
        </p:txBody>
      </p:sp>
      <p:sp>
        <p:nvSpPr>
          <p:cNvPr id="560" name="Google Shape;560;p7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61" name="Google Shape;561;p70"/>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71"/>
          <p:cNvSpPr txBox="1"/>
          <p:nvPr/>
        </p:nvSpPr>
        <p:spPr>
          <a:xfrm>
            <a:off x="5339528" y="2381200"/>
            <a:ext cx="33441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3500">
                <a:solidFill>
                  <a:srgbClr val="004F9B"/>
                </a:solidFill>
                <a:latin typeface="Tahoma"/>
                <a:ea typeface="Tahoma"/>
                <a:cs typeface="Tahoma"/>
                <a:sym typeface="Tahoma"/>
              </a:rPr>
              <a:t>Questions </a:t>
            </a:r>
            <a:r>
              <a:rPr lang="en-US" sz="3300">
                <a:solidFill>
                  <a:srgbClr val="004F9B"/>
                </a:solidFill>
                <a:latin typeface="Tahoma"/>
                <a:ea typeface="Tahoma"/>
                <a:cs typeface="Tahoma"/>
                <a:sym typeface="Tahoma"/>
              </a:rPr>
              <a:t>?</a:t>
            </a:r>
            <a:endParaRPr b="0" sz="3300" strike="noStrike">
              <a:solidFill>
                <a:srgbClr val="000000"/>
              </a:solidFill>
              <a:latin typeface="Arial"/>
              <a:ea typeface="Arial"/>
              <a:cs typeface="Arial"/>
              <a:sym typeface="Arial"/>
            </a:endParaRPr>
          </a:p>
        </p:txBody>
      </p:sp>
      <p:sp>
        <p:nvSpPr>
          <p:cNvPr id="567" name="Google Shape;567;p71"/>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68" name="Google Shape;568;p71"/>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72"/>
          <p:cNvSpPr txBox="1"/>
          <p:nvPr/>
        </p:nvSpPr>
        <p:spPr>
          <a:xfrm>
            <a:off x="5339528" y="2381200"/>
            <a:ext cx="33441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3500">
                <a:solidFill>
                  <a:srgbClr val="004F9B"/>
                </a:solidFill>
                <a:latin typeface="Tahoma"/>
                <a:ea typeface="Tahoma"/>
                <a:cs typeface="Tahoma"/>
                <a:sym typeface="Tahoma"/>
              </a:rPr>
              <a:t>Thank you</a:t>
            </a:r>
            <a:endParaRPr b="0" sz="3300" strike="noStrike">
              <a:solidFill>
                <a:srgbClr val="000000"/>
              </a:solidFill>
              <a:latin typeface="Arial"/>
              <a:ea typeface="Arial"/>
              <a:cs typeface="Arial"/>
              <a:sym typeface="Arial"/>
            </a:endParaRPr>
          </a:p>
        </p:txBody>
      </p:sp>
      <p:sp>
        <p:nvSpPr>
          <p:cNvPr id="574" name="Google Shape;574;p72"/>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75" name="Google Shape;575;p72"/>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42"/>
          <p:cNvPicPr preferRelativeResize="0"/>
          <p:nvPr/>
        </p:nvPicPr>
        <p:blipFill rotWithShape="1">
          <a:blip r:embed="rId3">
            <a:alphaModFix/>
          </a:blip>
          <a:srcRect b="0" l="0" r="0" t="0"/>
          <a:stretch/>
        </p:blipFill>
        <p:spPr>
          <a:xfrm>
            <a:off x="2589532" y="1825043"/>
            <a:ext cx="1095012" cy="1179954"/>
          </a:xfrm>
          <a:prstGeom prst="rect">
            <a:avLst/>
          </a:prstGeom>
          <a:noFill/>
          <a:ln>
            <a:noFill/>
          </a:ln>
        </p:spPr>
      </p:pic>
      <p:pic>
        <p:nvPicPr>
          <p:cNvPr id="237" name="Google Shape;237;p42"/>
          <p:cNvPicPr preferRelativeResize="0"/>
          <p:nvPr/>
        </p:nvPicPr>
        <p:blipFill rotWithShape="1">
          <a:blip r:embed="rId4">
            <a:alphaModFix/>
          </a:blip>
          <a:srcRect b="0" l="0" r="0" t="0"/>
          <a:stretch/>
        </p:blipFill>
        <p:spPr>
          <a:xfrm>
            <a:off x="5004717" y="1827836"/>
            <a:ext cx="1095012" cy="1179954"/>
          </a:xfrm>
          <a:prstGeom prst="rect">
            <a:avLst/>
          </a:prstGeom>
          <a:noFill/>
          <a:ln>
            <a:noFill/>
          </a:ln>
        </p:spPr>
      </p:pic>
      <p:pic>
        <p:nvPicPr>
          <p:cNvPr id="238" name="Google Shape;238;p42"/>
          <p:cNvPicPr preferRelativeResize="0"/>
          <p:nvPr/>
        </p:nvPicPr>
        <p:blipFill rotWithShape="1">
          <a:blip r:embed="rId5">
            <a:alphaModFix/>
          </a:blip>
          <a:srcRect b="0" l="0" r="0" t="0"/>
          <a:stretch/>
        </p:blipFill>
        <p:spPr>
          <a:xfrm>
            <a:off x="3797125" y="1825043"/>
            <a:ext cx="1095012" cy="1179954"/>
          </a:xfrm>
          <a:prstGeom prst="rect">
            <a:avLst/>
          </a:prstGeom>
          <a:noFill/>
          <a:ln>
            <a:noFill/>
          </a:ln>
        </p:spPr>
      </p:pic>
      <p:sp>
        <p:nvSpPr>
          <p:cNvPr id="239" name="Google Shape;239;p42"/>
          <p:cNvSpPr/>
          <p:nvPr/>
        </p:nvSpPr>
        <p:spPr>
          <a:xfrm>
            <a:off x="6901700" y="1690825"/>
            <a:ext cx="2475600" cy="1476300"/>
          </a:xfrm>
          <a:prstGeom prst="rect">
            <a:avLst/>
          </a:prstGeom>
          <a:solidFill>
            <a:srgbClr val="FFFFFF"/>
          </a:solidFill>
          <a:ln cap="flat" cmpd="sng" w="76200">
            <a:solidFill>
              <a:srgbClr val="002060"/>
            </a:solidFill>
            <a:prstDash val="solid"/>
            <a:miter lim="800000"/>
            <a:headEnd len="sm" w="sm" type="none"/>
            <a:tailEnd len="sm" w="sm" type="none"/>
          </a:ln>
        </p:spPr>
        <p:txBody>
          <a:bodyPr anchorCtr="0" anchor="ctr" bIns="46625" lIns="0" spcFirstLastPara="1" rIns="0" wrap="square" tIns="46625">
            <a:noAutofit/>
          </a:bodyPr>
          <a:lstStyle/>
          <a:p>
            <a:pPr indent="0" lvl="0" marL="0" marR="0" rtl="0" algn="ctr">
              <a:spcBef>
                <a:spcPts val="0"/>
              </a:spcBef>
              <a:spcAft>
                <a:spcPts val="0"/>
              </a:spcAft>
              <a:buNone/>
            </a:pPr>
            <a:r>
              <a:rPr lang="en-US" sz="2800">
                <a:solidFill>
                  <a:srgbClr val="00188F"/>
                </a:solidFill>
                <a:latin typeface="Arial"/>
                <a:ea typeface="Arial"/>
                <a:cs typeface="Arial"/>
                <a:sym typeface="Arial"/>
              </a:rPr>
              <a:t>CNN</a:t>
            </a:r>
            <a:endParaRPr/>
          </a:p>
        </p:txBody>
      </p:sp>
      <p:cxnSp>
        <p:nvCxnSpPr>
          <p:cNvPr id="240" name="Google Shape;240;p42"/>
          <p:cNvCxnSpPr>
            <a:endCxn id="239" idx="1"/>
          </p:cNvCxnSpPr>
          <p:nvPr/>
        </p:nvCxnSpPr>
        <p:spPr>
          <a:xfrm>
            <a:off x="6185300" y="2428975"/>
            <a:ext cx="716400" cy="0"/>
          </a:xfrm>
          <a:prstGeom prst="straightConnector1">
            <a:avLst/>
          </a:prstGeom>
          <a:noFill/>
          <a:ln cap="flat" cmpd="sng" w="76200">
            <a:solidFill>
              <a:schemeClr val="dk1"/>
            </a:solidFill>
            <a:prstDash val="solid"/>
            <a:miter lim="800000"/>
            <a:headEnd len="sm" w="sm" type="none"/>
            <a:tailEnd len="med" w="med" type="triangle"/>
          </a:ln>
        </p:spPr>
      </p:cxnSp>
      <p:cxnSp>
        <p:nvCxnSpPr>
          <p:cNvPr id="241" name="Google Shape;241;p42"/>
          <p:cNvCxnSpPr/>
          <p:nvPr/>
        </p:nvCxnSpPr>
        <p:spPr>
          <a:xfrm>
            <a:off x="9377265" y="2429022"/>
            <a:ext cx="716400" cy="0"/>
          </a:xfrm>
          <a:prstGeom prst="straightConnector1">
            <a:avLst/>
          </a:prstGeom>
          <a:noFill/>
          <a:ln cap="flat" cmpd="sng" w="76200">
            <a:solidFill>
              <a:schemeClr val="dk1"/>
            </a:solidFill>
            <a:prstDash val="solid"/>
            <a:miter lim="800000"/>
            <a:headEnd len="sm" w="sm" type="none"/>
            <a:tailEnd len="med" w="med" type="triangle"/>
          </a:ln>
        </p:spPr>
      </p:cxnSp>
      <p:sp>
        <p:nvSpPr>
          <p:cNvPr id="242" name="Google Shape;242;p42"/>
          <p:cNvSpPr txBox="1"/>
          <p:nvPr/>
        </p:nvSpPr>
        <p:spPr>
          <a:xfrm>
            <a:off x="10041441" y="1894563"/>
            <a:ext cx="771600" cy="1293000"/>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b="1" lang="en-US" sz="7200">
                <a:solidFill>
                  <a:srgbClr val="002060"/>
                </a:solidFill>
                <a:latin typeface="Arial"/>
                <a:ea typeface="Arial"/>
                <a:cs typeface="Arial"/>
                <a:sym typeface="Arial"/>
              </a:rPr>
              <a:t>X</a:t>
            </a:r>
            <a:endParaRPr/>
          </a:p>
        </p:txBody>
      </p:sp>
      <p:sp>
        <p:nvSpPr>
          <p:cNvPr id="243" name="Google Shape;243;p42"/>
          <p:cNvSpPr/>
          <p:nvPr/>
        </p:nvSpPr>
        <p:spPr>
          <a:xfrm>
            <a:off x="6909879" y="4173851"/>
            <a:ext cx="2475600" cy="1476300"/>
          </a:xfrm>
          <a:prstGeom prst="rect">
            <a:avLst/>
          </a:prstGeom>
          <a:solidFill>
            <a:srgbClr val="FFFFFF"/>
          </a:solidFill>
          <a:ln cap="flat" cmpd="sng" w="76200">
            <a:solidFill>
              <a:srgbClr val="002060"/>
            </a:solidFill>
            <a:prstDash val="solid"/>
            <a:miter lim="800000"/>
            <a:headEnd len="sm" w="sm" type="none"/>
            <a:tailEnd len="sm" w="sm" type="none"/>
          </a:ln>
        </p:spPr>
        <p:txBody>
          <a:bodyPr anchorCtr="0" anchor="ctr" bIns="46625" lIns="0" spcFirstLastPara="1" rIns="0" wrap="square" tIns="46625">
            <a:noAutofit/>
          </a:bodyPr>
          <a:lstStyle/>
          <a:p>
            <a:pPr indent="0" lvl="0" marL="0" marR="0" rtl="0" algn="ctr">
              <a:spcBef>
                <a:spcPts val="0"/>
              </a:spcBef>
              <a:spcAft>
                <a:spcPts val="0"/>
              </a:spcAft>
              <a:buNone/>
            </a:pPr>
            <a:r>
              <a:rPr lang="en-US" sz="2800">
                <a:solidFill>
                  <a:srgbClr val="00188F"/>
                </a:solidFill>
                <a:latin typeface="Arial"/>
                <a:ea typeface="Arial"/>
                <a:cs typeface="Arial"/>
                <a:sym typeface="Arial"/>
              </a:rPr>
              <a:t>CNN</a:t>
            </a:r>
            <a:endParaRPr/>
          </a:p>
        </p:txBody>
      </p:sp>
      <p:cxnSp>
        <p:nvCxnSpPr>
          <p:cNvPr id="244" name="Google Shape;244;p42"/>
          <p:cNvCxnSpPr>
            <a:endCxn id="243" idx="1"/>
          </p:cNvCxnSpPr>
          <p:nvPr/>
        </p:nvCxnSpPr>
        <p:spPr>
          <a:xfrm>
            <a:off x="6193479" y="4912001"/>
            <a:ext cx="716400" cy="0"/>
          </a:xfrm>
          <a:prstGeom prst="straightConnector1">
            <a:avLst/>
          </a:prstGeom>
          <a:noFill/>
          <a:ln cap="flat" cmpd="sng" w="76200">
            <a:solidFill>
              <a:schemeClr val="dk1"/>
            </a:solidFill>
            <a:prstDash val="solid"/>
            <a:miter lim="800000"/>
            <a:headEnd len="sm" w="sm" type="none"/>
            <a:tailEnd len="med" w="med" type="triangle"/>
          </a:ln>
        </p:spPr>
      </p:cxnSp>
      <p:cxnSp>
        <p:nvCxnSpPr>
          <p:cNvPr id="245" name="Google Shape;245;p42"/>
          <p:cNvCxnSpPr/>
          <p:nvPr/>
        </p:nvCxnSpPr>
        <p:spPr>
          <a:xfrm>
            <a:off x="9385444" y="4912048"/>
            <a:ext cx="716400" cy="0"/>
          </a:xfrm>
          <a:prstGeom prst="straightConnector1">
            <a:avLst/>
          </a:prstGeom>
          <a:noFill/>
          <a:ln cap="flat" cmpd="sng" w="76200">
            <a:solidFill>
              <a:schemeClr val="dk1"/>
            </a:solidFill>
            <a:prstDash val="solid"/>
            <a:miter lim="800000"/>
            <a:headEnd len="sm" w="sm" type="none"/>
            <a:tailEnd len="med" w="med" type="triangle"/>
          </a:ln>
        </p:spPr>
      </p:cxnSp>
      <p:sp>
        <p:nvSpPr>
          <p:cNvPr id="246" name="Google Shape;246;p42"/>
          <p:cNvSpPr txBox="1"/>
          <p:nvPr/>
        </p:nvSpPr>
        <p:spPr>
          <a:xfrm>
            <a:off x="10049620" y="4375178"/>
            <a:ext cx="847800" cy="1293000"/>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b="1" lang="en-US" sz="7200">
                <a:solidFill>
                  <a:srgbClr val="002060"/>
                </a:solidFill>
                <a:latin typeface="Arial"/>
                <a:ea typeface="Arial"/>
                <a:cs typeface="Arial"/>
                <a:sym typeface="Arial"/>
              </a:rPr>
              <a:t>O</a:t>
            </a:r>
            <a:endParaRPr/>
          </a:p>
        </p:txBody>
      </p:sp>
      <p:sp>
        <p:nvSpPr>
          <p:cNvPr id="247" name="Google Shape;247;p42"/>
          <p:cNvSpPr txBox="1"/>
          <p:nvPr/>
        </p:nvSpPr>
        <p:spPr>
          <a:xfrm>
            <a:off x="1294575" y="3407654"/>
            <a:ext cx="1312200" cy="517200"/>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en-US" sz="1600">
                <a:solidFill>
                  <a:schemeClr val="dk1"/>
                </a:solidFill>
                <a:latin typeface="Arial"/>
                <a:ea typeface="Arial"/>
                <a:cs typeface="Arial"/>
                <a:sym typeface="Arial"/>
              </a:rPr>
              <a:t>translation</a:t>
            </a:r>
            <a:endParaRPr sz="1000"/>
          </a:p>
        </p:txBody>
      </p:sp>
      <p:sp>
        <p:nvSpPr>
          <p:cNvPr id="248" name="Google Shape;248;p42"/>
          <p:cNvSpPr txBox="1"/>
          <p:nvPr/>
        </p:nvSpPr>
        <p:spPr>
          <a:xfrm>
            <a:off x="2714190" y="3407648"/>
            <a:ext cx="1005300" cy="517200"/>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en-US" sz="1600">
                <a:solidFill>
                  <a:schemeClr val="dk1"/>
                </a:solidFill>
                <a:latin typeface="Arial"/>
                <a:ea typeface="Arial"/>
                <a:cs typeface="Arial"/>
                <a:sym typeface="Arial"/>
              </a:rPr>
              <a:t>scaling</a:t>
            </a:r>
            <a:endParaRPr sz="1000"/>
          </a:p>
        </p:txBody>
      </p:sp>
      <p:sp>
        <p:nvSpPr>
          <p:cNvPr id="249" name="Google Shape;249;p42"/>
          <p:cNvSpPr txBox="1"/>
          <p:nvPr/>
        </p:nvSpPr>
        <p:spPr>
          <a:xfrm>
            <a:off x="5080174" y="3403325"/>
            <a:ext cx="1005300" cy="517200"/>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en-US" sz="1600">
                <a:solidFill>
                  <a:schemeClr val="dk1"/>
                </a:solidFill>
                <a:latin typeface="Arial"/>
                <a:ea typeface="Arial"/>
                <a:cs typeface="Arial"/>
                <a:sym typeface="Arial"/>
              </a:rPr>
              <a:t>weight</a:t>
            </a:r>
            <a:endParaRPr sz="1000"/>
          </a:p>
        </p:txBody>
      </p:sp>
      <p:sp>
        <p:nvSpPr>
          <p:cNvPr id="250" name="Google Shape;250;p42"/>
          <p:cNvSpPr txBox="1"/>
          <p:nvPr/>
        </p:nvSpPr>
        <p:spPr>
          <a:xfrm>
            <a:off x="3826675" y="3391375"/>
            <a:ext cx="1095000" cy="517200"/>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en-US" sz="1600">
                <a:solidFill>
                  <a:schemeClr val="dk1"/>
                </a:solidFill>
                <a:latin typeface="Arial"/>
                <a:ea typeface="Arial"/>
                <a:cs typeface="Arial"/>
                <a:sym typeface="Arial"/>
              </a:rPr>
              <a:t>rotation</a:t>
            </a:r>
            <a:endParaRPr sz="1000"/>
          </a:p>
        </p:txBody>
      </p:sp>
      <p:pic>
        <p:nvPicPr>
          <p:cNvPr id="251" name="Google Shape;251;p42"/>
          <p:cNvPicPr preferRelativeResize="0"/>
          <p:nvPr/>
        </p:nvPicPr>
        <p:blipFill rotWithShape="1">
          <a:blip r:embed="rId6">
            <a:alphaModFix/>
          </a:blip>
          <a:srcRect b="0" l="0" r="0" t="0"/>
          <a:stretch/>
        </p:blipFill>
        <p:spPr>
          <a:xfrm>
            <a:off x="1381940" y="1825043"/>
            <a:ext cx="1095012" cy="1179954"/>
          </a:xfrm>
          <a:prstGeom prst="rect">
            <a:avLst/>
          </a:prstGeom>
          <a:noFill/>
          <a:ln>
            <a:noFill/>
          </a:ln>
        </p:spPr>
      </p:pic>
      <p:pic>
        <p:nvPicPr>
          <p:cNvPr id="252" name="Google Shape;252;p42"/>
          <p:cNvPicPr preferRelativeResize="0"/>
          <p:nvPr/>
        </p:nvPicPr>
        <p:blipFill rotWithShape="1">
          <a:blip r:embed="rId7">
            <a:alphaModFix/>
          </a:blip>
          <a:srcRect b="0" l="0" r="0" t="0"/>
          <a:stretch/>
        </p:blipFill>
        <p:spPr>
          <a:xfrm>
            <a:off x="1385518" y="4308069"/>
            <a:ext cx="1095012" cy="1179954"/>
          </a:xfrm>
          <a:prstGeom prst="rect">
            <a:avLst/>
          </a:prstGeom>
          <a:noFill/>
          <a:ln>
            <a:noFill/>
          </a:ln>
        </p:spPr>
      </p:pic>
      <p:pic>
        <p:nvPicPr>
          <p:cNvPr id="253" name="Google Shape;253;p42"/>
          <p:cNvPicPr preferRelativeResize="0"/>
          <p:nvPr/>
        </p:nvPicPr>
        <p:blipFill rotWithShape="1">
          <a:blip r:embed="rId8">
            <a:alphaModFix/>
          </a:blip>
          <a:srcRect b="0" l="0" r="0" t="0"/>
          <a:stretch/>
        </p:blipFill>
        <p:spPr>
          <a:xfrm>
            <a:off x="2589532" y="4308069"/>
            <a:ext cx="1095012" cy="1179954"/>
          </a:xfrm>
          <a:prstGeom prst="rect">
            <a:avLst/>
          </a:prstGeom>
          <a:noFill/>
          <a:ln>
            <a:noFill/>
          </a:ln>
        </p:spPr>
      </p:pic>
      <p:pic>
        <p:nvPicPr>
          <p:cNvPr id="254" name="Google Shape;254;p42"/>
          <p:cNvPicPr preferRelativeResize="0"/>
          <p:nvPr/>
        </p:nvPicPr>
        <p:blipFill rotWithShape="1">
          <a:blip r:embed="rId9">
            <a:alphaModFix/>
          </a:blip>
          <a:srcRect b="0" l="0" r="0" t="0"/>
          <a:stretch/>
        </p:blipFill>
        <p:spPr>
          <a:xfrm>
            <a:off x="5004717" y="4308069"/>
            <a:ext cx="1095012" cy="1179954"/>
          </a:xfrm>
          <a:prstGeom prst="rect">
            <a:avLst/>
          </a:prstGeom>
          <a:noFill/>
          <a:ln>
            <a:noFill/>
          </a:ln>
        </p:spPr>
      </p:pic>
      <p:pic>
        <p:nvPicPr>
          <p:cNvPr id="255" name="Google Shape;255;p42"/>
          <p:cNvPicPr preferRelativeResize="0"/>
          <p:nvPr/>
        </p:nvPicPr>
        <p:blipFill rotWithShape="1">
          <a:blip r:embed="rId10">
            <a:alphaModFix/>
          </a:blip>
          <a:srcRect b="0" l="0" r="0" t="0"/>
          <a:stretch/>
        </p:blipFill>
        <p:spPr>
          <a:xfrm>
            <a:off x="3797125" y="4308069"/>
            <a:ext cx="1095012" cy="1179954"/>
          </a:xfrm>
          <a:prstGeom prst="rect">
            <a:avLst/>
          </a:prstGeom>
          <a:noFill/>
          <a:ln>
            <a:noFill/>
          </a:ln>
        </p:spPr>
      </p:pic>
      <p:sp>
        <p:nvSpPr>
          <p:cNvPr id="256" name="Google Shape;256;p4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rPr lang="en-US"/>
              <a:t>Introduction to Convolutional Neural Networks</a:t>
            </a:r>
            <a:endParaRPr/>
          </a:p>
        </p:txBody>
      </p:sp>
      <p:sp>
        <p:nvSpPr>
          <p:cNvPr id="257" name="Google Shape;257;p42"/>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43"/>
          <p:cNvPicPr preferRelativeResize="0"/>
          <p:nvPr/>
        </p:nvPicPr>
        <p:blipFill rotWithShape="1">
          <a:blip r:embed="rId3">
            <a:alphaModFix/>
          </a:blip>
          <a:srcRect b="0" l="0" r="0" t="0"/>
          <a:stretch/>
        </p:blipFill>
        <p:spPr>
          <a:xfrm>
            <a:off x="2292387" y="1812525"/>
            <a:ext cx="3290003" cy="3203173"/>
          </a:xfrm>
          <a:prstGeom prst="rect">
            <a:avLst/>
          </a:prstGeom>
          <a:noFill/>
          <a:ln>
            <a:noFill/>
          </a:ln>
        </p:spPr>
      </p:pic>
      <p:pic>
        <p:nvPicPr>
          <p:cNvPr id="263" name="Google Shape;263;p43"/>
          <p:cNvPicPr preferRelativeResize="0"/>
          <p:nvPr/>
        </p:nvPicPr>
        <p:blipFill rotWithShape="1">
          <a:blip r:embed="rId4">
            <a:alphaModFix/>
          </a:blip>
          <a:srcRect b="0" l="0" r="0" t="0"/>
          <a:stretch/>
        </p:blipFill>
        <p:spPr>
          <a:xfrm>
            <a:off x="6579025" y="1812525"/>
            <a:ext cx="3320588" cy="3232950"/>
          </a:xfrm>
          <a:prstGeom prst="rect">
            <a:avLst/>
          </a:prstGeom>
          <a:noFill/>
          <a:ln>
            <a:noFill/>
          </a:ln>
        </p:spPr>
      </p:pic>
      <p:sp>
        <p:nvSpPr>
          <p:cNvPr id="264" name="Google Shape;264;p4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rPr lang="en-US"/>
              <a:t>Introduction to Convolutional Neural Networks</a:t>
            </a:r>
            <a:endParaRPr/>
          </a:p>
        </p:txBody>
      </p:sp>
      <p:sp>
        <p:nvSpPr>
          <p:cNvPr id="265" name="Google Shape;265;p43"/>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4"/>
          <p:cNvPicPr preferRelativeResize="0"/>
          <p:nvPr/>
        </p:nvPicPr>
        <p:blipFill rotWithShape="1">
          <a:blip r:embed="rId3">
            <a:alphaModFix/>
          </a:blip>
          <a:srcRect b="0" l="0" r="0" t="0"/>
          <a:stretch/>
        </p:blipFill>
        <p:spPr>
          <a:xfrm>
            <a:off x="7281855" y="2229909"/>
            <a:ext cx="2744796" cy="2333667"/>
          </a:xfrm>
          <a:prstGeom prst="rect">
            <a:avLst/>
          </a:prstGeom>
          <a:noFill/>
          <a:ln>
            <a:noFill/>
          </a:ln>
        </p:spPr>
      </p:pic>
      <p:pic>
        <p:nvPicPr>
          <p:cNvPr id="271" name="Google Shape;271;p44"/>
          <p:cNvPicPr preferRelativeResize="0"/>
          <p:nvPr/>
        </p:nvPicPr>
        <p:blipFill rotWithShape="1">
          <a:blip r:embed="rId4">
            <a:alphaModFix/>
          </a:blip>
          <a:srcRect b="0" l="0" r="0" t="0"/>
          <a:stretch/>
        </p:blipFill>
        <p:spPr>
          <a:xfrm>
            <a:off x="2165350" y="2229114"/>
            <a:ext cx="2729568" cy="2320724"/>
          </a:xfrm>
          <a:prstGeom prst="rect">
            <a:avLst/>
          </a:prstGeom>
          <a:noFill/>
          <a:ln>
            <a:noFill/>
          </a:ln>
        </p:spPr>
      </p:pic>
      <p:cxnSp>
        <p:nvCxnSpPr>
          <p:cNvPr id="272" name="Google Shape;272;p44"/>
          <p:cNvCxnSpPr/>
          <p:nvPr/>
        </p:nvCxnSpPr>
        <p:spPr>
          <a:xfrm flipH="1" rot="10800000">
            <a:off x="2462821" y="1821881"/>
            <a:ext cx="3262200" cy="668100"/>
          </a:xfrm>
          <a:prstGeom prst="straightConnector1">
            <a:avLst/>
          </a:prstGeom>
          <a:noFill/>
          <a:ln cap="flat" cmpd="sng" w="12700">
            <a:solidFill>
              <a:schemeClr val="accent4"/>
            </a:solidFill>
            <a:prstDash val="solid"/>
            <a:miter lim="800000"/>
            <a:headEnd len="sm" w="sm" type="none"/>
            <a:tailEnd len="sm" w="sm" type="none"/>
          </a:ln>
        </p:spPr>
      </p:cxnSp>
      <p:cxnSp>
        <p:nvCxnSpPr>
          <p:cNvPr id="273" name="Google Shape;273;p44"/>
          <p:cNvCxnSpPr/>
          <p:nvPr/>
        </p:nvCxnSpPr>
        <p:spPr>
          <a:xfrm>
            <a:off x="6506514" y="1821847"/>
            <a:ext cx="1686000" cy="928800"/>
          </a:xfrm>
          <a:prstGeom prst="straightConnector1">
            <a:avLst/>
          </a:prstGeom>
          <a:noFill/>
          <a:ln cap="flat" cmpd="sng" w="12700">
            <a:solidFill>
              <a:schemeClr val="accent4"/>
            </a:solidFill>
            <a:prstDash val="solid"/>
            <a:miter lim="800000"/>
            <a:headEnd len="sm" w="sm" type="none"/>
            <a:tailEnd len="sm" w="sm" type="none"/>
          </a:ln>
        </p:spPr>
      </p:cxnSp>
      <p:cxnSp>
        <p:nvCxnSpPr>
          <p:cNvPr id="274" name="Google Shape;274;p44"/>
          <p:cNvCxnSpPr/>
          <p:nvPr/>
        </p:nvCxnSpPr>
        <p:spPr>
          <a:xfrm>
            <a:off x="2458579" y="4324725"/>
            <a:ext cx="3263700" cy="826200"/>
          </a:xfrm>
          <a:prstGeom prst="straightConnector1">
            <a:avLst/>
          </a:prstGeom>
          <a:noFill/>
          <a:ln cap="flat" cmpd="sng" w="12700">
            <a:solidFill>
              <a:schemeClr val="accent4"/>
            </a:solidFill>
            <a:prstDash val="solid"/>
            <a:miter lim="800000"/>
            <a:headEnd len="sm" w="sm" type="none"/>
            <a:tailEnd len="sm" w="sm" type="none"/>
          </a:ln>
        </p:spPr>
      </p:cxnSp>
      <p:cxnSp>
        <p:nvCxnSpPr>
          <p:cNvPr id="275" name="Google Shape;275;p44"/>
          <p:cNvCxnSpPr/>
          <p:nvPr/>
        </p:nvCxnSpPr>
        <p:spPr>
          <a:xfrm flipH="1" rot="10800000">
            <a:off x="6503875" y="3803222"/>
            <a:ext cx="1372500" cy="1372200"/>
          </a:xfrm>
          <a:prstGeom prst="straightConnector1">
            <a:avLst/>
          </a:prstGeom>
          <a:noFill/>
          <a:ln cap="flat" cmpd="sng" w="12700">
            <a:solidFill>
              <a:schemeClr val="accent4"/>
            </a:solidFill>
            <a:prstDash val="solid"/>
            <a:miter lim="800000"/>
            <a:headEnd len="sm" w="sm" type="none"/>
            <a:tailEnd len="sm" w="sm" type="none"/>
          </a:ln>
        </p:spPr>
      </p:cxnSp>
      <p:sp>
        <p:nvSpPr>
          <p:cNvPr id="276" name="Google Shape;276;p44"/>
          <p:cNvSpPr txBox="1"/>
          <p:nvPr/>
        </p:nvSpPr>
        <p:spPr>
          <a:xfrm>
            <a:off x="5724236" y="2889652"/>
            <a:ext cx="781200" cy="1293000"/>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en-US" sz="7200">
                <a:solidFill>
                  <a:srgbClr val="002060"/>
                </a:solidFill>
                <a:latin typeface="Arial"/>
                <a:ea typeface="Arial"/>
                <a:cs typeface="Arial"/>
                <a:sym typeface="Arial"/>
              </a:rPr>
              <a:t>=</a:t>
            </a:r>
            <a:endParaRPr/>
          </a:p>
        </p:txBody>
      </p:sp>
      <p:cxnSp>
        <p:nvCxnSpPr>
          <p:cNvPr id="277" name="Google Shape;277;p44"/>
          <p:cNvCxnSpPr>
            <a:endCxn id="276" idx="1"/>
          </p:cNvCxnSpPr>
          <p:nvPr/>
        </p:nvCxnSpPr>
        <p:spPr>
          <a:xfrm>
            <a:off x="3965336" y="3224452"/>
            <a:ext cx="1758900" cy="311700"/>
          </a:xfrm>
          <a:prstGeom prst="straightConnector1">
            <a:avLst/>
          </a:prstGeom>
          <a:noFill/>
          <a:ln cap="flat" cmpd="sng" w="12700">
            <a:solidFill>
              <a:schemeClr val="accent4"/>
            </a:solidFill>
            <a:prstDash val="solid"/>
            <a:miter lim="800000"/>
            <a:headEnd len="sm" w="sm" type="none"/>
            <a:tailEnd len="sm" w="sm" type="none"/>
          </a:ln>
        </p:spPr>
      </p:cxnSp>
      <p:cxnSp>
        <p:nvCxnSpPr>
          <p:cNvPr id="278" name="Google Shape;278;p44"/>
          <p:cNvCxnSpPr>
            <a:stCxn id="276" idx="3"/>
          </p:cNvCxnSpPr>
          <p:nvPr/>
        </p:nvCxnSpPr>
        <p:spPr>
          <a:xfrm>
            <a:off x="6505436" y="3536152"/>
            <a:ext cx="1668900" cy="471300"/>
          </a:xfrm>
          <a:prstGeom prst="straightConnector1">
            <a:avLst/>
          </a:prstGeom>
          <a:noFill/>
          <a:ln cap="flat" cmpd="sng" w="12700">
            <a:solidFill>
              <a:schemeClr val="accent4"/>
            </a:solidFill>
            <a:prstDash val="solid"/>
            <a:miter lim="800000"/>
            <a:headEnd len="sm" w="sm" type="none"/>
            <a:tailEnd len="sm" w="sm" type="none"/>
          </a:ln>
        </p:spPr>
      </p:cxnSp>
      <p:sp>
        <p:nvSpPr>
          <p:cNvPr id="279" name="Google Shape;279;p44"/>
          <p:cNvSpPr/>
          <p:nvPr/>
        </p:nvSpPr>
        <p:spPr>
          <a:xfrm>
            <a:off x="2462821" y="2489981"/>
            <a:ext cx="595200" cy="521400"/>
          </a:xfrm>
          <a:prstGeom prst="rect">
            <a:avLst/>
          </a:prstGeom>
          <a:noFill/>
          <a:ln cap="flat" cmpd="sng" w="57150">
            <a:solidFill>
              <a:schemeClr val="accent5"/>
            </a:solidFill>
            <a:prstDash val="solid"/>
            <a:miter lim="800000"/>
            <a:headEnd len="sm" w="sm" type="none"/>
            <a:tailEnd len="sm" w="sm" type="none"/>
          </a:ln>
        </p:spPr>
        <p:txBody>
          <a:bodyPr anchorCtr="0" anchor="ctr" bIns="46625" lIns="0" spcFirstLastPara="1" rIns="0" wrap="square" tIns="46625">
            <a:noAutofit/>
          </a:bodyPr>
          <a:lstStyle/>
          <a:p>
            <a:pPr indent="0" lvl="0" marL="0" marR="0" rtl="0" algn="ctr">
              <a:spcBef>
                <a:spcPts val="0"/>
              </a:spcBef>
              <a:spcAft>
                <a:spcPts val="0"/>
              </a:spcAft>
              <a:buNone/>
            </a:pPr>
            <a:r>
              <a:t/>
            </a:r>
            <a:endParaRPr sz="2000">
              <a:solidFill>
                <a:srgbClr val="FFFFFF"/>
              </a:solidFill>
              <a:latin typeface="Arial"/>
              <a:ea typeface="Arial"/>
              <a:cs typeface="Arial"/>
              <a:sym typeface="Arial"/>
            </a:endParaRPr>
          </a:p>
        </p:txBody>
      </p:sp>
      <p:sp>
        <p:nvSpPr>
          <p:cNvPr id="280" name="Google Shape;280;p44"/>
          <p:cNvSpPr/>
          <p:nvPr/>
        </p:nvSpPr>
        <p:spPr>
          <a:xfrm>
            <a:off x="7579326" y="2750847"/>
            <a:ext cx="595200" cy="521400"/>
          </a:xfrm>
          <a:prstGeom prst="rect">
            <a:avLst/>
          </a:prstGeom>
          <a:noFill/>
          <a:ln cap="flat" cmpd="sng" w="57150">
            <a:solidFill>
              <a:schemeClr val="accent5"/>
            </a:solidFill>
            <a:prstDash val="solid"/>
            <a:miter lim="800000"/>
            <a:headEnd len="sm" w="sm" type="none"/>
            <a:tailEnd len="sm" w="sm" type="none"/>
          </a:ln>
        </p:spPr>
        <p:txBody>
          <a:bodyPr anchorCtr="0" anchor="ctr" bIns="46625" lIns="0" spcFirstLastPara="1" rIns="0" wrap="square" tIns="46625">
            <a:noAutofit/>
          </a:bodyPr>
          <a:lstStyle/>
          <a:p>
            <a:pPr indent="0" lvl="0" marL="0" marR="0" rtl="0" algn="ctr">
              <a:spcBef>
                <a:spcPts val="0"/>
              </a:spcBef>
              <a:spcAft>
                <a:spcPts val="0"/>
              </a:spcAft>
              <a:buNone/>
            </a:pPr>
            <a:r>
              <a:t/>
            </a:r>
            <a:endParaRPr sz="2000">
              <a:solidFill>
                <a:srgbClr val="FFFFFF"/>
              </a:solidFill>
              <a:latin typeface="Arial"/>
              <a:ea typeface="Arial"/>
              <a:cs typeface="Arial"/>
              <a:sym typeface="Arial"/>
            </a:endParaRPr>
          </a:p>
        </p:txBody>
      </p:sp>
      <p:sp>
        <p:nvSpPr>
          <p:cNvPr id="281" name="Google Shape;281;p44"/>
          <p:cNvSpPr/>
          <p:nvPr/>
        </p:nvSpPr>
        <p:spPr>
          <a:xfrm>
            <a:off x="2462821" y="3794312"/>
            <a:ext cx="595200" cy="521400"/>
          </a:xfrm>
          <a:prstGeom prst="rect">
            <a:avLst/>
          </a:prstGeom>
          <a:noFill/>
          <a:ln cap="flat" cmpd="sng" w="57150">
            <a:solidFill>
              <a:srgbClr val="C9C9C9"/>
            </a:solidFill>
            <a:prstDash val="solid"/>
            <a:miter lim="800000"/>
            <a:headEnd len="sm" w="sm" type="none"/>
            <a:tailEnd len="sm" w="sm" type="none"/>
          </a:ln>
        </p:spPr>
        <p:txBody>
          <a:bodyPr anchorCtr="0" anchor="ctr" bIns="46625" lIns="0" spcFirstLastPara="1" rIns="0" wrap="square" tIns="46625">
            <a:noAutofit/>
          </a:bodyPr>
          <a:lstStyle/>
          <a:p>
            <a:pPr indent="0" lvl="0" marL="0" marR="0" rtl="0" algn="ctr">
              <a:spcBef>
                <a:spcPts val="0"/>
              </a:spcBef>
              <a:spcAft>
                <a:spcPts val="0"/>
              </a:spcAft>
              <a:buNone/>
            </a:pPr>
            <a:r>
              <a:t/>
            </a:r>
            <a:endParaRPr sz="2000">
              <a:solidFill>
                <a:srgbClr val="FFFFFF"/>
              </a:solidFill>
              <a:latin typeface="Arial"/>
              <a:ea typeface="Arial"/>
              <a:cs typeface="Arial"/>
              <a:sym typeface="Arial"/>
            </a:endParaRPr>
          </a:p>
        </p:txBody>
      </p:sp>
      <p:sp>
        <p:nvSpPr>
          <p:cNvPr id="282" name="Google Shape;282;p44"/>
          <p:cNvSpPr/>
          <p:nvPr/>
        </p:nvSpPr>
        <p:spPr>
          <a:xfrm>
            <a:off x="7876798" y="3794312"/>
            <a:ext cx="595200" cy="521400"/>
          </a:xfrm>
          <a:prstGeom prst="rect">
            <a:avLst/>
          </a:prstGeom>
          <a:noFill/>
          <a:ln cap="flat" cmpd="sng" w="57150">
            <a:solidFill>
              <a:srgbClr val="C9C9C9"/>
            </a:solidFill>
            <a:prstDash val="solid"/>
            <a:miter lim="800000"/>
            <a:headEnd len="sm" w="sm" type="none"/>
            <a:tailEnd len="sm" w="sm" type="none"/>
          </a:ln>
        </p:spPr>
        <p:txBody>
          <a:bodyPr anchorCtr="0" anchor="ctr" bIns="46625" lIns="0" spcFirstLastPara="1" rIns="0" wrap="square" tIns="46625">
            <a:noAutofit/>
          </a:bodyPr>
          <a:lstStyle/>
          <a:p>
            <a:pPr indent="0" lvl="0" marL="0" marR="0" rtl="0" algn="ctr">
              <a:spcBef>
                <a:spcPts val="0"/>
              </a:spcBef>
              <a:spcAft>
                <a:spcPts val="0"/>
              </a:spcAft>
              <a:buNone/>
            </a:pPr>
            <a:r>
              <a:t/>
            </a:r>
            <a:endParaRPr sz="2000">
              <a:solidFill>
                <a:srgbClr val="FFFFFF"/>
              </a:solidFill>
              <a:latin typeface="Arial"/>
              <a:ea typeface="Arial"/>
              <a:cs typeface="Arial"/>
              <a:sym typeface="Arial"/>
            </a:endParaRPr>
          </a:p>
        </p:txBody>
      </p:sp>
      <p:sp>
        <p:nvSpPr>
          <p:cNvPr id="283" name="Google Shape;283;p44"/>
          <p:cNvSpPr/>
          <p:nvPr/>
        </p:nvSpPr>
        <p:spPr>
          <a:xfrm>
            <a:off x="3057764" y="3011713"/>
            <a:ext cx="952200" cy="782400"/>
          </a:xfrm>
          <a:prstGeom prst="rect">
            <a:avLst/>
          </a:prstGeom>
          <a:noFill/>
          <a:ln cap="flat" cmpd="sng" w="57150">
            <a:solidFill>
              <a:srgbClr val="A8D08C"/>
            </a:solidFill>
            <a:prstDash val="solid"/>
            <a:miter lim="800000"/>
            <a:headEnd len="sm" w="sm" type="none"/>
            <a:tailEnd len="sm" w="sm" type="none"/>
          </a:ln>
        </p:spPr>
        <p:txBody>
          <a:bodyPr anchorCtr="0" anchor="ctr" bIns="46625" lIns="0" spcFirstLastPara="1" rIns="0" wrap="square" tIns="46625">
            <a:noAutofit/>
          </a:bodyPr>
          <a:lstStyle/>
          <a:p>
            <a:pPr indent="0" lvl="0" marL="0" marR="0" rtl="0" algn="ctr">
              <a:spcBef>
                <a:spcPts val="0"/>
              </a:spcBef>
              <a:spcAft>
                <a:spcPts val="0"/>
              </a:spcAft>
              <a:buNone/>
            </a:pPr>
            <a:r>
              <a:t/>
            </a:r>
            <a:endParaRPr sz="2000">
              <a:solidFill>
                <a:srgbClr val="FFFFFF"/>
              </a:solidFill>
              <a:latin typeface="Arial"/>
              <a:ea typeface="Arial"/>
              <a:cs typeface="Arial"/>
              <a:sym typeface="Arial"/>
            </a:endParaRPr>
          </a:p>
        </p:txBody>
      </p:sp>
      <p:sp>
        <p:nvSpPr>
          <p:cNvPr id="284" name="Google Shape;284;p44"/>
          <p:cNvSpPr/>
          <p:nvPr/>
        </p:nvSpPr>
        <p:spPr>
          <a:xfrm>
            <a:off x="8174269" y="3011713"/>
            <a:ext cx="952200" cy="782400"/>
          </a:xfrm>
          <a:prstGeom prst="rect">
            <a:avLst/>
          </a:prstGeom>
          <a:noFill/>
          <a:ln cap="flat" cmpd="sng" w="57150">
            <a:solidFill>
              <a:srgbClr val="A8D08C"/>
            </a:solidFill>
            <a:prstDash val="solid"/>
            <a:miter lim="800000"/>
            <a:headEnd len="sm" w="sm" type="none"/>
            <a:tailEnd len="sm" w="sm" type="none"/>
          </a:ln>
        </p:spPr>
        <p:txBody>
          <a:bodyPr anchorCtr="0" anchor="ctr" bIns="46625" lIns="0" spcFirstLastPara="1" rIns="0" wrap="square" tIns="46625">
            <a:noAutofit/>
          </a:bodyPr>
          <a:lstStyle/>
          <a:p>
            <a:pPr indent="0" lvl="0" marL="0" marR="0" rtl="0" algn="ctr">
              <a:spcBef>
                <a:spcPts val="0"/>
              </a:spcBef>
              <a:spcAft>
                <a:spcPts val="0"/>
              </a:spcAft>
              <a:buNone/>
            </a:pPr>
            <a:r>
              <a:t/>
            </a:r>
            <a:endParaRPr sz="2000">
              <a:solidFill>
                <a:srgbClr val="FFFFFF"/>
              </a:solidFill>
              <a:latin typeface="Arial"/>
              <a:ea typeface="Arial"/>
              <a:cs typeface="Arial"/>
              <a:sym typeface="Arial"/>
            </a:endParaRPr>
          </a:p>
        </p:txBody>
      </p:sp>
      <p:cxnSp>
        <p:nvCxnSpPr>
          <p:cNvPr id="285" name="Google Shape;285;p44"/>
          <p:cNvCxnSpPr/>
          <p:nvPr/>
        </p:nvCxnSpPr>
        <p:spPr>
          <a:xfrm flipH="1" rot="10800000">
            <a:off x="3074488" y="1821724"/>
            <a:ext cx="2650500" cy="1180800"/>
          </a:xfrm>
          <a:prstGeom prst="straightConnector1">
            <a:avLst/>
          </a:prstGeom>
          <a:noFill/>
          <a:ln cap="flat" cmpd="sng" w="12700">
            <a:solidFill>
              <a:schemeClr val="accent4"/>
            </a:solidFill>
            <a:prstDash val="solid"/>
            <a:miter lim="800000"/>
            <a:headEnd len="sm" w="sm" type="none"/>
            <a:tailEnd len="sm" w="sm" type="none"/>
          </a:ln>
        </p:spPr>
      </p:cxnSp>
      <p:cxnSp>
        <p:nvCxnSpPr>
          <p:cNvPr id="286" name="Google Shape;286;p44"/>
          <p:cNvCxnSpPr/>
          <p:nvPr/>
        </p:nvCxnSpPr>
        <p:spPr>
          <a:xfrm>
            <a:off x="6506514" y="1821847"/>
            <a:ext cx="1054500" cy="1452000"/>
          </a:xfrm>
          <a:prstGeom prst="straightConnector1">
            <a:avLst/>
          </a:prstGeom>
          <a:noFill/>
          <a:ln cap="flat" cmpd="sng" w="12700">
            <a:solidFill>
              <a:schemeClr val="accent4"/>
            </a:solidFill>
            <a:prstDash val="solid"/>
            <a:miter lim="800000"/>
            <a:headEnd len="sm" w="sm" type="none"/>
            <a:tailEnd len="sm" w="sm" type="none"/>
          </a:ln>
        </p:spPr>
      </p:cxnSp>
      <p:cxnSp>
        <p:nvCxnSpPr>
          <p:cNvPr id="287" name="Google Shape;287;p44"/>
          <p:cNvCxnSpPr>
            <a:endCxn id="276" idx="1"/>
          </p:cNvCxnSpPr>
          <p:nvPr/>
        </p:nvCxnSpPr>
        <p:spPr>
          <a:xfrm flipH="1" rot="10800000">
            <a:off x="4009736" y="3536152"/>
            <a:ext cx="1714500" cy="462000"/>
          </a:xfrm>
          <a:prstGeom prst="straightConnector1">
            <a:avLst/>
          </a:prstGeom>
          <a:noFill/>
          <a:ln cap="flat" cmpd="sng" w="12700">
            <a:solidFill>
              <a:schemeClr val="accent4"/>
            </a:solidFill>
            <a:prstDash val="solid"/>
            <a:miter lim="800000"/>
            <a:headEnd len="sm" w="sm" type="none"/>
            <a:tailEnd len="sm" w="sm" type="none"/>
          </a:ln>
        </p:spPr>
      </p:cxnSp>
      <p:cxnSp>
        <p:nvCxnSpPr>
          <p:cNvPr id="288" name="Google Shape;288;p44"/>
          <p:cNvCxnSpPr>
            <a:stCxn id="276" idx="3"/>
          </p:cNvCxnSpPr>
          <p:nvPr/>
        </p:nvCxnSpPr>
        <p:spPr>
          <a:xfrm flipH="1" rot="10800000">
            <a:off x="6505436" y="3230152"/>
            <a:ext cx="1668900" cy="306000"/>
          </a:xfrm>
          <a:prstGeom prst="straightConnector1">
            <a:avLst/>
          </a:prstGeom>
          <a:noFill/>
          <a:ln cap="flat" cmpd="sng" w="12700">
            <a:solidFill>
              <a:schemeClr val="accent4"/>
            </a:solidFill>
            <a:prstDash val="solid"/>
            <a:miter lim="800000"/>
            <a:headEnd len="sm" w="sm" type="none"/>
            <a:tailEnd len="sm" w="sm" type="none"/>
          </a:ln>
        </p:spPr>
      </p:cxnSp>
      <p:cxnSp>
        <p:nvCxnSpPr>
          <p:cNvPr id="289" name="Google Shape;289;p44"/>
          <p:cNvCxnSpPr/>
          <p:nvPr/>
        </p:nvCxnSpPr>
        <p:spPr>
          <a:xfrm>
            <a:off x="3057764" y="3812183"/>
            <a:ext cx="2664300" cy="1363200"/>
          </a:xfrm>
          <a:prstGeom prst="straightConnector1">
            <a:avLst/>
          </a:prstGeom>
          <a:noFill/>
          <a:ln cap="flat" cmpd="sng" w="12700">
            <a:solidFill>
              <a:schemeClr val="accent4"/>
            </a:solidFill>
            <a:prstDash val="solid"/>
            <a:miter lim="800000"/>
            <a:headEnd len="sm" w="sm" type="none"/>
            <a:tailEnd len="sm" w="sm" type="none"/>
          </a:ln>
        </p:spPr>
      </p:cxnSp>
      <p:cxnSp>
        <p:nvCxnSpPr>
          <p:cNvPr id="290" name="Google Shape;290;p44"/>
          <p:cNvCxnSpPr/>
          <p:nvPr/>
        </p:nvCxnSpPr>
        <p:spPr>
          <a:xfrm flipH="1" rot="10800000">
            <a:off x="6503875" y="4324022"/>
            <a:ext cx="1967700" cy="851400"/>
          </a:xfrm>
          <a:prstGeom prst="straightConnector1">
            <a:avLst/>
          </a:prstGeom>
          <a:noFill/>
          <a:ln cap="flat" cmpd="sng" w="12700">
            <a:solidFill>
              <a:schemeClr val="accent4"/>
            </a:solidFill>
            <a:prstDash val="solid"/>
            <a:miter lim="800000"/>
            <a:headEnd len="sm" w="sm" type="none"/>
            <a:tailEnd len="sm" w="sm" type="none"/>
          </a:ln>
        </p:spPr>
      </p:cxnSp>
      <p:sp>
        <p:nvSpPr>
          <p:cNvPr id="291" name="Google Shape;291;p44"/>
          <p:cNvSpPr/>
          <p:nvPr/>
        </p:nvSpPr>
        <p:spPr>
          <a:xfrm>
            <a:off x="5983355" y="3056712"/>
            <a:ext cx="264300" cy="234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1800">
                <a:solidFill>
                  <a:srgbClr val="002060"/>
                </a:solidFill>
                <a:latin typeface="Arial"/>
                <a:ea typeface="Arial"/>
                <a:cs typeface="Arial"/>
                <a:sym typeface="Arial"/>
              </a:rPr>
              <a:t>=</a:t>
            </a:r>
            <a:endParaRPr/>
          </a:p>
        </p:txBody>
      </p:sp>
      <p:sp>
        <p:nvSpPr>
          <p:cNvPr id="292" name="Google Shape;292;p44"/>
          <p:cNvSpPr txBox="1"/>
          <p:nvPr/>
        </p:nvSpPr>
        <p:spPr>
          <a:xfrm>
            <a:off x="5727705" y="1404425"/>
            <a:ext cx="781200" cy="1293000"/>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en-US" sz="7200">
                <a:solidFill>
                  <a:srgbClr val="002060"/>
                </a:solidFill>
                <a:latin typeface="Arial"/>
                <a:ea typeface="Arial"/>
                <a:cs typeface="Arial"/>
                <a:sym typeface="Arial"/>
              </a:rPr>
              <a:t>=</a:t>
            </a:r>
            <a:endParaRPr/>
          </a:p>
        </p:txBody>
      </p:sp>
      <p:sp>
        <p:nvSpPr>
          <p:cNvPr id="293" name="Google Shape;293;p44"/>
          <p:cNvSpPr txBox="1"/>
          <p:nvPr/>
        </p:nvSpPr>
        <p:spPr>
          <a:xfrm>
            <a:off x="5727705" y="4700892"/>
            <a:ext cx="781200" cy="1293000"/>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en-US" sz="7200">
                <a:solidFill>
                  <a:srgbClr val="002060"/>
                </a:solidFill>
                <a:latin typeface="Arial"/>
                <a:ea typeface="Arial"/>
                <a:cs typeface="Arial"/>
                <a:sym typeface="Arial"/>
              </a:rPr>
              <a:t>=</a:t>
            </a:r>
            <a:endParaRPr/>
          </a:p>
        </p:txBody>
      </p:sp>
      <p:sp>
        <p:nvSpPr>
          <p:cNvPr id="294" name="Google Shape;294;p4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rPr lang="en-US"/>
              <a:t>Introduction to Convolutional Neural Networks</a:t>
            </a:r>
            <a:endParaRPr/>
          </a:p>
        </p:txBody>
      </p:sp>
      <p:sp>
        <p:nvSpPr>
          <p:cNvPr id="295" name="Google Shape;295;p44"/>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nvSpPr>
        <p:spPr>
          <a:xfrm>
            <a:off x="838380" y="353415"/>
            <a:ext cx="10515300" cy="13251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2800">
                <a:solidFill>
                  <a:srgbClr val="004F9B"/>
                </a:solidFill>
                <a:latin typeface="Tahoma"/>
                <a:ea typeface="Tahoma"/>
                <a:cs typeface="Tahoma"/>
                <a:sym typeface="Tahoma"/>
              </a:rPr>
              <a:t>Typical structure of a CNN</a:t>
            </a:r>
            <a:endParaRPr b="0" i="0" sz="2800" u="none" cap="none" strike="noStrike">
              <a:solidFill>
                <a:srgbClr val="000000"/>
              </a:solidFill>
              <a:latin typeface="Arial"/>
              <a:ea typeface="Arial"/>
              <a:cs typeface="Arial"/>
              <a:sym typeface="Arial"/>
            </a:endParaRPr>
          </a:p>
        </p:txBody>
      </p:sp>
      <p:sp>
        <p:nvSpPr>
          <p:cNvPr id="301" name="Google Shape;301;p45"/>
          <p:cNvSpPr txBox="1"/>
          <p:nvPr/>
        </p:nvSpPr>
        <p:spPr>
          <a:xfrm>
            <a:off x="906080" y="1339885"/>
            <a:ext cx="10515300" cy="43509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499"/>
              </a:spcBef>
              <a:spcAft>
                <a:spcPts val="0"/>
              </a:spcAft>
              <a:buClr>
                <a:schemeClr val="dk1"/>
              </a:buClr>
              <a:buSzPts val="2400"/>
              <a:buChar char="•"/>
            </a:pPr>
            <a:r>
              <a:rPr lang="en-US" sz="2400">
                <a:solidFill>
                  <a:schemeClr val="dk1"/>
                </a:solidFill>
                <a:latin typeface="Tahoma"/>
                <a:ea typeface="Tahoma"/>
                <a:cs typeface="Tahoma"/>
                <a:sym typeface="Tahoma"/>
              </a:rPr>
              <a:t>Convolutional layer, pooling layer, fully-connected layer</a:t>
            </a:r>
            <a:endParaRPr sz="2400">
              <a:solidFill>
                <a:schemeClr val="dk1"/>
              </a:solidFill>
              <a:latin typeface="Tahoma"/>
              <a:ea typeface="Tahoma"/>
              <a:cs typeface="Tahoma"/>
              <a:sym typeface="Tahoma"/>
            </a:endParaRPr>
          </a:p>
          <a:p>
            <a:pPr indent="-381000" lvl="0" marL="457200" rtl="0" algn="l">
              <a:lnSpc>
                <a:spcPct val="90000"/>
              </a:lnSpc>
              <a:spcBef>
                <a:spcPts val="499"/>
              </a:spcBef>
              <a:spcAft>
                <a:spcPts val="0"/>
              </a:spcAft>
              <a:buClr>
                <a:schemeClr val="dk1"/>
              </a:buClr>
              <a:buSzPts val="2400"/>
              <a:buChar char="•"/>
            </a:pPr>
            <a:r>
              <a:rPr lang="en-US" sz="2400">
                <a:solidFill>
                  <a:schemeClr val="dk1"/>
                </a:solidFill>
                <a:latin typeface="Tahoma"/>
                <a:ea typeface="Tahoma"/>
                <a:cs typeface="Tahoma"/>
                <a:sym typeface="Tahoma"/>
              </a:rPr>
              <a:t>First stack CONV-ReLU layers, followed by POOL</a:t>
            </a:r>
            <a:endParaRPr sz="2400">
              <a:solidFill>
                <a:schemeClr val="dk1"/>
              </a:solidFill>
              <a:latin typeface="Tahoma"/>
              <a:ea typeface="Tahoma"/>
              <a:cs typeface="Tahoma"/>
              <a:sym typeface="Tahoma"/>
            </a:endParaRPr>
          </a:p>
          <a:p>
            <a:pPr indent="-381000" lvl="0" marL="457200" rtl="0" algn="l">
              <a:lnSpc>
                <a:spcPct val="90000"/>
              </a:lnSpc>
              <a:spcBef>
                <a:spcPts val="499"/>
              </a:spcBef>
              <a:spcAft>
                <a:spcPts val="0"/>
              </a:spcAft>
              <a:buClr>
                <a:schemeClr val="dk1"/>
              </a:buClr>
              <a:buSzPts val="2400"/>
              <a:buChar char="•"/>
            </a:pPr>
            <a:r>
              <a:rPr lang="en-US" sz="2400">
                <a:solidFill>
                  <a:schemeClr val="dk1"/>
                </a:solidFill>
                <a:latin typeface="Tahoma"/>
                <a:ea typeface="Tahoma"/>
                <a:cs typeface="Tahoma"/>
                <a:sym typeface="Tahoma"/>
              </a:rPr>
              <a:t>Repeat this pattern until image has been merged spatially to a small size</a:t>
            </a:r>
            <a:endParaRPr sz="2400">
              <a:latin typeface="Tahoma"/>
              <a:ea typeface="Tahoma"/>
              <a:cs typeface="Tahoma"/>
              <a:sym typeface="Tahoma"/>
            </a:endParaRPr>
          </a:p>
          <a:p>
            <a:pPr indent="0" lvl="0" marL="0" marR="0" rtl="0" algn="l">
              <a:spcBef>
                <a:spcPts val="0"/>
              </a:spcBef>
              <a:spcAft>
                <a:spcPts val="0"/>
              </a:spcAft>
              <a:buNone/>
            </a:pPr>
            <a:r>
              <a:t/>
            </a:r>
            <a:endParaRPr b="0" sz="2400" strike="noStrike">
              <a:solidFill>
                <a:srgbClr val="000000"/>
              </a:solidFill>
              <a:latin typeface="Tahoma"/>
              <a:ea typeface="Tahoma"/>
              <a:cs typeface="Tahoma"/>
              <a:sym typeface="Tahoma"/>
            </a:endParaRPr>
          </a:p>
          <a:p>
            <a:pPr indent="0" lvl="0" marL="0" marR="0" rtl="0" algn="l">
              <a:spcBef>
                <a:spcPts val="0"/>
              </a:spcBef>
              <a:spcAft>
                <a:spcPts val="0"/>
              </a:spcAft>
              <a:buNone/>
            </a:pPr>
            <a:r>
              <a:t/>
            </a:r>
            <a:endParaRPr b="0" sz="2400" strike="noStrike">
              <a:solidFill>
                <a:srgbClr val="000000"/>
              </a:solidFill>
              <a:latin typeface="Tahoma"/>
              <a:ea typeface="Tahoma"/>
              <a:cs typeface="Tahoma"/>
              <a:sym typeface="Tahoma"/>
            </a:endParaRPr>
          </a:p>
        </p:txBody>
      </p:sp>
      <p:pic>
        <p:nvPicPr>
          <p:cNvPr id="302" name="Google Shape;302;p45"/>
          <p:cNvPicPr preferRelativeResize="0"/>
          <p:nvPr/>
        </p:nvPicPr>
        <p:blipFill>
          <a:blip r:embed="rId3">
            <a:alphaModFix/>
          </a:blip>
          <a:stretch>
            <a:fillRect/>
          </a:stretch>
        </p:blipFill>
        <p:spPr>
          <a:xfrm>
            <a:off x="2419375" y="2607525"/>
            <a:ext cx="8121600" cy="3618950"/>
          </a:xfrm>
          <a:prstGeom prst="rect">
            <a:avLst/>
          </a:prstGeom>
          <a:noFill/>
          <a:ln>
            <a:noFill/>
          </a:ln>
        </p:spPr>
      </p:pic>
      <p:sp>
        <p:nvSpPr>
          <p:cNvPr id="303" name="Google Shape;303;p45"/>
          <p:cNvSpPr txBox="1"/>
          <p:nvPr/>
        </p:nvSpPr>
        <p:spPr>
          <a:xfrm>
            <a:off x="1059475" y="6289300"/>
            <a:ext cx="6414000" cy="2223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499"/>
              </a:spcBef>
              <a:spcAft>
                <a:spcPts val="0"/>
              </a:spcAft>
              <a:buNone/>
            </a:pPr>
            <a:r>
              <a:rPr lang="en-US" sz="4400">
                <a:latin typeface="Tahoma"/>
                <a:ea typeface="Tahoma"/>
                <a:cs typeface="Tahoma"/>
                <a:sym typeface="Tahoma"/>
              </a:rPr>
              <a:t>Source: </a:t>
            </a:r>
            <a:r>
              <a:rPr lang="en-US" sz="2600">
                <a:solidFill>
                  <a:schemeClr val="dk1"/>
                </a:solidFill>
              </a:rPr>
              <a:t> </a:t>
            </a:r>
            <a:r>
              <a:rPr lang="en-US" sz="4400" u="sng">
                <a:solidFill>
                  <a:schemeClr val="hlink"/>
                </a:solidFill>
                <a:latin typeface="Tahoma"/>
                <a:ea typeface="Tahoma"/>
                <a:cs typeface="Tahoma"/>
                <a:sym typeface="Tahoma"/>
                <a:hlinkClick r:id="rId4"/>
              </a:rPr>
              <a:t>Introduction to deep learning</a:t>
            </a:r>
            <a:r>
              <a:rPr lang="en-US" sz="4400">
                <a:solidFill>
                  <a:schemeClr val="dk1"/>
                </a:solidFill>
                <a:latin typeface="Tahoma"/>
                <a:ea typeface="Tahoma"/>
                <a:cs typeface="Tahoma"/>
                <a:sym typeface="Tahoma"/>
              </a:rPr>
              <a:t> </a:t>
            </a:r>
            <a:endParaRPr sz="4400">
              <a:latin typeface="Tahoma"/>
              <a:ea typeface="Tahoma"/>
              <a:cs typeface="Tahoma"/>
              <a:sym typeface="Tahoma"/>
            </a:endParaRPr>
          </a:p>
          <a:p>
            <a:pPr indent="0" lvl="0" marL="0" marR="0" rtl="0" algn="l">
              <a:spcBef>
                <a:spcPts val="0"/>
              </a:spcBef>
              <a:spcAft>
                <a:spcPts val="0"/>
              </a:spcAft>
              <a:buNone/>
            </a:pPr>
            <a:r>
              <a:t/>
            </a:r>
            <a:endParaRPr b="0" sz="2400" strike="noStrike">
              <a:solidFill>
                <a:srgbClr val="000000"/>
              </a:solidFill>
              <a:latin typeface="Tahoma"/>
              <a:ea typeface="Tahoma"/>
              <a:cs typeface="Tahoma"/>
              <a:sym typeface="Tahoma"/>
            </a:endParaRPr>
          </a:p>
          <a:p>
            <a:pPr indent="0" lvl="0" marL="0" marR="0" rtl="0" algn="l">
              <a:spcBef>
                <a:spcPts val="0"/>
              </a:spcBef>
              <a:spcAft>
                <a:spcPts val="0"/>
              </a:spcAft>
              <a:buNone/>
            </a:pPr>
            <a:r>
              <a:t/>
            </a:r>
            <a:endParaRPr b="0" sz="2400" strike="noStrike">
              <a:solidFill>
                <a:srgbClr val="000000"/>
              </a:solidFill>
              <a:latin typeface="Tahoma"/>
              <a:ea typeface="Tahoma"/>
              <a:cs typeface="Tahoma"/>
              <a:sym typeface="Tahoma"/>
            </a:endParaRPr>
          </a:p>
        </p:txBody>
      </p:sp>
      <p:sp>
        <p:nvSpPr>
          <p:cNvPr id="304" name="Google Shape;304;p45"/>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05" name="Google Shape;305;p45"/>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9" name="Shape 309"/>
        <p:cNvGrpSpPr/>
        <p:nvPr/>
      </p:nvGrpSpPr>
      <p:grpSpPr>
        <a:xfrm>
          <a:off x="0" y="0"/>
          <a:ext cx="0" cy="0"/>
          <a:chOff x="0" y="0"/>
          <a:chExt cx="0" cy="0"/>
        </a:xfrm>
      </p:grpSpPr>
      <p:sp>
        <p:nvSpPr>
          <p:cNvPr id="310" name="Google Shape;310;p4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rPr lang="en-US" sz="2800"/>
              <a:t>Introduction to Convolutional neural networks</a:t>
            </a:r>
            <a:endParaRPr sz="2800"/>
          </a:p>
        </p:txBody>
      </p:sp>
      <p:sp>
        <p:nvSpPr>
          <p:cNvPr id="311" name="Google Shape;311;p4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structure of CNN</a:t>
            </a:r>
            <a:endParaRPr/>
          </a:p>
          <a:p>
            <a:pPr indent="-228600" lvl="1" marL="685800" rtl="0" algn="l">
              <a:lnSpc>
                <a:spcPct val="90000"/>
              </a:lnSpc>
              <a:spcBef>
                <a:spcPts val="500"/>
              </a:spcBef>
              <a:spcAft>
                <a:spcPts val="0"/>
              </a:spcAft>
              <a:buClr>
                <a:schemeClr val="dk1"/>
              </a:buClr>
              <a:buSzPts val="2400"/>
              <a:buChar char="•"/>
            </a:pPr>
            <a:r>
              <a:rPr lang="en-US"/>
              <a:t>convolutional layer, pooling layer, fully-connected layer</a:t>
            </a:r>
            <a:endParaRPr/>
          </a:p>
          <a:p>
            <a:pPr indent="-228600" lvl="1" marL="685800" rtl="0" algn="l">
              <a:lnSpc>
                <a:spcPct val="90000"/>
              </a:lnSpc>
              <a:spcBef>
                <a:spcPts val="500"/>
              </a:spcBef>
              <a:spcAft>
                <a:spcPts val="0"/>
              </a:spcAft>
              <a:buClr>
                <a:schemeClr val="dk1"/>
              </a:buClr>
              <a:buSzPts val="2400"/>
              <a:buChar char="•"/>
            </a:pPr>
            <a:r>
              <a:rPr lang="en-US"/>
              <a:t>first stack CONV-ReLU layers, followed by POOL</a:t>
            </a:r>
            <a:endParaRPr/>
          </a:p>
          <a:p>
            <a:pPr indent="-228600" lvl="1" marL="685800" rtl="0" algn="l">
              <a:lnSpc>
                <a:spcPct val="90000"/>
              </a:lnSpc>
              <a:spcBef>
                <a:spcPts val="500"/>
              </a:spcBef>
              <a:spcAft>
                <a:spcPts val="0"/>
              </a:spcAft>
              <a:buClr>
                <a:schemeClr val="dk1"/>
              </a:buClr>
              <a:buSzPts val="2400"/>
              <a:buChar char="•"/>
            </a:pPr>
            <a:r>
              <a:rPr lang="en-US"/>
              <a:t>then Repeat this pattern until image has been merged spatially to a small size</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p:txBody>
      </p:sp>
      <p:sp>
        <p:nvSpPr>
          <p:cNvPr id="312" name="Google Shape;312;p46"/>
          <p:cNvSpPr/>
          <p:nvPr/>
        </p:nvSpPr>
        <p:spPr>
          <a:xfrm>
            <a:off x="381745" y="6600600"/>
            <a:ext cx="34272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Similarity Learning using Artificial Neural Networks</a:t>
            </a:r>
            <a:endParaRPr b="0" i="0" sz="10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rPr lang="en-US"/>
              <a:t>C</a:t>
            </a:r>
            <a:r>
              <a:rPr lang="en-US"/>
              <a:t>onvolutional layer</a:t>
            </a:r>
            <a:endParaRPr/>
          </a:p>
        </p:txBody>
      </p:sp>
      <p:pic>
        <p:nvPicPr>
          <p:cNvPr id="318" name="Google Shape;318;p47"/>
          <p:cNvPicPr preferRelativeResize="0"/>
          <p:nvPr>
            <p:ph idx="1" type="body"/>
          </p:nvPr>
        </p:nvPicPr>
        <p:blipFill rotWithShape="1">
          <a:blip r:embed="rId3">
            <a:alphaModFix/>
          </a:blip>
          <a:srcRect b="0" l="0" r="0" t="0"/>
          <a:stretch/>
        </p:blipFill>
        <p:spPr>
          <a:xfrm>
            <a:off x="2360996" y="1690825"/>
            <a:ext cx="7470000" cy="4351200"/>
          </a:xfrm>
          <a:prstGeom prst="rect">
            <a:avLst/>
          </a:prstGeom>
          <a:noFill/>
          <a:ln>
            <a:noFill/>
          </a:ln>
        </p:spPr>
      </p:pic>
      <p:sp>
        <p:nvSpPr>
          <p:cNvPr id="319" name="Google Shape;319;p47"/>
          <p:cNvSpPr txBox="1"/>
          <p:nvPr/>
        </p:nvSpPr>
        <p:spPr>
          <a:xfrm>
            <a:off x="518160" y="6176963"/>
            <a:ext cx="109167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rPr>
              <a:t>Source: </a:t>
            </a:r>
            <a:r>
              <a:rPr lang="en-US" sz="1000" u="sng">
                <a:solidFill>
                  <a:schemeClr val="hlink"/>
                </a:solidFill>
                <a:hlinkClick r:id="rId4"/>
              </a:rPr>
              <a:t>https://www.freecodecamp.org/news/an-intuitive-guide-to-convolutional-neural-networks-260c2de0a050/</a:t>
            </a:r>
            <a:endParaRPr sz="1000">
              <a:solidFill>
                <a:schemeClr val="dk1"/>
              </a:solidFill>
              <a:latin typeface="Arial"/>
              <a:ea typeface="Arial"/>
              <a:cs typeface="Arial"/>
              <a:sym typeface="Arial"/>
            </a:endParaRPr>
          </a:p>
        </p:txBody>
      </p:sp>
      <p:sp>
        <p:nvSpPr>
          <p:cNvPr id="320" name="Google Shape;320;p47"/>
          <p:cNvSpPr/>
          <p:nvPr/>
        </p:nvSpPr>
        <p:spPr>
          <a:xfrm>
            <a:off x="381751" y="6600600"/>
            <a:ext cx="3849900" cy="303000"/>
          </a:xfrm>
          <a:prstGeom prst="rect">
            <a:avLst/>
          </a:prstGeom>
          <a:noFill/>
          <a:ln cap="flat" cmpd="sng" w="9525">
            <a:solidFill>
              <a:schemeClr val="lt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000"/>
              <a:t>Image Similarity Estimation using Siamese</a:t>
            </a:r>
            <a:r>
              <a:rPr b="0" i="0" lang="en-US" sz="1000" u="none" cap="none" strike="noStrike">
                <a:solidFill>
                  <a:srgbClr val="000000"/>
                </a:solidFill>
                <a:latin typeface="Arial"/>
                <a:ea typeface="Arial"/>
                <a:cs typeface="Arial"/>
                <a:sym typeface="Arial"/>
              </a:rPr>
              <a:t> Neural Networks</a:t>
            </a:r>
            <a:endParaRPr b="0" i="0" sz="10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