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9" r:id="rId3"/>
    <p:sldId id="270" r:id="rId4"/>
    <p:sldId id="272" r:id="rId5"/>
    <p:sldId id="271" r:id="rId6"/>
    <p:sldId id="265" r:id="rId7"/>
    <p:sldId id="267" r:id="rId8"/>
    <p:sldId id="275" r:id="rId9"/>
    <p:sldId id="274" r:id="rId10"/>
    <p:sldId id="276" r:id="rId11"/>
    <p:sldId id="277" r:id="rId12"/>
    <p:sldId id="278" r:id="rId13"/>
    <p:sldId id="279" r:id="rId14"/>
    <p:sldId id="280" r:id="rId15"/>
    <p:sldId id="281" r:id="rId16"/>
    <p:sldId id="258" r:id="rId17"/>
    <p:sldId id="26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Shihao" initials="ZS" lastIdx="1" clrIdx="0">
    <p:extLst>
      <p:ext uri="{19B8F6BF-5375-455C-9EA6-DF929625EA0E}">
        <p15:presenceInfo xmlns:p15="http://schemas.microsoft.com/office/powerpoint/2012/main" userId="9b31e823f07653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F9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02"/>
      </p:cViewPr>
      <p:guideLst/>
    </p:cSldViewPr>
  </p:slideViewPr>
  <p:notesTextViewPr>
    <p:cViewPr>
      <p:scale>
        <a:sx n="1" d="1"/>
        <a:sy n="1" d="1"/>
      </p:scale>
      <p:origin x="0" y="0"/>
    </p:cViewPr>
  </p:notesText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39830-D099-42B3-8601-A19777B6927A}" type="datetimeFigureOut">
              <a:rPr lang="zh-CN" altLang="en-US" smtClean="0"/>
              <a:t>2022/2/17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FE2A0-3C65-4304-A039-82AFDF610CF2}" type="slidenum">
              <a:rPr lang="zh-CN" altLang="en-US" smtClean="0"/>
              <a:t>‹#›</a:t>
            </a:fld>
            <a:endParaRPr lang="zh-CN" altLang="en-US"/>
          </a:p>
        </p:txBody>
      </p:sp>
    </p:spTree>
    <p:extLst>
      <p:ext uri="{BB962C8B-B14F-4D97-AF65-F5344CB8AC3E}">
        <p14:creationId xmlns:p14="http://schemas.microsoft.com/office/powerpoint/2010/main" val="621238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455634" y="717847"/>
            <a:ext cx="9144000" cy="1048774"/>
          </a:xfrm>
        </p:spPr>
        <p:txBody>
          <a:bodyPr anchor="b">
            <a:normAutofit/>
          </a:bodyPr>
          <a:lstStyle>
            <a:lvl1pPr algn="ctr">
              <a:defRPr sz="4800">
                <a:solidFill>
                  <a:srgbClr val="004F9B"/>
                </a:solidFill>
              </a:defRPr>
            </a:lvl1pPr>
          </a:lstStyle>
          <a:p>
            <a:r>
              <a:rPr lang="en-US" altLang="zh-CN" dirty="0" smtClean="0"/>
              <a:t>Title</a:t>
            </a:r>
            <a:endParaRPr lang="zh-CN" altLang="en-US" dirty="0"/>
          </a:p>
        </p:txBody>
      </p:sp>
      <p:sp>
        <p:nvSpPr>
          <p:cNvPr id="3" name="副标题 2"/>
          <p:cNvSpPr>
            <a:spLocks noGrp="1"/>
          </p:cNvSpPr>
          <p:nvPr>
            <p:ph type="subTitle" idx="1"/>
          </p:nvPr>
        </p:nvSpPr>
        <p:spPr>
          <a:xfrm>
            <a:off x="1455634" y="2140708"/>
            <a:ext cx="9144000" cy="132033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zh-CN" altLang="en-US" dirty="0"/>
          </a:p>
        </p:txBody>
      </p:sp>
      <p:pic>
        <p:nvPicPr>
          <p:cNvPr id="7" name="image1.png"/>
          <p:cNvPicPr/>
          <p:nvPr userDrawn="1"/>
        </p:nvPicPr>
        <p:blipFill>
          <a:blip r:embed="rId2" cstate="print"/>
          <a:stretch>
            <a:fillRect/>
          </a:stretch>
        </p:blipFill>
        <p:spPr>
          <a:xfrm>
            <a:off x="3883083" y="4342966"/>
            <a:ext cx="4289102" cy="1673273"/>
          </a:xfrm>
          <a:prstGeom prst="rect">
            <a:avLst/>
          </a:prstGeom>
        </p:spPr>
      </p:pic>
    </p:spTree>
    <p:extLst>
      <p:ext uri="{BB962C8B-B14F-4D97-AF65-F5344CB8AC3E}">
        <p14:creationId xmlns:p14="http://schemas.microsoft.com/office/powerpoint/2010/main" val="325189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4C2D628-EC97-42CC-9858-92F2F5CFF206}" type="datetimeFigureOut">
              <a:rPr lang="zh-CN" altLang="en-US" smtClean="0"/>
              <a:t>2022/2/17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0739DEA-10E3-4873-AA37-DE9C4341DEC9}" type="slidenum">
              <a:rPr lang="zh-CN" altLang="en-US" smtClean="0"/>
              <a:t>‹#›</a:t>
            </a:fld>
            <a:endParaRPr lang="zh-CN" altLang="en-US"/>
          </a:p>
        </p:txBody>
      </p:sp>
    </p:spTree>
    <p:extLst>
      <p:ext uri="{BB962C8B-B14F-4D97-AF65-F5344CB8AC3E}">
        <p14:creationId xmlns:p14="http://schemas.microsoft.com/office/powerpoint/2010/main" val="155080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4C2D628-EC97-42CC-9858-92F2F5CFF206}" type="datetimeFigureOut">
              <a:rPr lang="zh-CN" altLang="en-US" smtClean="0"/>
              <a:t>2022/2/17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0739DEA-10E3-4873-AA37-DE9C4341DEC9}" type="slidenum">
              <a:rPr lang="zh-CN" altLang="en-US" smtClean="0"/>
              <a:t>‹#›</a:t>
            </a:fld>
            <a:endParaRPr lang="zh-CN" altLang="en-US"/>
          </a:p>
        </p:txBody>
      </p:sp>
    </p:spTree>
    <p:extLst>
      <p:ext uri="{BB962C8B-B14F-4D97-AF65-F5344CB8AC3E}">
        <p14:creationId xmlns:p14="http://schemas.microsoft.com/office/powerpoint/2010/main" val="391648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272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4C2D628-EC97-42CC-9858-92F2F5CFF206}" type="datetimeFigureOut">
              <a:rPr lang="zh-CN" altLang="en-US" smtClean="0"/>
              <a:t>2022/2/17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0739DEA-10E3-4873-AA37-DE9C4341DEC9}" type="slidenum">
              <a:rPr lang="zh-CN" altLang="en-US" smtClean="0"/>
              <a:t>‹#›</a:t>
            </a:fld>
            <a:endParaRPr lang="zh-CN" altLang="en-US"/>
          </a:p>
        </p:txBody>
      </p:sp>
    </p:spTree>
    <p:extLst>
      <p:ext uri="{BB962C8B-B14F-4D97-AF65-F5344CB8AC3E}">
        <p14:creationId xmlns:p14="http://schemas.microsoft.com/office/powerpoint/2010/main" val="64246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4C2D628-EC97-42CC-9858-92F2F5CFF206}" type="datetimeFigureOut">
              <a:rPr lang="zh-CN" altLang="en-US" smtClean="0"/>
              <a:t>2022/2/17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0739DEA-10E3-4873-AA37-DE9C4341DEC9}" type="slidenum">
              <a:rPr lang="zh-CN" altLang="en-US" smtClean="0"/>
              <a:t>‹#›</a:t>
            </a:fld>
            <a:endParaRPr lang="zh-CN" altLang="en-US"/>
          </a:p>
        </p:txBody>
      </p:sp>
    </p:spTree>
    <p:extLst>
      <p:ext uri="{BB962C8B-B14F-4D97-AF65-F5344CB8AC3E}">
        <p14:creationId xmlns:p14="http://schemas.microsoft.com/office/powerpoint/2010/main" val="284163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94C2D628-EC97-42CC-9858-92F2F5CFF206}" type="datetimeFigureOut">
              <a:rPr lang="zh-CN" altLang="en-US" smtClean="0"/>
              <a:t>2022/2/17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0739DEA-10E3-4873-AA37-DE9C4341DEC9}" type="slidenum">
              <a:rPr lang="zh-CN" altLang="en-US" smtClean="0"/>
              <a:t>‹#›</a:t>
            </a:fld>
            <a:endParaRPr lang="zh-CN" altLang="en-US"/>
          </a:p>
        </p:txBody>
      </p:sp>
    </p:spTree>
    <p:extLst>
      <p:ext uri="{BB962C8B-B14F-4D97-AF65-F5344CB8AC3E}">
        <p14:creationId xmlns:p14="http://schemas.microsoft.com/office/powerpoint/2010/main" val="28822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94C2D628-EC97-42CC-9858-92F2F5CFF206}" type="datetimeFigureOut">
              <a:rPr lang="zh-CN" altLang="en-US" smtClean="0"/>
              <a:t>2022/2/17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0739DEA-10E3-4873-AA37-DE9C4341DEC9}" type="slidenum">
              <a:rPr lang="zh-CN" altLang="en-US" smtClean="0"/>
              <a:t>‹#›</a:t>
            </a:fld>
            <a:endParaRPr lang="zh-CN" altLang="en-US"/>
          </a:p>
        </p:txBody>
      </p:sp>
    </p:spTree>
    <p:extLst>
      <p:ext uri="{BB962C8B-B14F-4D97-AF65-F5344CB8AC3E}">
        <p14:creationId xmlns:p14="http://schemas.microsoft.com/office/powerpoint/2010/main" val="62030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4C2D628-EC97-42CC-9858-92F2F5CFF206}" type="datetimeFigureOut">
              <a:rPr lang="zh-CN" altLang="en-US" smtClean="0"/>
              <a:t>2022/2/17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0739DEA-10E3-4873-AA37-DE9C4341DEC9}" type="slidenum">
              <a:rPr lang="zh-CN" altLang="en-US" smtClean="0"/>
              <a:t>‹#›</a:t>
            </a:fld>
            <a:endParaRPr lang="zh-CN" altLang="en-US"/>
          </a:p>
        </p:txBody>
      </p:sp>
    </p:spTree>
    <p:extLst>
      <p:ext uri="{BB962C8B-B14F-4D97-AF65-F5344CB8AC3E}">
        <p14:creationId xmlns:p14="http://schemas.microsoft.com/office/powerpoint/2010/main" val="52137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4C2D628-EC97-42CC-9858-92F2F5CFF206}" type="datetimeFigureOut">
              <a:rPr lang="zh-CN" altLang="en-US" smtClean="0"/>
              <a:t>2022/2/17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0739DEA-10E3-4873-AA37-DE9C4341DEC9}" type="slidenum">
              <a:rPr lang="zh-CN" altLang="en-US" smtClean="0"/>
              <a:t>‹#›</a:t>
            </a:fld>
            <a:endParaRPr lang="zh-CN" altLang="en-US"/>
          </a:p>
        </p:txBody>
      </p:sp>
    </p:spTree>
    <p:extLst>
      <p:ext uri="{BB962C8B-B14F-4D97-AF65-F5344CB8AC3E}">
        <p14:creationId xmlns:p14="http://schemas.microsoft.com/office/powerpoint/2010/main" val="146948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4C2D628-EC97-42CC-9858-92F2F5CFF206}" type="datetimeFigureOut">
              <a:rPr lang="zh-CN" altLang="en-US" smtClean="0"/>
              <a:t>2022/2/17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0739DEA-10E3-4873-AA37-DE9C4341DEC9}" type="slidenum">
              <a:rPr lang="zh-CN" altLang="en-US" smtClean="0"/>
              <a:t>‹#›</a:t>
            </a:fld>
            <a:endParaRPr lang="zh-CN" altLang="en-US"/>
          </a:p>
        </p:txBody>
      </p:sp>
    </p:spTree>
    <p:extLst>
      <p:ext uri="{BB962C8B-B14F-4D97-AF65-F5344CB8AC3E}">
        <p14:creationId xmlns:p14="http://schemas.microsoft.com/office/powerpoint/2010/main" val="184575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dirty="0" smtClean="0"/>
              <a:t>Title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Freeform 2"/>
          <p:cNvSpPr>
            <a:spLocks/>
          </p:cNvSpPr>
          <p:nvPr userDrawn="1"/>
        </p:nvSpPr>
        <p:spPr bwMode="auto">
          <a:xfrm>
            <a:off x="0" y="6614445"/>
            <a:ext cx="12192000" cy="243555"/>
          </a:xfrm>
          <a:custGeom>
            <a:avLst/>
            <a:gdLst>
              <a:gd name="T0" fmla="*/ 7257 w 7257"/>
              <a:gd name="T1" fmla="+- 0 5270 5270"/>
              <a:gd name="T2" fmla="*/ 5270 h 173"/>
              <a:gd name="T3" fmla="*/ 2177 w 7257"/>
              <a:gd name="T4" fmla="+- 0 5270 5270"/>
              <a:gd name="T5" fmla="*/ 5270 h 173"/>
              <a:gd name="T6" fmla="*/ 0 w 7257"/>
              <a:gd name="T7" fmla="+- 0 5270 5270"/>
              <a:gd name="T8" fmla="*/ 5270 h 173"/>
              <a:gd name="T9" fmla="*/ 0 w 7257"/>
              <a:gd name="T10" fmla="+- 0 5443 5270"/>
              <a:gd name="T11" fmla="*/ 5443 h 173"/>
              <a:gd name="T12" fmla="*/ 2177 w 7257"/>
              <a:gd name="T13" fmla="+- 0 5443 5270"/>
              <a:gd name="T14" fmla="*/ 5443 h 173"/>
              <a:gd name="T15" fmla="*/ 7257 w 7257"/>
              <a:gd name="T16" fmla="+- 0 5443 5270"/>
              <a:gd name="T17" fmla="*/ 5443 h 173"/>
              <a:gd name="T18" fmla="*/ 7257 w 7257"/>
              <a:gd name="T19" fmla="+- 0 5270 5270"/>
              <a:gd name="T20" fmla="*/ 5270 h 173"/>
            </a:gdLst>
            <a:ahLst/>
            <a:cxnLst>
              <a:cxn ang="0">
                <a:pos x="T0" y="T2"/>
              </a:cxn>
              <a:cxn ang="0">
                <a:pos x="T3" y="T5"/>
              </a:cxn>
              <a:cxn ang="0">
                <a:pos x="T6" y="T8"/>
              </a:cxn>
              <a:cxn ang="0">
                <a:pos x="T9" y="T11"/>
              </a:cxn>
              <a:cxn ang="0">
                <a:pos x="T12" y="T14"/>
              </a:cxn>
              <a:cxn ang="0">
                <a:pos x="T15" y="T17"/>
              </a:cxn>
              <a:cxn ang="0">
                <a:pos x="T18" y="T20"/>
              </a:cxn>
            </a:cxnLst>
            <a:rect l="0" t="0" r="r" b="b"/>
            <a:pathLst>
              <a:path w="7257" h="173">
                <a:moveTo>
                  <a:pt x="7257" y="0"/>
                </a:moveTo>
                <a:lnTo>
                  <a:pt x="2177" y="0"/>
                </a:lnTo>
                <a:lnTo>
                  <a:pt x="0" y="0"/>
                </a:lnTo>
                <a:lnTo>
                  <a:pt x="0" y="173"/>
                </a:lnTo>
                <a:lnTo>
                  <a:pt x="2177" y="173"/>
                </a:lnTo>
                <a:lnTo>
                  <a:pt x="7257" y="173"/>
                </a:lnTo>
                <a:lnTo>
                  <a:pt x="7257" y="0"/>
                </a:lnTo>
                <a:close/>
              </a:path>
            </a:pathLst>
          </a:custGeom>
          <a:solidFill>
            <a:srgbClr val="004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99014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rgbClr val="004F9B"/>
          </a:solidFill>
          <a:latin typeface="Tahoma" panose="020B0604030504040204" pitchFamily="34" charset="0"/>
          <a:ea typeface="+mj-ea"/>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01739" y="818431"/>
            <a:ext cx="7651790" cy="1048774"/>
          </a:xfrm>
        </p:spPr>
        <p:txBody>
          <a:bodyPr>
            <a:normAutofit/>
          </a:bodyPr>
          <a:lstStyle/>
          <a:p>
            <a:r>
              <a:rPr lang="en-US" altLang="zh-CN" sz="2800" dirty="0" smtClean="0"/>
              <a:t>Image similarity Estimation using Siamese Neural Networks</a:t>
            </a:r>
            <a:endParaRPr lang="zh-CN" altLang="en-US" sz="2800" dirty="0"/>
          </a:p>
        </p:txBody>
      </p:sp>
      <p:sp>
        <p:nvSpPr>
          <p:cNvPr id="3" name="副标题 2"/>
          <p:cNvSpPr>
            <a:spLocks noGrp="1"/>
          </p:cNvSpPr>
          <p:nvPr>
            <p:ph type="subTitle" idx="1"/>
          </p:nvPr>
        </p:nvSpPr>
        <p:spPr>
          <a:xfrm>
            <a:off x="1455634" y="2241292"/>
            <a:ext cx="9144000" cy="1320339"/>
          </a:xfrm>
        </p:spPr>
        <p:txBody>
          <a:bodyPr>
            <a:normAutofit/>
          </a:bodyPr>
          <a:lstStyle/>
          <a:p>
            <a:r>
              <a:rPr lang="en-US" altLang="zh-CN" sz="2000" dirty="0" err="1" smtClean="0"/>
              <a:t>Lakshmipathirao</a:t>
            </a:r>
            <a:r>
              <a:rPr lang="en-US" altLang="zh-CN" sz="2000" dirty="0" smtClean="0"/>
              <a:t> </a:t>
            </a:r>
            <a:r>
              <a:rPr lang="en-US" altLang="zh-CN" sz="2000" dirty="0" err="1" smtClean="0"/>
              <a:t>Devalla</a:t>
            </a:r>
            <a:r>
              <a:rPr lang="en-US" altLang="zh-CN" sz="2000" dirty="0"/>
              <a:t> </a:t>
            </a:r>
            <a:r>
              <a:rPr lang="en-US" altLang="zh-CN" sz="2000" dirty="0" smtClean="0"/>
              <a:t>, Shihao Zhang</a:t>
            </a:r>
          </a:p>
          <a:p>
            <a:endParaRPr lang="en-US" altLang="zh-CN" sz="2000" dirty="0"/>
          </a:p>
          <a:p>
            <a:r>
              <a:rPr lang="en-US" altLang="zh-CN" sz="2000" dirty="0" smtClean="0"/>
              <a:t>WS 21/22</a:t>
            </a:r>
            <a:endParaRPr lang="zh-CN" altLang="en-US" sz="2000" dirty="0"/>
          </a:p>
        </p:txBody>
      </p:sp>
    </p:spTree>
    <p:extLst>
      <p:ext uri="{BB962C8B-B14F-4D97-AF65-F5344CB8AC3E}">
        <p14:creationId xmlns:p14="http://schemas.microsoft.com/office/powerpoint/2010/main" val="1238084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38200" y="2727992"/>
            <a:ext cx="2952750" cy="2400300"/>
          </a:xfrm>
          <a:prstGeom prst="rect">
            <a:avLst/>
          </a:prstGeom>
        </p:spPr>
      </p:pic>
      <p:pic>
        <p:nvPicPr>
          <p:cNvPr id="5" name="内容占位符 3"/>
          <p:cNvPicPr>
            <a:picLocks noChangeAspect="1"/>
          </p:cNvPicPr>
          <p:nvPr/>
        </p:nvPicPr>
        <p:blipFill>
          <a:blip r:embed="rId3"/>
          <a:stretch>
            <a:fillRect/>
          </a:stretch>
        </p:blipFill>
        <p:spPr>
          <a:xfrm>
            <a:off x="4974336" y="2006362"/>
            <a:ext cx="1878529" cy="1443260"/>
          </a:xfrm>
          <a:prstGeom prst="rect">
            <a:avLst/>
          </a:prstGeom>
        </p:spPr>
      </p:pic>
      <p:pic>
        <p:nvPicPr>
          <p:cNvPr id="6" name="内容占位符 3"/>
          <p:cNvPicPr>
            <a:picLocks noChangeAspect="1"/>
          </p:cNvPicPr>
          <p:nvPr/>
        </p:nvPicPr>
        <p:blipFill>
          <a:blip r:embed="rId4"/>
          <a:stretch>
            <a:fillRect/>
          </a:stretch>
        </p:blipFill>
        <p:spPr>
          <a:xfrm>
            <a:off x="4852343" y="4718304"/>
            <a:ext cx="2000522" cy="1536986"/>
          </a:xfrm>
          <a:prstGeom prst="rect">
            <a:avLst/>
          </a:prstGeom>
        </p:spPr>
      </p:pic>
      <p:pic>
        <p:nvPicPr>
          <p:cNvPr id="7" name="图片 6"/>
          <p:cNvPicPr>
            <a:picLocks noChangeAspect="1"/>
          </p:cNvPicPr>
          <p:nvPr/>
        </p:nvPicPr>
        <p:blipFill>
          <a:blip r:embed="rId5"/>
          <a:stretch>
            <a:fillRect/>
          </a:stretch>
        </p:blipFill>
        <p:spPr>
          <a:xfrm>
            <a:off x="8778239" y="1746254"/>
            <a:ext cx="2508885" cy="1963475"/>
          </a:xfrm>
          <a:prstGeom prst="rect">
            <a:avLst/>
          </a:prstGeom>
        </p:spPr>
      </p:pic>
      <p:pic>
        <p:nvPicPr>
          <p:cNvPr id="8" name="图片 7"/>
          <p:cNvPicPr>
            <a:picLocks noChangeAspect="1"/>
          </p:cNvPicPr>
          <p:nvPr/>
        </p:nvPicPr>
        <p:blipFill>
          <a:blip r:embed="rId6"/>
          <a:stretch>
            <a:fillRect/>
          </a:stretch>
        </p:blipFill>
        <p:spPr>
          <a:xfrm>
            <a:off x="8778239" y="4255636"/>
            <a:ext cx="2707005" cy="2118526"/>
          </a:xfrm>
          <a:prstGeom prst="rect">
            <a:avLst/>
          </a:prstGeom>
        </p:spPr>
      </p:pic>
      <p:cxnSp>
        <p:nvCxnSpPr>
          <p:cNvPr id="10" name="直接箭头连接符 9"/>
          <p:cNvCxnSpPr/>
          <p:nvPr/>
        </p:nvCxnSpPr>
        <p:spPr>
          <a:xfrm flipV="1">
            <a:off x="3941064" y="2926080"/>
            <a:ext cx="822960" cy="67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269480" y="2727991"/>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196328" y="5486797"/>
            <a:ext cx="1408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941064" y="4718304"/>
            <a:ext cx="911279" cy="40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5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Pooling layer</a:t>
            </a:r>
            <a:endParaRPr lang="zh-CN" altLang="en-US" dirty="0"/>
          </a:p>
        </p:txBody>
      </p:sp>
      <p:pic>
        <p:nvPicPr>
          <p:cNvPr id="5" name="内容占位符 4"/>
          <p:cNvPicPr>
            <a:picLocks noGrp="1" noChangeAspect="1"/>
          </p:cNvPicPr>
          <p:nvPr>
            <p:ph idx="1"/>
          </p:nvPr>
        </p:nvPicPr>
        <p:blipFill>
          <a:blip r:embed="rId2"/>
          <a:stretch>
            <a:fillRect/>
          </a:stretch>
        </p:blipFill>
        <p:spPr>
          <a:xfrm>
            <a:off x="6253353" y="2929160"/>
            <a:ext cx="3105150" cy="2400300"/>
          </a:xfrm>
          <a:prstGeom prst="rect">
            <a:avLst/>
          </a:prstGeom>
        </p:spPr>
      </p:pic>
      <p:pic>
        <p:nvPicPr>
          <p:cNvPr id="6" name="图片 5"/>
          <p:cNvPicPr>
            <a:picLocks noChangeAspect="1"/>
          </p:cNvPicPr>
          <p:nvPr/>
        </p:nvPicPr>
        <p:blipFill>
          <a:blip r:embed="rId3"/>
          <a:stretch>
            <a:fillRect/>
          </a:stretch>
        </p:blipFill>
        <p:spPr>
          <a:xfrm>
            <a:off x="1974723" y="2929160"/>
            <a:ext cx="3067050" cy="2400300"/>
          </a:xfrm>
          <a:prstGeom prst="rect">
            <a:avLst/>
          </a:prstGeom>
        </p:spPr>
      </p:pic>
      <p:sp>
        <p:nvSpPr>
          <p:cNvPr id="7" name="Rectangle 2"/>
          <p:cNvSpPr/>
          <p:nvPr/>
        </p:nvSpPr>
        <p:spPr bwMode="auto">
          <a:xfrm>
            <a:off x="2322892" y="3024822"/>
            <a:ext cx="1343851" cy="1346010"/>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9" name="直接箭头连接符 8"/>
          <p:cNvCxnSpPr/>
          <p:nvPr/>
        </p:nvCxnSpPr>
        <p:spPr>
          <a:xfrm flipV="1">
            <a:off x="3172968" y="2532888"/>
            <a:ext cx="576072" cy="39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931921" y="2186559"/>
            <a:ext cx="859536" cy="646331"/>
          </a:xfrm>
          <a:prstGeom prst="rect">
            <a:avLst/>
          </a:prstGeom>
          <a:noFill/>
        </p:spPr>
        <p:txBody>
          <a:bodyPr wrap="square" rtlCol="0">
            <a:spAutoFit/>
          </a:bodyPr>
          <a:lstStyle/>
          <a:p>
            <a:r>
              <a:rPr lang="en-US" altLang="zh-CN" dirty="0" smtClean="0"/>
              <a:t>Max or </a:t>
            </a:r>
            <a:r>
              <a:rPr lang="en-US" altLang="zh-CN" dirty="0" err="1" smtClean="0"/>
              <a:t>Avg</a:t>
            </a:r>
            <a:endParaRPr lang="zh-CN" altLang="en-US" dirty="0"/>
          </a:p>
        </p:txBody>
      </p:sp>
      <p:cxnSp>
        <p:nvCxnSpPr>
          <p:cNvPr id="12" name="直接箭头连接符 11"/>
          <p:cNvCxnSpPr/>
          <p:nvPr/>
        </p:nvCxnSpPr>
        <p:spPr>
          <a:xfrm>
            <a:off x="4709160" y="2437226"/>
            <a:ext cx="2231136" cy="91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9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Rectified Linear Units</a:t>
            </a:r>
            <a:endParaRPr lang="zh-CN" altLang="en-US" dirty="0"/>
          </a:p>
        </p:txBody>
      </p:sp>
      <p:pic>
        <p:nvPicPr>
          <p:cNvPr id="4" name="内容占位符 4"/>
          <p:cNvPicPr>
            <a:picLocks noGrp="1" noChangeAspect="1"/>
          </p:cNvPicPr>
          <p:nvPr>
            <p:ph idx="1"/>
          </p:nvPr>
        </p:nvPicPr>
        <p:blipFill>
          <a:blip r:embed="rId2"/>
          <a:stretch>
            <a:fillRect/>
          </a:stretch>
        </p:blipFill>
        <p:spPr>
          <a:xfrm>
            <a:off x="2056257" y="2554256"/>
            <a:ext cx="3105150" cy="2400300"/>
          </a:xfrm>
          <a:prstGeom prst="rect">
            <a:avLst/>
          </a:prstGeom>
        </p:spPr>
      </p:pic>
      <p:sp>
        <p:nvSpPr>
          <p:cNvPr id="5" name="矩形 4"/>
          <p:cNvSpPr/>
          <p:nvPr/>
        </p:nvSpPr>
        <p:spPr>
          <a:xfrm>
            <a:off x="5507736" y="3292741"/>
            <a:ext cx="6096000" cy="1200329"/>
          </a:xfrm>
          <a:prstGeom prst="rect">
            <a:avLst/>
          </a:prstGeom>
        </p:spPr>
        <p:txBody>
          <a:bodyPr>
            <a:spAutoFit/>
          </a:bodyPr>
          <a:lstStyle/>
          <a:p>
            <a:r>
              <a:rPr lang="en-US" altLang="zh-CN" dirty="0" smtClean="0">
                <a:solidFill>
                  <a:srgbClr val="212E53"/>
                </a:solidFill>
                <a:latin typeface="Myriad Pro" panose="020B0503030403020204" pitchFamily="34" charset="0"/>
              </a:rPr>
              <a:t>Negative value  = 0</a:t>
            </a:r>
          </a:p>
          <a:p>
            <a:r>
              <a:rPr lang="en-US" altLang="zh-CN" dirty="0" smtClean="0">
                <a:solidFill>
                  <a:srgbClr val="212E53"/>
                </a:solidFill>
                <a:latin typeface="Myriad Pro" panose="020B0503030403020204" pitchFamily="34" charset="0"/>
              </a:rPr>
              <a:t>This </a:t>
            </a:r>
            <a:r>
              <a:rPr lang="en-US" altLang="zh-CN" dirty="0">
                <a:solidFill>
                  <a:srgbClr val="212E53"/>
                </a:solidFill>
                <a:latin typeface="Myriad Pro" panose="020B0503030403020204" pitchFamily="34" charset="0"/>
              </a:rPr>
              <a:t>helps the CNN stay mathematically healthy by keeping learned values from getting stuck near 0 or blowing up toward infinity</a:t>
            </a:r>
            <a:endParaRPr lang="zh-CN" altLang="en-US" dirty="0"/>
          </a:p>
        </p:txBody>
      </p:sp>
    </p:spTree>
    <p:extLst>
      <p:ext uri="{BB962C8B-B14F-4D97-AF65-F5344CB8AC3E}">
        <p14:creationId xmlns:p14="http://schemas.microsoft.com/office/powerpoint/2010/main" val="389318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Fully-connected layer</a:t>
            </a:r>
            <a:endParaRPr lang="zh-CN" altLang="en-US" dirty="0"/>
          </a:p>
        </p:txBody>
      </p:sp>
      <p:pic>
        <p:nvPicPr>
          <p:cNvPr id="4" name="内容占位符 3"/>
          <p:cNvPicPr>
            <a:picLocks noGrp="1" noChangeAspect="1"/>
          </p:cNvPicPr>
          <p:nvPr>
            <p:ph idx="1"/>
          </p:nvPr>
        </p:nvPicPr>
        <p:blipFill>
          <a:blip r:embed="rId2"/>
          <a:stretch>
            <a:fillRect/>
          </a:stretch>
        </p:blipFill>
        <p:spPr>
          <a:xfrm>
            <a:off x="1296766" y="1871345"/>
            <a:ext cx="9086404" cy="4351338"/>
          </a:xfrm>
          <a:prstGeom prst="rect">
            <a:avLst/>
          </a:prstGeom>
        </p:spPr>
      </p:pic>
      <p:sp>
        <p:nvSpPr>
          <p:cNvPr id="5" name="文本框 4"/>
          <p:cNvSpPr txBox="1"/>
          <p:nvPr/>
        </p:nvSpPr>
        <p:spPr>
          <a:xfrm>
            <a:off x="1296766" y="6222683"/>
            <a:ext cx="5360763" cy="369332"/>
          </a:xfrm>
          <a:prstGeom prst="rect">
            <a:avLst/>
          </a:prstGeom>
          <a:noFill/>
        </p:spPr>
        <p:txBody>
          <a:bodyPr wrap="none" rtlCol="0">
            <a:spAutoFit/>
          </a:bodyPr>
          <a:lstStyle/>
          <a:p>
            <a:r>
              <a:rPr lang="en-US" altLang="zh-CN"/>
              <a:t>https://cs231n.github.io/convolutional-networks/#fc</a:t>
            </a:r>
            <a:endParaRPr lang="zh-CN" altLang="en-US"/>
          </a:p>
        </p:txBody>
      </p:sp>
    </p:spTree>
    <p:extLst>
      <p:ext uri="{BB962C8B-B14F-4D97-AF65-F5344CB8AC3E}">
        <p14:creationId xmlns:p14="http://schemas.microsoft.com/office/powerpoint/2010/main" val="266070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Backpropagation</a:t>
            </a:r>
            <a:br>
              <a:rPr lang="en-US" altLang="zh-CN" dirty="0"/>
            </a:br>
            <a:endParaRPr lang="zh-CN" altLang="en-US" dirty="0"/>
          </a:p>
        </p:txBody>
      </p:sp>
      <p:pic>
        <p:nvPicPr>
          <p:cNvPr id="4" name="内容占位符 3"/>
          <p:cNvPicPr>
            <a:picLocks noGrp="1" noChangeAspect="1"/>
          </p:cNvPicPr>
          <p:nvPr>
            <p:ph idx="1"/>
          </p:nvPr>
        </p:nvPicPr>
        <p:blipFill>
          <a:blip r:embed="rId2"/>
          <a:stretch>
            <a:fillRect/>
          </a:stretch>
        </p:blipFill>
        <p:spPr>
          <a:xfrm>
            <a:off x="1943798" y="1459865"/>
            <a:ext cx="8030084" cy="4351338"/>
          </a:xfrm>
          <a:prstGeom prst="rect">
            <a:avLst/>
          </a:prstGeom>
        </p:spPr>
      </p:pic>
      <p:sp>
        <p:nvSpPr>
          <p:cNvPr id="5" name="文本框 4"/>
          <p:cNvSpPr txBox="1"/>
          <p:nvPr/>
        </p:nvSpPr>
        <p:spPr>
          <a:xfrm>
            <a:off x="975360" y="6082834"/>
            <a:ext cx="6763390" cy="369332"/>
          </a:xfrm>
          <a:prstGeom prst="rect">
            <a:avLst/>
          </a:prstGeom>
          <a:noFill/>
        </p:spPr>
        <p:txBody>
          <a:bodyPr wrap="none" rtlCol="0">
            <a:spAutoFit/>
          </a:bodyPr>
          <a:lstStyle/>
          <a:p>
            <a:r>
              <a:rPr lang="en-US" altLang="zh-CN"/>
              <a:t>https://wiki.tum.de/display/lfdv/Adaptive+Learning+Rate+Method</a:t>
            </a:r>
            <a:endParaRPr lang="zh-CN" altLang="en-US" dirty="0"/>
          </a:p>
        </p:txBody>
      </p:sp>
    </p:spTree>
    <p:extLst>
      <p:ext uri="{BB962C8B-B14F-4D97-AF65-F5344CB8AC3E}">
        <p14:creationId xmlns:p14="http://schemas.microsoft.com/office/powerpoint/2010/main" val="193703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410845"/>
            <a:ext cx="10515600" cy="1325563"/>
          </a:xfrm>
        </p:spPr>
        <p:txBody>
          <a:bodyPr/>
          <a:lstStyle/>
          <a:p>
            <a:r>
              <a:rPr lang="en-US" altLang="zh-CN" dirty="0"/>
              <a:t>Stochastic gradient descent</a:t>
            </a:r>
            <a:endParaRPr lang="zh-CN" altLang="en-US" dirty="0"/>
          </a:p>
        </p:txBody>
      </p:sp>
      <p:pic>
        <p:nvPicPr>
          <p:cNvPr id="4" name="内容占位符 3"/>
          <p:cNvPicPr>
            <a:picLocks noGrp="1" noChangeAspect="1"/>
          </p:cNvPicPr>
          <p:nvPr>
            <p:ph idx="1"/>
          </p:nvPr>
        </p:nvPicPr>
        <p:blipFill>
          <a:blip r:embed="rId2"/>
          <a:stretch>
            <a:fillRect/>
          </a:stretch>
        </p:blipFill>
        <p:spPr>
          <a:xfrm>
            <a:off x="3434334" y="2237264"/>
            <a:ext cx="4610100" cy="3619500"/>
          </a:xfrm>
          <a:prstGeom prst="rect">
            <a:avLst/>
          </a:prstGeom>
        </p:spPr>
      </p:pic>
    </p:spTree>
    <p:extLst>
      <p:ext uri="{BB962C8B-B14F-4D97-AF65-F5344CB8AC3E}">
        <p14:creationId xmlns:p14="http://schemas.microsoft.com/office/powerpoint/2010/main" val="74392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Siamese Neural Networks </a:t>
            </a:r>
            <a:endParaRPr lang="zh-CN" altLang="en-US" dirty="0"/>
          </a:p>
        </p:txBody>
      </p:sp>
      <p:pic>
        <p:nvPicPr>
          <p:cNvPr id="4" name="内容占位符 3"/>
          <p:cNvPicPr>
            <a:picLocks noGrp="1" noChangeAspect="1"/>
          </p:cNvPicPr>
          <p:nvPr>
            <p:ph idx="1"/>
          </p:nvPr>
        </p:nvPicPr>
        <p:blipFill>
          <a:blip r:embed="rId2"/>
          <a:stretch>
            <a:fillRect/>
          </a:stretch>
        </p:blipFill>
        <p:spPr>
          <a:xfrm>
            <a:off x="7639579" y="1816481"/>
            <a:ext cx="4154889" cy="4351338"/>
          </a:xfrm>
          <a:prstGeom prst="rect">
            <a:avLst/>
          </a:prstGeom>
        </p:spPr>
      </p:pic>
      <p:sp>
        <p:nvSpPr>
          <p:cNvPr id="5" name="文本框 4"/>
          <p:cNvSpPr txBox="1"/>
          <p:nvPr/>
        </p:nvSpPr>
        <p:spPr>
          <a:xfrm>
            <a:off x="932688" y="2295144"/>
            <a:ext cx="5148072" cy="646331"/>
          </a:xfrm>
          <a:prstGeom prst="rect">
            <a:avLst/>
          </a:prstGeom>
          <a:noFill/>
        </p:spPr>
        <p:txBody>
          <a:bodyPr wrap="square" rtlCol="0">
            <a:spAutoFit/>
          </a:bodyPr>
          <a:lstStyle/>
          <a:p>
            <a:r>
              <a:rPr lang="en-US" altLang="zh-CN" dirty="0" smtClean="0">
                <a:latin typeface="Tahoma" panose="020B0604030504040204" pitchFamily="34" charset="0"/>
                <a:ea typeface="Tahoma" panose="020B0604030504040204" pitchFamily="34" charset="0"/>
                <a:cs typeface="Tahoma" panose="020B0604030504040204" pitchFamily="34" charset="0"/>
              </a:rPr>
              <a:t>same convolutional neural network to extract features</a:t>
            </a:r>
            <a:endParaRPr lang="zh-CN"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52206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Siamese Neural Networks </a:t>
            </a:r>
            <a:endParaRPr lang="zh-CN" altLang="en-US" dirty="0"/>
          </a:p>
        </p:txBody>
      </p:sp>
      <p:sp>
        <p:nvSpPr>
          <p:cNvPr id="3" name="内容占位符 2"/>
          <p:cNvSpPr>
            <a:spLocks noGrp="1"/>
          </p:cNvSpPr>
          <p:nvPr>
            <p:ph idx="1"/>
          </p:nvPr>
        </p:nvSpPr>
        <p:spPr>
          <a:xfrm>
            <a:off x="838200" y="1690688"/>
            <a:ext cx="10515600" cy="4351338"/>
          </a:xfrm>
        </p:spPr>
        <p:txBody>
          <a:bodyPr/>
          <a:lstStyle/>
          <a:p>
            <a:r>
              <a:rPr lang="en-US" altLang="zh-CN" dirty="0" smtClean="0"/>
              <a:t>Procedure</a:t>
            </a:r>
          </a:p>
          <a:p>
            <a:pPr lvl="1"/>
            <a:r>
              <a:rPr lang="en-US" altLang="zh-CN" dirty="0" smtClean="0"/>
              <a:t>First design a convolutional neural network, mainly used to extract image features</a:t>
            </a:r>
          </a:p>
          <a:p>
            <a:pPr lvl="1"/>
            <a:r>
              <a:rPr lang="en-US" altLang="zh-CN" dirty="0"/>
              <a:t>W</a:t>
            </a:r>
            <a:r>
              <a:rPr lang="en-US" altLang="zh-CN" dirty="0" smtClean="0"/>
              <a:t>e can get a feature vector for each image by applying this neural network </a:t>
            </a:r>
          </a:p>
          <a:p>
            <a:pPr lvl="1"/>
            <a:r>
              <a:rPr lang="en-US" altLang="zh-CN" dirty="0"/>
              <a:t>S</a:t>
            </a:r>
            <a:r>
              <a:rPr lang="en-US" altLang="zh-CN" dirty="0" smtClean="0"/>
              <a:t>ubtract these two eigenvectors to get a new vector</a:t>
            </a:r>
          </a:p>
          <a:p>
            <a:pPr lvl="1"/>
            <a:r>
              <a:rPr lang="en-US" altLang="zh-CN" dirty="0" smtClean="0"/>
              <a:t>Input the subtraction to a fully connected layer to obtain a scalar</a:t>
            </a:r>
          </a:p>
          <a:p>
            <a:pPr lvl="1"/>
            <a:r>
              <a:rPr lang="en-US" altLang="zh-CN" dirty="0" smtClean="0"/>
              <a:t>Finally, use the sigmoid function to compare the results. If the two pictures are of the same category, the output should be close to 1. On the contrary, the output should be close to 0.</a:t>
            </a:r>
          </a:p>
          <a:p>
            <a:pPr marL="457200" lvl="1" indent="0">
              <a:buNone/>
            </a:pPr>
            <a:endParaRPr lang="en-US" altLang="zh-CN" dirty="0" smtClean="0"/>
          </a:p>
          <a:p>
            <a:pPr lvl="1"/>
            <a:endParaRPr lang="zh-CN" altLang="en-US" dirty="0"/>
          </a:p>
        </p:txBody>
      </p:sp>
    </p:spTree>
    <p:extLst>
      <p:ext uri="{BB962C8B-B14F-4D97-AF65-F5344CB8AC3E}">
        <p14:creationId xmlns:p14="http://schemas.microsoft.com/office/powerpoint/2010/main" val="114876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Convolutional neural networks</a:t>
            </a:r>
            <a:endParaRPr lang="zh-CN" altLang="en-US" dirty="0"/>
          </a:p>
        </p:txBody>
      </p:sp>
      <p:sp>
        <p:nvSpPr>
          <p:cNvPr id="3" name="内容占位符 2"/>
          <p:cNvSpPr>
            <a:spLocks noGrp="1"/>
          </p:cNvSpPr>
          <p:nvPr>
            <p:ph idx="1"/>
          </p:nvPr>
        </p:nvSpPr>
        <p:spPr>
          <a:xfrm>
            <a:off x="701040" y="1377569"/>
            <a:ext cx="10515600" cy="4351338"/>
          </a:xfrm>
        </p:spPr>
        <p:txBody>
          <a:bodyPr/>
          <a:lstStyle/>
          <a:p>
            <a:endParaRPr lang="zh-CN" altLang="en-US" dirty="0"/>
          </a:p>
        </p:txBody>
      </p:sp>
      <p:sp>
        <p:nvSpPr>
          <p:cNvPr id="4" name="TextBox 13"/>
          <p:cNvSpPr txBox="1"/>
          <p:nvPr/>
        </p:nvSpPr>
        <p:spPr>
          <a:xfrm>
            <a:off x="7948103" y="3423955"/>
            <a:ext cx="2709716"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X </a:t>
            </a:r>
            <a:r>
              <a:rPr lang="en-US" sz="4400" dirty="0">
                <a:solidFill>
                  <a:srgbClr val="002060"/>
                </a:solidFill>
              </a:rPr>
              <a:t>or</a:t>
            </a:r>
            <a:r>
              <a:rPr lang="en-US" sz="7200" b="1" dirty="0">
                <a:solidFill>
                  <a:srgbClr val="002060"/>
                </a:solidFill>
              </a:rPr>
              <a:t> O</a:t>
            </a:r>
          </a:p>
        </p:txBody>
      </p:sp>
      <p:sp>
        <p:nvSpPr>
          <p:cNvPr id="5" name="Rectangle 14"/>
          <p:cNvSpPr/>
          <p:nvPr/>
        </p:nvSpPr>
        <p:spPr bwMode="auto">
          <a:xfrm>
            <a:off x="3910901" y="3232086"/>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6" name="Straight Arrow Connector 16"/>
          <p:cNvCxnSpPr>
            <a:endCxn id="5" idx="1"/>
          </p:cNvCxnSpPr>
          <p:nvPr/>
        </p:nvCxnSpPr>
        <p:spPr>
          <a:xfrm>
            <a:off x="3006823" y="4070286"/>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7"/>
          <p:cNvCxnSpPr/>
          <p:nvPr/>
        </p:nvCxnSpPr>
        <p:spPr>
          <a:xfrm>
            <a:off x="7035101" y="4070286"/>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 name="Picture 21"/>
          <p:cNvPicPr>
            <a:picLocks noChangeAspect="1"/>
          </p:cNvPicPr>
          <p:nvPr/>
        </p:nvPicPr>
        <p:blipFill>
          <a:blip r:embed="rId2"/>
          <a:stretch>
            <a:fillRect/>
          </a:stretch>
        </p:blipFill>
        <p:spPr>
          <a:xfrm>
            <a:off x="1525012" y="3400386"/>
            <a:ext cx="1381922" cy="1339800"/>
          </a:xfrm>
          <a:prstGeom prst="rect">
            <a:avLst/>
          </a:prstGeom>
        </p:spPr>
      </p:pic>
      <p:sp>
        <p:nvSpPr>
          <p:cNvPr id="9" name="文本框 8"/>
          <p:cNvSpPr txBox="1"/>
          <p:nvPr/>
        </p:nvSpPr>
        <p:spPr>
          <a:xfrm>
            <a:off x="593663" y="6038601"/>
            <a:ext cx="6928500" cy="369332"/>
          </a:xfrm>
          <a:prstGeom prst="rect">
            <a:avLst/>
          </a:prstGeom>
          <a:noFill/>
        </p:spPr>
        <p:txBody>
          <a:bodyPr wrap="none" rtlCol="0">
            <a:spAutoFit/>
          </a:bodyPr>
          <a:lstStyle/>
          <a:p>
            <a:r>
              <a:rPr lang="en-US" altLang="zh-CN" dirty="0"/>
              <a:t>https://e2eml.school/how_convolutional_neural_networks_work.html</a:t>
            </a:r>
            <a:endParaRPr lang="zh-CN" altLang="en-US" dirty="0"/>
          </a:p>
        </p:txBody>
      </p:sp>
    </p:spTree>
    <p:extLst>
      <p:ext uri="{BB962C8B-B14F-4D97-AF65-F5344CB8AC3E}">
        <p14:creationId xmlns:p14="http://schemas.microsoft.com/office/powerpoint/2010/main" val="3919959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23" name="Picture 27"/>
          <p:cNvPicPr>
            <a:picLocks noChangeAspect="1"/>
          </p:cNvPicPr>
          <p:nvPr/>
        </p:nvPicPr>
        <p:blipFill>
          <a:blip r:embed="rId2"/>
          <a:stretch>
            <a:fillRect/>
          </a:stretch>
        </p:blipFill>
        <p:spPr>
          <a:xfrm>
            <a:off x="1777829" y="1978025"/>
            <a:ext cx="1381922" cy="1339800"/>
          </a:xfrm>
          <a:prstGeom prst="rect">
            <a:avLst/>
          </a:prstGeom>
        </p:spPr>
      </p:pic>
      <p:pic>
        <p:nvPicPr>
          <p:cNvPr id="24" name="Picture 28"/>
          <p:cNvPicPr>
            <a:picLocks noChangeAspect="1"/>
          </p:cNvPicPr>
          <p:nvPr/>
        </p:nvPicPr>
        <p:blipFill>
          <a:blip r:embed="rId3"/>
          <a:stretch>
            <a:fillRect/>
          </a:stretch>
        </p:blipFill>
        <p:spPr>
          <a:xfrm>
            <a:off x="4825829" y="1981197"/>
            <a:ext cx="1381922" cy="1339800"/>
          </a:xfrm>
          <a:prstGeom prst="rect">
            <a:avLst/>
          </a:prstGeom>
        </p:spPr>
      </p:pic>
      <p:pic>
        <p:nvPicPr>
          <p:cNvPr id="25" name="Picture 29"/>
          <p:cNvPicPr>
            <a:picLocks noChangeAspect="1"/>
          </p:cNvPicPr>
          <p:nvPr/>
        </p:nvPicPr>
        <p:blipFill>
          <a:blip r:embed="rId4"/>
          <a:stretch>
            <a:fillRect/>
          </a:stretch>
        </p:blipFill>
        <p:spPr>
          <a:xfrm>
            <a:off x="3301829" y="1978025"/>
            <a:ext cx="1381922" cy="1339800"/>
          </a:xfrm>
          <a:prstGeom prst="rect">
            <a:avLst/>
          </a:prstGeom>
        </p:spPr>
      </p:pic>
      <p:sp>
        <p:nvSpPr>
          <p:cNvPr id="26" name="Rectangle 4"/>
          <p:cNvSpPr/>
          <p:nvPr/>
        </p:nvSpPr>
        <p:spPr bwMode="auto">
          <a:xfrm>
            <a:off x="7219851" y="1825625"/>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27" name="Straight Arrow Connector 11"/>
          <p:cNvCxnSpPr>
            <a:endCxn id="26" idx="1"/>
          </p:cNvCxnSpPr>
          <p:nvPr/>
        </p:nvCxnSpPr>
        <p:spPr>
          <a:xfrm>
            <a:off x="6315773" y="2663825"/>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12"/>
          <p:cNvCxnSpPr/>
          <p:nvPr/>
        </p:nvCxnSpPr>
        <p:spPr>
          <a:xfrm>
            <a:off x="10344051" y="2663825"/>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13"/>
          <p:cNvSpPr txBox="1"/>
          <p:nvPr/>
        </p:nvSpPr>
        <p:spPr>
          <a:xfrm>
            <a:off x="11182251" y="2056963"/>
            <a:ext cx="9736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X</a:t>
            </a:r>
          </a:p>
        </p:txBody>
      </p:sp>
      <p:sp>
        <p:nvSpPr>
          <p:cNvPr id="30" name="Rectangle 14"/>
          <p:cNvSpPr/>
          <p:nvPr/>
        </p:nvSpPr>
        <p:spPr bwMode="auto">
          <a:xfrm>
            <a:off x="7230173" y="4645025"/>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31" name="Straight Arrow Connector 16"/>
          <p:cNvCxnSpPr>
            <a:endCxn id="30" idx="1"/>
          </p:cNvCxnSpPr>
          <p:nvPr/>
        </p:nvCxnSpPr>
        <p:spPr>
          <a:xfrm>
            <a:off x="6326095" y="5483225"/>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7"/>
          <p:cNvCxnSpPr/>
          <p:nvPr/>
        </p:nvCxnSpPr>
        <p:spPr>
          <a:xfrm>
            <a:off x="10354373" y="5483225"/>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18"/>
          <p:cNvSpPr txBox="1"/>
          <p:nvPr/>
        </p:nvSpPr>
        <p:spPr>
          <a:xfrm>
            <a:off x="11192573" y="4873625"/>
            <a:ext cx="1069845"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O</a:t>
            </a:r>
          </a:p>
        </p:txBody>
      </p:sp>
      <p:sp>
        <p:nvSpPr>
          <p:cNvPr id="34" name="TextBox 21"/>
          <p:cNvSpPr txBox="1"/>
          <p:nvPr/>
        </p:nvSpPr>
        <p:spPr>
          <a:xfrm>
            <a:off x="143573" y="3775025"/>
            <a:ext cx="1568378"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translation</a:t>
            </a:r>
          </a:p>
        </p:txBody>
      </p:sp>
      <p:sp>
        <p:nvSpPr>
          <p:cNvPr id="35" name="TextBox 22"/>
          <p:cNvSpPr txBox="1"/>
          <p:nvPr/>
        </p:nvSpPr>
        <p:spPr>
          <a:xfrm>
            <a:off x="1935160" y="3775025"/>
            <a:ext cx="1148391"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scaling</a:t>
            </a:r>
          </a:p>
        </p:txBody>
      </p:sp>
      <p:sp>
        <p:nvSpPr>
          <p:cNvPr id="36" name="TextBox 23"/>
          <p:cNvSpPr txBox="1"/>
          <p:nvPr/>
        </p:nvSpPr>
        <p:spPr>
          <a:xfrm>
            <a:off x="4921066" y="3770114"/>
            <a:ext cx="1134285"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weight</a:t>
            </a:r>
          </a:p>
        </p:txBody>
      </p:sp>
      <p:sp>
        <p:nvSpPr>
          <p:cNvPr id="37" name="TextBox 24"/>
          <p:cNvSpPr txBox="1"/>
          <p:nvPr/>
        </p:nvSpPr>
        <p:spPr>
          <a:xfrm>
            <a:off x="3339127" y="3756546"/>
            <a:ext cx="126842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rotation</a:t>
            </a:r>
          </a:p>
        </p:txBody>
      </p:sp>
      <p:pic>
        <p:nvPicPr>
          <p:cNvPr id="38" name="Picture 25"/>
          <p:cNvPicPr>
            <a:picLocks noChangeAspect="1"/>
          </p:cNvPicPr>
          <p:nvPr/>
        </p:nvPicPr>
        <p:blipFill>
          <a:blip r:embed="rId5"/>
          <a:stretch>
            <a:fillRect/>
          </a:stretch>
        </p:blipFill>
        <p:spPr>
          <a:xfrm>
            <a:off x="253829" y="1978025"/>
            <a:ext cx="1381922" cy="1339800"/>
          </a:xfrm>
          <a:prstGeom prst="rect">
            <a:avLst/>
          </a:prstGeom>
        </p:spPr>
      </p:pic>
      <p:pic>
        <p:nvPicPr>
          <p:cNvPr id="39" name="Picture 31"/>
          <p:cNvPicPr>
            <a:picLocks noChangeAspect="1"/>
          </p:cNvPicPr>
          <p:nvPr/>
        </p:nvPicPr>
        <p:blipFill>
          <a:blip r:embed="rId6"/>
          <a:stretch>
            <a:fillRect/>
          </a:stretch>
        </p:blipFill>
        <p:spPr>
          <a:xfrm>
            <a:off x="258344" y="4797425"/>
            <a:ext cx="1381922" cy="1339800"/>
          </a:xfrm>
          <a:prstGeom prst="rect">
            <a:avLst/>
          </a:prstGeom>
        </p:spPr>
      </p:pic>
      <p:pic>
        <p:nvPicPr>
          <p:cNvPr id="40" name="Picture 32"/>
          <p:cNvPicPr>
            <a:picLocks noChangeAspect="1"/>
          </p:cNvPicPr>
          <p:nvPr/>
        </p:nvPicPr>
        <p:blipFill>
          <a:blip r:embed="rId7"/>
          <a:stretch>
            <a:fillRect/>
          </a:stretch>
        </p:blipFill>
        <p:spPr>
          <a:xfrm>
            <a:off x="1777829" y="4797425"/>
            <a:ext cx="1381922" cy="1339800"/>
          </a:xfrm>
          <a:prstGeom prst="rect">
            <a:avLst/>
          </a:prstGeom>
        </p:spPr>
      </p:pic>
      <p:pic>
        <p:nvPicPr>
          <p:cNvPr id="41" name="Picture 34"/>
          <p:cNvPicPr>
            <a:picLocks noChangeAspect="1"/>
          </p:cNvPicPr>
          <p:nvPr/>
        </p:nvPicPr>
        <p:blipFill>
          <a:blip r:embed="rId8"/>
          <a:stretch>
            <a:fillRect/>
          </a:stretch>
        </p:blipFill>
        <p:spPr>
          <a:xfrm>
            <a:off x="4825829" y="4797425"/>
            <a:ext cx="1381922" cy="1339800"/>
          </a:xfrm>
          <a:prstGeom prst="rect">
            <a:avLst/>
          </a:prstGeom>
        </p:spPr>
      </p:pic>
      <p:pic>
        <p:nvPicPr>
          <p:cNvPr id="42" name="Picture 36"/>
          <p:cNvPicPr>
            <a:picLocks noChangeAspect="1"/>
          </p:cNvPicPr>
          <p:nvPr/>
        </p:nvPicPr>
        <p:blipFill>
          <a:blip r:embed="rId9"/>
          <a:stretch>
            <a:fillRect/>
          </a:stretch>
        </p:blipFill>
        <p:spPr>
          <a:xfrm>
            <a:off x="3301829" y="4797425"/>
            <a:ext cx="1381922" cy="1339800"/>
          </a:xfrm>
          <a:prstGeom prst="rect">
            <a:avLst/>
          </a:prstGeom>
        </p:spPr>
      </p:pic>
      <p:sp>
        <p:nvSpPr>
          <p:cNvPr id="43" name="标题 4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8374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内容占位符 4"/>
          <p:cNvSpPr>
            <a:spLocks noGrp="1"/>
          </p:cNvSpPr>
          <p:nvPr>
            <p:ph idx="1"/>
          </p:nvPr>
        </p:nvSpPr>
        <p:spPr/>
        <p:txBody>
          <a:bodyPr/>
          <a:lstStyle/>
          <a:p>
            <a:endParaRPr lang="zh-CN" altLang="en-US"/>
          </a:p>
        </p:txBody>
      </p:sp>
      <p:pic>
        <p:nvPicPr>
          <p:cNvPr id="9" name="Picture 13"/>
          <p:cNvPicPr>
            <a:picLocks noChangeAspect="1"/>
          </p:cNvPicPr>
          <p:nvPr/>
        </p:nvPicPr>
        <p:blipFill>
          <a:blip r:embed="rId2"/>
          <a:stretch>
            <a:fillRect/>
          </a:stretch>
        </p:blipFill>
        <p:spPr>
          <a:xfrm>
            <a:off x="1890617" y="2049460"/>
            <a:ext cx="3474146" cy="3368251"/>
          </a:xfrm>
          <a:prstGeom prst="rect">
            <a:avLst/>
          </a:prstGeom>
        </p:spPr>
      </p:pic>
      <p:pic>
        <p:nvPicPr>
          <p:cNvPr id="10" name="Picture 12"/>
          <p:cNvPicPr>
            <a:picLocks noChangeAspect="1"/>
          </p:cNvPicPr>
          <p:nvPr/>
        </p:nvPicPr>
        <p:blipFill>
          <a:blip r:embed="rId3"/>
          <a:stretch>
            <a:fillRect/>
          </a:stretch>
        </p:blipFill>
        <p:spPr>
          <a:xfrm>
            <a:off x="6417180" y="2049460"/>
            <a:ext cx="3506441" cy="3399562"/>
          </a:xfrm>
          <a:prstGeom prst="rect">
            <a:avLst/>
          </a:prstGeom>
        </p:spPr>
      </p:pic>
    </p:spTree>
    <p:extLst>
      <p:ext uri="{BB962C8B-B14F-4D97-AF65-F5344CB8AC3E}">
        <p14:creationId xmlns:p14="http://schemas.microsoft.com/office/powerpoint/2010/main" val="176419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72"/>
          <p:cNvPicPr>
            <a:picLocks noChangeAspect="1"/>
          </p:cNvPicPr>
          <p:nvPr/>
        </p:nvPicPr>
        <p:blipFill>
          <a:blip r:embed="rId2"/>
          <a:stretch>
            <a:fillRect/>
          </a:stretch>
        </p:blipFill>
        <p:spPr>
          <a:xfrm>
            <a:off x="7589837" y="2050622"/>
            <a:ext cx="3515522" cy="3408366"/>
          </a:xfrm>
          <a:prstGeom prst="rect">
            <a:avLst/>
          </a:prstGeom>
        </p:spPr>
      </p:pic>
      <p:pic>
        <p:nvPicPr>
          <p:cNvPr id="26" name="Picture 73"/>
          <p:cNvPicPr>
            <a:picLocks noChangeAspect="1"/>
          </p:cNvPicPr>
          <p:nvPr/>
        </p:nvPicPr>
        <p:blipFill>
          <a:blip r:embed="rId3"/>
          <a:stretch>
            <a:fillRect/>
          </a:stretch>
        </p:blipFill>
        <p:spPr>
          <a:xfrm>
            <a:off x="1036637" y="2049461"/>
            <a:ext cx="3496022" cy="3389461"/>
          </a:xfrm>
          <a:prstGeom prst="rect">
            <a:avLst/>
          </a:prstGeom>
        </p:spPr>
      </p:pic>
      <p:cxnSp>
        <p:nvCxnSpPr>
          <p:cNvPr id="27" name="Straight Connector 9"/>
          <p:cNvCxnSpPr/>
          <p:nvPr/>
        </p:nvCxnSpPr>
        <p:spPr>
          <a:xfrm flipV="1">
            <a:off x="1417637" y="1454639"/>
            <a:ext cx="4178231" cy="975823"/>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28" name="Straight Connector 10"/>
          <p:cNvCxnSpPr/>
          <p:nvPr/>
        </p:nvCxnSpPr>
        <p:spPr>
          <a:xfrm>
            <a:off x="6596783" y="1454639"/>
            <a:ext cx="2159514" cy="1356710"/>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29" name="Straight Connector 16"/>
          <p:cNvCxnSpPr/>
          <p:nvPr/>
        </p:nvCxnSpPr>
        <p:spPr>
          <a:xfrm>
            <a:off x="1412203" y="5110140"/>
            <a:ext cx="4180285" cy="1206522"/>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30" name="Straight Connector 17"/>
          <p:cNvCxnSpPr/>
          <p:nvPr/>
        </p:nvCxnSpPr>
        <p:spPr>
          <a:xfrm flipV="1">
            <a:off x="6593403" y="4348885"/>
            <a:ext cx="1758434" cy="2003714"/>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31" name="TextBox 22"/>
          <p:cNvSpPr txBox="1"/>
          <p:nvPr/>
        </p:nvSpPr>
        <p:spPr>
          <a:xfrm>
            <a:off x="5594845" y="3014189"/>
            <a:ext cx="1000915"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rgbClr val="002060"/>
                </a:solidFill>
              </a:rPr>
              <a:t>=</a:t>
            </a:r>
          </a:p>
        </p:txBody>
      </p:sp>
      <p:cxnSp>
        <p:nvCxnSpPr>
          <p:cNvPr id="32" name="Straight Connector 25"/>
          <p:cNvCxnSpPr>
            <a:endCxn id="31" idx="1"/>
          </p:cNvCxnSpPr>
          <p:nvPr/>
        </p:nvCxnSpPr>
        <p:spPr>
          <a:xfrm>
            <a:off x="3342076" y="3205141"/>
            <a:ext cx="2252769" cy="455379"/>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33" name="Straight Connector 26"/>
          <p:cNvCxnSpPr>
            <a:stCxn id="31" idx="3"/>
          </p:cNvCxnSpPr>
          <p:nvPr/>
        </p:nvCxnSpPr>
        <p:spPr>
          <a:xfrm>
            <a:off x="6595760" y="3660520"/>
            <a:ext cx="2137077" cy="688365"/>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34" name="Rectangle 2"/>
          <p:cNvSpPr/>
          <p:nvPr/>
        </p:nvSpPr>
        <p:spPr bwMode="auto">
          <a:xfrm>
            <a:off x="1417637" y="2430462"/>
            <a:ext cx="762000" cy="762000"/>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Rectangle 7"/>
          <p:cNvSpPr/>
          <p:nvPr/>
        </p:nvSpPr>
        <p:spPr bwMode="auto">
          <a:xfrm>
            <a:off x="7970837" y="2811462"/>
            <a:ext cx="762000" cy="762000"/>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Rectangle 14"/>
          <p:cNvSpPr/>
          <p:nvPr/>
        </p:nvSpPr>
        <p:spPr bwMode="auto">
          <a:xfrm>
            <a:off x="1417637" y="4335462"/>
            <a:ext cx="762000" cy="762000"/>
          </a:xfrm>
          <a:prstGeom prst="rect">
            <a:avLst/>
          </a:prstGeom>
          <a:noFill/>
          <a:ln w="5715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Rectangle 15"/>
          <p:cNvSpPr/>
          <p:nvPr/>
        </p:nvSpPr>
        <p:spPr bwMode="auto">
          <a:xfrm>
            <a:off x="8351837" y="4335462"/>
            <a:ext cx="762000" cy="762000"/>
          </a:xfrm>
          <a:prstGeom prst="rect">
            <a:avLst/>
          </a:prstGeom>
          <a:noFill/>
          <a:ln w="5715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8" name="Rectangle 23"/>
          <p:cNvSpPr/>
          <p:nvPr/>
        </p:nvSpPr>
        <p:spPr bwMode="auto">
          <a:xfrm>
            <a:off x="2179637" y="3192462"/>
            <a:ext cx="1219200" cy="1143000"/>
          </a:xfrm>
          <a:prstGeom prst="rect">
            <a:avLst/>
          </a:prstGeom>
          <a:noFill/>
          <a:ln w="5715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24"/>
          <p:cNvSpPr/>
          <p:nvPr/>
        </p:nvSpPr>
        <p:spPr bwMode="auto">
          <a:xfrm>
            <a:off x="8732837" y="3192462"/>
            <a:ext cx="1219200" cy="1143000"/>
          </a:xfrm>
          <a:prstGeom prst="rect">
            <a:avLst/>
          </a:prstGeom>
          <a:noFill/>
          <a:ln w="5715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41"/>
          <p:cNvCxnSpPr/>
          <p:nvPr/>
        </p:nvCxnSpPr>
        <p:spPr>
          <a:xfrm flipV="1">
            <a:off x="2201058" y="1454639"/>
            <a:ext cx="3394810" cy="172440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41" name="Straight Connector 46"/>
          <p:cNvCxnSpPr/>
          <p:nvPr/>
        </p:nvCxnSpPr>
        <p:spPr>
          <a:xfrm>
            <a:off x="6596783" y="1454639"/>
            <a:ext cx="1350186" cy="212080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42" name="Straight Connector 51"/>
          <p:cNvCxnSpPr>
            <a:endCxn id="31" idx="1"/>
          </p:cNvCxnSpPr>
          <p:nvPr/>
        </p:nvCxnSpPr>
        <p:spPr>
          <a:xfrm flipV="1">
            <a:off x="3398837" y="3660520"/>
            <a:ext cx="2196008" cy="674942"/>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43" name="Straight Connector 55"/>
          <p:cNvCxnSpPr>
            <a:stCxn id="31" idx="3"/>
          </p:cNvCxnSpPr>
          <p:nvPr/>
        </p:nvCxnSpPr>
        <p:spPr>
          <a:xfrm flipV="1">
            <a:off x="6595760" y="3213096"/>
            <a:ext cx="2137077" cy="447424"/>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44" name="Straight Connector 60"/>
          <p:cNvCxnSpPr/>
          <p:nvPr/>
        </p:nvCxnSpPr>
        <p:spPr>
          <a:xfrm>
            <a:off x="2179637" y="4361563"/>
            <a:ext cx="3412851" cy="1991036"/>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45" name="Straight Connector 66"/>
          <p:cNvCxnSpPr/>
          <p:nvPr/>
        </p:nvCxnSpPr>
        <p:spPr>
          <a:xfrm flipV="1">
            <a:off x="6593403" y="5108907"/>
            <a:ext cx="2520434" cy="1243692"/>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48" name="矩形 47"/>
          <p:cNvSpPr/>
          <p:nvPr/>
        </p:nvSpPr>
        <p:spPr>
          <a:xfrm>
            <a:off x="5926723" y="3258184"/>
            <a:ext cx="338554" cy="341632"/>
          </a:xfrm>
          <a:prstGeom prst="rect">
            <a:avLst/>
          </a:prstGeom>
        </p:spPr>
        <p:txBody>
          <a:bodyPr wrap="none">
            <a:spAutoFit/>
          </a:bodyPr>
          <a:lstStyle/>
          <a:p>
            <a:pPr>
              <a:lnSpc>
                <a:spcPct val="90000"/>
              </a:lnSpc>
              <a:spcAft>
                <a:spcPts val="600"/>
              </a:spcAft>
            </a:pPr>
            <a:r>
              <a:rPr lang="en-US" altLang="zh-CN" dirty="0">
                <a:solidFill>
                  <a:srgbClr val="002060"/>
                </a:solidFill>
              </a:rPr>
              <a:t>=</a:t>
            </a:r>
          </a:p>
        </p:txBody>
      </p:sp>
      <p:sp>
        <p:nvSpPr>
          <p:cNvPr id="49" name="TextBox 22"/>
          <p:cNvSpPr txBox="1"/>
          <p:nvPr/>
        </p:nvSpPr>
        <p:spPr>
          <a:xfrm>
            <a:off x="5599287" y="844987"/>
            <a:ext cx="1000915"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rgbClr val="002060"/>
                </a:solidFill>
              </a:rPr>
              <a:t>=</a:t>
            </a:r>
          </a:p>
        </p:txBody>
      </p:sp>
      <p:sp>
        <p:nvSpPr>
          <p:cNvPr id="50" name="TextBox 22"/>
          <p:cNvSpPr txBox="1"/>
          <p:nvPr/>
        </p:nvSpPr>
        <p:spPr>
          <a:xfrm>
            <a:off x="5599287" y="5659539"/>
            <a:ext cx="1000915"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rgbClr val="002060"/>
                </a:solidFill>
              </a:rPr>
              <a:t>=</a:t>
            </a:r>
          </a:p>
        </p:txBody>
      </p:sp>
    </p:spTree>
    <p:extLst>
      <p:ext uri="{BB962C8B-B14F-4D97-AF65-F5344CB8AC3E}">
        <p14:creationId xmlns:p14="http://schemas.microsoft.com/office/powerpoint/2010/main" val="272028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Introduction to Convolutional neural networks</a:t>
            </a:r>
            <a:endParaRPr lang="zh-CN" altLang="en-US" sz="2800" dirty="0"/>
          </a:p>
        </p:txBody>
      </p:sp>
      <p:sp>
        <p:nvSpPr>
          <p:cNvPr id="3" name="内容占位符 2"/>
          <p:cNvSpPr>
            <a:spLocks noGrp="1"/>
          </p:cNvSpPr>
          <p:nvPr>
            <p:ph idx="1"/>
          </p:nvPr>
        </p:nvSpPr>
        <p:spPr/>
        <p:txBody>
          <a:bodyPr>
            <a:normAutofit/>
          </a:bodyPr>
          <a:lstStyle/>
          <a:p>
            <a:r>
              <a:rPr lang="en-US" altLang="zh-CN" dirty="0" smtClean="0"/>
              <a:t>The structure of CNN</a:t>
            </a:r>
          </a:p>
          <a:p>
            <a:pPr lvl="1"/>
            <a:r>
              <a:rPr lang="en-US" altLang="zh-CN" dirty="0" smtClean="0"/>
              <a:t>convolutional layer, pooling layer, fully-connected layer</a:t>
            </a:r>
          </a:p>
          <a:p>
            <a:pPr lvl="1"/>
            <a:r>
              <a:rPr lang="en-US" altLang="zh-CN" dirty="0"/>
              <a:t>f</a:t>
            </a:r>
            <a:r>
              <a:rPr lang="en-US" altLang="zh-CN" dirty="0" smtClean="0"/>
              <a:t>irst stack CONV-</a:t>
            </a:r>
            <a:r>
              <a:rPr lang="en-US" altLang="zh-CN" dirty="0" err="1" smtClean="0"/>
              <a:t>ReLU</a:t>
            </a:r>
            <a:r>
              <a:rPr lang="en-US" altLang="zh-CN" dirty="0" smtClean="0"/>
              <a:t> layers, followed by POOL</a:t>
            </a:r>
          </a:p>
          <a:p>
            <a:pPr lvl="1"/>
            <a:r>
              <a:rPr lang="en-US" altLang="zh-CN" dirty="0"/>
              <a:t>t</a:t>
            </a:r>
            <a:r>
              <a:rPr lang="en-US" altLang="zh-CN" dirty="0" smtClean="0"/>
              <a:t>hen Repeat this pattern until image has been merged spatially to a small size</a:t>
            </a:r>
          </a:p>
          <a:p>
            <a:pPr lvl="1"/>
            <a:endParaRPr lang="en-US" altLang="zh-CN" dirty="0" smtClean="0"/>
          </a:p>
          <a:p>
            <a:pPr lvl="1"/>
            <a:endParaRPr lang="en-US" altLang="zh-CN" dirty="0" smtClean="0"/>
          </a:p>
        </p:txBody>
      </p:sp>
    </p:spTree>
    <p:extLst>
      <p:ext uri="{BB962C8B-B14F-4D97-AF65-F5344CB8AC3E}">
        <p14:creationId xmlns:p14="http://schemas.microsoft.com/office/powerpoint/2010/main" val="178702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convolutional layer</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946" y="1825625"/>
            <a:ext cx="7470108" cy="4351338"/>
          </a:xfrm>
        </p:spPr>
      </p:pic>
      <p:sp>
        <p:nvSpPr>
          <p:cNvPr id="8" name="文本框 7"/>
          <p:cNvSpPr txBox="1"/>
          <p:nvPr/>
        </p:nvSpPr>
        <p:spPr>
          <a:xfrm>
            <a:off x="518160" y="6176963"/>
            <a:ext cx="10916771" cy="369332"/>
          </a:xfrm>
          <a:prstGeom prst="rect">
            <a:avLst/>
          </a:prstGeom>
          <a:noFill/>
        </p:spPr>
        <p:txBody>
          <a:bodyPr wrap="none" rtlCol="0">
            <a:spAutoFit/>
          </a:bodyPr>
          <a:lstStyle/>
          <a:p>
            <a:r>
              <a:rPr lang="en-US" altLang="zh-CN" dirty="0"/>
              <a:t>https://www.freecodecamp.org/news/an-intuitive-guide-to-convolutional-neural-networks-260c2de0a050/</a:t>
            </a:r>
            <a:endParaRPr lang="zh-CN" altLang="en-US" dirty="0"/>
          </a:p>
        </p:txBody>
      </p:sp>
    </p:spTree>
    <p:extLst>
      <p:ext uri="{BB962C8B-B14F-4D97-AF65-F5344CB8AC3E}">
        <p14:creationId xmlns:p14="http://schemas.microsoft.com/office/powerpoint/2010/main" val="4019457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4754880" y="2535968"/>
            <a:ext cx="3124200" cy="2400300"/>
          </a:xfrm>
          <a:prstGeom prst="rect">
            <a:avLst/>
          </a:prstGeom>
        </p:spPr>
      </p:pic>
      <p:pic>
        <p:nvPicPr>
          <p:cNvPr id="5" name="图片 4"/>
          <p:cNvPicPr>
            <a:picLocks noChangeAspect="1"/>
          </p:cNvPicPr>
          <p:nvPr/>
        </p:nvPicPr>
        <p:blipFill>
          <a:blip r:embed="rId3"/>
          <a:stretch>
            <a:fillRect/>
          </a:stretch>
        </p:blipFill>
        <p:spPr>
          <a:xfrm>
            <a:off x="8640699" y="2535968"/>
            <a:ext cx="3067050" cy="2400300"/>
          </a:xfrm>
          <a:prstGeom prst="rect">
            <a:avLst/>
          </a:prstGeom>
        </p:spPr>
      </p:pic>
      <p:pic>
        <p:nvPicPr>
          <p:cNvPr id="6" name="图片 5"/>
          <p:cNvPicPr>
            <a:picLocks noChangeAspect="1"/>
          </p:cNvPicPr>
          <p:nvPr/>
        </p:nvPicPr>
        <p:blipFill>
          <a:blip r:embed="rId4"/>
          <a:stretch>
            <a:fillRect/>
          </a:stretch>
        </p:blipFill>
        <p:spPr>
          <a:xfrm>
            <a:off x="962025" y="2535968"/>
            <a:ext cx="2952750" cy="2400300"/>
          </a:xfrm>
          <a:prstGeom prst="rect">
            <a:avLst/>
          </a:prstGeom>
        </p:spPr>
      </p:pic>
    </p:spTree>
    <p:extLst>
      <p:ext uri="{BB962C8B-B14F-4D97-AF65-F5344CB8AC3E}">
        <p14:creationId xmlns:p14="http://schemas.microsoft.com/office/powerpoint/2010/main" val="31506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4195572" y="2609120"/>
            <a:ext cx="3124200" cy="2400300"/>
          </a:xfrm>
          <a:prstGeom prst="rect">
            <a:avLst/>
          </a:prstGeom>
        </p:spPr>
      </p:pic>
      <p:pic>
        <p:nvPicPr>
          <p:cNvPr id="7" name="图片 6"/>
          <p:cNvPicPr>
            <a:picLocks noChangeAspect="1"/>
          </p:cNvPicPr>
          <p:nvPr/>
        </p:nvPicPr>
        <p:blipFill>
          <a:blip r:embed="rId3"/>
          <a:stretch>
            <a:fillRect/>
          </a:stretch>
        </p:blipFill>
        <p:spPr>
          <a:xfrm>
            <a:off x="559689" y="2609120"/>
            <a:ext cx="2952750" cy="2400300"/>
          </a:xfrm>
          <a:prstGeom prst="rect">
            <a:avLst/>
          </a:prstGeom>
        </p:spPr>
      </p:pic>
      <p:pic>
        <p:nvPicPr>
          <p:cNvPr id="8" name="图片 7"/>
          <p:cNvPicPr>
            <a:picLocks noChangeAspect="1"/>
          </p:cNvPicPr>
          <p:nvPr/>
        </p:nvPicPr>
        <p:blipFill>
          <a:blip r:embed="rId4"/>
          <a:stretch>
            <a:fillRect/>
          </a:stretch>
        </p:blipFill>
        <p:spPr>
          <a:xfrm>
            <a:off x="8860155" y="2609120"/>
            <a:ext cx="3067050" cy="2400300"/>
          </a:xfrm>
          <a:prstGeom prst="rect">
            <a:avLst/>
          </a:prstGeom>
        </p:spPr>
      </p:pic>
    </p:spTree>
    <p:extLst>
      <p:ext uri="{BB962C8B-B14F-4D97-AF65-F5344CB8AC3E}">
        <p14:creationId xmlns:p14="http://schemas.microsoft.com/office/powerpoint/2010/main" val="20893386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237</Words>
  <Application>Microsoft Office PowerPoint</Application>
  <PresentationFormat>宽屏</PresentationFormat>
  <Paragraphs>46</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Arial</vt:lpstr>
      <vt:lpstr>Myriad Pro</vt:lpstr>
      <vt:lpstr>Tahoma</vt:lpstr>
      <vt:lpstr>Office 主题​​</vt:lpstr>
      <vt:lpstr>Image similarity Estimation using Siamese Neural Networks</vt:lpstr>
      <vt:lpstr>Introduction to Convolutional neural networks</vt:lpstr>
      <vt:lpstr>PowerPoint 演示文稿</vt:lpstr>
      <vt:lpstr>PowerPoint 演示文稿</vt:lpstr>
      <vt:lpstr>PowerPoint 演示文稿</vt:lpstr>
      <vt:lpstr>Introduction to Convolutional neural networks</vt:lpstr>
      <vt:lpstr>convolutional layer</vt:lpstr>
      <vt:lpstr>PowerPoint 演示文稿</vt:lpstr>
      <vt:lpstr>PowerPoint 演示文稿</vt:lpstr>
      <vt:lpstr>PowerPoint 演示文稿</vt:lpstr>
      <vt:lpstr>Pooling layer</vt:lpstr>
      <vt:lpstr>Rectified Linear Units</vt:lpstr>
      <vt:lpstr>Fully-connected layer</vt:lpstr>
      <vt:lpstr>Backpropagation </vt:lpstr>
      <vt:lpstr>Stochastic gradient descent</vt:lpstr>
      <vt:lpstr>Introduction to Siamese Neural Networks </vt:lpstr>
      <vt:lpstr>Introduction to Siamese Neural Networks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similarity Estimation using Siamese Neural Networks</dc:title>
  <dc:creator>Zhang Shihao</dc:creator>
  <cp:lastModifiedBy>Zhang Shihao</cp:lastModifiedBy>
  <cp:revision>30</cp:revision>
  <dcterms:created xsi:type="dcterms:W3CDTF">2022-01-21T18:16:54Z</dcterms:created>
  <dcterms:modified xsi:type="dcterms:W3CDTF">2022-02-17T22:43:30Z</dcterms:modified>
</cp:coreProperties>
</file>