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Tahoma"/>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Tahoma-regular.fntdata"/><Relationship Id="rId21" Type="http://schemas.openxmlformats.org/officeDocument/2006/relationships/slide" Target="slides/slide17.xml"/><Relationship Id="rId24" Type="http://schemas.openxmlformats.org/officeDocument/2006/relationships/font" Target="fonts/OpenSans-regular.fntdata"/><Relationship Id="rId23" Type="http://schemas.openxmlformats.org/officeDocument/2006/relationships/font" Target="fonts/Tahom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455634" y="717847"/>
            <a:ext cx="9144000" cy="104877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004F9B"/>
              </a:buClr>
              <a:buSzPts val="4800"/>
              <a:buFont typeface="Tahoma"/>
              <a:buNone/>
              <a:defRPr sz="4800">
                <a:solidFill>
                  <a:srgbClr val="004F9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1455634" y="2140708"/>
            <a:ext cx="9144000" cy="1320339"/>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6" name="Google Shape;16;p2"/>
          <p:cNvPicPr preferRelativeResize="0"/>
          <p:nvPr/>
        </p:nvPicPr>
        <p:blipFill rotWithShape="1">
          <a:blip r:embed="rId2">
            <a:alphaModFix/>
          </a:blip>
          <a:srcRect b="0" l="0" r="0" t="0"/>
          <a:stretch/>
        </p:blipFill>
        <p:spPr>
          <a:xfrm>
            <a:off x="3883083" y="4342966"/>
            <a:ext cx="4289102" cy="1673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65" name="Shape 65"/>
        <p:cNvGrpSpPr/>
        <p:nvPr/>
      </p:nvGrpSpPr>
      <p:grpSpPr>
        <a:xfrm>
          <a:off x="0" y="0"/>
          <a:ext cx="0" cy="0"/>
          <a:chOff x="0" y="0"/>
          <a:chExt cx="0" cy="0"/>
        </a:xfrm>
      </p:grpSpPr>
      <p:sp>
        <p:nvSpPr>
          <p:cNvPr id="66" name="Google Shape;6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F9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1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71" name="Shape 71"/>
        <p:cNvGrpSpPr/>
        <p:nvPr/>
      </p:nvGrpSpPr>
      <p:grpSpPr>
        <a:xfrm>
          <a:off x="0" y="0"/>
          <a:ext cx="0" cy="0"/>
          <a:chOff x="0" y="0"/>
          <a:chExt cx="0" cy="0"/>
        </a:xfrm>
      </p:grpSpPr>
      <p:sp>
        <p:nvSpPr>
          <p:cNvPr id="72" name="Google Shape;72;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F9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1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F9B"/>
              </a:buClr>
              <a:buSzPts val="2800"/>
              <a:buFont typeface="Tahoma"/>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0" name="Shape 20"/>
        <p:cNvGrpSpPr/>
        <p:nvPr/>
      </p:nvGrpSpPr>
      <p:grpSpPr>
        <a:xfrm>
          <a:off x="0" y="0"/>
          <a:ext cx="0" cy="0"/>
          <a:chOff x="0" y="0"/>
          <a:chExt cx="0" cy="0"/>
        </a:xfrm>
      </p:grpSpPr>
      <p:sp>
        <p:nvSpPr>
          <p:cNvPr id="21" name="Google Shape;21;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4F9B"/>
              </a:buClr>
              <a:buSzPts val="6000"/>
              <a:buFont typeface="Tahom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3" name="Google Shape;23;p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26" name="Shape 26"/>
        <p:cNvGrpSpPr/>
        <p:nvPr/>
      </p:nvGrpSpPr>
      <p:grpSpPr>
        <a:xfrm>
          <a:off x="0" y="0"/>
          <a:ext cx="0" cy="0"/>
          <a:chOff x="0" y="0"/>
          <a:chExt cx="0" cy="0"/>
        </a:xfrm>
      </p:grpSpPr>
      <p:sp>
        <p:nvSpPr>
          <p:cNvPr id="27" name="Google Shape;2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F9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33" name="Shape 33"/>
        <p:cNvGrpSpPr/>
        <p:nvPr/>
      </p:nvGrpSpPr>
      <p:grpSpPr>
        <a:xfrm>
          <a:off x="0" y="0"/>
          <a:ext cx="0" cy="0"/>
          <a:chOff x="0" y="0"/>
          <a:chExt cx="0" cy="0"/>
        </a:xfrm>
      </p:grpSpPr>
      <p:sp>
        <p:nvSpPr>
          <p:cNvPr id="34" name="Google Shape;34;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F9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2" name="Shape 42"/>
        <p:cNvGrpSpPr/>
        <p:nvPr/>
      </p:nvGrpSpPr>
      <p:grpSpPr>
        <a:xfrm>
          <a:off x="0" y="0"/>
          <a:ext cx="0" cy="0"/>
          <a:chOff x="0" y="0"/>
          <a:chExt cx="0" cy="0"/>
        </a:xfrm>
      </p:grpSpPr>
      <p:sp>
        <p:nvSpPr>
          <p:cNvPr id="43" name="Google Shape;4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F9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p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47" name="Shape 47"/>
        <p:cNvGrpSpPr/>
        <p:nvPr/>
      </p:nvGrpSpPr>
      <p:grpSpPr>
        <a:xfrm>
          <a:off x="0" y="0"/>
          <a:ext cx="0" cy="0"/>
          <a:chOff x="0" y="0"/>
          <a:chExt cx="0" cy="0"/>
        </a:xfrm>
      </p:grpSpPr>
      <p:sp>
        <p:nvSpPr>
          <p:cNvPr id="48" name="Google Shape;48;p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0" name="Google Shape;50;p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51" name="Shape 51"/>
        <p:cNvGrpSpPr/>
        <p:nvPr/>
      </p:nvGrpSpPr>
      <p:grpSpPr>
        <a:xfrm>
          <a:off x="0" y="0"/>
          <a:ext cx="0" cy="0"/>
          <a:chOff x="0" y="0"/>
          <a:chExt cx="0" cy="0"/>
        </a:xfrm>
      </p:grpSpPr>
      <p:sp>
        <p:nvSpPr>
          <p:cNvPr id="52" name="Google Shape;52;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4F9B"/>
              </a:buClr>
              <a:buSzPts val="3200"/>
              <a:buFont typeface="Tahom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4" name="Google Shape;54;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5" name="Google Shape;55;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4F9B"/>
              </a:buClr>
              <a:buSzPts val="3200"/>
              <a:buFont typeface="Tahom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p:nvPr>
            <p:ph idx="2" type="pic"/>
          </p:nvPr>
        </p:nvSpPr>
        <p:spPr>
          <a:xfrm>
            <a:off x="5183188" y="987425"/>
            <a:ext cx="6172200" cy="4873625"/>
          </a:xfrm>
          <a:prstGeom prst="rect">
            <a:avLst/>
          </a:prstGeom>
          <a:noFill/>
          <a:ln>
            <a:noFill/>
          </a:ln>
        </p:spPr>
      </p:sp>
      <p:sp>
        <p:nvSpPr>
          <p:cNvPr id="61" name="Google Shape;61;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4F9B"/>
              </a:buClr>
              <a:buSzPts val="3600"/>
              <a:buFont typeface="Tahoma"/>
              <a:buNone/>
              <a:defRPr b="0" i="0" sz="3600" u="none" cap="none" strike="noStrike">
                <a:solidFill>
                  <a:srgbClr val="004F9B"/>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ahoma"/>
                <a:ea typeface="Tahoma"/>
                <a:cs typeface="Tahoma"/>
                <a:sym typeface="Tahom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ahoma"/>
                <a:ea typeface="Tahoma"/>
                <a:cs typeface="Tahoma"/>
                <a:sym typeface="Tahom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p:nvPr/>
        </p:nvSpPr>
        <p:spPr>
          <a:xfrm>
            <a:off x="0" y="6614445"/>
            <a:ext cx="12192000" cy="243555"/>
          </a:xfrm>
          <a:custGeom>
            <a:rect b="b" l="l" r="r" t="t"/>
            <a:pathLst>
              <a:path extrusionOk="0" h="173" w="7257">
                <a:moveTo>
                  <a:pt x="7257" y="0"/>
                </a:moveTo>
                <a:lnTo>
                  <a:pt x="2177" y="0"/>
                </a:lnTo>
                <a:lnTo>
                  <a:pt x="0" y="0"/>
                </a:lnTo>
                <a:lnTo>
                  <a:pt x="0" y="173"/>
                </a:lnTo>
                <a:lnTo>
                  <a:pt x="2177" y="173"/>
                </a:lnTo>
                <a:lnTo>
                  <a:pt x="7257" y="173"/>
                </a:lnTo>
                <a:lnTo>
                  <a:pt x="7257" y="0"/>
                </a:lnTo>
                <a:close/>
              </a:path>
            </a:pathLst>
          </a:custGeom>
          <a:solidFill>
            <a:srgbClr val="004F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8.png"/><Relationship Id="rId5" Type="http://schemas.openxmlformats.org/officeDocument/2006/relationships/image" Target="../media/image25.png"/><Relationship Id="rId6" Type="http://schemas.openxmlformats.org/officeDocument/2006/relationships/image" Target="../media/image23.png"/><Relationship Id="rId7"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10" Type="http://schemas.openxmlformats.org/officeDocument/2006/relationships/image" Target="../media/image10.png"/><Relationship Id="rId9"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17.png"/><Relationship Id="rId7" Type="http://schemas.openxmlformats.org/officeDocument/2006/relationships/image" Target="../media/image9.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3"/>
          <p:cNvSpPr txBox="1"/>
          <p:nvPr>
            <p:ph type="ctrTitle"/>
          </p:nvPr>
        </p:nvSpPr>
        <p:spPr>
          <a:xfrm>
            <a:off x="2201739" y="818431"/>
            <a:ext cx="7651790" cy="104877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4F9B"/>
              </a:buClr>
              <a:buSzPts val="2800"/>
              <a:buFont typeface="Tahoma"/>
              <a:buNone/>
            </a:pPr>
            <a:r>
              <a:rPr lang="en-US" sz="2800"/>
              <a:t>Image similarity Estimation using Siamese Neural Networks</a:t>
            </a:r>
            <a:endParaRPr sz="2800"/>
          </a:p>
        </p:txBody>
      </p:sp>
      <p:sp>
        <p:nvSpPr>
          <p:cNvPr id="82" name="Google Shape;82;p13"/>
          <p:cNvSpPr txBox="1"/>
          <p:nvPr>
            <p:ph idx="1" type="subTitle"/>
          </p:nvPr>
        </p:nvSpPr>
        <p:spPr>
          <a:xfrm>
            <a:off x="1455634" y="2241292"/>
            <a:ext cx="9144000" cy="132033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None/>
            </a:pPr>
            <a:r>
              <a:rPr lang="en-US" sz="2000"/>
              <a:t>Lakshmipathirao Devalla , Shihao Zhang</a:t>
            </a:r>
            <a:endParaRPr/>
          </a:p>
          <a:p>
            <a:pPr indent="0" lvl="0" marL="0" rtl="0" algn="ctr">
              <a:lnSpc>
                <a:spcPct val="90000"/>
              </a:lnSpc>
              <a:spcBef>
                <a:spcPts val="1000"/>
              </a:spcBef>
              <a:spcAft>
                <a:spcPts val="0"/>
              </a:spcAft>
              <a:buClr>
                <a:schemeClr val="dk1"/>
              </a:buClr>
              <a:buSzPts val="2000"/>
              <a:buNone/>
            </a:pPr>
            <a:r>
              <a:t/>
            </a:r>
            <a:endParaRPr sz="2000"/>
          </a:p>
          <a:p>
            <a:pPr indent="0" lvl="0" marL="0" rtl="0" algn="ctr">
              <a:lnSpc>
                <a:spcPct val="90000"/>
              </a:lnSpc>
              <a:spcBef>
                <a:spcPts val="1000"/>
              </a:spcBef>
              <a:spcAft>
                <a:spcPts val="0"/>
              </a:spcAft>
              <a:buClr>
                <a:schemeClr val="dk1"/>
              </a:buClr>
              <a:buSzPts val="2000"/>
              <a:buNone/>
            </a:pPr>
            <a:r>
              <a:rPr lang="en-US" sz="2000"/>
              <a:t>WS 21/22</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t/>
            </a:r>
            <a:endParaRPr/>
          </a:p>
        </p:txBody>
      </p:sp>
      <p:pic>
        <p:nvPicPr>
          <p:cNvPr id="191" name="Google Shape;191;p22"/>
          <p:cNvPicPr preferRelativeResize="0"/>
          <p:nvPr>
            <p:ph idx="1" type="body"/>
          </p:nvPr>
        </p:nvPicPr>
        <p:blipFill rotWithShape="1">
          <a:blip r:embed="rId3">
            <a:alphaModFix/>
          </a:blip>
          <a:srcRect b="0" l="0" r="0" t="0"/>
          <a:stretch/>
        </p:blipFill>
        <p:spPr>
          <a:xfrm>
            <a:off x="838200" y="2727992"/>
            <a:ext cx="2952750" cy="2400300"/>
          </a:xfrm>
          <a:prstGeom prst="rect">
            <a:avLst/>
          </a:prstGeom>
          <a:noFill/>
          <a:ln>
            <a:noFill/>
          </a:ln>
        </p:spPr>
      </p:pic>
      <p:pic>
        <p:nvPicPr>
          <p:cNvPr id="192" name="Google Shape;192;p22"/>
          <p:cNvPicPr preferRelativeResize="0"/>
          <p:nvPr/>
        </p:nvPicPr>
        <p:blipFill rotWithShape="1">
          <a:blip r:embed="rId4">
            <a:alphaModFix/>
          </a:blip>
          <a:srcRect b="0" l="0" r="0" t="0"/>
          <a:stretch/>
        </p:blipFill>
        <p:spPr>
          <a:xfrm>
            <a:off x="4974336" y="2006362"/>
            <a:ext cx="1878529" cy="1443260"/>
          </a:xfrm>
          <a:prstGeom prst="rect">
            <a:avLst/>
          </a:prstGeom>
          <a:noFill/>
          <a:ln>
            <a:noFill/>
          </a:ln>
        </p:spPr>
      </p:pic>
      <p:pic>
        <p:nvPicPr>
          <p:cNvPr id="193" name="Google Shape;193;p22"/>
          <p:cNvPicPr preferRelativeResize="0"/>
          <p:nvPr/>
        </p:nvPicPr>
        <p:blipFill rotWithShape="1">
          <a:blip r:embed="rId5">
            <a:alphaModFix/>
          </a:blip>
          <a:srcRect b="0" l="0" r="0" t="0"/>
          <a:stretch/>
        </p:blipFill>
        <p:spPr>
          <a:xfrm>
            <a:off x="4852343" y="4718304"/>
            <a:ext cx="2000522" cy="1536986"/>
          </a:xfrm>
          <a:prstGeom prst="rect">
            <a:avLst/>
          </a:prstGeom>
          <a:noFill/>
          <a:ln>
            <a:noFill/>
          </a:ln>
        </p:spPr>
      </p:pic>
      <p:pic>
        <p:nvPicPr>
          <p:cNvPr id="194" name="Google Shape;194;p22"/>
          <p:cNvPicPr preferRelativeResize="0"/>
          <p:nvPr/>
        </p:nvPicPr>
        <p:blipFill rotWithShape="1">
          <a:blip r:embed="rId6">
            <a:alphaModFix/>
          </a:blip>
          <a:srcRect b="0" l="0" r="0" t="0"/>
          <a:stretch/>
        </p:blipFill>
        <p:spPr>
          <a:xfrm>
            <a:off x="8778239" y="1746254"/>
            <a:ext cx="2508885" cy="1963475"/>
          </a:xfrm>
          <a:prstGeom prst="rect">
            <a:avLst/>
          </a:prstGeom>
          <a:noFill/>
          <a:ln>
            <a:noFill/>
          </a:ln>
        </p:spPr>
      </p:pic>
      <p:pic>
        <p:nvPicPr>
          <p:cNvPr id="195" name="Google Shape;195;p22"/>
          <p:cNvPicPr preferRelativeResize="0"/>
          <p:nvPr/>
        </p:nvPicPr>
        <p:blipFill rotWithShape="1">
          <a:blip r:embed="rId7">
            <a:alphaModFix/>
          </a:blip>
          <a:srcRect b="0" l="0" r="0" t="0"/>
          <a:stretch/>
        </p:blipFill>
        <p:spPr>
          <a:xfrm>
            <a:off x="8778239" y="4255636"/>
            <a:ext cx="2707005" cy="2118526"/>
          </a:xfrm>
          <a:prstGeom prst="rect">
            <a:avLst/>
          </a:prstGeom>
          <a:noFill/>
          <a:ln>
            <a:noFill/>
          </a:ln>
        </p:spPr>
      </p:pic>
      <p:cxnSp>
        <p:nvCxnSpPr>
          <p:cNvPr id="196" name="Google Shape;196;p22"/>
          <p:cNvCxnSpPr/>
          <p:nvPr/>
        </p:nvCxnSpPr>
        <p:spPr>
          <a:xfrm flipH="1" rot="10800000">
            <a:off x="3941064" y="2926080"/>
            <a:ext cx="822960" cy="676656"/>
          </a:xfrm>
          <a:prstGeom prst="straightConnector1">
            <a:avLst/>
          </a:prstGeom>
          <a:noFill/>
          <a:ln cap="flat" cmpd="sng" w="9525">
            <a:solidFill>
              <a:schemeClr val="accent1"/>
            </a:solidFill>
            <a:prstDash val="solid"/>
            <a:miter lim="800000"/>
            <a:headEnd len="sm" w="sm" type="none"/>
            <a:tailEnd len="med" w="med" type="triangle"/>
          </a:ln>
        </p:spPr>
      </p:cxnSp>
      <p:cxnSp>
        <p:nvCxnSpPr>
          <p:cNvPr id="197" name="Google Shape;197;p22"/>
          <p:cNvCxnSpPr/>
          <p:nvPr/>
        </p:nvCxnSpPr>
        <p:spPr>
          <a:xfrm>
            <a:off x="7269480" y="2727991"/>
            <a:ext cx="13716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8" name="Google Shape;198;p22"/>
          <p:cNvCxnSpPr/>
          <p:nvPr/>
        </p:nvCxnSpPr>
        <p:spPr>
          <a:xfrm>
            <a:off x="7196328" y="5486797"/>
            <a:ext cx="1408176"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99" name="Google Shape;199;p22"/>
          <p:cNvCxnSpPr/>
          <p:nvPr/>
        </p:nvCxnSpPr>
        <p:spPr>
          <a:xfrm>
            <a:off x="3941064" y="4718304"/>
            <a:ext cx="911279" cy="409988"/>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Pooling layer</a:t>
            </a:r>
            <a:endParaRPr/>
          </a:p>
        </p:txBody>
      </p:sp>
      <p:pic>
        <p:nvPicPr>
          <p:cNvPr id="205" name="Google Shape;205;p23"/>
          <p:cNvPicPr preferRelativeResize="0"/>
          <p:nvPr>
            <p:ph idx="1" type="body"/>
          </p:nvPr>
        </p:nvPicPr>
        <p:blipFill rotWithShape="1">
          <a:blip r:embed="rId3">
            <a:alphaModFix/>
          </a:blip>
          <a:srcRect b="0" l="0" r="0" t="0"/>
          <a:stretch/>
        </p:blipFill>
        <p:spPr>
          <a:xfrm>
            <a:off x="6253353" y="2929160"/>
            <a:ext cx="3105150" cy="2400300"/>
          </a:xfrm>
          <a:prstGeom prst="rect">
            <a:avLst/>
          </a:prstGeom>
          <a:noFill/>
          <a:ln>
            <a:noFill/>
          </a:ln>
        </p:spPr>
      </p:pic>
      <p:pic>
        <p:nvPicPr>
          <p:cNvPr id="206" name="Google Shape;206;p23"/>
          <p:cNvPicPr preferRelativeResize="0"/>
          <p:nvPr/>
        </p:nvPicPr>
        <p:blipFill rotWithShape="1">
          <a:blip r:embed="rId4">
            <a:alphaModFix/>
          </a:blip>
          <a:srcRect b="0" l="0" r="0" t="0"/>
          <a:stretch/>
        </p:blipFill>
        <p:spPr>
          <a:xfrm>
            <a:off x="1974723" y="2929160"/>
            <a:ext cx="3067050" cy="2400300"/>
          </a:xfrm>
          <a:prstGeom prst="rect">
            <a:avLst/>
          </a:prstGeom>
          <a:noFill/>
          <a:ln>
            <a:noFill/>
          </a:ln>
        </p:spPr>
      </p:pic>
      <p:sp>
        <p:nvSpPr>
          <p:cNvPr id="207" name="Google Shape;207;p23"/>
          <p:cNvSpPr/>
          <p:nvPr/>
        </p:nvSpPr>
        <p:spPr>
          <a:xfrm>
            <a:off x="2322892" y="3024822"/>
            <a:ext cx="1343851" cy="1346010"/>
          </a:xfrm>
          <a:prstGeom prst="rect">
            <a:avLst/>
          </a:prstGeom>
          <a:noFill/>
          <a:ln cap="flat" cmpd="sng" w="57150">
            <a:solidFill>
              <a:schemeClr val="accent5"/>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t/>
            </a:r>
            <a:endParaRPr sz="2000">
              <a:solidFill>
                <a:srgbClr val="FFFFFF"/>
              </a:solidFill>
              <a:latin typeface="Arial"/>
              <a:ea typeface="Arial"/>
              <a:cs typeface="Arial"/>
              <a:sym typeface="Arial"/>
            </a:endParaRPr>
          </a:p>
        </p:txBody>
      </p:sp>
      <p:cxnSp>
        <p:nvCxnSpPr>
          <p:cNvPr id="208" name="Google Shape;208;p23"/>
          <p:cNvCxnSpPr/>
          <p:nvPr/>
        </p:nvCxnSpPr>
        <p:spPr>
          <a:xfrm flipH="1" rot="10800000">
            <a:off x="3172968" y="2532888"/>
            <a:ext cx="576072" cy="396272"/>
          </a:xfrm>
          <a:prstGeom prst="straightConnector1">
            <a:avLst/>
          </a:prstGeom>
          <a:noFill/>
          <a:ln cap="flat" cmpd="sng" w="9525">
            <a:solidFill>
              <a:schemeClr val="accent1"/>
            </a:solidFill>
            <a:prstDash val="solid"/>
            <a:miter lim="800000"/>
            <a:headEnd len="sm" w="sm" type="none"/>
            <a:tailEnd len="med" w="med" type="triangle"/>
          </a:ln>
        </p:spPr>
      </p:cxnSp>
      <p:sp>
        <p:nvSpPr>
          <p:cNvPr id="209" name="Google Shape;209;p23"/>
          <p:cNvSpPr txBox="1"/>
          <p:nvPr/>
        </p:nvSpPr>
        <p:spPr>
          <a:xfrm>
            <a:off x="3931921" y="2186559"/>
            <a:ext cx="85953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Max or Avg</a:t>
            </a:r>
            <a:endParaRPr sz="1800">
              <a:solidFill>
                <a:schemeClr val="dk1"/>
              </a:solidFill>
              <a:latin typeface="Arial"/>
              <a:ea typeface="Arial"/>
              <a:cs typeface="Arial"/>
              <a:sym typeface="Arial"/>
            </a:endParaRPr>
          </a:p>
        </p:txBody>
      </p:sp>
      <p:cxnSp>
        <p:nvCxnSpPr>
          <p:cNvPr id="210" name="Google Shape;210;p23"/>
          <p:cNvCxnSpPr/>
          <p:nvPr/>
        </p:nvCxnSpPr>
        <p:spPr>
          <a:xfrm>
            <a:off x="4709160" y="2437226"/>
            <a:ext cx="2231136" cy="918622"/>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Rectified Linear Units</a:t>
            </a:r>
            <a:endParaRPr/>
          </a:p>
        </p:txBody>
      </p:sp>
      <p:pic>
        <p:nvPicPr>
          <p:cNvPr id="216" name="Google Shape;216;p24"/>
          <p:cNvPicPr preferRelativeResize="0"/>
          <p:nvPr>
            <p:ph idx="1" type="body"/>
          </p:nvPr>
        </p:nvPicPr>
        <p:blipFill rotWithShape="1">
          <a:blip r:embed="rId3">
            <a:alphaModFix/>
          </a:blip>
          <a:srcRect b="0" l="0" r="0" t="0"/>
          <a:stretch/>
        </p:blipFill>
        <p:spPr>
          <a:xfrm>
            <a:off x="2056257" y="2554256"/>
            <a:ext cx="3105150" cy="2400300"/>
          </a:xfrm>
          <a:prstGeom prst="rect">
            <a:avLst/>
          </a:prstGeom>
          <a:noFill/>
          <a:ln>
            <a:noFill/>
          </a:ln>
        </p:spPr>
      </p:pic>
      <p:sp>
        <p:nvSpPr>
          <p:cNvPr id="217" name="Google Shape;217;p24"/>
          <p:cNvSpPr/>
          <p:nvPr/>
        </p:nvSpPr>
        <p:spPr>
          <a:xfrm>
            <a:off x="5507736" y="3292741"/>
            <a:ext cx="6096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212E53"/>
                </a:solidFill>
                <a:latin typeface="Open Sans"/>
                <a:ea typeface="Open Sans"/>
                <a:cs typeface="Open Sans"/>
                <a:sym typeface="Open Sans"/>
              </a:rPr>
              <a:t>Negative value  = 0</a:t>
            </a:r>
            <a:endParaRPr/>
          </a:p>
          <a:p>
            <a:pPr indent="0" lvl="0" marL="0" marR="0" rtl="0" algn="l">
              <a:spcBef>
                <a:spcPts val="0"/>
              </a:spcBef>
              <a:spcAft>
                <a:spcPts val="0"/>
              </a:spcAft>
              <a:buNone/>
            </a:pPr>
            <a:r>
              <a:rPr lang="en-US" sz="1800">
                <a:solidFill>
                  <a:srgbClr val="212E53"/>
                </a:solidFill>
                <a:latin typeface="Open Sans"/>
                <a:ea typeface="Open Sans"/>
                <a:cs typeface="Open Sans"/>
                <a:sym typeface="Open Sans"/>
              </a:rPr>
              <a:t>This helps the CNN stay mathematically healthy by keeping learned values from getting stuck near 0 or blowing up toward infinity</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Fully-connected layer</a:t>
            </a:r>
            <a:endParaRPr/>
          </a:p>
        </p:txBody>
      </p:sp>
      <p:pic>
        <p:nvPicPr>
          <p:cNvPr id="223" name="Google Shape;223;p25"/>
          <p:cNvPicPr preferRelativeResize="0"/>
          <p:nvPr>
            <p:ph idx="1" type="body"/>
          </p:nvPr>
        </p:nvPicPr>
        <p:blipFill rotWithShape="1">
          <a:blip r:embed="rId3">
            <a:alphaModFix/>
          </a:blip>
          <a:srcRect b="0" l="0" r="0" t="0"/>
          <a:stretch/>
        </p:blipFill>
        <p:spPr>
          <a:xfrm>
            <a:off x="1296766" y="1871345"/>
            <a:ext cx="9086404" cy="4351338"/>
          </a:xfrm>
          <a:prstGeom prst="rect">
            <a:avLst/>
          </a:prstGeom>
          <a:noFill/>
          <a:ln>
            <a:noFill/>
          </a:ln>
        </p:spPr>
      </p:pic>
      <p:sp>
        <p:nvSpPr>
          <p:cNvPr id="224" name="Google Shape;224;p25"/>
          <p:cNvSpPr txBox="1"/>
          <p:nvPr/>
        </p:nvSpPr>
        <p:spPr>
          <a:xfrm>
            <a:off x="1296766" y="6222683"/>
            <a:ext cx="53607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https://cs231n.github.io/convolutional-networks/#fc</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Backpropagation</a:t>
            </a:r>
            <a:br>
              <a:rPr lang="en-US"/>
            </a:br>
            <a:endParaRPr/>
          </a:p>
        </p:txBody>
      </p:sp>
      <p:pic>
        <p:nvPicPr>
          <p:cNvPr id="230" name="Google Shape;230;p26"/>
          <p:cNvPicPr preferRelativeResize="0"/>
          <p:nvPr>
            <p:ph idx="1" type="body"/>
          </p:nvPr>
        </p:nvPicPr>
        <p:blipFill rotWithShape="1">
          <a:blip r:embed="rId3">
            <a:alphaModFix/>
          </a:blip>
          <a:srcRect b="0" l="0" r="0" t="0"/>
          <a:stretch/>
        </p:blipFill>
        <p:spPr>
          <a:xfrm>
            <a:off x="1943798" y="1459865"/>
            <a:ext cx="8030084" cy="4351338"/>
          </a:xfrm>
          <a:prstGeom prst="rect">
            <a:avLst/>
          </a:prstGeom>
          <a:noFill/>
          <a:ln>
            <a:noFill/>
          </a:ln>
        </p:spPr>
      </p:pic>
      <p:sp>
        <p:nvSpPr>
          <p:cNvPr id="231" name="Google Shape;231;p26"/>
          <p:cNvSpPr txBox="1"/>
          <p:nvPr/>
        </p:nvSpPr>
        <p:spPr>
          <a:xfrm>
            <a:off x="975360" y="6082834"/>
            <a:ext cx="67633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https://wiki.tum.de/display/lfdv/Adaptive+Learning+Rate+Method</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792480" y="4108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Stochastic gradient descent</a:t>
            </a:r>
            <a:endParaRPr/>
          </a:p>
        </p:txBody>
      </p:sp>
      <p:pic>
        <p:nvPicPr>
          <p:cNvPr id="237" name="Google Shape;237;p27"/>
          <p:cNvPicPr preferRelativeResize="0"/>
          <p:nvPr>
            <p:ph idx="1" type="body"/>
          </p:nvPr>
        </p:nvPicPr>
        <p:blipFill rotWithShape="1">
          <a:blip r:embed="rId3">
            <a:alphaModFix/>
          </a:blip>
          <a:srcRect b="0" l="0" r="0" t="0"/>
          <a:stretch/>
        </p:blipFill>
        <p:spPr>
          <a:xfrm>
            <a:off x="3434334" y="2237264"/>
            <a:ext cx="4610100" cy="3619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Introduction to Siamese Neural Networks </a:t>
            </a:r>
            <a:endParaRPr/>
          </a:p>
        </p:txBody>
      </p:sp>
      <p:pic>
        <p:nvPicPr>
          <p:cNvPr id="243" name="Google Shape;243;p28"/>
          <p:cNvPicPr preferRelativeResize="0"/>
          <p:nvPr>
            <p:ph idx="1" type="body"/>
          </p:nvPr>
        </p:nvPicPr>
        <p:blipFill rotWithShape="1">
          <a:blip r:embed="rId3">
            <a:alphaModFix/>
          </a:blip>
          <a:srcRect b="0" l="0" r="0" t="0"/>
          <a:stretch/>
        </p:blipFill>
        <p:spPr>
          <a:xfrm>
            <a:off x="7639579" y="1816481"/>
            <a:ext cx="4154889" cy="4351338"/>
          </a:xfrm>
          <a:prstGeom prst="rect">
            <a:avLst/>
          </a:prstGeom>
          <a:noFill/>
          <a:ln>
            <a:noFill/>
          </a:ln>
        </p:spPr>
      </p:pic>
      <p:sp>
        <p:nvSpPr>
          <p:cNvPr id="244" name="Google Shape;244;p28"/>
          <p:cNvSpPr txBox="1"/>
          <p:nvPr/>
        </p:nvSpPr>
        <p:spPr>
          <a:xfrm>
            <a:off x="932688" y="2295144"/>
            <a:ext cx="51480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same convolutional neural network to extract features</a:t>
            </a:r>
            <a:endParaRPr sz="1800">
              <a:solidFill>
                <a:schemeClr val="dk1"/>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Introduction to Siamese Neural Networks </a:t>
            </a:r>
            <a:endParaRPr/>
          </a:p>
        </p:txBody>
      </p:sp>
      <p:sp>
        <p:nvSpPr>
          <p:cNvPr id="250" name="Google Shape;250;p29"/>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Procedure</a:t>
            </a:r>
            <a:endParaRPr/>
          </a:p>
          <a:p>
            <a:pPr indent="-228600" lvl="1" marL="685800" rtl="0" algn="l">
              <a:lnSpc>
                <a:spcPct val="90000"/>
              </a:lnSpc>
              <a:spcBef>
                <a:spcPts val="500"/>
              </a:spcBef>
              <a:spcAft>
                <a:spcPts val="0"/>
              </a:spcAft>
              <a:buClr>
                <a:schemeClr val="dk1"/>
              </a:buClr>
              <a:buSzPts val="2400"/>
              <a:buChar char="•"/>
            </a:pPr>
            <a:r>
              <a:rPr lang="en-US"/>
              <a:t>First design a convolutional neural network, mainly used to extract image features</a:t>
            </a:r>
            <a:endParaRPr/>
          </a:p>
          <a:p>
            <a:pPr indent="-228600" lvl="1" marL="685800" rtl="0" algn="l">
              <a:lnSpc>
                <a:spcPct val="90000"/>
              </a:lnSpc>
              <a:spcBef>
                <a:spcPts val="500"/>
              </a:spcBef>
              <a:spcAft>
                <a:spcPts val="0"/>
              </a:spcAft>
              <a:buClr>
                <a:schemeClr val="dk1"/>
              </a:buClr>
              <a:buSzPts val="2400"/>
              <a:buChar char="•"/>
            </a:pPr>
            <a:r>
              <a:rPr lang="en-US"/>
              <a:t>We can get a feature vector for each image by applying this neural network </a:t>
            </a:r>
            <a:endParaRPr/>
          </a:p>
          <a:p>
            <a:pPr indent="-228600" lvl="1" marL="685800" rtl="0" algn="l">
              <a:lnSpc>
                <a:spcPct val="90000"/>
              </a:lnSpc>
              <a:spcBef>
                <a:spcPts val="500"/>
              </a:spcBef>
              <a:spcAft>
                <a:spcPts val="0"/>
              </a:spcAft>
              <a:buClr>
                <a:schemeClr val="dk1"/>
              </a:buClr>
              <a:buSzPts val="2400"/>
              <a:buChar char="•"/>
            </a:pPr>
            <a:r>
              <a:rPr lang="en-US"/>
              <a:t>Subtract these two eigenvectors to get a new vector</a:t>
            </a:r>
            <a:endParaRPr/>
          </a:p>
          <a:p>
            <a:pPr indent="-228600" lvl="1" marL="685800" rtl="0" algn="l">
              <a:lnSpc>
                <a:spcPct val="90000"/>
              </a:lnSpc>
              <a:spcBef>
                <a:spcPts val="500"/>
              </a:spcBef>
              <a:spcAft>
                <a:spcPts val="0"/>
              </a:spcAft>
              <a:buClr>
                <a:schemeClr val="dk1"/>
              </a:buClr>
              <a:buSzPts val="2400"/>
              <a:buChar char="•"/>
            </a:pPr>
            <a:r>
              <a:rPr lang="en-US"/>
              <a:t>Input the subtraction to a fully connected layer to obtain a scalar</a:t>
            </a:r>
            <a:endParaRPr/>
          </a:p>
          <a:p>
            <a:pPr indent="-228600" lvl="1" marL="685800" rtl="0" algn="l">
              <a:lnSpc>
                <a:spcPct val="90000"/>
              </a:lnSpc>
              <a:spcBef>
                <a:spcPts val="500"/>
              </a:spcBef>
              <a:spcAft>
                <a:spcPts val="0"/>
              </a:spcAft>
              <a:buClr>
                <a:schemeClr val="dk1"/>
              </a:buClr>
              <a:buSzPts val="2400"/>
              <a:buChar char="•"/>
            </a:pPr>
            <a:r>
              <a:rPr lang="en-US"/>
              <a:t>Finally, use the sigmoid function to compare the results. If the two pictures are of the same category, the output should be close to 1. On the contrary, the output should be close to 0.</a:t>
            </a:r>
            <a:endParaRPr/>
          </a:p>
          <a:p>
            <a:pPr indent="0" lvl="1" marL="4572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Introduction to Convolutional neural networks</a:t>
            </a:r>
            <a:endParaRPr/>
          </a:p>
        </p:txBody>
      </p:sp>
      <p:sp>
        <p:nvSpPr>
          <p:cNvPr id="88" name="Google Shape;88;p14"/>
          <p:cNvSpPr txBox="1"/>
          <p:nvPr>
            <p:ph idx="1" type="body"/>
          </p:nvPr>
        </p:nvSpPr>
        <p:spPr>
          <a:xfrm>
            <a:off x="701040" y="1377569"/>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89" name="Google Shape;89;p14"/>
          <p:cNvSpPr txBox="1"/>
          <p:nvPr/>
        </p:nvSpPr>
        <p:spPr>
          <a:xfrm>
            <a:off x="7948103" y="3423955"/>
            <a:ext cx="2709716" cy="1292662"/>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7200">
                <a:solidFill>
                  <a:srgbClr val="002060"/>
                </a:solidFill>
                <a:latin typeface="Arial"/>
                <a:ea typeface="Arial"/>
                <a:cs typeface="Arial"/>
                <a:sym typeface="Arial"/>
              </a:rPr>
              <a:t>X </a:t>
            </a:r>
            <a:r>
              <a:rPr lang="en-US" sz="4400">
                <a:solidFill>
                  <a:srgbClr val="002060"/>
                </a:solidFill>
                <a:latin typeface="Arial"/>
                <a:ea typeface="Arial"/>
                <a:cs typeface="Arial"/>
                <a:sym typeface="Arial"/>
              </a:rPr>
              <a:t>or</a:t>
            </a:r>
            <a:r>
              <a:rPr b="1" lang="en-US" sz="7200">
                <a:solidFill>
                  <a:srgbClr val="002060"/>
                </a:solidFill>
                <a:latin typeface="Arial"/>
                <a:ea typeface="Arial"/>
                <a:cs typeface="Arial"/>
                <a:sym typeface="Arial"/>
              </a:rPr>
              <a:t> O</a:t>
            </a:r>
            <a:endParaRPr/>
          </a:p>
        </p:txBody>
      </p:sp>
      <p:sp>
        <p:nvSpPr>
          <p:cNvPr id="90" name="Google Shape;90;p14"/>
          <p:cNvSpPr/>
          <p:nvPr/>
        </p:nvSpPr>
        <p:spPr>
          <a:xfrm>
            <a:off x="3910901" y="3232086"/>
            <a:ext cx="3124200" cy="1676400"/>
          </a:xfrm>
          <a:prstGeom prst="rect">
            <a:avLst/>
          </a:prstGeom>
          <a:solidFill>
            <a:srgbClr val="FFFFFF"/>
          </a:solidFill>
          <a:ln cap="flat" cmpd="sng" w="76200">
            <a:solidFill>
              <a:srgbClr val="002060"/>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rPr lang="en-US" sz="2800">
                <a:solidFill>
                  <a:srgbClr val="00188F"/>
                </a:solidFill>
                <a:latin typeface="Arial"/>
                <a:ea typeface="Arial"/>
                <a:cs typeface="Arial"/>
                <a:sym typeface="Arial"/>
              </a:rPr>
              <a:t>CNN</a:t>
            </a:r>
            <a:endParaRPr/>
          </a:p>
        </p:txBody>
      </p:sp>
      <p:cxnSp>
        <p:nvCxnSpPr>
          <p:cNvPr id="91" name="Google Shape;91;p14"/>
          <p:cNvCxnSpPr>
            <a:endCxn id="90" idx="1"/>
          </p:cNvCxnSpPr>
          <p:nvPr/>
        </p:nvCxnSpPr>
        <p:spPr>
          <a:xfrm>
            <a:off x="3006701" y="4070286"/>
            <a:ext cx="904200" cy="0"/>
          </a:xfrm>
          <a:prstGeom prst="straightConnector1">
            <a:avLst/>
          </a:prstGeom>
          <a:noFill/>
          <a:ln cap="flat" cmpd="sng" w="76200">
            <a:solidFill>
              <a:schemeClr val="dk1"/>
            </a:solidFill>
            <a:prstDash val="solid"/>
            <a:miter lim="800000"/>
            <a:headEnd len="sm" w="sm" type="none"/>
            <a:tailEnd len="med" w="med" type="triangle"/>
          </a:ln>
        </p:spPr>
      </p:cxnSp>
      <p:cxnSp>
        <p:nvCxnSpPr>
          <p:cNvPr id="92" name="Google Shape;92;p14"/>
          <p:cNvCxnSpPr/>
          <p:nvPr/>
        </p:nvCxnSpPr>
        <p:spPr>
          <a:xfrm>
            <a:off x="7035101" y="4070286"/>
            <a:ext cx="904078" cy="0"/>
          </a:xfrm>
          <a:prstGeom prst="straightConnector1">
            <a:avLst/>
          </a:prstGeom>
          <a:noFill/>
          <a:ln cap="flat" cmpd="sng" w="76200">
            <a:solidFill>
              <a:schemeClr val="dk1"/>
            </a:solidFill>
            <a:prstDash val="solid"/>
            <a:miter lim="800000"/>
            <a:headEnd len="sm" w="sm" type="none"/>
            <a:tailEnd len="med" w="med" type="triangle"/>
          </a:ln>
        </p:spPr>
      </p:cxnSp>
      <p:pic>
        <p:nvPicPr>
          <p:cNvPr id="93" name="Google Shape;93;p14"/>
          <p:cNvPicPr preferRelativeResize="0"/>
          <p:nvPr/>
        </p:nvPicPr>
        <p:blipFill rotWithShape="1">
          <a:blip r:embed="rId3">
            <a:alphaModFix/>
          </a:blip>
          <a:srcRect b="0" l="0" r="0" t="0"/>
          <a:stretch/>
        </p:blipFill>
        <p:spPr>
          <a:xfrm>
            <a:off x="1525012" y="3400386"/>
            <a:ext cx="1381922" cy="1339800"/>
          </a:xfrm>
          <a:prstGeom prst="rect">
            <a:avLst/>
          </a:prstGeom>
          <a:noFill/>
          <a:ln>
            <a:noFill/>
          </a:ln>
        </p:spPr>
      </p:pic>
      <p:sp>
        <p:nvSpPr>
          <p:cNvPr id="94" name="Google Shape;94;p14"/>
          <p:cNvSpPr txBox="1"/>
          <p:nvPr/>
        </p:nvSpPr>
        <p:spPr>
          <a:xfrm>
            <a:off x="593663" y="6038601"/>
            <a:ext cx="6928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https://e2eml.school/how_convolutional_neural_networks_work.html</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00" name="Google Shape;100;p15"/>
          <p:cNvPicPr preferRelativeResize="0"/>
          <p:nvPr/>
        </p:nvPicPr>
        <p:blipFill rotWithShape="1">
          <a:blip r:embed="rId3">
            <a:alphaModFix/>
          </a:blip>
          <a:srcRect b="0" l="0" r="0" t="0"/>
          <a:stretch/>
        </p:blipFill>
        <p:spPr>
          <a:xfrm>
            <a:off x="1777829" y="1978025"/>
            <a:ext cx="1381922" cy="1339800"/>
          </a:xfrm>
          <a:prstGeom prst="rect">
            <a:avLst/>
          </a:prstGeom>
          <a:noFill/>
          <a:ln>
            <a:noFill/>
          </a:ln>
        </p:spPr>
      </p:pic>
      <p:pic>
        <p:nvPicPr>
          <p:cNvPr id="101" name="Google Shape;101;p15"/>
          <p:cNvPicPr preferRelativeResize="0"/>
          <p:nvPr/>
        </p:nvPicPr>
        <p:blipFill rotWithShape="1">
          <a:blip r:embed="rId4">
            <a:alphaModFix/>
          </a:blip>
          <a:srcRect b="0" l="0" r="0" t="0"/>
          <a:stretch/>
        </p:blipFill>
        <p:spPr>
          <a:xfrm>
            <a:off x="4825829" y="1981197"/>
            <a:ext cx="1381922" cy="1339800"/>
          </a:xfrm>
          <a:prstGeom prst="rect">
            <a:avLst/>
          </a:prstGeom>
          <a:noFill/>
          <a:ln>
            <a:noFill/>
          </a:ln>
        </p:spPr>
      </p:pic>
      <p:pic>
        <p:nvPicPr>
          <p:cNvPr id="102" name="Google Shape;102;p15"/>
          <p:cNvPicPr preferRelativeResize="0"/>
          <p:nvPr/>
        </p:nvPicPr>
        <p:blipFill rotWithShape="1">
          <a:blip r:embed="rId5">
            <a:alphaModFix/>
          </a:blip>
          <a:srcRect b="0" l="0" r="0" t="0"/>
          <a:stretch/>
        </p:blipFill>
        <p:spPr>
          <a:xfrm>
            <a:off x="3301829" y="1978025"/>
            <a:ext cx="1381922" cy="1339800"/>
          </a:xfrm>
          <a:prstGeom prst="rect">
            <a:avLst/>
          </a:prstGeom>
          <a:noFill/>
          <a:ln>
            <a:noFill/>
          </a:ln>
        </p:spPr>
      </p:pic>
      <p:sp>
        <p:nvSpPr>
          <p:cNvPr id="103" name="Google Shape;103;p15"/>
          <p:cNvSpPr/>
          <p:nvPr/>
        </p:nvSpPr>
        <p:spPr>
          <a:xfrm>
            <a:off x="7219851" y="1825625"/>
            <a:ext cx="3124200" cy="1676400"/>
          </a:xfrm>
          <a:prstGeom prst="rect">
            <a:avLst/>
          </a:prstGeom>
          <a:solidFill>
            <a:srgbClr val="FFFFFF"/>
          </a:solidFill>
          <a:ln cap="flat" cmpd="sng" w="76200">
            <a:solidFill>
              <a:srgbClr val="002060"/>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rPr lang="en-US" sz="2800">
                <a:solidFill>
                  <a:srgbClr val="00188F"/>
                </a:solidFill>
                <a:latin typeface="Arial"/>
                <a:ea typeface="Arial"/>
                <a:cs typeface="Arial"/>
                <a:sym typeface="Arial"/>
              </a:rPr>
              <a:t>CNN</a:t>
            </a:r>
            <a:endParaRPr/>
          </a:p>
        </p:txBody>
      </p:sp>
      <p:cxnSp>
        <p:nvCxnSpPr>
          <p:cNvPr id="104" name="Google Shape;104;p15"/>
          <p:cNvCxnSpPr>
            <a:endCxn id="103" idx="1"/>
          </p:cNvCxnSpPr>
          <p:nvPr/>
        </p:nvCxnSpPr>
        <p:spPr>
          <a:xfrm>
            <a:off x="6315651" y="2663825"/>
            <a:ext cx="904200" cy="0"/>
          </a:xfrm>
          <a:prstGeom prst="straightConnector1">
            <a:avLst/>
          </a:prstGeom>
          <a:noFill/>
          <a:ln cap="flat" cmpd="sng" w="76200">
            <a:solidFill>
              <a:schemeClr val="dk1"/>
            </a:solidFill>
            <a:prstDash val="solid"/>
            <a:miter lim="800000"/>
            <a:headEnd len="sm" w="sm" type="none"/>
            <a:tailEnd len="med" w="med" type="triangle"/>
          </a:ln>
        </p:spPr>
      </p:cxnSp>
      <p:cxnSp>
        <p:nvCxnSpPr>
          <p:cNvPr id="105" name="Google Shape;105;p15"/>
          <p:cNvCxnSpPr/>
          <p:nvPr/>
        </p:nvCxnSpPr>
        <p:spPr>
          <a:xfrm>
            <a:off x="10344051" y="2663825"/>
            <a:ext cx="904078" cy="0"/>
          </a:xfrm>
          <a:prstGeom prst="straightConnector1">
            <a:avLst/>
          </a:prstGeom>
          <a:noFill/>
          <a:ln cap="flat" cmpd="sng" w="76200">
            <a:solidFill>
              <a:schemeClr val="dk1"/>
            </a:solidFill>
            <a:prstDash val="solid"/>
            <a:miter lim="800000"/>
            <a:headEnd len="sm" w="sm" type="none"/>
            <a:tailEnd len="med" w="med" type="triangle"/>
          </a:ln>
        </p:spPr>
      </p:cxnSp>
      <p:sp>
        <p:nvSpPr>
          <p:cNvPr id="106" name="Google Shape;106;p15"/>
          <p:cNvSpPr txBox="1"/>
          <p:nvPr/>
        </p:nvSpPr>
        <p:spPr>
          <a:xfrm>
            <a:off x="11182251" y="2056963"/>
            <a:ext cx="973664" cy="1292662"/>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7200">
                <a:solidFill>
                  <a:srgbClr val="002060"/>
                </a:solidFill>
                <a:latin typeface="Arial"/>
                <a:ea typeface="Arial"/>
                <a:cs typeface="Arial"/>
                <a:sym typeface="Arial"/>
              </a:rPr>
              <a:t>X</a:t>
            </a:r>
            <a:endParaRPr/>
          </a:p>
        </p:txBody>
      </p:sp>
      <p:sp>
        <p:nvSpPr>
          <p:cNvPr id="107" name="Google Shape;107;p15"/>
          <p:cNvSpPr/>
          <p:nvPr/>
        </p:nvSpPr>
        <p:spPr>
          <a:xfrm>
            <a:off x="7230173" y="4645025"/>
            <a:ext cx="3124200" cy="1676400"/>
          </a:xfrm>
          <a:prstGeom prst="rect">
            <a:avLst/>
          </a:prstGeom>
          <a:solidFill>
            <a:srgbClr val="FFFFFF"/>
          </a:solidFill>
          <a:ln cap="flat" cmpd="sng" w="76200">
            <a:solidFill>
              <a:srgbClr val="002060"/>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rPr lang="en-US" sz="2800">
                <a:solidFill>
                  <a:srgbClr val="00188F"/>
                </a:solidFill>
                <a:latin typeface="Arial"/>
                <a:ea typeface="Arial"/>
                <a:cs typeface="Arial"/>
                <a:sym typeface="Arial"/>
              </a:rPr>
              <a:t>CNN</a:t>
            </a:r>
            <a:endParaRPr/>
          </a:p>
        </p:txBody>
      </p:sp>
      <p:cxnSp>
        <p:nvCxnSpPr>
          <p:cNvPr id="108" name="Google Shape;108;p15"/>
          <p:cNvCxnSpPr>
            <a:endCxn id="107" idx="1"/>
          </p:cNvCxnSpPr>
          <p:nvPr/>
        </p:nvCxnSpPr>
        <p:spPr>
          <a:xfrm>
            <a:off x="6325973" y="5483225"/>
            <a:ext cx="904200" cy="0"/>
          </a:xfrm>
          <a:prstGeom prst="straightConnector1">
            <a:avLst/>
          </a:prstGeom>
          <a:noFill/>
          <a:ln cap="flat" cmpd="sng" w="76200">
            <a:solidFill>
              <a:schemeClr val="dk1"/>
            </a:solidFill>
            <a:prstDash val="solid"/>
            <a:miter lim="800000"/>
            <a:headEnd len="sm" w="sm" type="none"/>
            <a:tailEnd len="med" w="med" type="triangle"/>
          </a:ln>
        </p:spPr>
      </p:cxnSp>
      <p:cxnSp>
        <p:nvCxnSpPr>
          <p:cNvPr id="109" name="Google Shape;109;p15"/>
          <p:cNvCxnSpPr/>
          <p:nvPr/>
        </p:nvCxnSpPr>
        <p:spPr>
          <a:xfrm>
            <a:off x="10354373" y="5483225"/>
            <a:ext cx="904078" cy="0"/>
          </a:xfrm>
          <a:prstGeom prst="straightConnector1">
            <a:avLst/>
          </a:prstGeom>
          <a:noFill/>
          <a:ln cap="flat" cmpd="sng" w="76200">
            <a:solidFill>
              <a:schemeClr val="dk1"/>
            </a:solidFill>
            <a:prstDash val="solid"/>
            <a:miter lim="800000"/>
            <a:headEnd len="sm" w="sm" type="none"/>
            <a:tailEnd len="med" w="med" type="triangle"/>
          </a:ln>
        </p:spPr>
      </p:cxnSp>
      <p:sp>
        <p:nvSpPr>
          <p:cNvPr id="110" name="Google Shape;110;p15"/>
          <p:cNvSpPr txBox="1"/>
          <p:nvPr/>
        </p:nvSpPr>
        <p:spPr>
          <a:xfrm>
            <a:off x="11192573" y="4873625"/>
            <a:ext cx="1069845" cy="1292662"/>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7200">
                <a:solidFill>
                  <a:srgbClr val="002060"/>
                </a:solidFill>
                <a:latin typeface="Arial"/>
                <a:ea typeface="Arial"/>
                <a:cs typeface="Arial"/>
                <a:sym typeface="Arial"/>
              </a:rPr>
              <a:t>O</a:t>
            </a:r>
            <a:endParaRPr/>
          </a:p>
        </p:txBody>
      </p:sp>
      <p:sp>
        <p:nvSpPr>
          <p:cNvPr id="111" name="Google Shape;111;p15"/>
          <p:cNvSpPr txBox="1"/>
          <p:nvPr/>
        </p:nvSpPr>
        <p:spPr>
          <a:xfrm>
            <a:off x="143573" y="3775025"/>
            <a:ext cx="1568378" cy="572464"/>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en-US" sz="2000">
                <a:solidFill>
                  <a:schemeClr val="dk1"/>
                </a:solidFill>
                <a:latin typeface="Arial"/>
                <a:ea typeface="Arial"/>
                <a:cs typeface="Arial"/>
                <a:sym typeface="Arial"/>
              </a:rPr>
              <a:t>translation</a:t>
            </a:r>
            <a:endParaRPr/>
          </a:p>
        </p:txBody>
      </p:sp>
      <p:sp>
        <p:nvSpPr>
          <p:cNvPr id="112" name="Google Shape;112;p15"/>
          <p:cNvSpPr txBox="1"/>
          <p:nvPr/>
        </p:nvSpPr>
        <p:spPr>
          <a:xfrm>
            <a:off x="1935160" y="3775025"/>
            <a:ext cx="1148391" cy="572464"/>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en-US" sz="2000">
                <a:solidFill>
                  <a:schemeClr val="dk1"/>
                </a:solidFill>
                <a:latin typeface="Arial"/>
                <a:ea typeface="Arial"/>
                <a:cs typeface="Arial"/>
                <a:sym typeface="Arial"/>
              </a:rPr>
              <a:t>scaling</a:t>
            </a:r>
            <a:endParaRPr/>
          </a:p>
        </p:txBody>
      </p:sp>
      <p:sp>
        <p:nvSpPr>
          <p:cNvPr id="113" name="Google Shape;113;p15"/>
          <p:cNvSpPr txBox="1"/>
          <p:nvPr/>
        </p:nvSpPr>
        <p:spPr>
          <a:xfrm>
            <a:off x="4921066" y="3770114"/>
            <a:ext cx="1134285" cy="572464"/>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en-US" sz="2000">
                <a:solidFill>
                  <a:schemeClr val="dk1"/>
                </a:solidFill>
                <a:latin typeface="Arial"/>
                <a:ea typeface="Arial"/>
                <a:cs typeface="Arial"/>
                <a:sym typeface="Arial"/>
              </a:rPr>
              <a:t>weight</a:t>
            </a:r>
            <a:endParaRPr/>
          </a:p>
        </p:txBody>
      </p:sp>
      <p:sp>
        <p:nvSpPr>
          <p:cNvPr id="114" name="Google Shape;114;p15"/>
          <p:cNvSpPr txBox="1"/>
          <p:nvPr/>
        </p:nvSpPr>
        <p:spPr>
          <a:xfrm>
            <a:off x="3339127" y="3756546"/>
            <a:ext cx="1268424" cy="572464"/>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en-US" sz="2000">
                <a:solidFill>
                  <a:schemeClr val="dk1"/>
                </a:solidFill>
                <a:latin typeface="Arial"/>
                <a:ea typeface="Arial"/>
                <a:cs typeface="Arial"/>
                <a:sym typeface="Arial"/>
              </a:rPr>
              <a:t>rotation</a:t>
            </a:r>
            <a:endParaRPr/>
          </a:p>
        </p:txBody>
      </p:sp>
      <p:pic>
        <p:nvPicPr>
          <p:cNvPr id="115" name="Google Shape;115;p15"/>
          <p:cNvPicPr preferRelativeResize="0"/>
          <p:nvPr/>
        </p:nvPicPr>
        <p:blipFill rotWithShape="1">
          <a:blip r:embed="rId6">
            <a:alphaModFix/>
          </a:blip>
          <a:srcRect b="0" l="0" r="0" t="0"/>
          <a:stretch/>
        </p:blipFill>
        <p:spPr>
          <a:xfrm>
            <a:off x="253829" y="1978025"/>
            <a:ext cx="1381922" cy="1339800"/>
          </a:xfrm>
          <a:prstGeom prst="rect">
            <a:avLst/>
          </a:prstGeom>
          <a:noFill/>
          <a:ln>
            <a:noFill/>
          </a:ln>
        </p:spPr>
      </p:pic>
      <p:pic>
        <p:nvPicPr>
          <p:cNvPr id="116" name="Google Shape;116;p15"/>
          <p:cNvPicPr preferRelativeResize="0"/>
          <p:nvPr/>
        </p:nvPicPr>
        <p:blipFill rotWithShape="1">
          <a:blip r:embed="rId7">
            <a:alphaModFix/>
          </a:blip>
          <a:srcRect b="0" l="0" r="0" t="0"/>
          <a:stretch/>
        </p:blipFill>
        <p:spPr>
          <a:xfrm>
            <a:off x="258344" y="4797425"/>
            <a:ext cx="1381922" cy="1339800"/>
          </a:xfrm>
          <a:prstGeom prst="rect">
            <a:avLst/>
          </a:prstGeom>
          <a:noFill/>
          <a:ln>
            <a:noFill/>
          </a:ln>
        </p:spPr>
      </p:pic>
      <p:pic>
        <p:nvPicPr>
          <p:cNvPr id="117" name="Google Shape;117;p15"/>
          <p:cNvPicPr preferRelativeResize="0"/>
          <p:nvPr/>
        </p:nvPicPr>
        <p:blipFill rotWithShape="1">
          <a:blip r:embed="rId8">
            <a:alphaModFix/>
          </a:blip>
          <a:srcRect b="0" l="0" r="0" t="0"/>
          <a:stretch/>
        </p:blipFill>
        <p:spPr>
          <a:xfrm>
            <a:off x="1777829" y="4797425"/>
            <a:ext cx="1381922" cy="1339800"/>
          </a:xfrm>
          <a:prstGeom prst="rect">
            <a:avLst/>
          </a:prstGeom>
          <a:noFill/>
          <a:ln>
            <a:noFill/>
          </a:ln>
        </p:spPr>
      </p:pic>
      <p:pic>
        <p:nvPicPr>
          <p:cNvPr id="118" name="Google Shape;118;p15"/>
          <p:cNvPicPr preferRelativeResize="0"/>
          <p:nvPr/>
        </p:nvPicPr>
        <p:blipFill rotWithShape="1">
          <a:blip r:embed="rId9">
            <a:alphaModFix/>
          </a:blip>
          <a:srcRect b="0" l="0" r="0" t="0"/>
          <a:stretch/>
        </p:blipFill>
        <p:spPr>
          <a:xfrm>
            <a:off x="4825829" y="4797425"/>
            <a:ext cx="1381922" cy="1339800"/>
          </a:xfrm>
          <a:prstGeom prst="rect">
            <a:avLst/>
          </a:prstGeom>
          <a:noFill/>
          <a:ln>
            <a:noFill/>
          </a:ln>
        </p:spPr>
      </p:pic>
      <p:pic>
        <p:nvPicPr>
          <p:cNvPr id="119" name="Google Shape;119;p15"/>
          <p:cNvPicPr preferRelativeResize="0"/>
          <p:nvPr/>
        </p:nvPicPr>
        <p:blipFill rotWithShape="1">
          <a:blip r:embed="rId10">
            <a:alphaModFix/>
          </a:blip>
          <a:srcRect b="0" l="0" r="0" t="0"/>
          <a:stretch/>
        </p:blipFill>
        <p:spPr>
          <a:xfrm>
            <a:off x="3301829" y="4797425"/>
            <a:ext cx="1381922" cy="1339800"/>
          </a:xfrm>
          <a:prstGeom prst="rect">
            <a:avLst/>
          </a:prstGeom>
          <a:noFill/>
          <a:ln>
            <a:noFill/>
          </a:ln>
        </p:spPr>
      </p:pic>
      <p:sp>
        <p:nvSpPr>
          <p:cNvPr id="120" name="Google Shape;12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t/>
            </a:r>
            <a:endParaRPr/>
          </a:p>
        </p:txBody>
      </p:sp>
      <p:sp>
        <p:nvSpPr>
          <p:cNvPr id="126" name="Google Shape;12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7" name="Google Shape;127;p16"/>
          <p:cNvPicPr preferRelativeResize="0"/>
          <p:nvPr/>
        </p:nvPicPr>
        <p:blipFill rotWithShape="1">
          <a:blip r:embed="rId3">
            <a:alphaModFix/>
          </a:blip>
          <a:srcRect b="0" l="0" r="0" t="0"/>
          <a:stretch/>
        </p:blipFill>
        <p:spPr>
          <a:xfrm>
            <a:off x="1890617" y="2049460"/>
            <a:ext cx="3474146" cy="3368251"/>
          </a:xfrm>
          <a:prstGeom prst="rect">
            <a:avLst/>
          </a:prstGeom>
          <a:noFill/>
          <a:ln>
            <a:noFill/>
          </a:ln>
        </p:spPr>
      </p:pic>
      <p:pic>
        <p:nvPicPr>
          <p:cNvPr id="128" name="Google Shape;128;p16"/>
          <p:cNvPicPr preferRelativeResize="0"/>
          <p:nvPr/>
        </p:nvPicPr>
        <p:blipFill rotWithShape="1">
          <a:blip r:embed="rId4">
            <a:alphaModFix/>
          </a:blip>
          <a:srcRect b="0" l="0" r="0" t="0"/>
          <a:stretch/>
        </p:blipFill>
        <p:spPr>
          <a:xfrm>
            <a:off x="6417180" y="2049460"/>
            <a:ext cx="3506441" cy="33995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7"/>
          <p:cNvPicPr preferRelativeResize="0"/>
          <p:nvPr/>
        </p:nvPicPr>
        <p:blipFill rotWithShape="1">
          <a:blip r:embed="rId3">
            <a:alphaModFix/>
          </a:blip>
          <a:srcRect b="0" l="0" r="0" t="0"/>
          <a:stretch/>
        </p:blipFill>
        <p:spPr>
          <a:xfrm>
            <a:off x="7589837" y="2050622"/>
            <a:ext cx="3515522" cy="3408366"/>
          </a:xfrm>
          <a:prstGeom prst="rect">
            <a:avLst/>
          </a:prstGeom>
          <a:noFill/>
          <a:ln>
            <a:noFill/>
          </a:ln>
        </p:spPr>
      </p:pic>
      <p:pic>
        <p:nvPicPr>
          <p:cNvPr id="134" name="Google Shape;134;p17"/>
          <p:cNvPicPr preferRelativeResize="0"/>
          <p:nvPr/>
        </p:nvPicPr>
        <p:blipFill rotWithShape="1">
          <a:blip r:embed="rId4">
            <a:alphaModFix/>
          </a:blip>
          <a:srcRect b="0" l="0" r="0" t="0"/>
          <a:stretch/>
        </p:blipFill>
        <p:spPr>
          <a:xfrm>
            <a:off x="1036637" y="2049461"/>
            <a:ext cx="3496022" cy="3389461"/>
          </a:xfrm>
          <a:prstGeom prst="rect">
            <a:avLst/>
          </a:prstGeom>
          <a:noFill/>
          <a:ln>
            <a:noFill/>
          </a:ln>
        </p:spPr>
      </p:pic>
      <p:cxnSp>
        <p:nvCxnSpPr>
          <p:cNvPr id="135" name="Google Shape;135;p17"/>
          <p:cNvCxnSpPr/>
          <p:nvPr/>
        </p:nvCxnSpPr>
        <p:spPr>
          <a:xfrm flipH="1" rot="10800000">
            <a:off x="1417637" y="1454639"/>
            <a:ext cx="4178231" cy="975823"/>
          </a:xfrm>
          <a:prstGeom prst="straightConnector1">
            <a:avLst/>
          </a:prstGeom>
          <a:noFill/>
          <a:ln cap="flat" cmpd="sng" w="12700">
            <a:solidFill>
              <a:schemeClr val="accent4"/>
            </a:solidFill>
            <a:prstDash val="solid"/>
            <a:miter lim="800000"/>
            <a:headEnd len="sm" w="sm" type="none"/>
            <a:tailEnd len="sm" w="sm" type="none"/>
          </a:ln>
        </p:spPr>
      </p:cxnSp>
      <p:cxnSp>
        <p:nvCxnSpPr>
          <p:cNvPr id="136" name="Google Shape;136;p17"/>
          <p:cNvCxnSpPr/>
          <p:nvPr/>
        </p:nvCxnSpPr>
        <p:spPr>
          <a:xfrm>
            <a:off x="6596783" y="1454639"/>
            <a:ext cx="2159514" cy="1356710"/>
          </a:xfrm>
          <a:prstGeom prst="straightConnector1">
            <a:avLst/>
          </a:prstGeom>
          <a:noFill/>
          <a:ln cap="flat" cmpd="sng" w="12700">
            <a:solidFill>
              <a:schemeClr val="accent4"/>
            </a:solidFill>
            <a:prstDash val="solid"/>
            <a:miter lim="800000"/>
            <a:headEnd len="sm" w="sm" type="none"/>
            <a:tailEnd len="sm" w="sm" type="none"/>
          </a:ln>
        </p:spPr>
      </p:cxnSp>
      <p:cxnSp>
        <p:nvCxnSpPr>
          <p:cNvPr id="137" name="Google Shape;137;p17"/>
          <p:cNvCxnSpPr/>
          <p:nvPr/>
        </p:nvCxnSpPr>
        <p:spPr>
          <a:xfrm>
            <a:off x="1412203" y="5110140"/>
            <a:ext cx="4180285" cy="1206522"/>
          </a:xfrm>
          <a:prstGeom prst="straightConnector1">
            <a:avLst/>
          </a:prstGeom>
          <a:noFill/>
          <a:ln cap="flat" cmpd="sng" w="12700">
            <a:solidFill>
              <a:schemeClr val="accent4"/>
            </a:solidFill>
            <a:prstDash val="solid"/>
            <a:miter lim="800000"/>
            <a:headEnd len="sm" w="sm" type="none"/>
            <a:tailEnd len="sm" w="sm" type="none"/>
          </a:ln>
        </p:spPr>
      </p:cxnSp>
      <p:cxnSp>
        <p:nvCxnSpPr>
          <p:cNvPr id="138" name="Google Shape;138;p17"/>
          <p:cNvCxnSpPr/>
          <p:nvPr/>
        </p:nvCxnSpPr>
        <p:spPr>
          <a:xfrm flipH="1" rot="10800000">
            <a:off x="6593403" y="4348885"/>
            <a:ext cx="1758434" cy="2003714"/>
          </a:xfrm>
          <a:prstGeom prst="straightConnector1">
            <a:avLst/>
          </a:prstGeom>
          <a:noFill/>
          <a:ln cap="flat" cmpd="sng" w="12700">
            <a:solidFill>
              <a:schemeClr val="accent4"/>
            </a:solidFill>
            <a:prstDash val="solid"/>
            <a:miter lim="800000"/>
            <a:headEnd len="sm" w="sm" type="none"/>
            <a:tailEnd len="sm" w="sm" type="none"/>
          </a:ln>
        </p:spPr>
      </p:cxnSp>
      <p:sp>
        <p:nvSpPr>
          <p:cNvPr id="139" name="Google Shape;139;p17"/>
          <p:cNvSpPr txBox="1"/>
          <p:nvPr/>
        </p:nvSpPr>
        <p:spPr>
          <a:xfrm>
            <a:off x="5594845" y="3014189"/>
            <a:ext cx="1000915" cy="1292662"/>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en-US" sz="7200">
                <a:solidFill>
                  <a:srgbClr val="002060"/>
                </a:solidFill>
                <a:latin typeface="Arial"/>
                <a:ea typeface="Arial"/>
                <a:cs typeface="Arial"/>
                <a:sym typeface="Arial"/>
              </a:rPr>
              <a:t>=</a:t>
            </a:r>
            <a:endParaRPr/>
          </a:p>
        </p:txBody>
      </p:sp>
      <p:cxnSp>
        <p:nvCxnSpPr>
          <p:cNvPr id="140" name="Google Shape;140;p17"/>
          <p:cNvCxnSpPr>
            <a:endCxn id="139" idx="1"/>
          </p:cNvCxnSpPr>
          <p:nvPr/>
        </p:nvCxnSpPr>
        <p:spPr>
          <a:xfrm>
            <a:off x="3342145" y="3205120"/>
            <a:ext cx="2252700" cy="455400"/>
          </a:xfrm>
          <a:prstGeom prst="straightConnector1">
            <a:avLst/>
          </a:prstGeom>
          <a:noFill/>
          <a:ln cap="flat" cmpd="sng" w="12700">
            <a:solidFill>
              <a:schemeClr val="accent4"/>
            </a:solidFill>
            <a:prstDash val="solid"/>
            <a:miter lim="800000"/>
            <a:headEnd len="sm" w="sm" type="none"/>
            <a:tailEnd len="sm" w="sm" type="none"/>
          </a:ln>
        </p:spPr>
      </p:cxnSp>
      <p:cxnSp>
        <p:nvCxnSpPr>
          <p:cNvPr id="141" name="Google Shape;141;p17"/>
          <p:cNvCxnSpPr>
            <a:stCxn id="139" idx="3"/>
          </p:cNvCxnSpPr>
          <p:nvPr/>
        </p:nvCxnSpPr>
        <p:spPr>
          <a:xfrm>
            <a:off x="6595760" y="3660520"/>
            <a:ext cx="2137200" cy="688500"/>
          </a:xfrm>
          <a:prstGeom prst="straightConnector1">
            <a:avLst/>
          </a:prstGeom>
          <a:noFill/>
          <a:ln cap="flat" cmpd="sng" w="12700">
            <a:solidFill>
              <a:schemeClr val="accent4"/>
            </a:solidFill>
            <a:prstDash val="solid"/>
            <a:miter lim="800000"/>
            <a:headEnd len="sm" w="sm" type="none"/>
            <a:tailEnd len="sm" w="sm" type="none"/>
          </a:ln>
        </p:spPr>
      </p:cxnSp>
      <p:sp>
        <p:nvSpPr>
          <p:cNvPr id="142" name="Google Shape;142;p17"/>
          <p:cNvSpPr/>
          <p:nvPr/>
        </p:nvSpPr>
        <p:spPr>
          <a:xfrm>
            <a:off x="1417637" y="2430462"/>
            <a:ext cx="762000" cy="762000"/>
          </a:xfrm>
          <a:prstGeom prst="rect">
            <a:avLst/>
          </a:prstGeom>
          <a:noFill/>
          <a:ln cap="flat" cmpd="sng" w="57150">
            <a:solidFill>
              <a:schemeClr val="accent5"/>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t/>
            </a:r>
            <a:endParaRPr sz="2000">
              <a:solidFill>
                <a:srgbClr val="FFFFFF"/>
              </a:solidFill>
              <a:latin typeface="Arial"/>
              <a:ea typeface="Arial"/>
              <a:cs typeface="Arial"/>
              <a:sym typeface="Arial"/>
            </a:endParaRPr>
          </a:p>
        </p:txBody>
      </p:sp>
      <p:sp>
        <p:nvSpPr>
          <p:cNvPr id="143" name="Google Shape;143;p17"/>
          <p:cNvSpPr/>
          <p:nvPr/>
        </p:nvSpPr>
        <p:spPr>
          <a:xfrm>
            <a:off x="7970837" y="2811462"/>
            <a:ext cx="762000" cy="762000"/>
          </a:xfrm>
          <a:prstGeom prst="rect">
            <a:avLst/>
          </a:prstGeom>
          <a:noFill/>
          <a:ln cap="flat" cmpd="sng" w="57150">
            <a:solidFill>
              <a:schemeClr val="accent5"/>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t/>
            </a:r>
            <a:endParaRPr sz="2000">
              <a:solidFill>
                <a:srgbClr val="FFFFFF"/>
              </a:solidFill>
              <a:latin typeface="Arial"/>
              <a:ea typeface="Arial"/>
              <a:cs typeface="Arial"/>
              <a:sym typeface="Arial"/>
            </a:endParaRPr>
          </a:p>
        </p:txBody>
      </p:sp>
      <p:sp>
        <p:nvSpPr>
          <p:cNvPr id="144" name="Google Shape;144;p17"/>
          <p:cNvSpPr/>
          <p:nvPr/>
        </p:nvSpPr>
        <p:spPr>
          <a:xfrm>
            <a:off x="1417637" y="4335462"/>
            <a:ext cx="762000" cy="762000"/>
          </a:xfrm>
          <a:prstGeom prst="rect">
            <a:avLst/>
          </a:prstGeom>
          <a:noFill/>
          <a:ln cap="flat" cmpd="sng" w="57150">
            <a:solidFill>
              <a:srgbClr val="C9C9C9"/>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t/>
            </a:r>
            <a:endParaRPr sz="2000">
              <a:solidFill>
                <a:srgbClr val="FFFFFF"/>
              </a:solidFill>
              <a:latin typeface="Arial"/>
              <a:ea typeface="Arial"/>
              <a:cs typeface="Arial"/>
              <a:sym typeface="Arial"/>
            </a:endParaRPr>
          </a:p>
        </p:txBody>
      </p:sp>
      <p:sp>
        <p:nvSpPr>
          <p:cNvPr id="145" name="Google Shape;145;p17"/>
          <p:cNvSpPr/>
          <p:nvPr/>
        </p:nvSpPr>
        <p:spPr>
          <a:xfrm>
            <a:off x="8351837" y="4335462"/>
            <a:ext cx="762000" cy="762000"/>
          </a:xfrm>
          <a:prstGeom prst="rect">
            <a:avLst/>
          </a:prstGeom>
          <a:noFill/>
          <a:ln cap="flat" cmpd="sng" w="57150">
            <a:solidFill>
              <a:srgbClr val="C9C9C9"/>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t/>
            </a:r>
            <a:endParaRPr sz="2000">
              <a:solidFill>
                <a:srgbClr val="FFFFFF"/>
              </a:solidFill>
              <a:latin typeface="Arial"/>
              <a:ea typeface="Arial"/>
              <a:cs typeface="Arial"/>
              <a:sym typeface="Arial"/>
            </a:endParaRPr>
          </a:p>
        </p:txBody>
      </p:sp>
      <p:sp>
        <p:nvSpPr>
          <p:cNvPr id="146" name="Google Shape;146;p17"/>
          <p:cNvSpPr/>
          <p:nvPr/>
        </p:nvSpPr>
        <p:spPr>
          <a:xfrm>
            <a:off x="2179637" y="3192462"/>
            <a:ext cx="1219200" cy="1143000"/>
          </a:xfrm>
          <a:prstGeom prst="rect">
            <a:avLst/>
          </a:prstGeom>
          <a:noFill/>
          <a:ln cap="flat" cmpd="sng" w="57150">
            <a:solidFill>
              <a:srgbClr val="A8D08C"/>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t/>
            </a:r>
            <a:endParaRPr sz="2000">
              <a:solidFill>
                <a:srgbClr val="FFFFFF"/>
              </a:solidFill>
              <a:latin typeface="Arial"/>
              <a:ea typeface="Arial"/>
              <a:cs typeface="Arial"/>
              <a:sym typeface="Arial"/>
            </a:endParaRPr>
          </a:p>
        </p:txBody>
      </p:sp>
      <p:sp>
        <p:nvSpPr>
          <p:cNvPr id="147" name="Google Shape;147;p17"/>
          <p:cNvSpPr/>
          <p:nvPr/>
        </p:nvSpPr>
        <p:spPr>
          <a:xfrm>
            <a:off x="8732837" y="3192462"/>
            <a:ext cx="1219200" cy="1143000"/>
          </a:xfrm>
          <a:prstGeom prst="rect">
            <a:avLst/>
          </a:prstGeom>
          <a:noFill/>
          <a:ln cap="flat" cmpd="sng" w="57150">
            <a:solidFill>
              <a:srgbClr val="A8D08C"/>
            </a:solidFill>
            <a:prstDash val="solid"/>
            <a:miter lim="800000"/>
            <a:headEnd len="sm" w="sm" type="none"/>
            <a:tailEnd len="sm" w="sm" type="none"/>
          </a:ln>
        </p:spPr>
        <p:txBody>
          <a:bodyPr anchorCtr="0" anchor="ctr" bIns="46625" lIns="0" spcFirstLastPara="1" rIns="0" wrap="square" tIns="46625">
            <a:noAutofit/>
          </a:bodyPr>
          <a:lstStyle/>
          <a:p>
            <a:pPr indent="0" lvl="0" marL="0" marR="0" rtl="0" algn="ctr">
              <a:spcBef>
                <a:spcPts val="0"/>
              </a:spcBef>
              <a:spcAft>
                <a:spcPts val="0"/>
              </a:spcAft>
              <a:buNone/>
            </a:pPr>
            <a:r>
              <a:t/>
            </a:r>
            <a:endParaRPr sz="2000">
              <a:solidFill>
                <a:srgbClr val="FFFFFF"/>
              </a:solidFill>
              <a:latin typeface="Arial"/>
              <a:ea typeface="Arial"/>
              <a:cs typeface="Arial"/>
              <a:sym typeface="Arial"/>
            </a:endParaRPr>
          </a:p>
        </p:txBody>
      </p:sp>
      <p:cxnSp>
        <p:nvCxnSpPr>
          <p:cNvPr id="148" name="Google Shape;148;p17"/>
          <p:cNvCxnSpPr/>
          <p:nvPr/>
        </p:nvCxnSpPr>
        <p:spPr>
          <a:xfrm flipH="1" rot="10800000">
            <a:off x="2201058" y="1454639"/>
            <a:ext cx="3394810" cy="1724401"/>
          </a:xfrm>
          <a:prstGeom prst="straightConnector1">
            <a:avLst/>
          </a:prstGeom>
          <a:noFill/>
          <a:ln cap="flat" cmpd="sng" w="12700">
            <a:solidFill>
              <a:schemeClr val="accent4"/>
            </a:solidFill>
            <a:prstDash val="solid"/>
            <a:miter lim="800000"/>
            <a:headEnd len="sm" w="sm" type="none"/>
            <a:tailEnd len="sm" w="sm" type="none"/>
          </a:ln>
        </p:spPr>
      </p:cxnSp>
      <p:cxnSp>
        <p:nvCxnSpPr>
          <p:cNvPr id="149" name="Google Shape;149;p17"/>
          <p:cNvCxnSpPr/>
          <p:nvPr/>
        </p:nvCxnSpPr>
        <p:spPr>
          <a:xfrm>
            <a:off x="6596783" y="1454639"/>
            <a:ext cx="1350186" cy="2120801"/>
          </a:xfrm>
          <a:prstGeom prst="straightConnector1">
            <a:avLst/>
          </a:prstGeom>
          <a:noFill/>
          <a:ln cap="flat" cmpd="sng" w="12700">
            <a:solidFill>
              <a:schemeClr val="accent4"/>
            </a:solidFill>
            <a:prstDash val="solid"/>
            <a:miter lim="800000"/>
            <a:headEnd len="sm" w="sm" type="none"/>
            <a:tailEnd len="sm" w="sm" type="none"/>
          </a:ln>
        </p:spPr>
      </p:cxnSp>
      <p:cxnSp>
        <p:nvCxnSpPr>
          <p:cNvPr id="150" name="Google Shape;150;p17"/>
          <p:cNvCxnSpPr>
            <a:endCxn id="139" idx="1"/>
          </p:cNvCxnSpPr>
          <p:nvPr/>
        </p:nvCxnSpPr>
        <p:spPr>
          <a:xfrm flipH="1" rot="10800000">
            <a:off x="3398845" y="3660520"/>
            <a:ext cx="2196000" cy="675000"/>
          </a:xfrm>
          <a:prstGeom prst="straightConnector1">
            <a:avLst/>
          </a:prstGeom>
          <a:noFill/>
          <a:ln cap="flat" cmpd="sng" w="12700">
            <a:solidFill>
              <a:schemeClr val="accent4"/>
            </a:solidFill>
            <a:prstDash val="solid"/>
            <a:miter lim="800000"/>
            <a:headEnd len="sm" w="sm" type="none"/>
            <a:tailEnd len="sm" w="sm" type="none"/>
          </a:ln>
        </p:spPr>
      </p:cxnSp>
      <p:cxnSp>
        <p:nvCxnSpPr>
          <p:cNvPr id="151" name="Google Shape;151;p17"/>
          <p:cNvCxnSpPr>
            <a:stCxn id="139" idx="3"/>
          </p:cNvCxnSpPr>
          <p:nvPr/>
        </p:nvCxnSpPr>
        <p:spPr>
          <a:xfrm flipH="1" rot="10800000">
            <a:off x="6595760" y="3213220"/>
            <a:ext cx="2137200" cy="447300"/>
          </a:xfrm>
          <a:prstGeom prst="straightConnector1">
            <a:avLst/>
          </a:prstGeom>
          <a:noFill/>
          <a:ln cap="flat" cmpd="sng" w="12700">
            <a:solidFill>
              <a:schemeClr val="accent4"/>
            </a:solidFill>
            <a:prstDash val="solid"/>
            <a:miter lim="800000"/>
            <a:headEnd len="sm" w="sm" type="none"/>
            <a:tailEnd len="sm" w="sm" type="none"/>
          </a:ln>
        </p:spPr>
      </p:cxnSp>
      <p:cxnSp>
        <p:nvCxnSpPr>
          <p:cNvPr id="152" name="Google Shape;152;p17"/>
          <p:cNvCxnSpPr/>
          <p:nvPr/>
        </p:nvCxnSpPr>
        <p:spPr>
          <a:xfrm>
            <a:off x="2179637" y="4361563"/>
            <a:ext cx="3412851" cy="1991036"/>
          </a:xfrm>
          <a:prstGeom prst="straightConnector1">
            <a:avLst/>
          </a:prstGeom>
          <a:noFill/>
          <a:ln cap="flat" cmpd="sng" w="12700">
            <a:solidFill>
              <a:schemeClr val="accent4"/>
            </a:solidFill>
            <a:prstDash val="solid"/>
            <a:miter lim="800000"/>
            <a:headEnd len="sm" w="sm" type="none"/>
            <a:tailEnd len="sm" w="sm" type="none"/>
          </a:ln>
        </p:spPr>
      </p:cxnSp>
      <p:cxnSp>
        <p:nvCxnSpPr>
          <p:cNvPr id="153" name="Google Shape;153;p17"/>
          <p:cNvCxnSpPr/>
          <p:nvPr/>
        </p:nvCxnSpPr>
        <p:spPr>
          <a:xfrm flipH="1" rot="10800000">
            <a:off x="6593403" y="5108907"/>
            <a:ext cx="2520434" cy="1243692"/>
          </a:xfrm>
          <a:prstGeom prst="straightConnector1">
            <a:avLst/>
          </a:prstGeom>
          <a:noFill/>
          <a:ln cap="flat" cmpd="sng" w="12700">
            <a:solidFill>
              <a:schemeClr val="accent4"/>
            </a:solidFill>
            <a:prstDash val="solid"/>
            <a:miter lim="800000"/>
            <a:headEnd len="sm" w="sm" type="none"/>
            <a:tailEnd len="sm" w="sm" type="none"/>
          </a:ln>
        </p:spPr>
      </p:cxnSp>
      <p:sp>
        <p:nvSpPr>
          <p:cNvPr id="154" name="Google Shape;154;p17"/>
          <p:cNvSpPr/>
          <p:nvPr/>
        </p:nvSpPr>
        <p:spPr>
          <a:xfrm>
            <a:off x="5926723" y="3258184"/>
            <a:ext cx="338554" cy="34163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1800">
                <a:solidFill>
                  <a:srgbClr val="002060"/>
                </a:solidFill>
                <a:latin typeface="Arial"/>
                <a:ea typeface="Arial"/>
                <a:cs typeface="Arial"/>
                <a:sym typeface="Arial"/>
              </a:rPr>
              <a:t>=</a:t>
            </a:r>
            <a:endParaRPr/>
          </a:p>
        </p:txBody>
      </p:sp>
      <p:sp>
        <p:nvSpPr>
          <p:cNvPr id="155" name="Google Shape;155;p17"/>
          <p:cNvSpPr txBox="1"/>
          <p:nvPr/>
        </p:nvSpPr>
        <p:spPr>
          <a:xfrm>
            <a:off x="5599287" y="844987"/>
            <a:ext cx="1000915" cy="1292662"/>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en-US" sz="7200">
                <a:solidFill>
                  <a:srgbClr val="002060"/>
                </a:solidFill>
                <a:latin typeface="Arial"/>
                <a:ea typeface="Arial"/>
                <a:cs typeface="Arial"/>
                <a:sym typeface="Arial"/>
              </a:rPr>
              <a:t>=</a:t>
            </a:r>
            <a:endParaRPr/>
          </a:p>
        </p:txBody>
      </p:sp>
      <p:sp>
        <p:nvSpPr>
          <p:cNvPr id="156" name="Google Shape;156;p17"/>
          <p:cNvSpPr txBox="1"/>
          <p:nvPr/>
        </p:nvSpPr>
        <p:spPr>
          <a:xfrm>
            <a:off x="5599287" y="5659539"/>
            <a:ext cx="1000915" cy="1292662"/>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lang="en-US" sz="7200">
                <a:solidFill>
                  <a:srgbClr val="002060"/>
                </a:solidFill>
                <a:latin typeface="Arial"/>
                <a:ea typeface="Arial"/>
                <a:cs typeface="Arial"/>
                <a:sym typeface="Aria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sz="2800"/>
              <a:t>Introduction to Convolutional neural networks</a:t>
            </a:r>
            <a:endParaRPr sz="2800"/>
          </a:p>
        </p:txBody>
      </p:sp>
      <p:sp>
        <p:nvSpPr>
          <p:cNvPr id="162" name="Google Shape;162;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structure of CNN</a:t>
            </a:r>
            <a:endParaRPr/>
          </a:p>
          <a:p>
            <a:pPr indent="-228600" lvl="1" marL="685800" rtl="0" algn="l">
              <a:lnSpc>
                <a:spcPct val="90000"/>
              </a:lnSpc>
              <a:spcBef>
                <a:spcPts val="500"/>
              </a:spcBef>
              <a:spcAft>
                <a:spcPts val="0"/>
              </a:spcAft>
              <a:buClr>
                <a:schemeClr val="dk1"/>
              </a:buClr>
              <a:buSzPts val="2400"/>
              <a:buChar char="•"/>
            </a:pPr>
            <a:r>
              <a:rPr lang="en-US"/>
              <a:t>convolutional layer, pooling layer, fully-connected layer</a:t>
            </a:r>
            <a:endParaRPr/>
          </a:p>
          <a:p>
            <a:pPr indent="-228600" lvl="1" marL="685800" rtl="0" algn="l">
              <a:lnSpc>
                <a:spcPct val="90000"/>
              </a:lnSpc>
              <a:spcBef>
                <a:spcPts val="500"/>
              </a:spcBef>
              <a:spcAft>
                <a:spcPts val="0"/>
              </a:spcAft>
              <a:buClr>
                <a:schemeClr val="dk1"/>
              </a:buClr>
              <a:buSzPts val="2400"/>
              <a:buChar char="•"/>
            </a:pPr>
            <a:r>
              <a:rPr lang="en-US"/>
              <a:t>first stack CONV-ReLU layers, followed by POOL</a:t>
            </a:r>
            <a:endParaRPr/>
          </a:p>
          <a:p>
            <a:pPr indent="-228600" lvl="1" marL="685800" rtl="0" algn="l">
              <a:lnSpc>
                <a:spcPct val="90000"/>
              </a:lnSpc>
              <a:spcBef>
                <a:spcPts val="500"/>
              </a:spcBef>
              <a:spcAft>
                <a:spcPts val="0"/>
              </a:spcAft>
              <a:buClr>
                <a:schemeClr val="dk1"/>
              </a:buClr>
              <a:buSzPts val="2400"/>
              <a:buChar char="•"/>
            </a:pPr>
            <a:r>
              <a:rPr lang="en-US"/>
              <a:t>then Repeat this pattern until image has been merged spatially to a small size</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rPr lang="en-US"/>
              <a:t>convolutional layer</a:t>
            </a:r>
            <a:endParaRPr/>
          </a:p>
        </p:txBody>
      </p:sp>
      <p:pic>
        <p:nvPicPr>
          <p:cNvPr id="168" name="Google Shape;168;p19"/>
          <p:cNvPicPr preferRelativeResize="0"/>
          <p:nvPr>
            <p:ph idx="1" type="body"/>
          </p:nvPr>
        </p:nvPicPr>
        <p:blipFill rotWithShape="1">
          <a:blip r:embed="rId3">
            <a:alphaModFix/>
          </a:blip>
          <a:srcRect b="0" l="0" r="0" t="0"/>
          <a:stretch/>
        </p:blipFill>
        <p:spPr>
          <a:xfrm>
            <a:off x="2360946" y="1825625"/>
            <a:ext cx="7470108" cy="4351338"/>
          </a:xfrm>
          <a:prstGeom prst="rect">
            <a:avLst/>
          </a:prstGeom>
          <a:noFill/>
          <a:ln>
            <a:noFill/>
          </a:ln>
        </p:spPr>
      </p:pic>
      <p:sp>
        <p:nvSpPr>
          <p:cNvPr id="169" name="Google Shape;169;p19"/>
          <p:cNvSpPr txBox="1"/>
          <p:nvPr/>
        </p:nvSpPr>
        <p:spPr>
          <a:xfrm>
            <a:off x="518160" y="6176963"/>
            <a:ext cx="109167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https://www.freecodecamp.org/news/an-intuitive-guide-to-convolutional-neural-networks-260c2de0a050/</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t/>
            </a:r>
            <a:endParaRPr/>
          </a:p>
        </p:txBody>
      </p:sp>
      <p:pic>
        <p:nvPicPr>
          <p:cNvPr id="175" name="Google Shape;175;p20"/>
          <p:cNvPicPr preferRelativeResize="0"/>
          <p:nvPr>
            <p:ph idx="1" type="body"/>
          </p:nvPr>
        </p:nvPicPr>
        <p:blipFill rotWithShape="1">
          <a:blip r:embed="rId3">
            <a:alphaModFix/>
          </a:blip>
          <a:srcRect b="0" l="0" r="0" t="0"/>
          <a:stretch/>
        </p:blipFill>
        <p:spPr>
          <a:xfrm>
            <a:off x="4754880" y="2535968"/>
            <a:ext cx="3124200" cy="2400300"/>
          </a:xfrm>
          <a:prstGeom prst="rect">
            <a:avLst/>
          </a:prstGeom>
          <a:noFill/>
          <a:ln>
            <a:noFill/>
          </a:ln>
        </p:spPr>
      </p:pic>
      <p:pic>
        <p:nvPicPr>
          <p:cNvPr id="176" name="Google Shape;176;p20"/>
          <p:cNvPicPr preferRelativeResize="0"/>
          <p:nvPr/>
        </p:nvPicPr>
        <p:blipFill rotWithShape="1">
          <a:blip r:embed="rId4">
            <a:alphaModFix/>
          </a:blip>
          <a:srcRect b="0" l="0" r="0" t="0"/>
          <a:stretch/>
        </p:blipFill>
        <p:spPr>
          <a:xfrm>
            <a:off x="8640699" y="2535968"/>
            <a:ext cx="3067050" cy="2400300"/>
          </a:xfrm>
          <a:prstGeom prst="rect">
            <a:avLst/>
          </a:prstGeom>
          <a:noFill/>
          <a:ln>
            <a:noFill/>
          </a:ln>
        </p:spPr>
      </p:pic>
      <p:pic>
        <p:nvPicPr>
          <p:cNvPr id="177" name="Google Shape;177;p20"/>
          <p:cNvPicPr preferRelativeResize="0"/>
          <p:nvPr/>
        </p:nvPicPr>
        <p:blipFill rotWithShape="1">
          <a:blip r:embed="rId5">
            <a:alphaModFix/>
          </a:blip>
          <a:srcRect b="0" l="0" r="0" t="0"/>
          <a:stretch/>
        </p:blipFill>
        <p:spPr>
          <a:xfrm>
            <a:off x="962025" y="2535968"/>
            <a:ext cx="2952750" cy="240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F9B"/>
              </a:buClr>
              <a:buSzPts val="2800"/>
              <a:buFont typeface="Tahoma"/>
              <a:buNone/>
            </a:pPr>
            <a:r>
              <a:t/>
            </a:r>
            <a:endParaRPr/>
          </a:p>
        </p:txBody>
      </p:sp>
      <p:pic>
        <p:nvPicPr>
          <p:cNvPr id="183" name="Google Shape;183;p21"/>
          <p:cNvPicPr preferRelativeResize="0"/>
          <p:nvPr>
            <p:ph idx="1" type="body"/>
          </p:nvPr>
        </p:nvPicPr>
        <p:blipFill rotWithShape="1">
          <a:blip r:embed="rId3">
            <a:alphaModFix/>
          </a:blip>
          <a:srcRect b="0" l="0" r="0" t="0"/>
          <a:stretch/>
        </p:blipFill>
        <p:spPr>
          <a:xfrm>
            <a:off x="4195572" y="2609120"/>
            <a:ext cx="3124200" cy="2400300"/>
          </a:xfrm>
          <a:prstGeom prst="rect">
            <a:avLst/>
          </a:prstGeom>
          <a:noFill/>
          <a:ln>
            <a:noFill/>
          </a:ln>
        </p:spPr>
      </p:pic>
      <p:pic>
        <p:nvPicPr>
          <p:cNvPr id="184" name="Google Shape;184;p21"/>
          <p:cNvPicPr preferRelativeResize="0"/>
          <p:nvPr/>
        </p:nvPicPr>
        <p:blipFill rotWithShape="1">
          <a:blip r:embed="rId4">
            <a:alphaModFix/>
          </a:blip>
          <a:srcRect b="0" l="0" r="0" t="0"/>
          <a:stretch/>
        </p:blipFill>
        <p:spPr>
          <a:xfrm>
            <a:off x="559689" y="2609120"/>
            <a:ext cx="2952750" cy="2400300"/>
          </a:xfrm>
          <a:prstGeom prst="rect">
            <a:avLst/>
          </a:prstGeom>
          <a:noFill/>
          <a:ln>
            <a:noFill/>
          </a:ln>
        </p:spPr>
      </p:pic>
      <p:pic>
        <p:nvPicPr>
          <p:cNvPr id="185" name="Google Shape;185;p21"/>
          <p:cNvPicPr preferRelativeResize="0"/>
          <p:nvPr/>
        </p:nvPicPr>
        <p:blipFill rotWithShape="1">
          <a:blip r:embed="rId5">
            <a:alphaModFix/>
          </a:blip>
          <a:srcRect b="0" l="0" r="0" t="0"/>
          <a:stretch/>
        </p:blipFill>
        <p:spPr>
          <a:xfrm>
            <a:off x="8860155" y="2609120"/>
            <a:ext cx="3067050" cy="240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