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26"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27"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29"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3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31"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32"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34"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35"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36"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37"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38"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39"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44"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46"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48"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Tahoma"/>
            </a:endParaRPr>
          </a:p>
        </p:txBody>
      </p:sp>
      <p:sp>
        <p:nvSpPr>
          <p:cNvPr id="4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5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5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Tahoma"/>
            </a:endParaRPr>
          </a:p>
        </p:txBody>
      </p:sp>
      <p:sp>
        <p:nvSpPr>
          <p:cNvPr id="5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5"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5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Tahoma"/>
            </a:endParaRPr>
          </a:p>
        </p:txBody>
      </p:sp>
      <p:sp>
        <p:nvSpPr>
          <p:cNvPr id="5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59"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6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6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63"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65"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66"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6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6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7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71"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73"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74"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75"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76"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77"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78"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7"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Tahoma"/>
            </a:endParaRPr>
          </a:p>
        </p:txBody>
      </p:sp>
      <p:sp>
        <p:nvSpPr>
          <p:cNvPr id="10"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1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15"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Tahoma"/>
            </a:endParaRPr>
          </a:p>
        </p:txBody>
      </p:sp>
      <p:sp>
        <p:nvSpPr>
          <p:cNvPr id="16"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18"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Tahoma"/>
            </a:endParaRPr>
          </a:p>
        </p:txBody>
      </p:sp>
      <p:sp>
        <p:nvSpPr>
          <p:cNvPr id="1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20"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2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2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Tahoma"/>
            </a:endParaRPr>
          </a:p>
        </p:txBody>
      </p:sp>
      <p:sp>
        <p:nvSpPr>
          <p:cNvPr id="24"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614280"/>
            <a:ext cx="12191760" cy="243360"/>
          </a:xfrm>
          <a:custGeom>
            <a:avLst/>
            <a:gdLst/>
            <a:ahLst/>
            <a:rect l="l" t="t" r="r" b="b"/>
            <a:pathLst>
              <a:path w="7257" h="173">
                <a:moveTo>
                  <a:pt x="7257" y="0"/>
                </a:moveTo>
                <a:lnTo>
                  <a:pt x="2177" y="0"/>
                </a:lnTo>
                <a:lnTo>
                  <a:pt x="0" y="0"/>
                </a:lnTo>
                <a:lnTo>
                  <a:pt x="0" y="173"/>
                </a:lnTo>
                <a:lnTo>
                  <a:pt x="2177" y="173"/>
                </a:lnTo>
                <a:lnTo>
                  <a:pt x="7257" y="173"/>
                </a:lnTo>
                <a:lnTo>
                  <a:pt x="7257" y="0"/>
                </a:lnTo>
                <a:close/>
              </a:path>
            </a:pathLst>
          </a:custGeom>
          <a:solidFill>
            <a:srgbClr val="004f9b"/>
          </a:solidFill>
          <a:ln>
            <a:noFill/>
          </a:ln>
        </p:spPr>
        <p:style>
          <a:lnRef idx="0"/>
          <a:fillRef idx="0"/>
          <a:effectRef idx="0"/>
          <a:fontRef idx="minor"/>
        </p:style>
      </p:sp>
      <p:sp>
        <p:nvSpPr>
          <p:cNvPr id="1" name="PlaceHolder 2"/>
          <p:cNvSpPr>
            <a:spLocks noGrp="1"/>
          </p:cNvSpPr>
          <p:nvPr>
            <p:ph type="title"/>
          </p:nvPr>
        </p:nvSpPr>
        <p:spPr>
          <a:xfrm>
            <a:off x="1455480" y="717840"/>
            <a:ext cx="9143640" cy="1048320"/>
          </a:xfrm>
          <a:prstGeom prst="rect">
            <a:avLst/>
          </a:prstGeom>
        </p:spPr>
        <p:txBody>
          <a:bodyPr anchor="b">
            <a:normAutofit/>
          </a:bodyPr>
          <a:p>
            <a:pPr algn="ctr">
              <a:lnSpc>
                <a:spcPct val="90000"/>
              </a:lnSpc>
            </a:pPr>
            <a:r>
              <a:rPr b="0" lang="en-US" sz="4800" spc="-1" strike="noStrike">
                <a:solidFill>
                  <a:srgbClr val="004f9b"/>
                </a:solidFill>
                <a:latin typeface="Tahoma"/>
              </a:rPr>
              <a:t>Title</a:t>
            </a:r>
            <a:endParaRPr b="0" lang="en-US" sz="4800" spc="-1" strike="noStrike">
              <a:solidFill>
                <a:srgbClr val="000000"/>
              </a:solidFill>
              <a:latin typeface="等线"/>
            </a:endParaRPr>
          </a:p>
        </p:txBody>
      </p:sp>
      <p:pic>
        <p:nvPicPr>
          <p:cNvPr id="2" name="image1.png" descr=""/>
          <p:cNvPicPr/>
          <p:nvPr/>
        </p:nvPicPr>
        <p:blipFill>
          <a:blip r:embed="rId2"/>
          <a:stretch/>
        </p:blipFill>
        <p:spPr>
          <a:xfrm>
            <a:off x="3882960" y="4343040"/>
            <a:ext cx="4288680" cy="1672920"/>
          </a:xfrm>
          <a:prstGeom prst="rect">
            <a:avLst/>
          </a:prstGeom>
          <a:ln>
            <a:noFill/>
          </a:ln>
        </p:spPr>
      </p:pic>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ahoma"/>
              </a:rPr>
              <a:t>Click to edit the outline text format</a:t>
            </a:r>
            <a:endParaRPr b="0" lang="en-US" sz="28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ahoma"/>
              </a:rPr>
              <a:t>Second Outline Level</a:t>
            </a:r>
            <a:endParaRPr b="0" lang="en-US" sz="20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Tahoma"/>
              </a:rPr>
              <a:t>Third Outline Level</a:t>
            </a:r>
            <a:endParaRPr b="0" lang="en-US" sz="18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ahoma"/>
              </a:rPr>
              <a:t>Fourth Outline Level</a:t>
            </a:r>
            <a:endParaRPr b="0" lang="en-US" sz="18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ahoma"/>
              </a:rPr>
              <a:t>Fifth Outline Level</a:t>
            </a:r>
            <a:endParaRPr b="0" lang="en-US"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ahoma"/>
              </a:rPr>
              <a:t>Sixth Outline Level</a:t>
            </a:r>
            <a:endParaRPr b="0" lang="en-US"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ahoma"/>
              </a:rPr>
              <a:t>Seventh Outline Level</a:t>
            </a:r>
            <a:endParaRPr b="0" lang="en-US"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6614280"/>
            <a:ext cx="12191760" cy="243360"/>
          </a:xfrm>
          <a:custGeom>
            <a:avLst/>
            <a:gdLst/>
            <a:ahLst/>
            <a:rect l="l" t="t" r="r" b="b"/>
            <a:pathLst>
              <a:path w="7257" h="173">
                <a:moveTo>
                  <a:pt x="7257" y="0"/>
                </a:moveTo>
                <a:lnTo>
                  <a:pt x="2177" y="0"/>
                </a:lnTo>
                <a:lnTo>
                  <a:pt x="0" y="0"/>
                </a:lnTo>
                <a:lnTo>
                  <a:pt x="0" y="173"/>
                </a:lnTo>
                <a:lnTo>
                  <a:pt x="2177" y="173"/>
                </a:lnTo>
                <a:lnTo>
                  <a:pt x="7257" y="173"/>
                </a:lnTo>
                <a:lnTo>
                  <a:pt x="7257" y="0"/>
                </a:lnTo>
                <a:close/>
              </a:path>
            </a:pathLst>
          </a:custGeom>
          <a:solidFill>
            <a:srgbClr val="004f9b"/>
          </a:solidFill>
          <a:ln>
            <a:noFill/>
          </a:ln>
        </p:spPr>
        <p:style>
          <a:lnRef idx="0"/>
          <a:fillRef idx="0"/>
          <a:effectRef idx="0"/>
          <a:fontRef idx="minor"/>
        </p:style>
      </p:sp>
      <p:sp>
        <p:nvSpPr>
          <p:cNvPr id="41" name="PlaceHolder 2"/>
          <p:cNvSpPr>
            <a:spLocks noGrp="1"/>
          </p:cNvSpPr>
          <p:nvPr>
            <p:ph type="title"/>
          </p:nvPr>
        </p:nvSpPr>
        <p:spPr>
          <a:xfrm>
            <a:off x="838080" y="365040"/>
            <a:ext cx="10515240" cy="1325160"/>
          </a:xfrm>
          <a:prstGeom prst="rect">
            <a:avLst/>
          </a:prstGeom>
        </p:spPr>
        <p:txBody>
          <a:bodyPr anchor="ctr">
            <a:normAutofit/>
          </a:bodyPr>
          <a:p>
            <a:pPr>
              <a:lnSpc>
                <a:spcPct val="90000"/>
              </a:lnSpc>
            </a:pPr>
            <a:r>
              <a:rPr b="0" lang="zh-CN" sz="2800" spc="-1" strike="noStrike">
                <a:solidFill>
                  <a:srgbClr val="004f9b"/>
                </a:solidFill>
                <a:latin typeface="Tahoma"/>
              </a:rPr>
              <a:t>单击此处编辑母版标题样式</a:t>
            </a:r>
            <a:endParaRPr b="0" lang="en-US" sz="2800" spc="-1" strike="noStrike">
              <a:solidFill>
                <a:srgbClr val="000000"/>
              </a:solidFill>
              <a:latin typeface="等线"/>
            </a:endParaRPr>
          </a:p>
        </p:txBody>
      </p:sp>
      <p:sp>
        <p:nvSpPr>
          <p:cNvPr id="42" name="PlaceHolder 3"/>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Tahoma"/>
              </a:rPr>
              <a:t>编辑母版文本样式</a:t>
            </a:r>
            <a:endParaRPr b="0" lang="en-US" sz="28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Tahoma"/>
              </a:rPr>
              <a:t>第二级</a:t>
            </a:r>
            <a:endParaRPr b="0" lang="en-US" sz="2400" spc="-1" strike="noStrike">
              <a:solidFill>
                <a:srgbClr val="000000"/>
              </a:solidFill>
              <a:latin typeface="Tahoma"/>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Tahoma"/>
              </a:rPr>
              <a:t>第三级</a:t>
            </a:r>
            <a:endParaRPr b="0" lang="en-US" sz="2000" spc="-1" strike="noStrike">
              <a:solidFill>
                <a:srgbClr val="000000"/>
              </a:solidFill>
              <a:latin typeface="Tahoma"/>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Tahoma"/>
              </a:rPr>
              <a:t>第四级</a:t>
            </a:r>
            <a:endParaRPr b="0" lang="en-US" sz="1800" spc="-1" strike="noStrike">
              <a:solidFill>
                <a:srgbClr val="000000"/>
              </a:solidFill>
              <a:latin typeface="Tahoma"/>
            </a:endParaRPr>
          </a:p>
          <a:p>
            <a:pPr lvl="4" marL="2057400" indent="-228240">
              <a:lnSpc>
                <a:spcPct val="90000"/>
              </a:lnSpc>
              <a:spcBef>
                <a:spcPts val="499"/>
              </a:spcBef>
              <a:buClr>
                <a:srgbClr val="000000"/>
              </a:buClr>
              <a:buFont typeface="Arial"/>
              <a:buChar char="•"/>
            </a:pPr>
            <a:r>
              <a:rPr b="0" lang="zh-CN" sz="1800" spc="-1" strike="noStrike">
                <a:solidFill>
                  <a:srgbClr val="000000"/>
                </a:solidFill>
                <a:latin typeface="Tahoma"/>
              </a:rPr>
              <a:t>第五级</a:t>
            </a:r>
            <a:endParaRPr b="0" lang="en-US" sz="18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2201760" y="818280"/>
            <a:ext cx="7651440" cy="1048320"/>
          </a:xfrm>
          <a:prstGeom prst="rect">
            <a:avLst/>
          </a:prstGeom>
          <a:noFill/>
          <a:ln>
            <a:noFill/>
          </a:ln>
        </p:spPr>
        <p:txBody>
          <a:bodyPr anchor="b">
            <a:normAutofit/>
          </a:bodyPr>
          <a:p>
            <a:pPr algn="ctr">
              <a:lnSpc>
                <a:spcPct val="90000"/>
              </a:lnSpc>
            </a:pPr>
            <a:r>
              <a:rPr b="0" lang="en-US" sz="2800" spc="-1" strike="noStrike">
                <a:solidFill>
                  <a:srgbClr val="004f9b"/>
                </a:solidFill>
                <a:latin typeface="Tahoma"/>
              </a:rPr>
              <a:t>Image similarity Estimation using Siamese Neural Networks</a:t>
            </a:r>
            <a:endParaRPr b="0" lang="en-US" sz="2800" spc="-1" strike="noStrike">
              <a:solidFill>
                <a:srgbClr val="000000"/>
              </a:solidFill>
              <a:latin typeface="等线"/>
            </a:endParaRPr>
          </a:p>
        </p:txBody>
      </p:sp>
      <p:sp>
        <p:nvSpPr>
          <p:cNvPr id="80" name="TextShape 2"/>
          <p:cNvSpPr txBox="1"/>
          <p:nvPr/>
        </p:nvSpPr>
        <p:spPr>
          <a:xfrm>
            <a:off x="1455480" y="2241360"/>
            <a:ext cx="9143640" cy="1320120"/>
          </a:xfrm>
          <a:prstGeom prst="rect">
            <a:avLst/>
          </a:prstGeom>
          <a:noFill/>
          <a:ln>
            <a:noFill/>
          </a:ln>
        </p:spPr>
        <p:txBody>
          <a:bodyPr>
            <a:normAutofit/>
          </a:bodyPr>
          <a:p>
            <a:pPr algn="ctr">
              <a:lnSpc>
                <a:spcPct val="90000"/>
              </a:lnSpc>
              <a:spcBef>
                <a:spcPts val="1001"/>
              </a:spcBef>
              <a:tabLst>
                <a:tab algn="l" pos="0"/>
              </a:tabLst>
            </a:pPr>
            <a:r>
              <a:rPr b="0" lang="en-US" sz="2000" spc="-1" strike="noStrike">
                <a:solidFill>
                  <a:srgbClr val="000000"/>
                </a:solidFill>
                <a:latin typeface="Tahoma"/>
              </a:rPr>
              <a:t>Lakshmipathirao Devalla , Shihao Zhang</a:t>
            </a:r>
            <a:endParaRPr b="0" lang="en-US" sz="2000" spc="-1" strike="noStrike">
              <a:latin typeface="Arial"/>
            </a:endParaRPr>
          </a:p>
          <a:p>
            <a:pPr algn="ctr">
              <a:lnSpc>
                <a:spcPct val="90000"/>
              </a:lnSpc>
              <a:spcBef>
                <a:spcPts val="1001"/>
              </a:spcBef>
              <a:tabLst>
                <a:tab algn="l" pos="0"/>
              </a:tabLst>
            </a:pPr>
            <a:endParaRPr b="0" lang="en-US" sz="2000" spc="-1" strike="noStrike">
              <a:latin typeface="Arial"/>
            </a:endParaRPr>
          </a:p>
          <a:p>
            <a:pPr algn="ctr">
              <a:lnSpc>
                <a:spcPct val="90000"/>
              </a:lnSpc>
              <a:spcBef>
                <a:spcPts val="1001"/>
              </a:spcBef>
              <a:tabLst>
                <a:tab algn="l" pos="0"/>
              </a:tabLst>
            </a:pPr>
            <a:r>
              <a:rPr b="0" lang="en-US" sz="2000" spc="-1" strike="noStrike">
                <a:solidFill>
                  <a:srgbClr val="000000"/>
                </a:solidFill>
                <a:latin typeface="Tahoma"/>
              </a:rPr>
              <a:t>WS 21/22</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2800" spc="-1" strike="noStrike">
                <a:solidFill>
                  <a:srgbClr val="004f9b"/>
                </a:solidFill>
                <a:latin typeface="Tahoma"/>
              </a:rPr>
              <a:t>Training </a:t>
            </a:r>
            <a:endParaRPr b="0" lang="en-US" sz="2800" spc="-1" strike="noStrike">
              <a:solidFill>
                <a:srgbClr val="000000"/>
              </a:solidFill>
              <a:latin typeface="等线"/>
            </a:endParaRPr>
          </a:p>
        </p:txBody>
      </p:sp>
      <p:sp>
        <p:nvSpPr>
          <p:cNvPr id="101"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2800" spc="-1" strike="noStrike">
                <a:solidFill>
                  <a:srgbClr val="004f9b"/>
                </a:solidFill>
                <a:latin typeface="Tahoma"/>
              </a:rPr>
              <a:t>Results</a:t>
            </a:r>
            <a:endParaRPr b="0" lang="en-US" sz="2800" spc="-1" strike="noStrike">
              <a:solidFill>
                <a:srgbClr val="000000"/>
              </a:solidFill>
              <a:latin typeface="等线"/>
            </a:endParaRPr>
          </a:p>
        </p:txBody>
      </p:sp>
      <p:sp>
        <p:nvSpPr>
          <p:cNvPr id="103" name="TextShape 2"/>
          <p:cNvSpPr txBox="1"/>
          <p:nvPr/>
        </p:nvSpPr>
        <p:spPr>
          <a:xfrm>
            <a:off x="838080" y="1825560"/>
            <a:ext cx="10515240" cy="4350960"/>
          </a:xfrm>
          <a:prstGeom prst="rect">
            <a:avLst/>
          </a:prstGeom>
          <a:noFill/>
          <a:ln>
            <a:noFill/>
          </a:ln>
        </p:spPr>
        <p:txBody>
          <a:bodyPr>
            <a:noAutofit/>
          </a:bodyPr>
          <a:p>
            <a:endParaRPr b="0" lang="en-US" sz="28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2800" spc="-1" strike="noStrike">
                <a:solidFill>
                  <a:srgbClr val="004f9b"/>
                </a:solidFill>
                <a:latin typeface="Tahoma"/>
              </a:rPr>
              <a:t>Neural Networks</a:t>
            </a:r>
            <a:endParaRPr b="0" lang="en-US" sz="2800" spc="-1" strike="noStrike">
              <a:solidFill>
                <a:srgbClr val="000000"/>
              </a:solidFill>
              <a:latin typeface="等线"/>
            </a:endParaRPr>
          </a:p>
        </p:txBody>
      </p:sp>
      <p:sp>
        <p:nvSpPr>
          <p:cNvPr id="82" name="TextShape 2"/>
          <p:cNvSpPr txBox="1"/>
          <p:nvPr/>
        </p:nvSpPr>
        <p:spPr>
          <a:xfrm>
            <a:off x="1005840" y="146304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ahoma"/>
              </a:rPr>
              <a:t>The advantage of CNN</a:t>
            </a:r>
            <a:endParaRPr b="0" lang="en-US" sz="28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 </a:t>
            </a:r>
            <a:r>
              <a:rPr b="0" lang="en-US" sz="2400" spc="-1" strike="noStrike">
                <a:solidFill>
                  <a:srgbClr val="000000"/>
                </a:solidFill>
                <a:latin typeface="Tahoma"/>
              </a:rPr>
              <a:t>before: pre-defined kernels extract a given feature from the image</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 </a:t>
            </a:r>
            <a:r>
              <a:rPr b="0" lang="en-US" sz="2400" spc="-1" strike="noStrike">
                <a:solidFill>
                  <a:srgbClr val="000000"/>
                </a:solidFill>
                <a:latin typeface="Tahoma"/>
              </a:rPr>
              <a:t>now: neural network learns the kernels to extract meaningful features from the image</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convolutional networks = neural networks that use convolution instead of normal matrix multiplication in at least one of their layers</a:t>
            </a:r>
            <a:endParaRPr b="0" lang="en-US"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2800" spc="-1" strike="noStrike">
                <a:solidFill>
                  <a:srgbClr val="004f9b"/>
                </a:solidFill>
                <a:latin typeface="Tahoma"/>
              </a:rPr>
              <a:t>Introduction to Convolutional neural networks</a:t>
            </a:r>
            <a:endParaRPr b="0" lang="en-US" sz="2800" spc="-1" strike="noStrike">
              <a:solidFill>
                <a:srgbClr val="000000"/>
              </a:solidFill>
              <a:latin typeface="等线"/>
            </a:endParaRPr>
          </a:p>
        </p:txBody>
      </p:sp>
      <p:sp>
        <p:nvSpPr>
          <p:cNvPr id="84" name="TextShape 2"/>
          <p:cNvSpPr txBox="1"/>
          <p:nvPr/>
        </p:nvSpPr>
        <p:spPr>
          <a:xfrm>
            <a:off x="838080" y="14097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ahoma"/>
              </a:rPr>
              <a:t>The advantage of CNN</a:t>
            </a:r>
            <a:endParaRPr b="0" lang="en-US" sz="28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 </a:t>
            </a:r>
            <a:r>
              <a:rPr b="0" lang="en-US" sz="2400" spc="-1" strike="noStrike">
                <a:solidFill>
                  <a:srgbClr val="000000"/>
                </a:solidFill>
                <a:latin typeface="Tahoma"/>
              </a:rPr>
              <a:t>before: pre-defined kernels extract a given feature from the image</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 </a:t>
            </a:r>
            <a:r>
              <a:rPr b="0" lang="en-US" sz="2400" spc="-1" strike="noStrike">
                <a:solidFill>
                  <a:srgbClr val="000000"/>
                </a:solidFill>
                <a:latin typeface="Tahoma"/>
              </a:rPr>
              <a:t>now: neural network learns the kernels to extract meaningful features from the image</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convolutional networks = neural networks that use convolution instead of normal matrix multiplication in at least one of their layers</a:t>
            </a:r>
            <a:endParaRPr b="0" lang="en-US" sz="2400" spc="-1" strike="noStrike">
              <a:solidFill>
                <a:srgbClr val="000000"/>
              </a:solidFill>
              <a:latin typeface="Tahoma"/>
            </a:endParaRPr>
          </a:p>
        </p:txBody>
      </p:sp>
      <p:pic>
        <p:nvPicPr>
          <p:cNvPr id="85" name="图片 6_0" descr=""/>
          <p:cNvPicPr/>
          <p:nvPr/>
        </p:nvPicPr>
        <p:blipFill>
          <a:blip r:embed="rId1"/>
          <a:stretch/>
        </p:blipFill>
        <p:spPr>
          <a:xfrm>
            <a:off x="2466360" y="4389120"/>
            <a:ext cx="2745720" cy="2183760"/>
          </a:xfrm>
          <a:prstGeom prst="rect">
            <a:avLst/>
          </a:prstGeom>
          <a:ln>
            <a:noFill/>
          </a:ln>
        </p:spPr>
      </p:pic>
      <p:pic>
        <p:nvPicPr>
          <p:cNvPr id="86" name="内容占位符 3_0" descr=""/>
          <p:cNvPicPr/>
          <p:nvPr/>
        </p:nvPicPr>
        <p:blipFill>
          <a:blip r:embed="rId2"/>
          <a:stretch/>
        </p:blipFill>
        <p:spPr>
          <a:xfrm>
            <a:off x="5748480" y="4127760"/>
            <a:ext cx="4208760" cy="23011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2800" spc="-1" strike="noStrike">
                <a:solidFill>
                  <a:srgbClr val="004f9b"/>
                </a:solidFill>
                <a:latin typeface="Tahoma"/>
              </a:rPr>
              <a:t>Introduction to Convolutional neural networks</a:t>
            </a:r>
            <a:endParaRPr b="0" lang="en-US" sz="2800" spc="-1" strike="noStrike">
              <a:solidFill>
                <a:srgbClr val="000000"/>
              </a:solidFill>
              <a:latin typeface="等线"/>
            </a:endParaRPr>
          </a:p>
        </p:txBody>
      </p:sp>
      <p:sp>
        <p:nvSpPr>
          <p:cNvPr id="88"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ahoma"/>
              </a:rPr>
              <a:t>The structure of CNN</a:t>
            </a:r>
            <a:endParaRPr b="0" lang="en-US" sz="28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 </a:t>
            </a:r>
            <a:r>
              <a:rPr b="0" lang="en-US" sz="2400" spc="-1" strike="noStrike">
                <a:solidFill>
                  <a:srgbClr val="000000"/>
                </a:solidFill>
                <a:latin typeface="Tahoma"/>
              </a:rPr>
              <a:t>convolutional layer, pooling layer, fully-connected layer</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first stack CONV-ReLU layers, followed by POOL</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then Repeat this pattern until image has been merged spatially to a small size</a:t>
            </a:r>
            <a:endParaRPr b="0" lang="en-US" sz="2400" spc="-1" strike="noStrike">
              <a:solidFill>
                <a:srgbClr val="000000"/>
              </a:solidFill>
              <a:latin typeface="Tahoma"/>
            </a:endParaRPr>
          </a:p>
          <a:p>
            <a:endParaRPr b="0" lang="en-US" sz="2400" spc="-1" strike="noStrike">
              <a:solidFill>
                <a:srgbClr val="000000"/>
              </a:solidFill>
              <a:latin typeface="Tahoma"/>
            </a:endParaRPr>
          </a:p>
          <a:p>
            <a:endParaRPr b="0" lang="en-US"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2800" spc="-1" strike="noStrike">
                <a:solidFill>
                  <a:srgbClr val="004f9b"/>
                </a:solidFill>
                <a:latin typeface="Tahoma"/>
              </a:rPr>
              <a:t>Introduction to Convolutional neural networks</a:t>
            </a:r>
            <a:endParaRPr b="0" lang="en-US" sz="2800" spc="-1" strike="noStrike">
              <a:solidFill>
                <a:srgbClr val="000000"/>
              </a:solidFill>
              <a:latin typeface="等线"/>
            </a:endParaRPr>
          </a:p>
        </p:txBody>
      </p:sp>
      <p:sp>
        <p:nvSpPr>
          <p:cNvPr id="90" name="TextShape 2"/>
          <p:cNvSpPr txBox="1"/>
          <p:nvPr/>
        </p:nvSpPr>
        <p:spPr>
          <a:xfrm>
            <a:off x="756000" y="138672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ahoma"/>
              </a:rPr>
              <a:t>The function of layers</a:t>
            </a:r>
            <a:endParaRPr b="0" lang="en-US" sz="28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convolutional layer : the network will learn filters that activate when they see some type of visual feature such as an edge of some orientation or a blotch of some color on the first layer</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pooling layer :it reduces the spatial size of the representation to reduce the amount of parameters and computation in the network, and hence to also control overfitting.</a:t>
            </a:r>
            <a:endParaRPr b="0" lang="en-US" sz="2400" spc="-1" strike="noStrike">
              <a:solidFill>
                <a:srgbClr val="000000"/>
              </a:solidFill>
              <a:latin typeface="Tahoma"/>
            </a:endParaRPr>
          </a:p>
          <a:p>
            <a:endParaRPr b="0" lang="en-US" sz="2400" spc="-1" strike="noStrike">
              <a:solidFill>
                <a:srgbClr val="000000"/>
              </a:solidFill>
              <a:latin typeface="Tahoma"/>
            </a:endParaRPr>
          </a:p>
          <a:p>
            <a:endParaRPr b="0" lang="en-US" sz="2400" spc="-1" strike="noStrike">
              <a:solidFill>
                <a:srgbClr val="000000"/>
              </a:solidFill>
              <a:latin typeface="Tahoma"/>
            </a:endParaRPr>
          </a:p>
          <a:p>
            <a:endParaRPr b="0" lang="en-US"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2800" spc="-1" strike="noStrike">
                <a:solidFill>
                  <a:srgbClr val="004f9b"/>
                </a:solidFill>
                <a:latin typeface="Tahoma"/>
              </a:rPr>
              <a:t>Introduction to Siamese Neural Networks </a:t>
            </a:r>
            <a:endParaRPr b="0" lang="en-US" sz="2800" spc="-1" strike="noStrike">
              <a:solidFill>
                <a:srgbClr val="000000"/>
              </a:solidFill>
              <a:latin typeface="等线"/>
            </a:endParaRPr>
          </a:p>
        </p:txBody>
      </p:sp>
      <p:pic>
        <p:nvPicPr>
          <p:cNvPr id="92" name="内容占位符 3" descr=""/>
          <p:cNvPicPr/>
          <p:nvPr/>
        </p:nvPicPr>
        <p:blipFill>
          <a:blip r:embed="rId1"/>
          <a:stretch/>
        </p:blipFill>
        <p:spPr>
          <a:xfrm>
            <a:off x="7639560" y="1816560"/>
            <a:ext cx="4154400" cy="4350960"/>
          </a:xfrm>
          <a:prstGeom prst="rect">
            <a:avLst/>
          </a:prstGeom>
          <a:ln>
            <a:noFill/>
          </a:ln>
        </p:spPr>
      </p:pic>
      <p:sp>
        <p:nvSpPr>
          <p:cNvPr id="93" name="CustomShape 2"/>
          <p:cNvSpPr/>
          <p:nvPr/>
        </p:nvSpPr>
        <p:spPr>
          <a:xfrm>
            <a:off x="932760" y="2295000"/>
            <a:ext cx="51476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ahoma"/>
                <a:ea typeface="Tahoma"/>
              </a:rPr>
              <a:t>The core idea of Siamese Neural Networks is applying the same convolutional neural network to extract features from the input two pictures and then distinguishing whether they belong to the same category by comparing the distance between their feature vectors.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2800" spc="-1" strike="noStrike">
                <a:solidFill>
                  <a:srgbClr val="004f9b"/>
                </a:solidFill>
                <a:latin typeface="Tahoma"/>
              </a:rPr>
              <a:t>Introduction to Siamese Neural Networks </a:t>
            </a:r>
            <a:endParaRPr b="0" lang="en-US" sz="2800" spc="-1" strike="noStrike">
              <a:solidFill>
                <a:srgbClr val="000000"/>
              </a:solidFill>
              <a:latin typeface="等线"/>
            </a:endParaRPr>
          </a:p>
        </p:txBody>
      </p:sp>
      <p:sp>
        <p:nvSpPr>
          <p:cNvPr id="95" name="TextShape 2"/>
          <p:cNvSpPr txBox="1"/>
          <p:nvPr/>
        </p:nvSpPr>
        <p:spPr>
          <a:xfrm>
            <a:off x="838080" y="1690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ahoma"/>
              </a:rPr>
              <a:t>Procedure</a:t>
            </a:r>
            <a:endParaRPr b="0" lang="en-US" sz="28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First design a convolutional neural network, mainly used to extract image features</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We can get a feature vector for each image by applying this neural network </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Subtract these two eigenvectors to get a new vector</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Input the subtraction to a fully connected layer to obtain a scalar</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Finally, use the sigmoid function to compare the results. If the two pictures are of the same category, the output should be close to 1. On the contrary, the output should be close to 0.</a:t>
            </a:r>
            <a:endParaRPr b="0" lang="en-US" sz="2400" spc="-1" strike="noStrike">
              <a:solidFill>
                <a:srgbClr val="000000"/>
              </a:solidFill>
              <a:latin typeface="Tahoma"/>
            </a:endParaRPr>
          </a:p>
          <a:p>
            <a:pPr marL="457200">
              <a:lnSpc>
                <a:spcPct val="90000"/>
              </a:lnSpc>
              <a:spcBef>
                <a:spcPts val="499"/>
              </a:spcBef>
              <a:tabLst>
                <a:tab algn="l" pos="0"/>
              </a:tabLst>
            </a:pPr>
            <a:endParaRPr b="0" lang="en-US" sz="2400" spc="-1" strike="noStrike">
              <a:solidFill>
                <a:srgbClr val="000000"/>
              </a:solidFill>
              <a:latin typeface="Tahoma"/>
            </a:endParaRPr>
          </a:p>
          <a:p>
            <a:endParaRPr b="0" lang="en-US"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2800" spc="-1" strike="noStrike">
                <a:solidFill>
                  <a:srgbClr val="004f9b"/>
                </a:solidFill>
                <a:latin typeface="Tahoma"/>
              </a:rPr>
              <a:t>Introduction to Siamese Neural Networks </a:t>
            </a:r>
            <a:endParaRPr b="0" lang="en-US" sz="2800" spc="-1" strike="noStrike">
              <a:solidFill>
                <a:srgbClr val="000000"/>
              </a:solidFill>
              <a:latin typeface="等线"/>
            </a:endParaRPr>
          </a:p>
        </p:txBody>
      </p:sp>
      <p:sp>
        <p:nvSpPr>
          <p:cNvPr id="9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ahoma"/>
              </a:rPr>
              <a:t>How to train a Siamese neural network</a:t>
            </a:r>
            <a:endParaRPr b="0" lang="en-US" sz="28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The distance between the predicted value and the actual value of the sigmoid output is calculated as the loss function. The loss function is the cross entropy between the output and the actual value which reflects the difference between the predicted and the actual value. This allows the parameters to be updated by backpropagation via gradient descent. The model mainly consists of two parts: convolutional neural network and fully connected neural network. The training process is to update the parameters of these two parts of the network.</a:t>
            </a:r>
            <a:endParaRPr b="0" lang="en-US"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2800" spc="-1" strike="noStrike">
                <a:solidFill>
                  <a:srgbClr val="004f9b"/>
                </a:solidFill>
                <a:latin typeface="Tahoma"/>
              </a:rPr>
              <a:t>Design decisions</a:t>
            </a:r>
            <a:endParaRPr b="0" lang="en-US" sz="2800" spc="-1" strike="noStrike">
              <a:solidFill>
                <a:srgbClr val="000000"/>
              </a:solidFill>
              <a:latin typeface="等线"/>
            </a:endParaRPr>
          </a:p>
        </p:txBody>
      </p:sp>
      <p:sp>
        <p:nvSpPr>
          <p:cNvPr id="9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ahoma"/>
              </a:rPr>
              <a:t>Functions for each code</a:t>
            </a:r>
            <a:endParaRPr b="0" lang="en-US" sz="28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dataLoader : transform the image to data</a:t>
            </a:r>
            <a:endParaRPr b="0" lang="en-US" sz="2400" spc="-1" strike="noStrike">
              <a:solidFill>
                <a:srgbClr val="000000"/>
              </a:solidFill>
              <a:latin typeface="Tahoma"/>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ahoma"/>
              </a:rPr>
              <a:t>datahandler : use Siamese neural network to extract the feature vector</a:t>
            </a:r>
            <a:endParaRPr b="0" lang="en-US" sz="2400" spc="-1" strike="noStrike">
              <a:solidFill>
                <a:srgbClr val="000000"/>
              </a:solidFill>
              <a:latin typeface="Tahoma"/>
            </a:endParaRPr>
          </a:p>
          <a:p>
            <a:endParaRPr b="0" lang="en-US" sz="2400" spc="-1" strike="noStrike">
              <a:solidFill>
                <a:srgbClr val="000000"/>
              </a:solidFill>
              <a:latin typeface="Tahom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289</TotalTime>
  <Application>LibreOffice/6.4.7.2$Linux_X86_64 LibreOffice_project/40$Build-2</Application>
  <Words>456</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2022-01-21T18:16:54Z</dcterms:created>
  <dc:creator>Zhang Shihao</dc:creator>
  <dc:description/>
  <dc:language>en-US</dc:language>
  <cp:lastModifiedBy/>
  <dcterms:modified xsi:type="dcterms:W3CDTF">2022-01-29T21:04:58Z</dcterms:modified>
  <cp:revision>10</cp:revision>
  <dc:subject/>
  <dc:title>Image similarity Estimation using Siamese Neural Networks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