
<file path=[Content_Types].xml><?xml version="1.0" encoding="utf-8"?>
<Types xmlns="http://schemas.openxmlformats.org/package/2006/content-types">
  <Default ContentType="image/x-wmf" Extension="wmf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jpeg" Extension="jpeg"/>
  <Default ContentType="application/vnd.openxmlformats-package.relationships+xml" Extension="rels"/>
  <Default ContentType="image/x-emf" Extension="emf"/>
  <Default ContentType="application/vnd.openxmlformats-officedocument.wordprocessingml.document" Extension="docx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C9C43-E4FC-453D-B0E7-C4698F48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19878E-44AD-495D-AA38-8AABB6CB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BEDEF3-BC71-49C1-BA67-900211F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E752A1-632F-4DA5-B4D6-CF4F1806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B22AA-ABB1-4A90-89C3-5DCCB3D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34B1D-3A8C-49E8-8914-8D62CFB6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85BC2B-4DC8-4FC3-82AC-458604138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776F08-F00B-4B49-BF6E-67AB4721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22BA4E-C9C6-499B-81D5-CD0C2A29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922E21-3EDA-4BB5-A581-E302A33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3C2BE5-73D9-479E-90B3-00886EE61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856144-30E5-4D41-9895-43CA9D145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7357C7-2FEC-4732-BDC2-A9182AF2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DD37F-D6D0-41B6-BCD0-E5B0BE3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48F5E5-9600-4835-8461-71F19F09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96290-F892-4500-BF15-5E841B20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716683-8F77-4F0E-B089-9F5BE3A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AE464-2BF4-4ED9-AEE6-2744C985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157B0-002B-40B7-A0C3-365005F0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5A353-81EF-43F2-81F5-657422B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0F1E-3BC0-4120-A70A-075AF7A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AAD8D8-E844-4320-AD66-897AB20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D9935-C6D7-48AE-8229-72C3D0B4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F9119B-8C52-409E-A436-33727765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49B787-2F2A-4116-875E-96644CE2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077A-63A9-4A1F-A2C9-DE04A4EB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C603C-E031-4C09-8BA9-18801701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198629-470D-4A82-B9DA-B7EF5E67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0CB5D4-F301-4ADF-9D6A-EAEC8644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4117B-0A0D-4810-9377-00ECAD21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86B040-5829-4558-B4F4-086A91BF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F905B-33C4-4383-832C-30495A00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79BFE6-9135-4A6C-8BE4-8ABE3037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5B295E-52B1-433B-9C0F-C9E0C712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3867D8-F211-4076-A181-23D2D40A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54ECAF-A2BA-4AA8-9D68-C365AB2A5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D8B73A-BA97-44E9-8805-80090A1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6FF05A-5523-4CBF-8FD3-4DFC75A5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675F6D-5E8D-4F09-B2E0-F77C494E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8F093-72B5-42BB-A31E-28772D2B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7B6C35-7A57-461D-AC41-6BCC4409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AA935C-731C-4F4A-9854-4B6327F9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643AAF-E822-4446-BBA2-4310E7BE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14D085-9460-4864-A3A8-FFE2785E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B84157C-2732-49FD-8E36-6564A6B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6CA6E5-D1F0-4C19-A7A0-B2DC7B4F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38CC6-86E7-4EB4-B2AD-5137C584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C215B-9918-439E-A421-72577912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04497B-6E18-46EF-8A6B-970158DE7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3FDC6B-4FE9-44BC-9ED8-11E6C028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A0A8E5-C1D2-4959-A298-155C1699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D834DD-8F6F-4652-AEC3-472D13F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77701-9A8E-4882-894D-15FA7C45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DA26970-1FD7-4218-9874-DCA6BD58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44AAD2-28F5-4AE1-A628-1669EA7A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5698FC-4829-4BE5-B7D6-7C293F6D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A0BA3F-0468-4AF4-9F6D-923833D6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C3C298-D0BC-467C-9D4A-41977E20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23BB43B-5C4A-451B-AA33-B1B587F8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B20392-593F-457C-946A-96CDC1D0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93FC7-8176-4E02-BB00-BEFE5C6B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F3D7-7D00-4C51-980A-44C0D1683D96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0B746-63C6-417F-B1CD-F28381CBD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5D6209-53AE-4F02-B373-1DDE46C9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7FE8-C271-4EC5-AF14-2D5B66B9D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care@casagrand.co.i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64EF09-DE23-4E55-9C0D-CB24AA00F6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FCE1D5-3E97-4864-94BB-067C90478D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11594A-C53C-47F8-A3FF-FF2809538018}"/>
              </a:ext>
            </a:extLst>
          </p:cNvPr>
          <p:cNvSpPr txBox="1"/>
          <p:nvPr/>
        </p:nvSpPr>
        <p:spPr>
          <a:xfrm>
            <a:off x="1110341" y="328153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9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C61062-DEBB-456C-BF22-3FC93D123F3C}"/>
              </a:ext>
            </a:extLst>
          </p:cNvPr>
          <p:cNvSpPr txBox="1"/>
          <p:nvPr/>
        </p:nvSpPr>
        <p:spPr>
          <a:xfrm>
            <a:off x="1075800" y="556659"/>
            <a:ext cx="8583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Casagrand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Builder Private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Limited, a dynamic and fast growing real estate development company in the city of Chennai, was founded in the financial year 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2003-2004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Company has sold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 million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sq.ft of residential spaces covering 68 projects across 5 cities (Chennai, Coimbatore, Bengaluru,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Hyderabad &amp; Kodai)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with a highly satisfied customer base of 4000+ families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Casagrand is a professionally managed organization with a very young management team which is focussed on delivering the best to its customers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have been in existence in the market for the past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years and have earned a reputation amidst our customers for the following reasons: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Ethics &amp; value driven organization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Ability to conceptualize ideal plans for development of good residential spaces which are easily absorbed in the market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Executing projects at a healthy speed with efficiency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Delivering a product with utmost quality and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97"/>
            <a:ext cx="12223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708838" y="495310"/>
            <a:ext cx="69141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Buying a home is a lifetime dream for every one of 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time of booking till the handover, we sail through a mixed set of questions in our minds for which we need answers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concerns in the mind frame are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110341" y="688076"/>
            <a:ext cx="366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POINTS OF DISCUSSION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34D2C7-19B0-4383-8E81-D0ABD88081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8D5D33-8F6E-497C-B56D-660DE072383C}"/>
              </a:ext>
            </a:extLst>
          </p:cNvPr>
          <p:cNvSpPr txBox="1"/>
          <p:nvPr/>
        </p:nvSpPr>
        <p:spPr>
          <a:xfrm>
            <a:off x="1110341" y="688076"/>
            <a:ext cx="3666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9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STRUCTURE &amp; ESCALATION 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57CED4-02D8-4CC0-AB3F-8D595BE7C1C7}"/>
              </a:ext>
            </a:extLst>
          </p:cNvPr>
          <p:cNvSpPr/>
          <p:nvPr/>
        </p:nvSpPr>
        <p:spPr>
          <a:xfrm>
            <a:off x="5925814" y="5057721"/>
            <a:ext cx="5105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request customers to keep a mail record of all the interactions as it will zero down any point of dispute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5888E0E-E958-4EA1-8624-9BC0558CCD26}"/>
              </a:ext>
            </a:extLst>
          </p:cNvPr>
          <p:cNvSpPr txBox="1">
            <a:spLocks/>
          </p:cNvSpPr>
          <p:nvPr/>
        </p:nvSpPr>
        <p:spPr>
          <a:xfrm>
            <a:off x="1110341" y="1642183"/>
            <a:ext cx="69441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Managers are assigned to projects &amp; will be responsible for all customer concerns / issues / queries / requests.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Customers are requested only to interact with the RM’s for all their requirements as this will ensure perfect hierarchy and systematic issue to be reported at levels of escalation.</a:t>
            </a: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880642-32FD-4BF0-A2B6-37BD2EED47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377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1816664-486C-441D-A81B-910BDB1A0CB1}"/>
              </a:ext>
            </a:extLst>
          </p:cNvPr>
          <p:cNvSpPr txBox="1">
            <a:spLocks/>
          </p:cNvSpPr>
          <p:nvPr/>
        </p:nvSpPr>
        <p:spPr>
          <a:xfrm>
            <a:off x="1110341" y="1524000"/>
            <a:ext cx="7344382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efforts have been put to assimilate all the possible questions which, as a home buyer, each customer  would have. 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further enquiries or clarity, please feel free to reach out to the Relationship Manager assigned to you, who will be equipped to provide the necessary support. 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your better understanding and information, we have drafted few FAQ’s with the answers in the below word document. Please double click on the icon to open the file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F803D1-B125-442C-9E3C-7353A2A1D0E3}"/>
              </a:ext>
            </a:extLst>
          </p:cNvPr>
          <p:cNvSpPr txBox="1"/>
          <p:nvPr/>
        </p:nvSpPr>
        <p:spPr>
          <a:xfrm>
            <a:off x="1110341" y="688076"/>
            <a:ext cx="492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2">
                    <a:lumMod val="25000"/>
                  </a:schemeClr>
                </a:solidFill>
              </a:rPr>
              <a:t>WHEN? WHAT? HOW? WHY?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56A646-81D0-4745-96F1-5A00BAE915E4}"/>
              </a:ext>
            </a:extLst>
          </p:cNvPr>
          <p:cNvSpPr txBox="1"/>
          <p:nvPr/>
        </p:nvSpPr>
        <p:spPr>
          <a:xfrm>
            <a:off x="8911891" y="2620672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Please  double click on the icon and it will open into a full word doc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33526"/>
              </p:ext>
            </p:extLst>
          </p:nvPr>
        </p:nvGraphicFramePr>
        <p:xfrm>
          <a:off x="8979408" y="1769488"/>
          <a:ext cx="1541365" cy="130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79408" y="1769488"/>
                        <a:ext cx="1541365" cy="1300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2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D3C3AD-E02A-4A98-AEBB-C7E47DE18B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994A49-FB62-4CDC-92FD-0BEA23A0A574}"/>
              </a:ext>
            </a:extLst>
          </p:cNvPr>
          <p:cNvSpPr txBox="1"/>
          <p:nvPr/>
        </p:nvSpPr>
        <p:spPr>
          <a:xfrm>
            <a:off x="1110341" y="688076"/>
            <a:ext cx="3275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9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TDS PAYMENT &amp; STEPWISE GUIDE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4171" y="3946848"/>
            <a:ext cx="2025737" cy="1878559"/>
            <a:chOff x="2359651" y="3946848"/>
            <a:chExt cx="2025737" cy="1878559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xmlns="" id="{58924F8B-ADB5-4C20-999A-0C6E234293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179609"/>
                </p:ext>
              </p:extLst>
            </p:nvPr>
          </p:nvGraphicFramePr>
          <p:xfrm>
            <a:off x="2359651" y="3946848"/>
            <a:ext cx="2025737" cy="1519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Acrobat Document" r:id="rId4" imgW="5486400" imgH="4114800" progId="AcroExch.Document.DC">
                    <p:embed/>
                  </p:oleObj>
                </mc:Choice>
                <mc:Fallback>
                  <p:oleObj name="Acrobat Document" r:id="rId4" imgW="5486400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59651" y="3946848"/>
                          <a:ext cx="2025737" cy="15193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CE0DD53-2289-47C4-BD1B-5FD8C0F3089D}"/>
                </a:ext>
              </a:extLst>
            </p:cNvPr>
            <p:cNvSpPr/>
            <p:nvPr/>
          </p:nvSpPr>
          <p:spPr>
            <a:xfrm>
              <a:off x="2359651" y="5456075"/>
              <a:ext cx="2025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Online Payment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41864" y="3946848"/>
            <a:ext cx="2025737" cy="1888635"/>
            <a:chOff x="4990376" y="3946848"/>
            <a:chExt cx="2025737" cy="1888635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9A319713-B43F-4D2F-8210-0DA7220D68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200779"/>
                </p:ext>
              </p:extLst>
            </p:nvPr>
          </p:nvGraphicFramePr>
          <p:xfrm>
            <a:off x="4990376" y="3946848"/>
            <a:ext cx="2012302" cy="1509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Acrobat Document" r:id="rId6" imgW="5486400" imgH="4114800" progId="AcroExch.Document.DC">
                    <p:embed/>
                  </p:oleObj>
                </mc:Choice>
                <mc:Fallback>
                  <p:oleObj name="Acrobat Document" r:id="rId6" imgW="5486400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90376" y="3946848"/>
                          <a:ext cx="2012302" cy="15092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13CE8C8-7FF6-4D5F-B368-6B5AA1187ED6}"/>
                </a:ext>
              </a:extLst>
            </p:cNvPr>
            <p:cNvSpPr/>
            <p:nvPr/>
          </p:nvSpPr>
          <p:spPr>
            <a:xfrm>
              <a:off x="4990376" y="5466151"/>
              <a:ext cx="2025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Offline Payment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7E6F06-2476-494C-97EF-9AA82AD341F7}"/>
              </a:ext>
            </a:extLst>
          </p:cNvPr>
          <p:cNvSpPr txBox="1"/>
          <p:nvPr/>
        </p:nvSpPr>
        <p:spPr>
          <a:xfrm>
            <a:off x="8533673" y="4471190"/>
            <a:ext cx="1511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Please  double click on the icon and it will open into a full Acrobat Viewer pdf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13CE8C8-7FF6-4D5F-B368-6B5AA1187ED6}"/>
              </a:ext>
            </a:extLst>
          </p:cNvPr>
          <p:cNvSpPr/>
          <p:nvPr/>
        </p:nvSpPr>
        <p:spPr>
          <a:xfrm>
            <a:off x="5498349" y="5474463"/>
            <a:ext cx="255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 16b Generation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0540"/>
              </p:ext>
            </p:extLst>
          </p:nvPr>
        </p:nvGraphicFramePr>
        <p:xfrm>
          <a:off x="5498349" y="4315231"/>
          <a:ext cx="2055881" cy="173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Acrobat Document" showAsIcon="1" r:id="rId7" imgW="914400" imgH="771480" progId="AcroExch.Document.11">
                  <p:embed/>
                </p:oleObj>
              </mc:Choice>
              <mc:Fallback>
                <p:oleObj name="Acrobat Document" showAsIcon="1" r:id="rId7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8349" y="4315231"/>
                        <a:ext cx="2055881" cy="173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4A0620-1747-4164-B730-1F2435B8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0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3BFDF7-4CD3-425C-8D10-F9945DED6154}"/>
              </a:ext>
            </a:extLst>
          </p:cNvPr>
          <p:cNvSpPr txBox="1"/>
          <p:nvPr/>
        </p:nvSpPr>
        <p:spPr>
          <a:xfrm>
            <a:off x="307445" y="8015"/>
            <a:ext cx="492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2">
                    <a:lumMod val="25000"/>
                  </a:schemeClr>
                </a:solidFill>
              </a:rPr>
              <a:t>YOUR FEEDBACK IS IMPORTANT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7F09D4B-B7C5-46A4-9E9B-1C2E2053A9C5}"/>
              </a:ext>
            </a:extLst>
          </p:cNvPr>
          <p:cNvSpPr txBox="1">
            <a:spLocks/>
          </p:cNvSpPr>
          <p:nvPr/>
        </p:nvSpPr>
        <p:spPr>
          <a:xfrm>
            <a:off x="2015412" y="4795319"/>
            <a:ext cx="6223519" cy="129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is not only a grievance cell,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express your appreciation, recognition and gratitude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7A90EA1-5299-4298-B3BE-909D06553A55}"/>
              </a:ext>
            </a:extLst>
          </p:cNvPr>
          <p:cNvSpPr txBox="1">
            <a:spLocks/>
          </p:cNvSpPr>
          <p:nvPr/>
        </p:nvSpPr>
        <p:spPr>
          <a:xfrm>
            <a:off x="831357" y="683634"/>
            <a:ext cx="8591628" cy="362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Nodal Cell: </a:t>
            </a:r>
            <a:endParaRPr lang="en-US" sz="1800" b="1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8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created 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to address your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grievances 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iCare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any general feedback you can send a mail to: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icare@casagrand.co.in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inputs are invaluable to us and will only help us improve and serve you better.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you to post serious issues of HIGH CONCERN ONLY and not day to day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6541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859977-4F5F-4F75-95BE-0F6BBA5BAF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992" y="0"/>
            <a:ext cx="1221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