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7" r:id="rId2"/>
    <p:sldId id="281" r:id="rId3"/>
    <p:sldId id="271" r:id="rId4"/>
    <p:sldId id="268" r:id="rId5"/>
    <p:sldId id="269" r:id="rId6"/>
    <p:sldId id="282" r:id="rId7"/>
    <p:sldId id="276" r:id="rId8"/>
    <p:sldId id="270" r:id="rId9"/>
    <p:sldId id="272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99E81-878D-4C9F-885B-7C0733E0FC93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9EA31404-17A4-4BD3-AEF6-CBE5142617DE}">
      <dgm:prSet phldrT="[Text]" custT="1"/>
      <dgm:spPr/>
      <dgm:t>
        <a:bodyPr/>
        <a:lstStyle/>
        <a:p>
          <a:r>
            <a:rPr lang="en-US" sz="1400" dirty="0"/>
            <a:t>Computer/mobile Generated Data </a:t>
          </a:r>
        </a:p>
        <a:p>
          <a:r>
            <a:rPr lang="en-US" sz="1400" b="1" dirty="0"/>
            <a:t>(Augment)</a:t>
          </a:r>
        </a:p>
      </dgm:t>
    </dgm:pt>
    <dgm:pt modelId="{91346C11-6291-41D4-85EC-E3551F5748C1}" type="parTrans" cxnId="{4722B937-0813-44B7-9D70-BE5E461EF7BE}">
      <dgm:prSet/>
      <dgm:spPr/>
      <dgm:t>
        <a:bodyPr/>
        <a:lstStyle/>
        <a:p>
          <a:endParaRPr lang="en-US"/>
        </a:p>
      </dgm:t>
    </dgm:pt>
    <dgm:pt modelId="{90152012-C8E0-4E9D-8094-C8AD26F6A300}" type="sibTrans" cxnId="{4722B937-0813-44B7-9D70-BE5E461EF7BE}">
      <dgm:prSet/>
      <dgm:spPr/>
      <dgm:t>
        <a:bodyPr/>
        <a:lstStyle/>
        <a:p>
          <a:endParaRPr lang="en-US"/>
        </a:p>
      </dgm:t>
    </dgm:pt>
    <dgm:pt modelId="{BD743033-EF68-47D2-881A-D19C7B23B113}">
      <dgm:prSet phldrT="[Text]" custT="1"/>
      <dgm:spPr/>
      <dgm:t>
        <a:bodyPr/>
        <a:lstStyle/>
        <a:p>
          <a:r>
            <a:rPr lang="en-US" sz="2000" b="1" dirty="0"/>
            <a:t>Augmented </a:t>
          </a:r>
        </a:p>
        <a:p>
          <a:r>
            <a:rPr lang="en-US" sz="2000" b="1" dirty="0"/>
            <a:t>Reality</a:t>
          </a:r>
        </a:p>
      </dgm:t>
    </dgm:pt>
    <dgm:pt modelId="{FBE44C49-4863-4DBE-AD1E-8BA2C2259EC2}" type="parTrans" cxnId="{5E5BD4A9-3AFE-4279-80BE-A1B885AC5B79}">
      <dgm:prSet/>
      <dgm:spPr/>
      <dgm:t>
        <a:bodyPr/>
        <a:lstStyle/>
        <a:p>
          <a:endParaRPr lang="en-US"/>
        </a:p>
      </dgm:t>
    </dgm:pt>
    <dgm:pt modelId="{3B707988-A563-48F9-87EF-2F93B72DF768}" type="sibTrans" cxnId="{5E5BD4A9-3AFE-4279-80BE-A1B885AC5B79}">
      <dgm:prSet/>
      <dgm:spPr/>
      <dgm:t>
        <a:bodyPr/>
        <a:lstStyle/>
        <a:p>
          <a:endParaRPr lang="en-US"/>
        </a:p>
      </dgm:t>
    </dgm:pt>
    <dgm:pt modelId="{A3E68483-B430-4FCC-A519-0F22633AE262}">
      <dgm:prSet phldrT="[Text]" custT="1"/>
      <dgm:spPr/>
      <dgm:t>
        <a:bodyPr/>
        <a:lstStyle/>
        <a:p>
          <a:r>
            <a:rPr lang="en-US" sz="1400" dirty="0"/>
            <a:t>Physical, real world </a:t>
          </a:r>
        </a:p>
        <a:p>
          <a:r>
            <a:rPr lang="en-US" sz="1400" dirty="0"/>
            <a:t>Environment</a:t>
          </a:r>
        </a:p>
        <a:p>
          <a:r>
            <a:rPr lang="en-US" sz="1400" b="1" dirty="0"/>
            <a:t>(Reality)</a:t>
          </a:r>
        </a:p>
      </dgm:t>
    </dgm:pt>
    <dgm:pt modelId="{3FC211C1-BA48-47CC-AD51-0B88F004D1CB}" type="sibTrans" cxnId="{B9D12320-C831-4798-8D3A-EC6064F1E4A1}">
      <dgm:prSet/>
      <dgm:spPr/>
      <dgm:t>
        <a:bodyPr/>
        <a:lstStyle/>
        <a:p>
          <a:endParaRPr lang="en-US"/>
        </a:p>
      </dgm:t>
    </dgm:pt>
    <dgm:pt modelId="{F014E026-E7C2-493B-A9A6-B96148F7845E}" type="parTrans" cxnId="{B9D12320-C831-4798-8D3A-EC6064F1E4A1}">
      <dgm:prSet/>
      <dgm:spPr/>
      <dgm:t>
        <a:bodyPr/>
        <a:lstStyle/>
        <a:p>
          <a:endParaRPr lang="en-US"/>
        </a:p>
      </dgm:t>
    </dgm:pt>
    <dgm:pt modelId="{00F2AD25-B498-4C58-9512-1A75B4ABC6F8}" type="pres">
      <dgm:prSet presAssocID="{5E799E81-878D-4C9F-885B-7C0733E0FC93}" presName="Name0" presStyleCnt="0">
        <dgm:presLayoutVars>
          <dgm:dir/>
          <dgm:resizeHandles val="exact"/>
        </dgm:presLayoutVars>
      </dgm:prSet>
      <dgm:spPr/>
    </dgm:pt>
    <dgm:pt modelId="{E2AED0B4-8504-4774-9111-CC2530B49BC6}" type="pres">
      <dgm:prSet presAssocID="{5E799E81-878D-4C9F-885B-7C0733E0FC93}" presName="vNodes" presStyleCnt="0"/>
      <dgm:spPr/>
    </dgm:pt>
    <dgm:pt modelId="{6020AB3E-A4E1-4601-B8C3-2477858AF56B}" type="pres">
      <dgm:prSet presAssocID="{9EA31404-17A4-4BD3-AEF6-CBE5142617DE}" presName="node" presStyleLbl="node1" presStyleIdx="0" presStyleCnt="3" custScaleX="189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44C3-441F-4BB0-8839-DEC1627610CF}" type="pres">
      <dgm:prSet presAssocID="{90152012-C8E0-4E9D-8094-C8AD26F6A300}" presName="spacerT" presStyleCnt="0"/>
      <dgm:spPr/>
    </dgm:pt>
    <dgm:pt modelId="{D13FF062-FF6D-4447-BD6B-5604621A39B0}" type="pres">
      <dgm:prSet presAssocID="{90152012-C8E0-4E9D-8094-C8AD26F6A3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F4BF4AD-99B1-4FF2-B7A7-056C9122DF4F}" type="pres">
      <dgm:prSet presAssocID="{90152012-C8E0-4E9D-8094-C8AD26F6A300}" presName="spacerB" presStyleCnt="0"/>
      <dgm:spPr/>
    </dgm:pt>
    <dgm:pt modelId="{534B0018-959A-4D72-9ACB-F3C9A642B2FE}" type="pres">
      <dgm:prSet presAssocID="{A3E68483-B430-4FCC-A519-0F22633AE262}" presName="node" presStyleLbl="node1" presStyleIdx="1" presStyleCnt="3" custScaleX="189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E4D9E-F9CB-44ED-A305-8E4DA5EE0CE4}" type="pres">
      <dgm:prSet presAssocID="{5E799E81-878D-4C9F-885B-7C0733E0FC9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8EFBFB0B-1961-440E-AB10-5ED26D2E0A40}" type="pres">
      <dgm:prSet presAssocID="{5E799E81-878D-4C9F-885B-7C0733E0FC9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09902B0-5581-473C-87AF-2E220711BF67}" type="pres">
      <dgm:prSet presAssocID="{5E799E81-878D-4C9F-885B-7C0733E0FC9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2D74B-3249-49E9-8B18-588D0E23789E}" type="presOf" srcId="{3FC211C1-BA48-47CC-AD51-0B88F004D1CB}" destId="{CD7E4D9E-F9CB-44ED-A305-8E4DA5EE0CE4}" srcOrd="0" destOrd="0" presId="urn:microsoft.com/office/officeart/2005/8/layout/equation2"/>
    <dgm:cxn modelId="{5E5BD4A9-3AFE-4279-80BE-A1B885AC5B79}" srcId="{5E799E81-878D-4C9F-885B-7C0733E0FC93}" destId="{BD743033-EF68-47D2-881A-D19C7B23B113}" srcOrd="2" destOrd="0" parTransId="{FBE44C49-4863-4DBE-AD1E-8BA2C2259EC2}" sibTransId="{3B707988-A563-48F9-87EF-2F93B72DF768}"/>
    <dgm:cxn modelId="{B9D12320-C831-4798-8D3A-EC6064F1E4A1}" srcId="{5E799E81-878D-4C9F-885B-7C0733E0FC93}" destId="{A3E68483-B430-4FCC-A519-0F22633AE262}" srcOrd="1" destOrd="0" parTransId="{F014E026-E7C2-493B-A9A6-B96148F7845E}" sibTransId="{3FC211C1-BA48-47CC-AD51-0B88F004D1CB}"/>
    <dgm:cxn modelId="{7C3AB91D-8DF5-45CC-9ACA-9A37BA5C4A28}" type="presOf" srcId="{3FC211C1-BA48-47CC-AD51-0B88F004D1CB}" destId="{8EFBFB0B-1961-440E-AB10-5ED26D2E0A40}" srcOrd="1" destOrd="0" presId="urn:microsoft.com/office/officeart/2005/8/layout/equation2"/>
    <dgm:cxn modelId="{0DB2D93C-8FCC-4A87-8512-6E99A34ED4AB}" type="presOf" srcId="{A3E68483-B430-4FCC-A519-0F22633AE262}" destId="{534B0018-959A-4D72-9ACB-F3C9A642B2FE}" srcOrd="0" destOrd="0" presId="urn:microsoft.com/office/officeart/2005/8/layout/equation2"/>
    <dgm:cxn modelId="{18D6415A-3719-4DA8-AC23-5F945DCF41CD}" type="presOf" srcId="{9EA31404-17A4-4BD3-AEF6-CBE5142617DE}" destId="{6020AB3E-A4E1-4601-B8C3-2477858AF56B}" srcOrd="0" destOrd="0" presId="urn:microsoft.com/office/officeart/2005/8/layout/equation2"/>
    <dgm:cxn modelId="{4722B937-0813-44B7-9D70-BE5E461EF7BE}" srcId="{5E799E81-878D-4C9F-885B-7C0733E0FC93}" destId="{9EA31404-17A4-4BD3-AEF6-CBE5142617DE}" srcOrd="0" destOrd="0" parTransId="{91346C11-6291-41D4-85EC-E3551F5748C1}" sibTransId="{90152012-C8E0-4E9D-8094-C8AD26F6A300}"/>
    <dgm:cxn modelId="{14E4351B-B272-4226-9D02-64261099D864}" type="presOf" srcId="{90152012-C8E0-4E9D-8094-C8AD26F6A300}" destId="{D13FF062-FF6D-4447-BD6B-5604621A39B0}" srcOrd="0" destOrd="0" presId="urn:microsoft.com/office/officeart/2005/8/layout/equation2"/>
    <dgm:cxn modelId="{723B9D21-EF0B-4607-9B1D-DACD57882568}" type="presOf" srcId="{5E799E81-878D-4C9F-885B-7C0733E0FC93}" destId="{00F2AD25-B498-4C58-9512-1A75B4ABC6F8}" srcOrd="0" destOrd="0" presId="urn:microsoft.com/office/officeart/2005/8/layout/equation2"/>
    <dgm:cxn modelId="{E8771527-A532-4C25-BD29-2459CD14CC93}" type="presOf" srcId="{BD743033-EF68-47D2-881A-D19C7B23B113}" destId="{109902B0-5581-473C-87AF-2E220711BF67}" srcOrd="0" destOrd="0" presId="urn:microsoft.com/office/officeart/2005/8/layout/equation2"/>
    <dgm:cxn modelId="{AF35F671-7333-4BAF-92CA-E607D5E32E2A}" type="presParOf" srcId="{00F2AD25-B498-4C58-9512-1A75B4ABC6F8}" destId="{E2AED0B4-8504-4774-9111-CC2530B49BC6}" srcOrd="0" destOrd="0" presId="urn:microsoft.com/office/officeart/2005/8/layout/equation2"/>
    <dgm:cxn modelId="{9105D1D7-064F-497C-A0C3-17C8CCCBFF48}" type="presParOf" srcId="{E2AED0B4-8504-4774-9111-CC2530B49BC6}" destId="{6020AB3E-A4E1-4601-B8C3-2477858AF56B}" srcOrd="0" destOrd="0" presId="urn:microsoft.com/office/officeart/2005/8/layout/equation2"/>
    <dgm:cxn modelId="{D15ABAF8-BF5D-4CDB-8CB8-F9143A1B947B}" type="presParOf" srcId="{E2AED0B4-8504-4774-9111-CC2530B49BC6}" destId="{3F7B44C3-441F-4BB0-8839-DEC1627610CF}" srcOrd="1" destOrd="0" presId="urn:microsoft.com/office/officeart/2005/8/layout/equation2"/>
    <dgm:cxn modelId="{A4B29631-D4E9-418C-9460-F72326D25913}" type="presParOf" srcId="{E2AED0B4-8504-4774-9111-CC2530B49BC6}" destId="{D13FF062-FF6D-4447-BD6B-5604621A39B0}" srcOrd="2" destOrd="0" presId="urn:microsoft.com/office/officeart/2005/8/layout/equation2"/>
    <dgm:cxn modelId="{68D069C7-9725-42BF-976E-6FEEE691BCA4}" type="presParOf" srcId="{E2AED0B4-8504-4774-9111-CC2530B49BC6}" destId="{5F4BF4AD-99B1-4FF2-B7A7-056C9122DF4F}" srcOrd="3" destOrd="0" presId="urn:microsoft.com/office/officeart/2005/8/layout/equation2"/>
    <dgm:cxn modelId="{F9E5EA6D-8EEE-4085-8387-F9DB177CDD11}" type="presParOf" srcId="{E2AED0B4-8504-4774-9111-CC2530B49BC6}" destId="{534B0018-959A-4D72-9ACB-F3C9A642B2FE}" srcOrd="4" destOrd="0" presId="urn:microsoft.com/office/officeart/2005/8/layout/equation2"/>
    <dgm:cxn modelId="{6EA70F85-064F-4952-BF5D-440D7A4069EE}" type="presParOf" srcId="{00F2AD25-B498-4C58-9512-1A75B4ABC6F8}" destId="{CD7E4D9E-F9CB-44ED-A305-8E4DA5EE0CE4}" srcOrd="1" destOrd="0" presId="urn:microsoft.com/office/officeart/2005/8/layout/equation2"/>
    <dgm:cxn modelId="{E6E0272E-17CD-463C-86E3-A86FC44BEBC6}" type="presParOf" srcId="{CD7E4D9E-F9CB-44ED-A305-8E4DA5EE0CE4}" destId="{8EFBFB0B-1961-440E-AB10-5ED26D2E0A40}" srcOrd="0" destOrd="0" presId="urn:microsoft.com/office/officeart/2005/8/layout/equation2"/>
    <dgm:cxn modelId="{CE762199-5E73-4C2F-A4EE-EEB46865E444}" type="presParOf" srcId="{00F2AD25-B498-4C58-9512-1A75B4ABC6F8}" destId="{109902B0-5581-473C-87AF-2E220711BF6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AB3E-A4E1-4601-B8C3-2477858AF56B}">
      <dsp:nvSpPr>
        <dsp:cNvPr id="0" name=""/>
        <dsp:cNvSpPr/>
      </dsp:nvSpPr>
      <dsp:spPr>
        <a:xfrm>
          <a:off x="1702924" y="2014"/>
          <a:ext cx="2066506" cy="1088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Computer/mobile Generated Data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(Augment)</a:t>
          </a:r>
        </a:p>
      </dsp:txBody>
      <dsp:txXfrm>
        <a:off x="2005557" y="161417"/>
        <a:ext cx="1461240" cy="769665"/>
      </dsp:txXfrm>
    </dsp:sp>
    <dsp:sp modelId="{D13FF062-FF6D-4447-BD6B-5604621A39B0}">
      <dsp:nvSpPr>
        <dsp:cNvPr id="0" name=""/>
        <dsp:cNvSpPr/>
      </dsp:nvSpPr>
      <dsp:spPr>
        <a:xfrm>
          <a:off x="2420521" y="1178870"/>
          <a:ext cx="631313" cy="63131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04202" y="1420284"/>
        <a:ext cx="463951" cy="148485"/>
      </dsp:txXfrm>
    </dsp:sp>
    <dsp:sp modelId="{534B0018-959A-4D72-9ACB-F3C9A642B2FE}">
      <dsp:nvSpPr>
        <dsp:cNvPr id="0" name=""/>
        <dsp:cNvSpPr/>
      </dsp:nvSpPr>
      <dsp:spPr>
        <a:xfrm>
          <a:off x="1702924" y="1898567"/>
          <a:ext cx="2066506" cy="1088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Physical, real world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Environment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(Reality)</a:t>
          </a:r>
        </a:p>
      </dsp:txBody>
      <dsp:txXfrm>
        <a:off x="2005557" y="2057970"/>
        <a:ext cx="1461240" cy="769665"/>
      </dsp:txXfrm>
    </dsp:sp>
    <dsp:sp modelId="{CD7E4D9E-F9CB-44ED-A305-8E4DA5EE0CE4}">
      <dsp:nvSpPr>
        <dsp:cNvPr id="0" name=""/>
        <dsp:cNvSpPr/>
      </dsp:nvSpPr>
      <dsp:spPr>
        <a:xfrm>
          <a:off x="3932702" y="1292071"/>
          <a:ext cx="346133" cy="404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32702" y="1373053"/>
        <a:ext cx="242293" cy="242947"/>
      </dsp:txXfrm>
    </dsp:sp>
    <dsp:sp modelId="{109902B0-5581-473C-87AF-2E220711BF67}">
      <dsp:nvSpPr>
        <dsp:cNvPr id="0" name=""/>
        <dsp:cNvSpPr/>
      </dsp:nvSpPr>
      <dsp:spPr>
        <a:xfrm>
          <a:off x="4422514" y="406055"/>
          <a:ext cx="2176943" cy="2176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Augmented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Reality</a:t>
          </a:r>
        </a:p>
      </dsp:txBody>
      <dsp:txXfrm>
        <a:off x="4741320" y="724861"/>
        <a:ext cx="1539331" cy="153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7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9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6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1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4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7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8D603-50A5-4B9B-97B2-53A5F47F311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C921DA-8086-45C9-B415-CDDA2262598C}"/>
              </a:ext>
            </a:extLst>
          </p:cNvPr>
          <p:cNvSpPr txBox="1"/>
          <p:nvPr/>
        </p:nvSpPr>
        <p:spPr>
          <a:xfrm>
            <a:off x="1127231" y="4582220"/>
            <a:ext cx="1037638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Augmented Reality Interior Design Application</a:t>
            </a:r>
          </a:p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Hackaholics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4.0 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C921DA-8086-45C9-B415-CDDA2262598C}"/>
              </a:ext>
            </a:extLst>
          </p:cNvPr>
          <p:cNvSpPr txBox="1"/>
          <p:nvPr/>
        </p:nvSpPr>
        <p:spPr>
          <a:xfrm>
            <a:off x="1197988" y="744022"/>
            <a:ext cx="98315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Fixers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2" b="31024"/>
          <a:stretch/>
        </p:blipFill>
        <p:spPr>
          <a:xfrm>
            <a:off x="3732509" y="1963361"/>
            <a:ext cx="4762500" cy="207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4649"/>
            <a:ext cx="9601196" cy="3318936"/>
          </a:xfrm>
        </p:spPr>
        <p:txBody>
          <a:bodyPr/>
          <a:lstStyle/>
          <a:p>
            <a:r>
              <a:rPr lang="en-US" b="1" dirty="0"/>
              <a:t>Shop Experience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Improves customers purchase rates</a:t>
            </a:r>
          </a:p>
          <a:p>
            <a:pPr lvl="2"/>
            <a:r>
              <a:rPr lang="en-US" dirty="0"/>
              <a:t>Provide accurate product representations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Save effort</a:t>
            </a:r>
          </a:p>
          <a:p>
            <a:pPr lvl="2"/>
            <a:r>
              <a:rPr lang="en-US" dirty="0"/>
              <a:t>Do the right purchase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28" y="4282930"/>
            <a:ext cx="1047169" cy="1863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701" y="4251375"/>
            <a:ext cx="1049406" cy="18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14" y="4251850"/>
            <a:ext cx="1051644" cy="186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80" y="4255328"/>
            <a:ext cx="1051644" cy="1872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62" y="4260329"/>
            <a:ext cx="1058357" cy="186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4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Reduce return rate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Reduce the rate of returns</a:t>
            </a:r>
          </a:p>
          <a:p>
            <a:pPr lvl="2"/>
            <a:r>
              <a:rPr lang="en-US" dirty="0"/>
              <a:t>Improve profitability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Purchasing Accuracy</a:t>
            </a:r>
          </a:p>
          <a:p>
            <a:pPr lvl="2"/>
            <a:r>
              <a:rPr lang="en-US" dirty="0"/>
              <a:t>Save time</a:t>
            </a:r>
          </a:p>
          <a:p>
            <a:pPr lvl="2"/>
            <a:r>
              <a:rPr lang="en-US" dirty="0"/>
              <a:t>Save money</a:t>
            </a:r>
          </a:p>
        </p:txBody>
      </p:sp>
    </p:spTree>
    <p:extLst>
      <p:ext uri="{BB962C8B-B14F-4D97-AF65-F5344CB8AC3E}">
        <p14:creationId xmlns:p14="http://schemas.microsoft.com/office/powerpoint/2010/main" val="18818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 customer loyalty</a:t>
            </a:r>
          </a:p>
          <a:p>
            <a:pPr lvl="1"/>
            <a:r>
              <a:rPr lang="en-US" dirty="0"/>
              <a:t>Online </a:t>
            </a:r>
            <a:r>
              <a:rPr lang="en-US" dirty="0" smtClean="0"/>
              <a:t>Retailer</a:t>
            </a:r>
          </a:p>
          <a:p>
            <a:pPr lvl="2"/>
            <a:r>
              <a:rPr lang="en-US" dirty="0" smtClean="0"/>
              <a:t>Improve </a:t>
            </a:r>
            <a:r>
              <a:rPr lang="en-US" dirty="0"/>
              <a:t>the sales of products</a:t>
            </a:r>
          </a:p>
          <a:p>
            <a:pPr lvl="2"/>
            <a:r>
              <a:rPr lang="en-US" dirty="0"/>
              <a:t>long-term profits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Improve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29619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Network integration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Create product awareness</a:t>
            </a:r>
          </a:p>
          <a:p>
            <a:pPr lvl="2"/>
            <a:r>
              <a:rPr lang="en-US" dirty="0"/>
              <a:t>Increases chances of a sale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Share in real-time</a:t>
            </a:r>
          </a:p>
          <a:p>
            <a:pPr lvl="2"/>
            <a:r>
              <a:rPr lang="en-US" dirty="0"/>
              <a:t>Get suggestions from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15" y="2668677"/>
            <a:ext cx="1759791" cy="3095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2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24486" y="2768203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06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08" y="2939751"/>
            <a:ext cx="1656192" cy="1658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r="6763"/>
          <a:stretch/>
        </p:blipFill>
        <p:spPr>
          <a:xfrm>
            <a:off x="5262785" y="2939751"/>
            <a:ext cx="1666430" cy="165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59" y="2939751"/>
            <a:ext cx="1658333" cy="1658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9951" y="5067170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Heshani</a:t>
            </a:r>
            <a:r>
              <a:rPr lang="en-US" dirty="0"/>
              <a:t> Fernando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5226" y="5067170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Vinuri</a:t>
            </a:r>
            <a:r>
              <a:rPr lang="en-US" dirty="0"/>
              <a:t> </a:t>
            </a:r>
            <a:r>
              <a:rPr lang="en-US" dirty="0" err="1"/>
              <a:t>Piyathilake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9430" y="4971741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Asini Pathmila</a:t>
            </a:r>
          </a:p>
        </p:txBody>
      </p:sp>
    </p:spTree>
    <p:extLst>
      <p:ext uri="{BB962C8B-B14F-4D97-AF65-F5344CB8AC3E}">
        <p14:creationId xmlns:p14="http://schemas.microsoft.com/office/powerpoint/2010/main" val="17989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2643"/>
            <a:ext cx="9601196" cy="3423225"/>
          </a:xfrm>
        </p:spPr>
        <p:txBody>
          <a:bodyPr/>
          <a:lstStyle/>
          <a:p>
            <a:r>
              <a:rPr lang="en-US" dirty="0"/>
              <a:t>What is Augmented Reality ?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44207"/>
              </p:ext>
            </p:extLst>
          </p:nvPr>
        </p:nvGraphicFramePr>
        <p:xfrm>
          <a:off x="1944807" y="3093578"/>
          <a:ext cx="8302383" cy="298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7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79123"/>
            <a:ext cx="9601196" cy="3318936"/>
          </a:xfrm>
        </p:spPr>
        <p:txBody>
          <a:bodyPr/>
          <a:lstStyle/>
          <a:p>
            <a:r>
              <a:rPr lang="en-US" dirty="0"/>
              <a:t>How does it work?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a real world scene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Virtual object added in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Visualizes the digital as if it’s real </a:t>
            </a:r>
          </a:p>
        </p:txBody>
      </p:sp>
      <p:pic>
        <p:nvPicPr>
          <p:cNvPr id="1026" name="Picture 2" descr="Proposed methodology for creating Augmented Reality (AR) content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53" y="4311761"/>
            <a:ext cx="5644434" cy="17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634954" cy="3318936"/>
          </a:xfrm>
        </p:spPr>
        <p:txBody>
          <a:bodyPr/>
          <a:lstStyle/>
          <a:p>
            <a:r>
              <a:rPr lang="en-US" dirty="0"/>
              <a:t>The Indoor Magic application will utilize AR Tech to help people visually envision the furniture in their home before their purchase.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furniture from the Online Catalog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Resize/move/scale the items to fit for your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Customize the furniture based on available options (e.g. color/size)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07" y="2556932"/>
            <a:ext cx="1998791" cy="35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_608bf8ae691c4800df0a9f20_85813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2690" y="1025496"/>
            <a:ext cx="10169962" cy="4704564"/>
          </a:xfrm>
        </p:spPr>
      </p:pic>
    </p:spTree>
    <p:extLst>
      <p:ext uri="{BB962C8B-B14F-4D97-AF65-F5344CB8AC3E}">
        <p14:creationId xmlns:p14="http://schemas.microsoft.com/office/powerpoint/2010/main" val="41655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958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87" y="2668207"/>
            <a:ext cx="6397170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Transform Your Space From 2D to 3D</a:t>
            </a:r>
          </a:p>
          <a:p>
            <a:r>
              <a:rPr lang="en-US" dirty="0"/>
              <a:t>View and Shop interior design products using Augmented Reality</a:t>
            </a:r>
          </a:p>
          <a:p>
            <a:r>
              <a:rPr lang="en-US" dirty="0"/>
              <a:t>Test thousands of interior design products at your own home</a:t>
            </a:r>
          </a:p>
          <a:p>
            <a:r>
              <a:rPr lang="en-US" dirty="0"/>
              <a:t>Save &amp; Share Your Designs with others</a:t>
            </a:r>
          </a:p>
          <a:p>
            <a:r>
              <a:rPr lang="en-US" dirty="0"/>
              <a:t>Upgrade costs of interior solutions throughout the design process</a:t>
            </a:r>
          </a:p>
          <a:p>
            <a:r>
              <a:rPr lang="en-US" dirty="0"/>
              <a:t>Search new interior design ideas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9165BC8-502C-4A38-97F9-1AB5C72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28" y="3024283"/>
            <a:ext cx="3962743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 descr="Augmented Reality application crea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34" y="2557993"/>
            <a:ext cx="642413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Discover the market of existing SDKs and platforms for augmented reality development. For example, platforms like Vuforia, </a:t>
            </a:r>
            <a:r>
              <a:rPr lang="en-US" dirty="0" err="1"/>
              <a:t>Wikitude</a:t>
            </a:r>
            <a:r>
              <a:rPr lang="en-US" dirty="0"/>
              <a:t>, Unity and </a:t>
            </a:r>
            <a:r>
              <a:rPr lang="en-US" dirty="0" err="1"/>
              <a:t>ARToolKit</a:t>
            </a:r>
            <a:r>
              <a:rPr lang="en-US" dirty="0"/>
              <a:t> require a profound knowledge of C ++, Java, or C#.</a:t>
            </a:r>
          </a:p>
          <a:p>
            <a:r>
              <a:rPr lang="en-US" dirty="0"/>
              <a:t>Create a two-dimensional tracker, which is a particular image that is positioned on a surface and scanned by AR-enabled devices.</a:t>
            </a:r>
          </a:p>
          <a:p>
            <a:r>
              <a:rPr lang="en-US" dirty="0"/>
              <a:t>Create a unique design and gather all of the necessary 3D models using photoshop and </a:t>
            </a:r>
            <a:r>
              <a:rPr lang="en-US" dirty="0" err="1"/>
              <a:t>sketchup</a:t>
            </a:r>
            <a:r>
              <a:rPr lang="en-US" dirty="0"/>
              <a:t>, photographs, text files, and data.</a:t>
            </a:r>
          </a:p>
          <a:p>
            <a:r>
              <a:rPr lang="en-US" dirty="0"/>
              <a:t>Use google cloud storage for cloud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532</TotalTime>
  <Words>313</Words>
  <Application>Microsoft Office PowerPoint</Application>
  <PresentationFormat>Widescreen</PresentationFormat>
  <Paragraphs>72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Our Team</vt:lpstr>
      <vt:lpstr>Concept</vt:lpstr>
      <vt:lpstr>Concept</vt:lpstr>
      <vt:lpstr>Usability</vt:lpstr>
      <vt:lpstr>PowerPoint Presentation</vt:lpstr>
      <vt:lpstr>Features</vt:lpstr>
      <vt:lpstr>Implementation</vt:lpstr>
      <vt:lpstr>Technologies</vt:lpstr>
      <vt:lpstr>Business Value</vt:lpstr>
      <vt:lpstr>Business Value</vt:lpstr>
      <vt:lpstr>Business Value</vt:lpstr>
      <vt:lpstr>Business Value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Asini Pathmila</cp:lastModifiedBy>
  <cp:revision>27</cp:revision>
  <dcterms:created xsi:type="dcterms:W3CDTF">2020-04-28T05:31:36Z</dcterms:created>
  <dcterms:modified xsi:type="dcterms:W3CDTF">2021-05-02T08:16:44Z</dcterms:modified>
</cp:coreProperties>
</file>