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036" r:id="rId1"/>
  </p:sldMasterIdLst>
  <p:sldIdLst>
    <p:sldId id="295" r:id="rId2"/>
    <p:sldId id="257" r:id="rId3"/>
    <p:sldId id="291" r:id="rId4"/>
    <p:sldId id="258" r:id="rId5"/>
    <p:sldId id="292" r:id="rId6"/>
    <p:sldId id="259" r:id="rId7"/>
    <p:sldId id="260" r:id="rId8"/>
    <p:sldId id="261" r:id="rId9"/>
    <p:sldId id="297" r:id="rId10"/>
    <p:sldId id="296" r:id="rId11"/>
    <p:sldId id="298" r:id="rId12"/>
    <p:sldId id="299" r:id="rId13"/>
    <p:sldId id="300" r:id="rId14"/>
    <p:sldId id="301" r:id="rId15"/>
    <p:sldId id="262" r:id="rId16"/>
    <p:sldId id="263" r:id="rId17"/>
    <p:sldId id="264" r:id="rId18"/>
    <p:sldId id="302" r:id="rId19"/>
    <p:sldId id="289" r:id="rId20"/>
    <p:sldId id="265" r:id="rId21"/>
    <p:sldId id="267" r:id="rId22"/>
    <p:sldId id="268" r:id="rId23"/>
    <p:sldId id="287" r:id="rId24"/>
    <p:sldId id="269" r:id="rId25"/>
    <p:sldId id="270" r:id="rId26"/>
    <p:sldId id="271" r:id="rId27"/>
    <p:sldId id="273" r:id="rId28"/>
    <p:sldId id="272" r:id="rId29"/>
    <p:sldId id="274" r:id="rId30"/>
    <p:sldId id="275" r:id="rId31"/>
    <p:sldId id="276" r:id="rId32"/>
    <p:sldId id="277" r:id="rId33"/>
    <p:sldId id="278" r:id="rId34"/>
    <p:sldId id="279" r:id="rId35"/>
    <p:sldId id="280" r:id="rId36"/>
    <p:sldId id="281" r:id="rId37"/>
    <p:sldId id="282" r:id="rId38"/>
    <p:sldId id="283" r:id="rId39"/>
    <p:sldId id="293" r:id="rId40"/>
    <p:sldId id="284" r:id="rId41"/>
    <p:sldId id="294" r:id="rId42"/>
    <p:sldId id="285" r:id="rId43"/>
    <p:sldId id="286" r:id="rId44"/>
    <p:sldId id="303" r:id="rId45"/>
    <p:sldId id="304" r:id="rId46"/>
    <p:sldId id="30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24996C-10E8-4466-9AF5-49358A3C1DE2}"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3B890-6E59-4AA1-B95E-D528A249F3A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17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24996C-10E8-4466-9AF5-49358A3C1DE2}"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3B890-6E59-4AA1-B95E-D528A249F3AF}" type="slidenum">
              <a:rPr lang="en-US" smtClean="0"/>
              <a:t>‹#›</a:t>
            </a:fld>
            <a:endParaRPr lang="en-US"/>
          </a:p>
        </p:txBody>
      </p:sp>
    </p:spTree>
    <p:extLst>
      <p:ext uri="{BB962C8B-B14F-4D97-AF65-F5344CB8AC3E}">
        <p14:creationId xmlns:p14="http://schemas.microsoft.com/office/powerpoint/2010/main" val="341597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24996C-10E8-4466-9AF5-49358A3C1DE2}"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3B890-6E59-4AA1-B95E-D528A249F3AF}" type="slidenum">
              <a:rPr lang="en-US" smtClean="0"/>
              <a:t>‹#›</a:t>
            </a:fld>
            <a:endParaRPr lang="en-US"/>
          </a:p>
        </p:txBody>
      </p:sp>
    </p:spTree>
    <p:extLst>
      <p:ext uri="{BB962C8B-B14F-4D97-AF65-F5344CB8AC3E}">
        <p14:creationId xmlns:p14="http://schemas.microsoft.com/office/powerpoint/2010/main" val="246446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24996C-10E8-4466-9AF5-49358A3C1DE2}"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3B890-6E59-4AA1-B95E-D528A249F3AF}" type="slidenum">
              <a:rPr lang="en-US" smtClean="0"/>
              <a:t>‹#›</a:t>
            </a:fld>
            <a:endParaRPr lang="en-US"/>
          </a:p>
        </p:txBody>
      </p:sp>
    </p:spTree>
    <p:extLst>
      <p:ext uri="{BB962C8B-B14F-4D97-AF65-F5344CB8AC3E}">
        <p14:creationId xmlns:p14="http://schemas.microsoft.com/office/powerpoint/2010/main" val="3990662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24996C-10E8-4466-9AF5-49358A3C1DE2}"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3B890-6E59-4AA1-B95E-D528A249F3A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469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24996C-10E8-4466-9AF5-49358A3C1DE2}"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3B890-6E59-4AA1-B95E-D528A249F3AF}" type="slidenum">
              <a:rPr lang="en-US" smtClean="0"/>
              <a:t>‹#›</a:t>
            </a:fld>
            <a:endParaRPr lang="en-US"/>
          </a:p>
        </p:txBody>
      </p:sp>
    </p:spTree>
    <p:extLst>
      <p:ext uri="{BB962C8B-B14F-4D97-AF65-F5344CB8AC3E}">
        <p14:creationId xmlns:p14="http://schemas.microsoft.com/office/powerpoint/2010/main" val="351325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24996C-10E8-4466-9AF5-49358A3C1DE2}" type="datetimeFigureOut">
              <a:rPr lang="en-US" smtClean="0"/>
              <a:t>11/17/2020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23B890-6E59-4AA1-B95E-D528A249F3AF}" type="slidenum">
              <a:rPr lang="en-US" smtClean="0"/>
              <a:t>‹#›</a:t>
            </a:fld>
            <a:endParaRPr lang="en-US"/>
          </a:p>
        </p:txBody>
      </p:sp>
    </p:spTree>
    <p:extLst>
      <p:ext uri="{BB962C8B-B14F-4D97-AF65-F5344CB8AC3E}">
        <p14:creationId xmlns:p14="http://schemas.microsoft.com/office/powerpoint/2010/main" val="2919755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24996C-10E8-4466-9AF5-49358A3C1DE2}" type="datetimeFigureOut">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23B890-6E59-4AA1-B95E-D528A249F3AF}" type="slidenum">
              <a:rPr lang="en-US" smtClean="0"/>
              <a:t>‹#›</a:t>
            </a:fld>
            <a:endParaRPr lang="en-US"/>
          </a:p>
        </p:txBody>
      </p:sp>
    </p:spTree>
    <p:extLst>
      <p:ext uri="{BB962C8B-B14F-4D97-AF65-F5344CB8AC3E}">
        <p14:creationId xmlns:p14="http://schemas.microsoft.com/office/powerpoint/2010/main" val="2996537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624996C-10E8-4466-9AF5-49358A3C1DE2}" type="datetimeFigureOut">
              <a:rPr lang="en-US" smtClean="0"/>
              <a:t>11/17/2020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E23B890-6E59-4AA1-B95E-D528A249F3AF}" type="slidenum">
              <a:rPr lang="en-US" smtClean="0"/>
              <a:t>‹#›</a:t>
            </a:fld>
            <a:endParaRPr lang="en-US"/>
          </a:p>
        </p:txBody>
      </p:sp>
    </p:spTree>
    <p:extLst>
      <p:ext uri="{BB962C8B-B14F-4D97-AF65-F5344CB8AC3E}">
        <p14:creationId xmlns:p14="http://schemas.microsoft.com/office/powerpoint/2010/main" val="2263271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624996C-10E8-4466-9AF5-49358A3C1DE2}" type="datetimeFigureOut">
              <a:rPr lang="en-US" smtClean="0"/>
              <a:t>11/17/2020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E23B890-6E59-4AA1-B95E-D528A249F3AF}" type="slidenum">
              <a:rPr lang="en-US" smtClean="0"/>
              <a:t>‹#›</a:t>
            </a:fld>
            <a:endParaRPr lang="en-US"/>
          </a:p>
        </p:txBody>
      </p:sp>
    </p:spTree>
    <p:extLst>
      <p:ext uri="{BB962C8B-B14F-4D97-AF65-F5344CB8AC3E}">
        <p14:creationId xmlns:p14="http://schemas.microsoft.com/office/powerpoint/2010/main" val="4117060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24996C-10E8-4466-9AF5-49358A3C1DE2}"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3B890-6E59-4AA1-B95E-D528A249F3AF}" type="slidenum">
              <a:rPr lang="en-US" smtClean="0"/>
              <a:t>‹#›</a:t>
            </a:fld>
            <a:endParaRPr lang="en-US"/>
          </a:p>
        </p:txBody>
      </p:sp>
    </p:spTree>
    <p:extLst>
      <p:ext uri="{BB962C8B-B14F-4D97-AF65-F5344CB8AC3E}">
        <p14:creationId xmlns:p14="http://schemas.microsoft.com/office/powerpoint/2010/main" val="211093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624996C-10E8-4466-9AF5-49358A3C1DE2}" type="datetimeFigureOut">
              <a:rPr lang="en-US" smtClean="0"/>
              <a:t>11/17/2020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E23B890-6E59-4AA1-B95E-D528A249F3A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14653"/>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jpg"/><Relationship Id="rId4" Type="http://schemas.openxmlformats.org/officeDocument/2006/relationships/image" Target="../media/image29.jpg"/></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JPG"/></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312109" y="520939"/>
            <a:ext cx="7868026" cy="1940593"/>
            <a:chOff x="1991594" y="2324903"/>
            <a:chExt cx="7868026" cy="1940593"/>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5143" t="4452" r="4571" b="4691"/>
            <a:stretch/>
          </p:blipFill>
          <p:spPr>
            <a:xfrm>
              <a:off x="1991594" y="2324903"/>
              <a:ext cx="1928388" cy="19405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Box 3"/>
            <p:cNvSpPr txBox="1"/>
            <p:nvPr/>
          </p:nvSpPr>
          <p:spPr>
            <a:xfrm>
              <a:off x="2508206" y="2510370"/>
              <a:ext cx="7351414" cy="1569660"/>
            </a:xfrm>
            <a:prstGeom prst="rect">
              <a:avLst/>
            </a:prstGeom>
            <a:noFill/>
          </p:spPr>
          <p:txBody>
            <a:bodyPr wrap="square" rtlCol="0">
              <a:spAutoFit/>
            </a:bodyPr>
            <a:lstStyle/>
            <a:p>
              <a:pPr algn="ctr"/>
              <a:r>
                <a:rPr lang="en-US" sz="9600" b="1" dirty="0" smtClean="0">
                  <a:ln w="22225">
                    <a:solidFill>
                      <a:schemeClr val="accent2"/>
                    </a:solidFill>
                    <a:prstDash val="solid"/>
                  </a:ln>
                  <a:solidFill>
                    <a:schemeClr val="accent2">
                      <a:lumMod val="40000"/>
                      <a:lumOff val="60000"/>
                    </a:schemeClr>
                  </a:solidFill>
                  <a:latin typeface="Freestyle Script" panose="030804020302050B0404" pitchFamily="66" charset="0"/>
                  <a:cs typeface="Arial" panose="020B0604020202020204" pitchFamily="34" charset="0"/>
                </a:rPr>
                <a:t>  Easy Travels</a:t>
              </a:r>
              <a:endParaRPr lang="en-US" sz="9600" b="1" dirty="0">
                <a:ln w="22225">
                  <a:solidFill>
                    <a:schemeClr val="accent2"/>
                  </a:solidFill>
                  <a:prstDash val="solid"/>
                </a:ln>
                <a:solidFill>
                  <a:schemeClr val="accent2">
                    <a:lumMod val="40000"/>
                    <a:lumOff val="60000"/>
                  </a:schemeClr>
                </a:solidFill>
                <a:latin typeface="Freestyle Script" panose="030804020302050B0404" pitchFamily="66" charset="0"/>
                <a:cs typeface="Arial" panose="020B0604020202020204" pitchFamily="34" charset="0"/>
              </a:endParaRPr>
            </a:p>
          </p:txBody>
        </p:sp>
        <p:sp>
          <p:nvSpPr>
            <p:cNvPr id="5" name="TextBox 4"/>
            <p:cNvSpPr txBox="1"/>
            <p:nvPr/>
          </p:nvSpPr>
          <p:spPr>
            <a:xfrm>
              <a:off x="5059640" y="3742276"/>
              <a:ext cx="4370596" cy="523220"/>
            </a:xfrm>
            <a:prstGeom prst="rect">
              <a:avLst/>
            </a:prstGeom>
            <a:noFill/>
          </p:spPr>
          <p:txBody>
            <a:bodyPr wrap="square" rtlCol="0">
              <a:spAutoFit/>
            </a:bodyPr>
            <a:lstStyle/>
            <a:p>
              <a:pPr algn="ctr"/>
              <a:r>
                <a:rPr lang="en-US" sz="2800" i="1" dirty="0" smtClean="0">
                  <a:ln w="0"/>
                  <a:effectLst>
                    <a:outerShdw blurRad="38100" dist="19050" dir="2700000" algn="tl" rotWithShape="0">
                      <a:schemeClr val="dk1">
                        <a:alpha val="40000"/>
                      </a:schemeClr>
                    </a:outerShdw>
                  </a:effectLst>
                  <a:latin typeface="Gabriola" panose="04040605051002020D02" pitchFamily="82" charset="0"/>
                </a:rPr>
                <a:t>       The best solution for your journey</a:t>
              </a:r>
              <a:endParaRPr lang="en-US" sz="2800" i="1" dirty="0">
                <a:ln w="0"/>
                <a:effectLst>
                  <a:outerShdw blurRad="38100" dist="19050" dir="2700000" algn="tl" rotWithShape="0">
                    <a:schemeClr val="dk1">
                      <a:alpha val="40000"/>
                    </a:schemeClr>
                  </a:outerShdw>
                </a:effectLst>
                <a:latin typeface="Gabriola" panose="04040605051002020D02" pitchFamily="82" charset="0"/>
              </a:endParaRPr>
            </a:p>
          </p:txBody>
        </p:sp>
      </p:grpSp>
      <p:sp>
        <p:nvSpPr>
          <p:cNvPr id="14" name="Title 1"/>
          <p:cNvSpPr txBox="1">
            <a:spLocks/>
          </p:cNvSpPr>
          <p:nvPr/>
        </p:nvSpPr>
        <p:spPr>
          <a:xfrm>
            <a:off x="1216922" y="3858745"/>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b="1" dirty="0">
              <a:solidFill>
                <a:srgbClr val="002060"/>
              </a:solidFill>
            </a:endParaRPr>
          </a:p>
        </p:txBody>
      </p:sp>
      <p:sp>
        <p:nvSpPr>
          <p:cNvPr id="15" name="Title 1"/>
          <p:cNvSpPr txBox="1">
            <a:spLocks/>
          </p:cNvSpPr>
          <p:nvPr/>
        </p:nvSpPr>
        <p:spPr>
          <a:xfrm>
            <a:off x="1148555" y="3673279"/>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400" b="1" dirty="0" smtClean="0">
                <a:solidFill>
                  <a:srgbClr val="002060"/>
                </a:solidFill>
                <a:latin typeface="+mn-lt"/>
              </a:rPr>
              <a:t>Group IS07</a:t>
            </a:r>
          </a:p>
          <a:p>
            <a:pPr algn="ctr"/>
            <a:endParaRPr lang="en-US" sz="2400" b="1" dirty="0" smtClean="0">
              <a:solidFill>
                <a:srgbClr val="002060"/>
              </a:solidFill>
              <a:latin typeface="+mn-lt"/>
            </a:endParaRPr>
          </a:p>
          <a:p>
            <a:pPr algn="ctr"/>
            <a:r>
              <a:rPr lang="en-US" sz="2400" b="1" dirty="0">
                <a:solidFill>
                  <a:srgbClr val="002060"/>
                </a:solidFill>
                <a:latin typeface="+mn-lt"/>
              </a:rPr>
              <a:t>Project </a:t>
            </a:r>
            <a:r>
              <a:rPr lang="en-US" sz="2400" b="1" dirty="0" smtClean="0">
                <a:solidFill>
                  <a:srgbClr val="002060"/>
                </a:solidFill>
                <a:latin typeface="+mn-lt"/>
              </a:rPr>
              <a:t>Supervisor</a:t>
            </a:r>
            <a:r>
              <a:rPr lang="en-US" sz="2400" b="1" dirty="0">
                <a:solidFill>
                  <a:srgbClr val="002060"/>
                </a:solidFill>
                <a:latin typeface="+mn-lt"/>
              </a:rPr>
              <a:t> </a:t>
            </a:r>
            <a:r>
              <a:rPr lang="en-US" sz="2400" b="1" dirty="0" smtClean="0">
                <a:solidFill>
                  <a:srgbClr val="002060"/>
                </a:solidFill>
                <a:latin typeface="+mn-lt"/>
              </a:rPr>
              <a:t>: Ms</a:t>
            </a:r>
            <a:r>
              <a:rPr lang="en-US" sz="2400" b="1" dirty="0">
                <a:solidFill>
                  <a:srgbClr val="002060"/>
                </a:solidFill>
                <a:latin typeface="+mn-lt"/>
              </a:rPr>
              <a:t>. </a:t>
            </a:r>
            <a:r>
              <a:rPr lang="en-US" sz="2400" b="1" dirty="0" err="1">
                <a:solidFill>
                  <a:srgbClr val="002060"/>
                </a:solidFill>
                <a:latin typeface="+mn-lt"/>
              </a:rPr>
              <a:t>Kulani</a:t>
            </a:r>
            <a:r>
              <a:rPr lang="en-US" sz="2400" b="1" dirty="0">
                <a:solidFill>
                  <a:srgbClr val="002060"/>
                </a:solidFill>
                <a:latin typeface="+mn-lt"/>
              </a:rPr>
              <a:t> </a:t>
            </a:r>
            <a:r>
              <a:rPr lang="en-US" sz="2400" b="1" dirty="0" err="1">
                <a:solidFill>
                  <a:srgbClr val="002060"/>
                </a:solidFill>
                <a:latin typeface="+mn-lt"/>
              </a:rPr>
              <a:t>Sumanasekara</a:t>
            </a:r>
            <a:endParaRPr lang="en-US" sz="2400" b="1" dirty="0">
              <a:solidFill>
                <a:srgbClr val="002060"/>
              </a:solidFill>
              <a:latin typeface="+mn-lt"/>
            </a:endParaRPr>
          </a:p>
          <a:p>
            <a:pPr algn="ctr"/>
            <a:r>
              <a:rPr lang="en-US" sz="2400" b="1" dirty="0">
                <a:solidFill>
                  <a:srgbClr val="002060"/>
                </a:solidFill>
                <a:latin typeface="+mn-lt"/>
              </a:rPr>
              <a:t> </a:t>
            </a:r>
          </a:p>
          <a:p>
            <a:pPr algn="ctr"/>
            <a:r>
              <a:rPr lang="en-US" sz="2400" b="1" dirty="0">
                <a:solidFill>
                  <a:srgbClr val="002060"/>
                </a:solidFill>
                <a:latin typeface="+mn-lt"/>
              </a:rPr>
              <a:t>Project </a:t>
            </a:r>
            <a:r>
              <a:rPr lang="en-US" sz="2400" b="1" dirty="0" smtClean="0">
                <a:solidFill>
                  <a:srgbClr val="002060"/>
                </a:solidFill>
                <a:latin typeface="+mn-lt"/>
              </a:rPr>
              <a:t>Co-Supervisor :Ms</a:t>
            </a:r>
            <a:r>
              <a:rPr lang="en-US" sz="2400" b="1" dirty="0">
                <a:solidFill>
                  <a:srgbClr val="002060"/>
                </a:solidFill>
                <a:latin typeface="+mn-lt"/>
              </a:rPr>
              <a:t>. </a:t>
            </a:r>
            <a:r>
              <a:rPr lang="en-US" sz="2400" b="1" dirty="0" err="1">
                <a:solidFill>
                  <a:srgbClr val="002060"/>
                </a:solidFill>
                <a:latin typeface="+mn-lt"/>
              </a:rPr>
              <a:t>Gayani</a:t>
            </a:r>
            <a:r>
              <a:rPr lang="en-US" sz="2400" b="1" dirty="0">
                <a:solidFill>
                  <a:srgbClr val="002060"/>
                </a:solidFill>
                <a:latin typeface="+mn-lt"/>
              </a:rPr>
              <a:t> </a:t>
            </a:r>
            <a:r>
              <a:rPr lang="en-US" sz="2400" b="1" dirty="0" err="1">
                <a:solidFill>
                  <a:srgbClr val="002060"/>
                </a:solidFill>
                <a:latin typeface="+mn-lt"/>
              </a:rPr>
              <a:t>Rupasinghe</a:t>
            </a:r>
            <a:endParaRPr lang="en-US" sz="2400" b="1" dirty="0">
              <a:solidFill>
                <a:srgbClr val="002060"/>
              </a:solidFill>
              <a:latin typeface="+mn-lt"/>
            </a:endParaRPr>
          </a:p>
          <a:p>
            <a:pPr algn="ctr"/>
            <a:endParaRPr lang="en-US" sz="2400" b="1" dirty="0" smtClean="0">
              <a:solidFill>
                <a:srgbClr val="002060"/>
              </a:solidFill>
            </a:endParaRPr>
          </a:p>
          <a:p>
            <a:pPr algn="ctr"/>
            <a:endParaRPr lang="en-US" sz="2400" b="1" dirty="0">
              <a:solidFill>
                <a:srgbClr val="002060"/>
              </a:solidFill>
            </a:endParaRPr>
          </a:p>
        </p:txBody>
      </p:sp>
    </p:spTree>
    <p:extLst>
      <p:ext uri="{BB962C8B-B14F-4D97-AF65-F5344CB8AC3E}">
        <p14:creationId xmlns:p14="http://schemas.microsoft.com/office/powerpoint/2010/main" val="623759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951" y="286603"/>
            <a:ext cx="8133128" cy="5892772"/>
          </a:xfrm>
          <a:prstGeom prst="rect">
            <a:avLst/>
          </a:prstGeom>
        </p:spPr>
      </p:pic>
      <p:sp>
        <p:nvSpPr>
          <p:cNvPr id="3" name="Title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solidFill>
                  <a:srgbClr val="002060"/>
                </a:solidFill>
              </a:rPr>
              <a:t>Admin</a:t>
            </a:r>
            <a:endParaRPr lang="en-US" b="1" dirty="0">
              <a:solidFill>
                <a:srgbClr val="002060"/>
              </a:solidFill>
            </a:endParaRPr>
          </a:p>
        </p:txBody>
      </p:sp>
    </p:spTree>
    <p:extLst>
      <p:ext uri="{BB962C8B-B14F-4D97-AF65-F5344CB8AC3E}">
        <p14:creationId xmlns:p14="http://schemas.microsoft.com/office/powerpoint/2010/main" val="436747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solidFill>
                  <a:srgbClr val="002060"/>
                </a:solidFill>
              </a:rPr>
              <a:t>User</a:t>
            </a:r>
            <a:endParaRPr lang="en-US" b="1" dirty="0">
              <a:solidFill>
                <a:srgbClr val="002060"/>
              </a:solidFill>
            </a:endParaRPr>
          </a:p>
        </p:txBody>
      </p:sp>
      <p:pic>
        <p:nvPicPr>
          <p:cNvPr id="3"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5564" y="160175"/>
            <a:ext cx="5563932" cy="5948713"/>
          </a:xfrm>
          <a:prstGeom prst="rect">
            <a:avLst/>
          </a:prstGeom>
        </p:spPr>
      </p:pic>
    </p:spTree>
    <p:extLst>
      <p:ext uri="{BB962C8B-B14F-4D97-AF65-F5344CB8AC3E}">
        <p14:creationId xmlns:p14="http://schemas.microsoft.com/office/powerpoint/2010/main" val="3086279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solidFill>
                  <a:srgbClr val="002060"/>
                </a:solidFill>
              </a:rPr>
              <a:t>Hotel</a:t>
            </a:r>
            <a:endParaRPr lang="en-US" b="1" dirty="0">
              <a:solidFill>
                <a:srgbClr val="002060"/>
              </a:solidFill>
            </a:endParaRPr>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4405" y="382952"/>
            <a:ext cx="8084271" cy="5615648"/>
          </a:xfrm>
          <a:prstGeom prst="rect">
            <a:avLst/>
          </a:prstGeom>
        </p:spPr>
      </p:pic>
    </p:spTree>
    <p:extLst>
      <p:ext uri="{BB962C8B-B14F-4D97-AF65-F5344CB8AC3E}">
        <p14:creationId xmlns:p14="http://schemas.microsoft.com/office/powerpoint/2010/main" val="2264488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solidFill>
                  <a:srgbClr val="002060"/>
                </a:solidFill>
              </a:rPr>
              <a:t>Vehicle owner</a:t>
            </a:r>
            <a:endParaRPr lang="en-US" b="1" dirty="0">
              <a:solidFill>
                <a:srgbClr val="00206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759" y="863126"/>
            <a:ext cx="7325596" cy="4943706"/>
          </a:xfrm>
          <a:prstGeom prst="rect">
            <a:avLst/>
          </a:prstGeom>
        </p:spPr>
      </p:pic>
    </p:spTree>
    <p:extLst>
      <p:ext uri="{BB962C8B-B14F-4D97-AF65-F5344CB8AC3E}">
        <p14:creationId xmlns:p14="http://schemas.microsoft.com/office/powerpoint/2010/main" val="2201641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solidFill>
                  <a:srgbClr val="002060"/>
                </a:solidFill>
              </a:rPr>
              <a:t>Guide</a:t>
            </a:r>
            <a:endParaRPr lang="en-US" b="1" dirty="0">
              <a:solidFill>
                <a:srgbClr val="002060"/>
              </a:solidFill>
            </a:endParaRPr>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3789" y="398099"/>
            <a:ext cx="7678181" cy="5353098"/>
          </a:xfrm>
          <a:prstGeom prst="rect">
            <a:avLst/>
          </a:prstGeom>
        </p:spPr>
      </p:pic>
    </p:spTree>
    <p:extLst>
      <p:ext uri="{BB962C8B-B14F-4D97-AF65-F5344CB8AC3E}">
        <p14:creationId xmlns:p14="http://schemas.microsoft.com/office/powerpoint/2010/main" val="3264568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830" y="910446"/>
            <a:ext cx="10058400" cy="1450757"/>
          </a:xfrm>
        </p:spPr>
        <p:txBody>
          <a:bodyPr/>
          <a:lstStyle/>
          <a:p>
            <a:r>
              <a:rPr lang="en-US" b="1" dirty="0">
                <a:solidFill>
                  <a:srgbClr val="002060"/>
                </a:solidFill>
              </a:rPr>
              <a:t>Software Architecture</a:t>
            </a:r>
            <a:br>
              <a:rPr lang="en-US" b="1" dirty="0">
                <a:solidFill>
                  <a:srgbClr val="002060"/>
                </a:solidFill>
              </a:rPr>
            </a:br>
            <a:endParaRPr lang="en-US" dirty="0">
              <a:solidFill>
                <a:srgbClr val="002060"/>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072745" y="2912736"/>
            <a:ext cx="8312569" cy="3094957"/>
          </a:xfrm>
          <a:prstGeom prst="rect">
            <a:avLst/>
          </a:prstGeom>
          <a:ln>
            <a:solidFill>
              <a:schemeClr val="tx1"/>
            </a:solidFill>
          </a:ln>
        </p:spPr>
      </p:pic>
      <p:sp>
        <p:nvSpPr>
          <p:cNvPr id="5" name="Title 1"/>
          <p:cNvSpPr txBox="1">
            <a:spLocks/>
          </p:cNvSpPr>
          <p:nvPr/>
        </p:nvSpPr>
        <p:spPr>
          <a:xfrm>
            <a:off x="1203249" y="1461979"/>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b="1" dirty="0" smtClean="0">
                <a:solidFill>
                  <a:srgbClr val="002060"/>
                </a:solidFill>
              </a:rPr>
              <a:t>Three Tier Architecture</a:t>
            </a:r>
          </a:p>
          <a:p>
            <a:endParaRPr lang="en-US" sz="3600" dirty="0">
              <a:solidFill>
                <a:srgbClr val="002060"/>
              </a:solidFill>
            </a:endParaRPr>
          </a:p>
        </p:txBody>
      </p:sp>
    </p:spTree>
    <p:extLst>
      <p:ext uri="{BB962C8B-B14F-4D97-AF65-F5344CB8AC3E}">
        <p14:creationId xmlns:p14="http://schemas.microsoft.com/office/powerpoint/2010/main" val="4252900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51133" y="1598064"/>
            <a:ext cx="10340411" cy="369332"/>
          </a:xfrm>
          <a:prstGeom prst="rect">
            <a:avLst/>
          </a:prstGeom>
          <a:solidFill>
            <a:schemeClr val="bg1"/>
          </a:solidFill>
        </p:spPr>
        <p:txBody>
          <a:bodyPr wrap="square" rtlCol="0">
            <a:spAutoFit/>
          </a:bodyPr>
          <a:lstStyle/>
          <a:p>
            <a:endParaRPr lang="en-US" dirty="0"/>
          </a:p>
        </p:txBody>
      </p:sp>
      <p:sp>
        <p:nvSpPr>
          <p:cNvPr id="4" name="Content Placeholder 3"/>
          <p:cNvSpPr>
            <a:spLocks noGrp="1"/>
          </p:cNvSpPr>
          <p:nvPr>
            <p:ph idx="1"/>
          </p:nvPr>
        </p:nvSpPr>
        <p:spPr>
          <a:xfrm>
            <a:off x="875944" y="872116"/>
            <a:ext cx="10515600" cy="4707507"/>
          </a:xfrm>
          <a:prstGeom prst="rect">
            <a:avLst/>
          </a:prstGeom>
        </p:spPr>
        <p:txBody>
          <a:bodyPr wrap="square">
            <a:spAutoFit/>
          </a:bodyPr>
          <a:lstStyle/>
          <a:p>
            <a:pPr>
              <a:lnSpc>
                <a:spcPct val="107000"/>
              </a:lnSpc>
              <a:spcBef>
                <a:spcPts val="200"/>
              </a:spcBef>
              <a:buFont typeface="Wingdings" panose="05000000000000000000" pitchFamily="2" charset="2"/>
              <a:buChar char="v"/>
            </a:pPr>
            <a:r>
              <a:rPr lang="en-US" sz="2400" b="1" dirty="0" smtClean="0">
                <a:solidFill>
                  <a:srgbClr val="002060"/>
                </a:solidFill>
                <a:effectLst/>
                <a:latin typeface="Calibri" panose="020F0502020204030204" pitchFamily="34" charset="0"/>
                <a:ea typeface="Times New Roman" panose="02020603050405020304" pitchFamily="18" charset="0"/>
                <a:cs typeface="Latha"/>
              </a:rPr>
              <a:t>Presentation Layer</a:t>
            </a:r>
          </a:p>
          <a:p>
            <a:pPr marL="0" indent="0">
              <a:lnSpc>
                <a:spcPct val="107000"/>
              </a:lnSpc>
              <a:spcAft>
                <a:spcPts val="800"/>
              </a:spcAft>
              <a:buNone/>
            </a:pPr>
            <a:r>
              <a:rPr lang="en-US" sz="2000" dirty="0" smtClean="0">
                <a:solidFill>
                  <a:srgbClr val="002060"/>
                </a:solidFill>
                <a:effectLst/>
                <a:latin typeface="Calibri" panose="020F0502020204030204" pitchFamily="34" charset="0"/>
                <a:ea typeface="Calibri" panose="020F0502020204030204" pitchFamily="34" charset="0"/>
                <a:cs typeface="Latha"/>
              </a:rPr>
              <a:t>In the 3-tier structure, the presentation tier (layer) is the front end layer and consists of the user interface. This user interface is also a graphical one that can be accessed through a web browser or web-based application and shows information and content that is useful to the end-user. We use technologies such as HTML, JavaScript, and CSS to construct this tier.</a:t>
            </a:r>
          </a:p>
          <a:p>
            <a:pPr>
              <a:lnSpc>
                <a:spcPct val="107000"/>
              </a:lnSpc>
              <a:spcBef>
                <a:spcPts val="200"/>
              </a:spcBef>
              <a:buFont typeface="Wingdings" panose="05000000000000000000" pitchFamily="2" charset="2"/>
              <a:buChar char="v"/>
            </a:pPr>
            <a:r>
              <a:rPr lang="en-US" sz="2400" b="1" dirty="0" smtClean="0">
                <a:solidFill>
                  <a:srgbClr val="002060"/>
                </a:solidFill>
                <a:effectLst/>
                <a:latin typeface="Calibri" panose="020F0502020204030204" pitchFamily="34" charset="0"/>
                <a:ea typeface="Times New Roman" panose="02020603050405020304" pitchFamily="18" charset="0"/>
                <a:cs typeface="Latha"/>
              </a:rPr>
              <a:t>Business Logic Layer</a:t>
            </a:r>
            <a:endParaRPr lang="en-US" sz="2000" b="1" dirty="0" smtClean="0">
              <a:solidFill>
                <a:srgbClr val="002060"/>
              </a:solidFill>
              <a:effectLst/>
              <a:latin typeface="Calibri" panose="020F0502020204030204" pitchFamily="34" charset="0"/>
              <a:ea typeface="Times New Roman" panose="02020603050405020304" pitchFamily="18" charset="0"/>
              <a:cs typeface="Latha"/>
            </a:endParaRPr>
          </a:p>
          <a:p>
            <a:pPr marL="0" indent="0">
              <a:lnSpc>
                <a:spcPct val="107000"/>
              </a:lnSpc>
              <a:spcAft>
                <a:spcPts val="800"/>
              </a:spcAft>
              <a:buNone/>
            </a:pPr>
            <a:r>
              <a:rPr lang="en-US" sz="2000" dirty="0" smtClean="0">
                <a:solidFill>
                  <a:srgbClr val="002060"/>
                </a:solidFill>
                <a:effectLst/>
                <a:latin typeface="Calibri" panose="020F0502020204030204" pitchFamily="34" charset="0"/>
                <a:ea typeface="Calibri" panose="020F0502020204030204" pitchFamily="34" charset="0"/>
                <a:cs typeface="Latha"/>
              </a:rPr>
              <a:t>The business logic layer (application tier) contains the business functional logic that drives the core capabilities of an application. To create this layer, we used PHP.</a:t>
            </a:r>
          </a:p>
          <a:p>
            <a:pPr>
              <a:lnSpc>
                <a:spcPct val="107000"/>
              </a:lnSpc>
              <a:spcBef>
                <a:spcPts val="200"/>
              </a:spcBef>
              <a:buFont typeface="Wingdings" panose="05000000000000000000" pitchFamily="2" charset="2"/>
              <a:buChar char="v"/>
            </a:pPr>
            <a:r>
              <a:rPr lang="en-US" sz="2400" b="1" dirty="0" smtClean="0">
                <a:solidFill>
                  <a:srgbClr val="002060"/>
                </a:solidFill>
                <a:effectLst/>
                <a:latin typeface="Calibri" panose="020F0502020204030204" pitchFamily="34" charset="0"/>
                <a:ea typeface="Times New Roman" panose="02020603050405020304" pitchFamily="18" charset="0"/>
                <a:cs typeface="Latha"/>
              </a:rPr>
              <a:t>Data Layer</a:t>
            </a:r>
            <a:endParaRPr lang="en-US" sz="2000" b="1" dirty="0" smtClean="0">
              <a:solidFill>
                <a:srgbClr val="002060"/>
              </a:solidFill>
              <a:effectLst/>
              <a:latin typeface="Calibri" panose="020F0502020204030204" pitchFamily="34" charset="0"/>
              <a:ea typeface="Times New Roman" panose="02020603050405020304" pitchFamily="18" charset="0"/>
              <a:cs typeface="Latha"/>
            </a:endParaRPr>
          </a:p>
          <a:p>
            <a:pPr marL="0" indent="0">
              <a:lnSpc>
                <a:spcPct val="107000"/>
              </a:lnSpc>
              <a:spcAft>
                <a:spcPts val="800"/>
              </a:spcAft>
              <a:buNone/>
            </a:pPr>
            <a:r>
              <a:rPr lang="en-US" sz="2000" dirty="0" smtClean="0">
                <a:solidFill>
                  <a:srgbClr val="002060"/>
                </a:solidFill>
                <a:effectLst/>
                <a:latin typeface="Calibri" panose="020F0502020204030204" pitchFamily="34" charset="0"/>
                <a:ea typeface="Calibri" panose="020F0502020204030204" pitchFamily="34" charset="0"/>
                <a:cs typeface="Calibri" panose="020F0502020204030204" pitchFamily="34" charset="0"/>
              </a:rPr>
              <a:t>The database / data storage system and data access layer are composed of a data layer (tier). To build the layer, we used MySQL.</a:t>
            </a:r>
            <a:endParaRPr lang="en-US" sz="2000" dirty="0">
              <a:solidFill>
                <a:srgbClr val="002060"/>
              </a:solidFill>
              <a:effectLst/>
              <a:latin typeface="Calibri" panose="020F0502020204030204" pitchFamily="34" charset="0"/>
              <a:ea typeface="Calibri" panose="020F0502020204030204" pitchFamily="34" charset="0"/>
              <a:cs typeface="Latha"/>
            </a:endParaRPr>
          </a:p>
        </p:txBody>
      </p:sp>
    </p:spTree>
    <p:extLst>
      <p:ext uri="{BB962C8B-B14F-4D97-AF65-F5344CB8AC3E}">
        <p14:creationId xmlns:p14="http://schemas.microsoft.com/office/powerpoint/2010/main" val="2758613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System Architecture</a:t>
            </a:r>
            <a:endParaRPr lang="en-US" b="1" dirty="0">
              <a:solidFill>
                <a:srgbClr val="002060"/>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251338" y="523487"/>
            <a:ext cx="5124450" cy="5247005"/>
          </a:xfrm>
          <a:prstGeom prst="rect">
            <a:avLst/>
          </a:prstGeom>
          <a:ln>
            <a:solidFill>
              <a:schemeClr val="tx1"/>
            </a:solidFill>
          </a:ln>
        </p:spPr>
      </p:pic>
      <p:sp>
        <p:nvSpPr>
          <p:cNvPr id="5" name="Content Placeholder 2"/>
          <p:cNvSpPr>
            <a:spLocks noGrp="1"/>
          </p:cNvSpPr>
          <p:nvPr>
            <p:ph idx="1"/>
          </p:nvPr>
        </p:nvSpPr>
        <p:spPr>
          <a:xfrm>
            <a:off x="1097280" y="1982466"/>
            <a:ext cx="4337846" cy="4023360"/>
          </a:xfrm>
        </p:spPr>
        <p:txBody>
          <a:bodyPr>
            <a:normAutofit/>
          </a:bodyPr>
          <a:lstStyle/>
          <a:p>
            <a:pPr>
              <a:buFont typeface="Wingdings" panose="05000000000000000000" pitchFamily="2" charset="2"/>
              <a:buChar char="v"/>
            </a:pPr>
            <a:r>
              <a:rPr lang="en-US" dirty="0">
                <a:solidFill>
                  <a:srgbClr val="002060"/>
                </a:solidFill>
              </a:rPr>
              <a:t> </a:t>
            </a:r>
            <a:r>
              <a:rPr lang="en-US" dirty="0" smtClean="0">
                <a:solidFill>
                  <a:srgbClr val="002060"/>
                </a:solidFill>
              </a:rPr>
              <a:t>Our system consists of user </a:t>
            </a:r>
            <a:r>
              <a:rPr lang="en-US" dirty="0">
                <a:solidFill>
                  <a:srgbClr val="002060"/>
                </a:solidFill>
              </a:rPr>
              <a:t>component</a:t>
            </a:r>
            <a:r>
              <a:rPr lang="en-US" dirty="0" smtClean="0">
                <a:solidFill>
                  <a:srgbClr val="002060"/>
                </a:solidFill>
              </a:rPr>
              <a:t>, hotel </a:t>
            </a:r>
            <a:r>
              <a:rPr lang="en-US" dirty="0">
                <a:solidFill>
                  <a:srgbClr val="002060"/>
                </a:solidFill>
              </a:rPr>
              <a:t>component</a:t>
            </a:r>
            <a:r>
              <a:rPr lang="en-US" dirty="0" smtClean="0">
                <a:solidFill>
                  <a:srgbClr val="002060"/>
                </a:solidFill>
              </a:rPr>
              <a:t>, vehicle owner </a:t>
            </a:r>
            <a:r>
              <a:rPr lang="en-US" dirty="0">
                <a:solidFill>
                  <a:srgbClr val="002060"/>
                </a:solidFill>
              </a:rPr>
              <a:t>component</a:t>
            </a:r>
            <a:r>
              <a:rPr lang="en-US" dirty="0" smtClean="0">
                <a:solidFill>
                  <a:srgbClr val="002060"/>
                </a:solidFill>
              </a:rPr>
              <a:t>, guide </a:t>
            </a:r>
            <a:r>
              <a:rPr lang="en-US" dirty="0">
                <a:solidFill>
                  <a:srgbClr val="002060"/>
                </a:solidFill>
              </a:rPr>
              <a:t>component</a:t>
            </a:r>
            <a:r>
              <a:rPr lang="en-US" dirty="0" smtClean="0">
                <a:solidFill>
                  <a:srgbClr val="002060"/>
                </a:solidFill>
              </a:rPr>
              <a:t>, admin </a:t>
            </a:r>
            <a:r>
              <a:rPr lang="en-US" dirty="0">
                <a:solidFill>
                  <a:srgbClr val="002060"/>
                </a:solidFill>
              </a:rPr>
              <a:t>component</a:t>
            </a:r>
            <a:r>
              <a:rPr lang="en-US" dirty="0" smtClean="0">
                <a:solidFill>
                  <a:srgbClr val="002060"/>
                </a:solidFill>
              </a:rPr>
              <a:t>, security </a:t>
            </a:r>
            <a:r>
              <a:rPr lang="en-US" dirty="0">
                <a:solidFill>
                  <a:srgbClr val="002060"/>
                </a:solidFill>
              </a:rPr>
              <a:t>component</a:t>
            </a:r>
            <a:r>
              <a:rPr lang="en-US" dirty="0" smtClean="0">
                <a:solidFill>
                  <a:srgbClr val="002060"/>
                </a:solidFill>
              </a:rPr>
              <a:t>, MySQL database </a:t>
            </a:r>
            <a:r>
              <a:rPr lang="en-US" dirty="0">
                <a:solidFill>
                  <a:srgbClr val="002060"/>
                </a:solidFill>
              </a:rPr>
              <a:t>component</a:t>
            </a:r>
            <a:r>
              <a:rPr lang="en-US" dirty="0" smtClean="0">
                <a:solidFill>
                  <a:srgbClr val="002060"/>
                </a:solidFill>
              </a:rPr>
              <a:t>, PHP scripting engine </a:t>
            </a:r>
            <a:r>
              <a:rPr lang="en-US" dirty="0">
                <a:solidFill>
                  <a:srgbClr val="002060"/>
                </a:solidFill>
              </a:rPr>
              <a:t>component</a:t>
            </a:r>
            <a:r>
              <a:rPr lang="en-US" dirty="0" smtClean="0">
                <a:solidFill>
                  <a:srgbClr val="002060"/>
                </a:solidFill>
              </a:rPr>
              <a:t>, persistence </a:t>
            </a:r>
            <a:r>
              <a:rPr lang="en-US" dirty="0">
                <a:solidFill>
                  <a:srgbClr val="002060"/>
                </a:solidFill>
              </a:rPr>
              <a:t>component</a:t>
            </a:r>
            <a:r>
              <a:rPr lang="en-US" dirty="0" smtClean="0">
                <a:solidFill>
                  <a:srgbClr val="002060"/>
                </a:solidFill>
              </a:rPr>
              <a:t>, Apache web server </a:t>
            </a:r>
            <a:r>
              <a:rPr lang="en-US" dirty="0">
                <a:solidFill>
                  <a:srgbClr val="002060"/>
                </a:solidFill>
              </a:rPr>
              <a:t>component</a:t>
            </a:r>
            <a:r>
              <a:rPr lang="en-US" dirty="0" smtClean="0">
                <a:solidFill>
                  <a:srgbClr val="002060"/>
                </a:solidFill>
              </a:rPr>
              <a:t>, payment management component and the booking management component. </a:t>
            </a:r>
            <a:endParaRPr lang="en-US" dirty="0">
              <a:solidFill>
                <a:srgbClr val="002060"/>
              </a:solidFill>
            </a:endParaRPr>
          </a:p>
          <a:p>
            <a:pPr marL="0" indent="0">
              <a:buNone/>
            </a:pPr>
            <a:endParaRPr lang="en-US" dirty="0">
              <a:solidFill>
                <a:srgbClr val="002060"/>
              </a:solidFill>
            </a:endParaRPr>
          </a:p>
          <a:p>
            <a:pPr>
              <a:buFont typeface="Wingdings" panose="05000000000000000000" pitchFamily="2" charset="2"/>
              <a:buChar char="v"/>
            </a:pPr>
            <a:endParaRPr lang="en-US" dirty="0" smtClean="0">
              <a:solidFill>
                <a:srgbClr val="002060"/>
              </a:solidFill>
            </a:endParaRPr>
          </a:p>
        </p:txBody>
      </p:sp>
    </p:spTree>
    <p:extLst>
      <p:ext uri="{BB962C8B-B14F-4D97-AF65-F5344CB8AC3E}">
        <p14:creationId xmlns:p14="http://schemas.microsoft.com/office/powerpoint/2010/main" val="4071085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624" y="1612320"/>
            <a:ext cx="9913884" cy="4235287"/>
          </a:xfrm>
          <a:prstGeom prst="rect">
            <a:avLst/>
          </a:prstGeom>
          <a:ln>
            <a:solidFill>
              <a:schemeClr val="tx1"/>
            </a:solidFill>
          </a:ln>
        </p:spPr>
      </p:pic>
      <p:sp>
        <p:nvSpPr>
          <p:cNvPr id="3" name="Title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solidFill>
                  <a:srgbClr val="002060"/>
                </a:solidFill>
              </a:rPr>
              <a:t>Component Diagram</a:t>
            </a:r>
            <a:endParaRPr lang="en-US" b="1" dirty="0">
              <a:solidFill>
                <a:srgbClr val="002060"/>
              </a:solidFill>
            </a:endParaRPr>
          </a:p>
        </p:txBody>
      </p:sp>
    </p:spTree>
    <p:extLst>
      <p:ext uri="{BB962C8B-B14F-4D97-AF65-F5344CB8AC3E}">
        <p14:creationId xmlns:p14="http://schemas.microsoft.com/office/powerpoint/2010/main" val="610510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3682" y="1615155"/>
            <a:ext cx="10268484" cy="376015"/>
          </a:xfrm>
          <a:prstGeom prst="rect">
            <a:avLst/>
          </a:prstGeom>
          <a:solidFill>
            <a:schemeClr val="bg1"/>
          </a:solidFill>
        </p:spPr>
        <p:txBody>
          <a:bodyPr wrap="square" rtlCol="0">
            <a:spAutoFit/>
          </a:bodyPr>
          <a:lstStyle/>
          <a:p>
            <a:endParaRPr lang="en-US" dirty="0"/>
          </a:p>
        </p:txBody>
      </p:sp>
      <p:sp>
        <p:nvSpPr>
          <p:cNvPr id="3" name="Title 1"/>
          <p:cNvSpPr txBox="1">
            <a:spLocks/>
          </p:cNvSpPr>
          <p:nvPr/>
        </p:nvSpPr>
        <p:spPr>
          <a:xfrm>
            <a:off x="2162086" y="1991170"/>
            <a:ext cx="7947588" cy="1325563"/>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6000" b="1" dirty="0">
                <a:solidFill>
                  <a:srgbClr val="002060"/>
                </a:solidFill>
              </a:rPr>
              <a:t>What you have done </a:t>
            </a:r>
            <a:endParaRPr lang="en-US" sz="6000" b="1" dirty="0" smtClean="0">
              <a:solidFill>
                <a:srgbClr val="002060"/>
              </a:solidFill>
            </a:endParaRPr>
          </a:p>
          <a:p>
            <a:pPr algn="ctr"/>
            <a:r>
              <a:rPr lang="en-US" sz="6000" b="1" dirty="0" smtClean="0">
                <a:solidFill>
                  <a:srgbClr val="002060"/>
                </a:solidFill>
              </a:rPr>
              <a:t>vs</a:t>
            </a:r>
            <a:r>
              <a:rPr lang="en-US" sz="6000" b="1" dirty="0">
                <a:solidFill>
                  <a:srgbClr val="002060"/>
                </a:solidFill>
              </a:rPr>
              <a:t>. </a:t>
            </a:r>
            <a:endParaRPr lang="en-US" sz="6000" b="1" dirty="0" smtClean="0">
              <a:solidFill>
                <a:srgbClr val="002060"/>
              </a:solidFill>
            </a:endParaRPr>
          </a:p>
          <a:p>
            <a:pPr algn="ctr"/>
            <a:r>
              <a:rPr lang="en-US" sz="6000" b="1" dirty="0" smtClean="0">
                <a:solidFill>
                  <a:srgbClr val="002060"/>
                </a:solidFill>
              </a:rPr>
              <a:t>remaining </a:t>
            </a:r>
            <a:r>
              <a:rPr lang="en-US" sz="6000" b="1" dirty="0">
                <a:solidFill>
                  <a:srgbClr val="002060"/>
                </a:solidFill>
              </a:rPr>
              <a:t>work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322" y="366267"/>
            <a:ext cx="2143125" cy="214312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30792" y="3973747"/>
            <a:ext cx="2547747" cy="2036536"/>
          </a:xfrm>
          <a:prstGeom prst="rect">
            <a:avLst/>
          </a:prstGeom>
        </p:spPr>
      </p:pic>
    </p:spTree>
    <p:extLst>
      <p:ext uri="{BB962C8B-B14F-4D97-AF65-F5344CB8AC3E}">
        <p14:creationId xmlns:p14="http://schemas.microsoft.com/office/powerpoint/2010/main" val="233064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60426" y="286603"/>
            <a:ext cx="10058400" cy="1450757"/>
          </a:xfrm>
        </p:spPr>
        <p:txBody>
          <a:bodyPr/>
          <a:lstStyle/>
          <a:p>
            <a:r>
              <a:rPr lang="en-US" b="1" dirty="0" smtClean="0">
                <a:solidFill>
                  <a:srgbClr val="002060"/>
                </a:solidFill>
              </a:rPr>
              <a:t>Group Members</a:t>
            </a:r>
            <a:endParaRPr lang="en-US" b="1" dirty="0">
              <a:solidFill>
                <a:srgbClr val="002060"/>
              </a:solidFill>
            </a:endParaRPr>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426" y="2083306"/>
            <a:ext cx="2049780" cy="21945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1401" y="2071876"/>
            <a:ext cx="2050090" cy="22059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5877" y="2111909"/>
            <a:ext cx="1756753" cy="21659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7016" y="2022346"/>
            <a:ext cx="1950720" cy="22555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p:cNvSpPr txBox="1"/>
          <p:nvPr/>
        </p:nvSpPr>
        <p:spPr>
          <a:xfrm>
            <a:off x="968721" y="5015620"/>
            <a:ext cx="2141485" cy="646331"/>
          </a:xfrm>
          <a:prstGeom prst="rect">
            <a:avLst/>
          </a:prstGeom>
          <a:noFill/>
        </p:spPr>
        <p:txBody>
          <a:bodyPr wrap="square" rtlCol="0">
            <a:spAutoFit/>
          </a:bodyPr>
          <a:lstStyle/>
          <a:p>
            <a:pPr algn="ctr"/>
            <a:r>
              <a:rPr lang="en-US" b="1" dirty="0" smtClean="0">
                <a:solidFill>
                  <a:srgbClr val="002060"/>
                </a:solidFill>
              </a:rPr>
              <a:t>Asini Pathmila Silva</a:t>
            </a:r>
          </a:p>
          <a:p>
            <a:pPr algn="ctr"/>
            <a:r>
              <a:rPr lang="en-US" b="1" dirty="0" smtClean="0">
                <a:solidFill>
                  <a:srgbClr val="002060"/>
                </a:solidFill>
              </a:rPr>
              <a:t>18020798</a:t>
            </a:r>
            <a:endParaRPr lang="en-US" b="1" dirty="0">
              <a:solidFill>
                <a:srgbClr val="002060"/>
              </a:solidFill>
            </a:endParaRPr>
          </a:p>
        </p:txBody>
      </p:sp>
      <p:sp>
        <p:nvSpPr>
          <p:cNvPr id="10" name="TextBox 9"/>
          <p:cNvSpPr txBox="1"/>
          <p:nvPr/>
        </p:nvSpPr>
        <p:spPr>
          <a:xfrm>
            <a:off x="3529343" y="5015620"/>
            <a:ext cx="2554586" cy="646331"/>
          </a:xfrm>
          <a:prstGeom prst="rect">
            <a:avLst/>
          </a:prstGeom>
          <a:noFill/>
        </p:spPr>
        <p:txBody>
          <a:bodyPr wrap="square" rtlCol="0">
            <a:spAutoFit/>
          </a:bodyPr>
          <a:lstStyle/>
          <a:p>
            <a:pPr algn="ctr"/>
            <a:r>
              <a:rPr lang="en-US" b="1" dirty="0" err="1" smtClean="0">
                <a:solidFill>
                  <a:srgbClr val="002060"/>
                </a:solidFill>
              </a:rPr>
              <a:t>Ruwanthi</a:t>
            </a:r>
            <a:r>
              <a:rPr lang="en-US" b="1" dirty="0" smtClean="0">
                <a:solidFill>
                  <a:srgbClr val="002060"/>
                </a:solidFill>
              </a:rPr>
              <a:t> </a:t>
            </a:r>
            <a:r>
              <a:rPr lang="en-US" b="1" dirty="0" err="1" smtClean="0">
                <a:solidFill>
                  <a:srgbClr val="002060"/>
                </a:solidFill>
              </a:rPr>
              <a:t>Hemachandra</a:t>
            </a:r>
            <a:endParaRPr lang="en-US" b="1" dirty="0" smtClean="0">
              <a:solidFill>
                <a:srgbClr val="002060"/>
              </a:solidFill>
            </a:endParaRPr>
          </a:p>
          <a:p>
            <a:pPr algn="ctr"/>
            <a:r>
              <a:rPr lang="en-US" b="1" dirty="0" smtClean="0">
                <a:solidFill>
                  <a:srgbClr val="002060"/>
                </a:solidFill>
              </a:rPr>
              <a:t>18020291</a:t>
            </a:r>
            <a:endParaRPr lang="en-US" b="1" dirty="0">
              <a:solidFill>
                <a:srgbClr val="002060"/>
              </a:solidFill>
            </a:endParaRPr>
          </a:p>
        </p:txBody>
      </p:sp>
      <p:sp>
        <p:nvSpPr>
          <p:cNvPr id="11" name="TextBox 10"/>
          <p:cNvSpPr txBox="1"/>
          <p:nvPr/>
        </p:nvSpPr>
        <p:spPr>
          <a:xfrm>
            <a:off x="6363510" y="5015619"/>
            <a:ext cx="2237282" cy="646331"/>
          </a:xfrm>
          <a:prstGeom prst="rect">
            <a:avLst/>
          </a:prstGeom>
          <a:noFill/>
        </p:spPr>
        <p:txBody>
          <a:bodyPr wrap="square" rtlCol="0">
            <a:spAutoFit/>
          </a:bodyPr>
          <a:lstStyle/>
          <a:p>
            <a:pPr algn="ctr"/>
            <a:r>
              <a:rPr lang="en-US" b="1" dirty="0" err="1" smtClean="0">
                <a:solidFill>
                  <a:srgbClr val="002060"/>
                </a:solidFill>
              </a:rPr>
              <a:t>Hansaka</a:t>
            </a:r>
            <a:r>
              <a:rPr lang="en-US" b="1" dirty="0" smtClean="0">
                <a:solidFill>
                  <a:srgbClr val="002060"/>
                </a:solidFill>
              </a:rPr>
              <a:t> </a:t>
            </a:r>
            <a:r>
              <a:rPr lang="en-US" b="1" dirty="0" err="1" smtClean="0">
                <a:solidFill>
                  <a:srgbClr val="002060"/>
                </a:solidFill>
              </a:rPr>
              <a:t>Sandaruwan</a:t>
            </a:r>
            <a:endParaRPr lang="en-US" b="1" dirty="0" smtClean="0">
              <a:solidFill>
                <a:srgbClr val="002060"/>
              </a:solidFill>
            </a:endParaRPr>
          </a:p>
          <a:p>
            <a:pPr algn="ctr"/>
            <a:r>
              <a:rPr lang="en-US" b="1" dirty="0" smtClean="0">
                <a:solidFill>
                  <a:srgbClr val="002060"/>
                </a:solidFill>
              </a:rPr>
              <a:t>18020704</a:t>
            </a:r>
            <a:endParaRPr lang="en-US" b="1" dirty="0">
              <a:solidFill>
                <a:srgbClr val="002060"/>
              </a:solidFill>
            </a:endParaRPr>
          </a:p>
        </p:txBody>
      </p:sp>
      <p:sp>
        <p:nvSpPr>
          <p:cNvPr id="12" name="TextBox 11"/>
          <p:cNvSpPr txBox="1"/>
          <p:nvPr/>
        </p:nvSpPr>
        <p:spPr>
          <a:xfrm>
            <a:off x="8903735" y="5015619"/>
            <a:ext cx="3031090" cy="646331"/>
          </a:xfrm>
          <a:prstGeom prst="rect">
            <a:avLst/>
          </a:prstGeom>
          <a:noFill/>
        </p:spPr>
        <p:txBody>
          <a:bodyPr wrap="square" rtlCol="0">
            <a:spAutoFit/>
          </a:bodyPr>
          <a:lstStyle/>
          <a:p>
            <a:pPr algn="ctr"/>
            <a:r>
              <a:rPr lang="en-US" b="1" dirty="0" err="1" smtClean="0">
                <a:solidFill>
                  <a:srgbClr val="002060"/>
                </a:solidFill>
              </a:rPr>
              <a:t>Sachini</a:t>
            </a:r>
            <a:r>
              <a:rPr lang="en-US" b="1" dirty="0" smtClean="0">
                <a:solidFill>
                  <a:srgbClr val="002060"/>
                </a:solidFill>
              </a:rPr>
              <a:t> </a:t>
            </a:r>
            <a:r>
              <a:rPr lang="en-US" b="1" dirty="0" err="1" smtClean="0">
                <a:solidFill>
                  <a:srgbClr val="002060"/>
                </a:solidFill>
              </a:rPr>
              <a:t>Maneesha</a:t>
            </a:r>
            <a:endParaRPr lang="en-US" b="1" dirty="0" smtClean="0">
              <a:solidFill>
                <a:srgbClr val="002060"/>
              </a:solidFill>
            </a:endParaRPr>
          </a:p>
          <a:p>
            <a:pPr algn="ctr"/>
            <a:r>
              <a:rPr lang="en-US" b="1" dirty="0" smtClean="0">
                <a:solidFill>
                  <a:srgbClr val="002060"/>
                </a:solidFill>
              </a:rPr>
              <a:t>18020356</a:t>
            </a:r>
            <a:endParaRPr lang="en-US" b="1" dirty="0">
              <a:solidFill>
                <a:srgbClr val="002060"/>
              </a:solidFill>
            </a:endParaRPr>
          </a:p>
        </p:txBody>
      </p:sp>
    </p:spTree>
    <p:extLst>
      <p:ext uri="{BB962C8B-B14F-4D97-AF65-F5344CB8AC3E}">
        <p14:creationId xmlns:p14="http://schemas.microsoft.com/office/powerpoint/2010/main" val="2912106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11305356"/>
              </p:ext>
            </p:extLst>
          </p:nvPr>
        </p:nvGraphicFramePr>
        <p:xfrm>
          <a:off x="2865312" y="3296162"/>
          <a:ext cx="6197594" cy="2446610"/>
        </p:xfrm>
        <a:graphic>
          <a:graphicData uri="http://schemas.openxmlformats.org/drawingml/2006/table">
            <a:tbl>
              <a:tblPr firstRow="1" firstCol="1" bandRow="1">
                <a:tableStyleId>{D7AC3CCA-C797-4891-BE02-D94E43425B78}</a:tableStyleId>
              </a:tblPr>
              <a:tblGrid>
                <a:gridCol w="469720"/>
                <a:gridCol w="2883182"/>
                <a:gridCol w="635307"/>
                <a:gridCol w="833013"/>
                <a:gridCol w="692106"/>
                <a:gridCol w="684266"/>
              </a:tblGrid>
              <a:tr h="393810">
                <a:tc>
                  <a:txBody>
                    <a:bodyPr/>
                    <a:lstStyle/>
                    <a:p>
                      <a:pPr marL="0" marR="0" algn="ctr">
                        <a:lnSpc>
                          <a:spcPct val="107000"/>
                        </a:lnSpc>
                        <a:spcBef>
                          <a:spcPts val="0"/>
                        </a:spcBef>
                        <a:spcAft>
                          <a:spcPts val="0"/>
                        </a:spcAft>
                      </a:pPr>
                      <a:r>
                        <a:rPr lang="en-US" sz="1200" dirty="0">
                          <a:effectLst/>
                        </a:rPr>
                        <a:t>No</a:t>
                      </a:r>
                      <a:endParaRPr lang="en-US" sz="1200" dirty="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Task</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Asini</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Ruwanthi</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Hansaka</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Sachini</a:t>
                      </a:r>
                      <a:endParaRPr lang="en-US" sz="1200">
                        <a:effectLst/>
                        <a:latin typeface="Calibri" panose="020F0502020204030204" pitchFamily="34" charset="0"/>
                        <a:ea typeface="Calibri" panose="020F0502020204030204" pitchFamily="34" charset="0"/>
                        <a:cs typeface="Latha"/>
                      </a:endParaRPr>
                    </a:p>
                  </a:txBody>
                  <a:tcPr marL="76980" marR="76980" marT="0" marB="0"/>
                </a:tc>
              </a:tr>
              <a:tr h="205280">
                <a:tc>
                  <a:txBody>
                    <a:bodyPr/>
                    <a:lstStyle/>
                    <a:p>
                      <a:pPr marL="0" marR="0" algn="ctr">
                        <a:lnSpc>
                          <a:spcPct val="107000"/>
                        </a:lnSpc>
                        <a:spcBef>
                          <a:spcPts val="0"/>
                        </a:spcBef>
                        <a:spcAft>
                          <a:spcPts val="0"/>
                        </a:spcAft>
                      </a:pPr>
                      <a:r>
                        <a:rPr lang="en-US" sz="1200">
                          <a:effectLst/>
                        </a:rPr>
                        <a:t>1</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nSpc>
                          <a:spcPct val="107000"/>
                        </a:lnSpc>
                        <a:spcBef>
                          <a:spcPts val="0"/>
                        </a:spcBef>
                        <a:spcAft>
                          <a:spcPts val="0"/>
                        </a:spcAft>
                      </a:pPr>
                      <a:r>
                        <a:rPr lang="en-US" sz="1200">
                          <a:effectLst/>
                        </a:rPr>
                        <a:t>Requirement gathering</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dirty="0">
                          <a:effectLst/>
                        </a:rPr>
                        <a:t>done</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dirty="0">
                          <a:effectLst/>
                        </a:rPr>
                        <a:t>done</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dirty="0">
                          <a:effectLst/>
                        </a:rPr>
                        <a:t>done</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dirty="0">
                          <a:effectLst/>
                        </a:rPr>
                        <a:t>done</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r>
              <a:tr h="205280">
                <a:tc>
                  <a:txBody>
                    <a:bodyPr/>
                    <a:lstStyle/>
                    <a:p>
                      <a:pPr marL="0" marR="0" algn="ctr">
                        <a:lnSpc>
                          <a:spcPct val="107000"/>
                        </a:lnSpc>
                        <a:spcBef>
                          <a:spcPts val="0"/>
                        </a:spcBef>
                        <a:spcAft>
                          <a:spcPts val="0"/>
                        </a:spcAft>
                      </a:pPr>
                      <a:r>
                        <a:rPr lang="en-US" sz="1200">
                          <a:effectLst/>
                        </a:rPr>
                        <a:t>2</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nSpc>
                          <a:spcPct val="107000"/>
                        </a:lnSpc>
                        <a:spcBef>
                          <a:spcPts val="0"/>
                        </a:spcBef>
                        <a:spcAft>
                          <a:spcPts val="0"/>
                        </a:spcAft>
                      </a:pPr>
                      <a:r>
                        <a:rPr lang="en-US" sz="1200">
                          <a:effectLst/>
                        </a:rPr>
                        <a:t>Designing diagrams</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dirty="0">
                          <a:effectLst/>
                        </a:rPr>
                        <a:t>done</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r>
              <a:tr h="205280">
                <a:tc>
                  <a:txBody>
                    <a:bodyPr/>
                    <a:lstStyle/>
                    <a:p>
                      <a:pPr marL="0" marR="0" algn="ctr">
                        <a:lnSpc>
                          <a:spcPct val="107000"/>
                        </a:lnSpc>
                        <a:spcBef>
                          <a:spcPts val="0"/>
                        </a:spcBef>
                        <a:spcAft>
                          <a:spcPts val="0"/>
                        </a:spcAft>
                      </a:pPr>
                      <a:r>
                        <a:rPr lang="en-US" sz="1200">
                          <a:effectLst/>
                        </a:rPr>
                        <a:t>3</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nSpc>
                          <a:spcPct val="107000"/>
                        </a:lnSpc>
                        <a:spcBef>
                          <a:spcPts val="0"/>
                        </a:spcBef>
                        <a:spcAft>
                          <a:spcPts val="0"/>
                        </a:spcAft>
                      </a:pPr>
                      <a:r>
                        <a:rPr lang="en-US" sz="1200" dirty="0" smtClean="0">
                          <a:effectLst/>
                          <a:latin typeface="+mn-lt"/>
                          <a:ea typeface="+mn-ea"/>
                          <a:cs typeface="+mn-cs"/>
                        </a:rPr>
                        <a:t>Creating</a:t>
                      </a:r>
                      <a:r>
                        <a:rPr lang="en-US" sz="1200" baseline="0" dirty="0" smtClean="0">
                          <a:effectLst/>
                          <a:latin typeface="+mn-lt"/>
                          <a:ea typeface="+mn-ea"/>
                          <a:cs typeface="+mn-cs"/>
                        </a:rPr>
                        <a:t> SRS Document</a:t>
                      </a:r>
                      <a:endParaRPr lang="en-US" sz="1200" dirty="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dirty="0">
                          <a:effectLst/>
                        </a:rPr>
                        <a:t>done</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r>
              <a:tr h="205280">
                <a:tc>
                  <a:txBody>
                    <a:bodyPr/>
                    <a:lstStyle/>
                    <a:p>
                      <a:pPr marL="0" marR="0" algn="ctr">
                        <a:lnSpc>
                          <a:spcPct val="107000"/>
                        </a:lnSpc>
                        <a:spcBef>
                          <a:spcPts val="0"/>
                        </a:spcBef>
                        <a:spcAft>
                          <a:spcPts val="0"/>
                        </a:spcAft>
                      </a:pPr>
                      <a:r>
                        <a:rPr lang="en-US" sz="1200">
                          <a:effectLst/>
                        </a:rPr>
                        <a:t>4</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nSpc>
                          <a:spcPct val="107000"/>
                        </a:lnSpc>
                        <a:spcBef>
                          <a:spcPts val="0"/>
                        </a:spcBef>
                        <a:spcAft>
                          <a:spcPts val="0"/>
                        </a:spcAft>
                      </a:pPr>
                      <a:r>
                        <a:rPr lang="en-US" sz="1200">
                          <a:effectLst/>
                        </a:rPr>
                        <a:t>Designing database tables</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dirty="0">
                          <a:effectLst/>
                        </a:rPr>
                        <a:t>done</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r>
              <a:tr h="205280">
                <a:tc>
                  <a:txBody>
                    <a:bodyPr/>
                    <a:lstStyle/>
                    <a:p>
                      <a:pPr marL="0" marR="0" algn="ctr">
                        <a:lnSpc>
                          <a:spcPct val="107000"/>
                        </a:lnSpc>
                        <a:spcBef>
                          <a:spcPts val="0"/>
                        </a:spcBef>
                        <a:spcAft>
                          <a:spcPts val="0"/>
                        </a:spcAft>
                      </a:pPr>
                      <a:r>
                        <a:rPr lang="en-US" sz="1200">
                          <a:effectLst/>
                        </a:rPr>
                        <a:t>5</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nSpc>
                          <a:spcPct val="107000"/>
                        </a:lnSpc>
                        <a:spcBef>
                          <a:spcPts val="0"/>
                        </a:spcBef>
                        <a:spcAft>
                          <a:spcPts val="0"/>
                        </a:spcAft>
                      </a:pPr>
                      <a:r>
                        <a:rPr lang="en-US" sz="1200">
                          <a:effectLst/>
                        </a:rPr>
                        <a:t>Designing proto-type interfaces</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dirty="0">
                          <a:effectLst/>
                        </a:rPr>
                        <a:t>done</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r>
              <a:tr h="205280">
                <a:tc>
                  <a:txBody>
                    <a:bodyPr/>
                    <a:lstStyle/>
                    <a:p>
                      <a:pPr marL="0" marR="0" algn="ctr">
                        <a:lnSpc>
                          <a:spcPct val="107000"/>
                        </a:lnSpc>
                        <a:spcBef>
                          <a:spcPts val="0"/>
                        </a:spcBef>
                        <a:spcAft>
                          <a:spcPts val="0"/>
                        </a:spcAft>
                      </a:pPr>
                      <a:r>
                        <a:rPr lang="en-US" sz="1200">
                          <a:effectLst/>
                        </a:rPr>
                        <a:t>6</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nSpc>
                          <a:spcPct val="107000"/>
                        </a:lnSpc>
                        <a:spcBef>
                          <a:spcPts val="0"/>
                        </a:spcBef>
                        <a:spcAft>
                          <a:spcPts val="0"/>
                        </a:spcAft>
                      </a:pPr>
                      <a:r>
                        <a:rPr lang="en-US" sz="1200">
                          <a:effectLst/>
                        </a:rPr>
                        <a:t>Implementing interfaces</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dirty="0">
                          <a:effectLst/>
                        </a:rPr>
                        <a:t>done</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r>
              <a:tr h="205280">
                <a:tc>
                  <a:txBody>
                    <a:bodyPr/>
                    <a:lstStyle/>
                    <a:p>
                      <a:pPr marL="0" marR="0" algn="ctr">
                        <a:lnSpc>
                          <a:spcPct val="107000"/>
                        </a:lnSpc>
                        <a:spcBef>
                          <a:spcPts val="0"/>
                        </a:spcBef>
                        <a:spcAft>
                          <a:spcPts val="0"/>
                        </a:spcAft>
                      </a:pPr>
                      <a:r>
                        <a:rPr lang="en-US" sz="1200">
                          <a:effectLst/>
                        </a:rPr>
                        <a:t>7</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nSpc>
                          <a:spcPct val="107000"/>
                        </a:lnSpc>
                        <a:spcBef>
                          <a:spcPts val="0"/>
                        </a:spcBef>
                        <a:spcAft>
                          <a:spcPts val="0"/>
                        </a:spcAft>
                      </a:pPr>
                      <a:r>
                        <a:rPr lang="en-US" sz="1200">
                          <a:effectLst/>
                        </a:rPr>
                        <a:t>Connecting to the database</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dirty="0">
                          <a:effectLst/>
                        </a:rPr>
                        <a:t>done</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r>
              <a:tr h="205280">
                <a:tc>
                  <a:txBody>
                    <a:bodyPr/>
                    <a:lstStyle/>
                    <a:p>
                      <a:pPr marL="0" marR="0" algn="ctr">
                        <a:lnSpc>
                          <a:spcPct val="107000"/>
                        </a:lnSpc>
                        <a:spcBef>
                          <a:spcPts val="0"/>
                        </a:spcBef>
                        <a:spcAft>
                          <a:spcPts val="0"/>
                        </a:spcAft>
                      </a:pPr>
                      <a:r>
                        <a:rPr lang="en-US" sz="1200">
                          <a:effectLst/>
                        </a:rPr>
                        <a:t>8</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nSpc>
                          <a:spcPct val="107000"/>
                        </a:lnSpc>
                        <a:spcBef>
                          <a:spcPts val="0"/>
                        </a:spcBef>
                        <a:spcAft>
                          <a:spcPts val="0"/>
                        </a:spcAft>
                      </a:pPr>
                      <a:r>
                        <a:rPr lang="en-US" sz="1200">
                          <a:effectLst/>
                        </a:rPr>
                        <a:t>Arranging codes based on architecture</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dirty="0">
                          <a:effectLst/>
                        </a:rPr>
                        <a:t>done</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r>
              <a:tr h="205280">
                <a:tc>
                  <a:txBody>
                    <a:bodyPr/>
                    <a:lstStyle/>
                    <a:p>
                      <a:pPr marL="0" marR="0" algn="ctr">
                        <a:lnSpc>
                          <a:spcPct val="107000"/>
                        </a:lnSpc>
                        <a:spcBef>
                          <a:spcPts val="0"/>
                        </a:spcBef>
                        <a:spcAft>
                          <a:spcPts val="0"/>
                        </a:spcAft>
                      </a:pPr>
                      <a:r>
                        <a:rPr lang="en-US" sz="1200">
                          <a:effectLst/>
                        </a:rPr>
                        <a:t>9</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nSpc>
                          <a:spcPct val="107000"/>
                        </a:lnSpc>
                        <a:spcBef>
                          <a:spcPts val="0"/>
                        </a:spcBef>
                        <a:spcAft>
                          <a:spcPts val="0"/>
                        </a:spcAft>
                      </a:pPr>
                      <a:r>
                        <a:rPr lang="en-US" sz="1200">
                          <a:effectLst/>
                        </a:rPr>
                        <a:t>Adding validation parts </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dirty="0">
                          <a:effectLst/>
                        </a:rPr>
                        <a:t>not yet</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FFFF00"/>
                    </a:solidFill>
                  </a:tcPr>
                </a:tc>
                <a:tc>
                  <a:txBody>
                    <a:bodyPr/>
                    <a:lstStyle/>
                    <a:p>
                      <a:pPr marL="0" marR="0" algn="ctr">
                        <a:lnSpc>
                          <a:spcPct val="107000"/>
                        </a:lnSpc>
                        <a:spcBef>
                          <a:spcPts val="0"/>
                        </a:spcBef>
                        <a:spcAft>
                          <a:spcPts val="0"/>
                        </a:spcAft>
                      </a:pPr>
                      <a:r>
                        <a:rPr lang="en-US" sz="1200" dirty="0">
                          <a:effectLst/>
                        </a:rPr>
                        <a:t>not yet</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FFFF00"/>
                    </a:solidFill>
                  </a:tcPr>
                </a:tc>
                <a:tc>
                  <a:txBody>
                    <a:bodyPr/>
                    <a:lstStyle/>
                    <a:p>
                      <a:pPr marL="0" marR="0" algn="ctr">
                        <a:lnSpc>
                          <a:spcPct val="107000"/>
                        </a:lnSpc>
                        <a:spcBef>
                          <a:spcPts val="0"/>
                        </a:spcBef>
                        <a:spcAft>
                          <a:spcPts val="0"/>
                        </a:spcAft>
                      </a:pPr>
                      <a:r>
                        <a:rPr lang="en-US" sz="1200" dirty="0">
                          <a:effectLst/>
                        </a:rPr>
                        <a:t>not yet</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FFFF00"/>
                    </a:solidFill>
                  </a:tcPr>
                </a:tc>
                <a:tc>
                  <a:txBody>
                    <a:bodyPr/>
                    <a:lstStyle/>
                    <a:p>
                      <a:pPr marL="0" marR="0" algn="ctr">
                        <a:lnSpc>
                          <a:spcPct val="107000"/>
                        </a:lnSpc>
                        <a:spcBef>
                          <a:spcPts val="0"/>
                        </a:spcBef>
                        <a:spcAft>
                          <a:spcPts val="0"/>
                        </a:spcAft>
                      </a:pPr>
                      <a:r>
                        <a:rPr lang="en-US" sz="1200" dirty="0">
                          <a:effectLst/>
                        </a:rPr>
                        <a:t>not yet</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FFFF00"/>
                    </a:solidFill>
                  </a:tcPr>
                </a:tc>
              </a:tr>
              <a:tr h="205280">
                <a:tc>
                  <a:txBody>
                    <a:bodyPr/>
                    <a:lstStyle/>
                    <a:p>
                      <a:pPr marL="0" marR="0" algn="ctr">
                        <a:lnSpc>
                          <a:spcPct val="107000"/>
                        </a:lnSpc>
                        <a:spcBef>
                          <a:spcPts val="0"/>
                        </a:spcBef>
                        <a:spcAft>
                          <a:spcPts val="0"/>
                        </a:spcAft>
                      </a:pPr>
                      <a:r>
                        <a:rPr lang="en-US" sz="1200">
                          <a:effectLst/>
                        </a:rPr>
                        <a:t>10</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nSpc>
                          <a:spcPct val="107000"/>
                        </a:lnSpc>
                        <a:spcBef>
                          <a:spcPts val="0"/>
                        </a:spcBef>
                        <a:spcAft>
                          <a:spcPts val="0"/>
                        </a:spcAft>
                      </a:pPr>
                      <a:r>
                        <a:rPr lang="en-US" sz="1200">
                          <a:effectLst/>
                        </a:rPr>
                        <a:t>Doing testing</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not yet</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FFFF00"/>
                    </a:solidFill>
                  </a:tcPr>
                </a:tc>
                <a:tc>
                  <a:txBody>
                    <a:bodyPr/>
                    <a:lstStyle/>
                    <a:p>
                      <a:pPr marL="0" marR="0" algn="ctr">
                        <a:lnSpc>
                          <a:spcPct val="107000"/>
                        </a:lnSpc>
                        <a:spcBef>
                          <a:spcPts val="0"/>
                        </a:spcBef>
                        <a:spcAft>
                          <a:spcPts val="0"/>
                        </a:spcAft>
                      </a:pPr>
                      <a:r>
                        <a:rPr lang="en-US" sz="1200">
                          <a:effectLst/>
                        </a:rPr>
                        <a:t>not yet</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FFFF00"/>
                    </a:solidFill>
                  </a:tcPr>
                </a:tc>
                <a:tc>
                  <a:txBody>
                    <a:bodyPr/>
                    <a:lstStyle/>
                    <a:p>
                      <a:pPr marL="0" marR="0" algn="ctr">
                        <a:lnSpc>
                          <a:spcPct val="107000"/>
                        </a:lnSpc>
                        <a:spcBef>
                          <a:spcPts val="0"/>
                        </a:spcBef>
                        <a:spcAft>
                          <a:spcPts val="0"/>
                        </a:spcAft>
                      </a:pPr>
                      <a:r>
                        <a:rPr lang="en-US" sz="1200">
                          <a:effectLst/>
                        </a:rPr>
                        <a:t>not yet</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FFFF00"/>
                    </a:solidFill>
                  </a:tcPr>
                </a:tc>
                <a:tc>
                  <a:txBody>
                    <a:bodyPr/>
                    <a:lstStyle/>
                    <a:p>
                      <a:pPr marL="0" marR="0" algn="ctr">
                        <a:lnSpc>
                          <a:spcPct val="107000"/>
                        </a:lnSpc>
                        <a:spcBef>
                          <a:spcPts val="0"/>
                        </a:spcBef>
                        <a:spcAft>
                          <a:spcPts val="0"/>
                        </a:spcAft>
                      </a:pPr>
                      <a:r>
                        <a:rPr lang="en-US" sz="1200" dirty="0">
                          <a:effectLst/>
                        </a:rPr>
                        <a:t>not yet</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FFFF00"/>
                    </a:solidFill>
                  </a:tcPr>
                </a:tc>
              </a:tr>
            </a:tbl>
          </a:graphicData>
        </a:graphic>
      </p:graphicFrame>
      <p:sp>
        <p:nvSpPr>
          <p:cNvPr id="5" name="TextBox 4"/>
          <p:cNvSpPr txBox="1"/>
          <p:nvPr/>
        </p:nvSpPr>
        <p:spPr>
          <a:xfrm>
            <a:off x="1153682" y="1615155"/>
            <a:ext cx="10268484" cy="376015"/>
          </a:xfrm>
          <a:prstGeom prst="rect">
            <a:avLst/>
          </a:prstGeom>
          <a:solidFill>
            <a:schemeClr val="bg1"/>
          </a:solidFill>
        </p:spPr>
        <p:txBody>
          <a:bodyPr wrap="square" rtlCol="0">
            <a:spAutoFit/>
          </a:bodyPr>
          <a:lstStyle/>
          <a:p>
            <a:endParaRPr lang="en-US" dirty="0"/>
          </a:p>
        </p:txBody>
      </p:sp>
      <p:sp>
        <p:nvSpPr>
          <p:cNvPr id="3" name="Content Placeholder 2"/>
          <p:cNvSpPr>
            <a:spLocks noGrp="1"/>
          </p:cNvSpPr>
          <p:nvPr>
            <p:ph idx="1"/>
          </p:nvPr>
        </p:nvSpPr>
        <p:spPr>
          <a:xfrm>
            <a:off x="934909" y="837330"/>
            <a:ext cx="10058400" cy="4023360"/>
          </a:xfrm>
        </p:spPr>
        <p:txBody>
          <a:bodyPr>
            <a:normAutofit/>
          </a:bodyPr>
          <a:lstStyle/>
          <a:p>
            <a:r>
              <a:rPr lang="en-US" b="1" dirty="0">
                <a:solidFill>
                  <a:srgbClr val="002060"/>
                </a:solidFill>
              </a:rPr>
              <a:t>The work load divided according to the user roles of the system. </a:t>
            </a:r>
            <a:endParaRPr lang="en-US" b="1" dirty="0" smtClean="0">
              <a:solidFill>
                <a:srgbClr val="002060"/>
              </a:solidFill>
            </a:endParaRPr>
          </a:p>
          <a:p>
            <a:endParaRPr lang="en-US" dirty="0">
              <a:solidFill>
                <a:srgbClr val="002060"/>
              </a:solidFill>
            </a:endParaRPr>
          </a:p>
          <a:p>
            <a:pPr lvl="1"/>
            <a:r>
              <a:rPr lang="en-US" dirty="0">
                <a:solidFill>
                  <a:srgbClr val="002060"/>
                </a:solidFill>
              </a:rPr>
              <a:t>Asini – Admin and user roles’ </a:t>
            </a:r>
            <a:r>
              <a:rPr lang="en-US" dirty="0" smtClean="0">
                <a:solidFill>
                  <a:srgbClr val="002060"/>
                </a:solidFill>
              </a:rPr>
              <a:t>functions</a:t>
            </a:r>
            <a:endParaRPr lang="en-US" dirty="0">
              <a:solidFill>
                <a:srgbClr val="002060"/>
              </a:solidFill>
            </a:endParaRPr>
          </a:p>
          <a:p>
            <a:pPr lvl="1"/>
            <a:r>
              <a:rPr lang="en-US" dirty="0" err="1">
                <a:solidFill>
                  <a:srgbClr val="002060"/>
                </a:solidFill>
              </a:rPr>
              <a:t>Ruwanthi</a:t>
            </a:r>
            <a:r>
              <a:rPr lang="en-US" dirty="0">
                <a:solidFill>
                  <a:srgbClr val="002060"/>
                </a:solidFill>
              </a:rPr>
              <a:t> – Hotel user role’s functions</a:t>
            </a:r>
          </a:p>
          <a:p>
            <a:pPr lvl="1"/>
            <a:r>
              <a:rPr lang="en-US" dirty="0" err="1">
                <a:solidFill>
                  <a:srgbClr val="002060"/>
                </a:solidFill>
              </a:rPr>
              <a:t>Hansaka</a:t>
            </a:r>
            <a:r>
              <a:rPr lang="en-US" dirty="0">
                <a:solidFill>
                  <a:srgbClr val="002060"/>
                </a:solidFill>
              </a:rPr>
              <a:t> – Guide user role’s functions</a:t>
            </a:r>
          </a:p>
          <a:p>
            <a:pPr lvl="1"/>
            <a:r>
              <a:rPr lang="en-US" dirty="0" err="1">
                <a:solidFill>
                  <a:srgbClr val="002060"/>
                </a:solidFill>
              </a:rPr>
              <a:t>Sachini</a:t>
            </a:r>
            <a:r>
              <a:rPr lang="en-US" dirty="0">
                <a:solidFill>
                  <a:srgbClr val="002060"/>
                </a:solidFill>
              </a:rPr>
              <a:t> – Vehicle user role’s </a:t>
            </a:r>
            <a:r>
              <a:rPr lang="en-US" dirty="0" smtClean="0">
                <a:solidFill>
                  <a:srgbClr val="002060"/>
                </a:solidFill>
              </a:rPr>
              <a:t>functions</a:t>
            </a:r>
          </a:p>
        </p:txBody>
      </p:sp>
    </p:spTree>
    <p:extLst>
      <p:ext uri="{BB962C8B-B14F-4D97-AF65-F5344CB8AC3E}">
        <p14:creationId xmlns:p14="http://schemas.microsoft.com/office/powerpoint/2010/main" val="2935263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a:xfrm>
            <a:off x="1095286" y="394094"/>
            <a:ext cx="10515600" cy="1325563"/>
          </a:xfrm>
        </p:spPr>
        <p:txBody>
          <a:bodyPr/>
          <a:lstStyle/>
          <a:p>
            <a:r>
              <a:rPr lang="en-US" b="1" dirty="0" smtClean="0">
                <a:solidFill>
                  <a:srgbClr val="002060"/>
                </a:solidFill>
              </a:rPr>
              <a:t>Progress</a:t>
            </a:r>
            <a:endParaRPr lang="en-US" b="1" dirty="0">
              <a:solidFill>
                <a:srgbClr val="002060"/>
              </a:solidFill>
            </a:endParaRP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3390501569"/>
              </p:ext>
            </p:extLst>
          </p:nvPr>
        </p:nvGraphicFramePr>
        <p:xfrm>
          <a:off x="959919" y="2276759"/>
          <a:ext cx="2910198" cy="936464"/>
        </p:xfrm>
        <a:graphic>
          <a:graphicData uri="http://schemas.openxmlformats.org/drawingml/2006/table">
            <a:tbl>
              <a:tblPr firstRow="1" firstCol="1" bandRow="1">
                <a:tableStyleId>{D7AC3CCA-C797-4891-BE02-D94E43425B78}</a:tableStyleId>
              </a:tblPr>
              <a:tblGrid>
                <a:gridCol w="2224107"/>
                <a:gridCol w="686091"/>
              </a:tblGrid>
              <a:tr h="234116">
                <a:tc gridSpan="2">
                  <a:txBody>
                    <a:bodyPr/>
                    <a:lstStyle/>
                    <a:p>
                      <a:pPr marL="0" marR="0" algn="ctr">
                        <a:lnSpc>
                          <a:spcPct val="107000"/>
                        </a:lnSpc>
                        <a:spcBef>
                          <a:spcPts val="0"/>
                        </a:spcBef>
                        <a:spcAft>
                          <a:spcPts val="0"/>
                        </a:spcAft>
                      </a:pPr>
                      <a:r>
                        <a:rPr lang="en-US" sz="1400" dirty="0">
                          <a:effectLst/>
                        </a:rPr>
                        <a:t>Admin Module</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hMerge="1">
                  <a:txBody>
                    <a:bodyPr/>
                    <a:lstStyle/>
                    <a:p>
                      <a:endParaRPr lang="en-US"/>
                    </a:p>
                  </a:txBody>
                  <a:tcPr/>
                </a:tc>
              </a:tr>
              <a:tr h="234116">
                <a:tc>
                  <a:txBody>
                    <a:bodyPr/>
                    <a:lstStyle/>
                    <a:p>
                      <a:pPr marL="0" marR="0">
                        <a:lnSpc>
                          <a:spcPct val="107000"/>
                        </a:lnSpc>
                        <a:spcBef>
                          <a:spcPts val="0"/>
                        </a:spcBef>
                        <a:spcAft>
                          <a:spcPts val="0"/>
                        </a:spcAft>
                      </a:pPr>
                      <a:r>
                        <a:rPr lang="en-US" sz="1400">
                          <a:effectLst/>
                        </a:rPr>
                        <a:t>Interfaces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nSpc>
                          <a:spcPct val="107000"/>
                        </a:lnSpc>
                        <a:spcBef>
                          <a:spcPts val="0"/>
                        </a:spcBef>
                        <a:spcAft>
                          <a:spcPts val="0"/>
                        </a:spcAft>
                      </a:pPr>
                      <a:r>
                        <a:rPr lang="en-US" sz="1400">
                          <a:effectLst/>
                        </a:rPr>
                        <a:t>CRUD operations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nSpc>
                          <a:spcPct val="107000"/>
                        </a:lnSpc>
                        <a:spcBef>
                          <a:spcPts val="0"/>
                        </a:spcBef>
                        <a:spcAft>
                          <a:spcPts val="0"/>
                        </a:spcAft>
                      </a:pPr>
                      <a:r>
                        <a:rPr lang="en-US" sz="1400" dirty="0">
                          <a:effectLst/>
                        </a:rPr>
                        <a:t>Validation parts</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smtClean="0">
                          <a:effectLst/>
                        </a:rPr>
                        <a:t>40</a:t>
                      </a:r>
                      <a:r>
                        <a:rPr lang="en-US" sz="1400" dirty="0">
                          <a:effectLst/>
                        </a:rPr>
                        <a:t>%</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FFFF00"/>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368415526"/>
              </p:ext>
            </p:extLst>
          </p:nvPr>
        </p:nvGraphicFramePr>
        <p:xfrm>
          <a:off x="4514969" y="2310942"/>
          <a:ext cx="2910198" cy="936464"/>
        </p:xfrm>
        <a:graphic>
          <a:graphicData uri="http://schemas.openxmlformats.org/drawingml/2006/table">
            <a:tbl>
              <a:tblPr firstRow="1" firstCol="1" bandRow="1">
                <a:tableStyleId>{D7AC3CCA-C797-4891-BE02-D94E43425B78}</a:tableStyleId>
              </a:tblPr>
              <a:tblGrid>
                <a:gridCol w="2188339"/>
                <a:gridCol w="721859"/>
              </a:tblGrid>
              <a:tr h="234116">
                <a:tc gridSpan="2">
                  <a:txBody>
                    <a:bodyPr/>
                    <a:lstStyle/>
                    <a:p>
                      <a:pPr marL="0" marR="0" algn="ctr">
                        <a:lnSpc>
                          <a:spcPct val="107000"/>
                        </a:lnSpc>
                        <a:spcBef>
                          <a:spcPts val="0"/>
                        </a:spcBef>
                        <a:spcAft>
                          <a:spcPts val="0"/>
                        </a:spcAft>
                      </a:pPr>
                      <a:r>
                        <a:rPr lang="en-US" sz="1400" dirty="0">
                          <a:effectLst/>
                        </a:rPr>
                        <a:t>Registered User Module</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hMerge="1">
                  <a:txBody>
                    <a:bodyPr/>
                    <a:lstStyle/>
                    <a:p>
                      <a:endParaRPr lang="en-US"/>
                    </a:p>
                  </a:txBody>
                  <a:tcPr/>
                </a:tc>
              </a:tr>
              <a:tr h="234116">
                <a:tc>
                  <a:txBody>
                    <a:bodyPr/>
                    <a:lstStyle/>
                    <a:p>
                      <a:pPr marL="0" marR="0" algn="l">
                        <a:lnSpc>
                          <a:spcPct val="107000"/>
                        </a:lnSpc>
                        <a:spcBef>
                          <a:spcPts val="0"/>
                        </a:spcBef>
                        <a:spcAft>
                          <a:spcPts val="0"/>
                        </a:spcAft>
                      </a:pPr>
                      <a:r>
                        <a:rPr lang="en-US" sz="1400">
                          <a:effectLst/>
                        </a:rPr>
                        <a:t>Interfaces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gn="l">
                        <a:lnSpc>
                          <a:spcPct val="107000"/>
                        </a:lnSpc>
                        <a:spcBef>
                          <a:spcPts val="0"/>
                        </a:spcBef>
                        <a:spcAft>
                          <a:spcPts val="0"/>
                        </a:spcAft>
                      </a:pPr>
                      <a:r>
                        <a:rPr lang="en-US" sz="1400">
                          <a:effectLst/>
                        </a:rPr>
                        <a:t>CRUD operations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gn="l">
                        <a:lnSpc>
                          <a:spcPct val="107000"/>
                        </a:lnSpc>
                        <a:spcBef>
                          <a:spcPts val="0"/>
                        </a:spcBef>
                        <a:spcAft>
                          <a:spcPts val="0"/>
                        </a:spcAft>
                      </a:pPr>
                      <a:r>
                        <a:rPr lang="en-US" sz="1400">
                          <a:effectLst/>
                        </a:rPr>
                        <a:t>Validation parts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40%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FFFF00"/>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517703365"/>
              </p:ext>
            </p:extLst>
          </p:nvPr>
        </p:nvGraphicFramePr>
        <p:xfrm>
          <a:off x="7770916" y="2310942"/>
          <a:ext cx="2910198" cy="936464"/>
        </p:xfrm>
        <a:graphic>
          <a:graphicData uri="http://schemas.openxmlformats.org/drawingml/2006/table">
            <a:tbl>
              <a:tblPr firstRow="1" firstCol="1" bandRow="1">
                <a:tableStyleId>{D7AC3CCA-C797-4891-BE02-D94E43425B78}</a:tableStyleId>
              </a:tblPr>
              <a:tblGrid>
                <a:gridCol w="2188339"/>
                <a:gridCol w="721859"/>
              </a:tblGrid>
              <a:tr h="234116">
                <a:tc gridSpan="2">
                  <a:txBody>
                    <a:bodyPr/>
                    <a:lstStyle/>
                    <a:p>
                      <a:pPr marL="0" marR="0" algn="ctr">
                        <a:lnSpc>
                          <a:spcPct val="107000"/>
                        </a:lnSpc>
                        <a:spcBef>
                          <a:spcPts val="0"/>
                        </a:spcBef>
                        <a:spcAft>
                          <a:spcPts val="0"/>
                        </a:spcAft>
                      </a:pPr>
                      <a:r>
                        <a:rPr lang="en-US" sz="1400" dirty="0">
                          <a:effectLst/>
                        </a:rPr>
                        <a:t>Not Registered User Module</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hMerge="1">
                  <a:txBody>
                    <a:bodyPr/>
                    <a:lstStyle/>
                    <a:p>
                      <a:endParaRPr lang="en-US"/>
                    </a:p>
                  </a:txBody>
                  <a:tcPr/>
                </a:tc>
              </a:tr>
              <a:tr h="234116">
                <a:tc>
                  <a:txBody>
                    <a:bodyPr/>
                    <a:lstStyle/>
                    <a:p>
                      <a:pPr marL="0" marR="0">
                        <a:lnSpc>
                          <a:spcPct val="107000"/>
                        </a:lnSpc>
                        <a:spcBef>
                          <a:spcPts val="0"/>
                        </a:spcBef>
                        <a:spcAft>
                          <a:spcPts val="0"/>
                        </a:spcAft>
                      </a:pPr>
                      <a:r>
                        <a:rPr lang="en-US" sz="1400">
                          <a:effectLst/>
                        </a:rPr>
                        <a:t>Interfaces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nSpc>
                          <a:spcPct val="107000"/>
                        </a:lnSpc>
                        <a:spcBef>
                          <a:spcPts val="0"/>
                        </a:spcBef>
                        <a:spcAft>
                          <a:spcPts val="0"/>
                        </a:spcAft>
                      </a:pPr>
                      <a:r>
                        <a:rPr lang="en-US" sz="1400">
                          <a:effectLst/>
                        </a:rPr>
                        <a:t>CRUD operations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nSpc>
                          <a:spcPct val="107000"/>
                        </a:lnSpc>
                        <a:spcBef>
                          <a:spcPts val="0"/>
                        </a:spcBef>
                        <a:spcAft>
                          <a:spcPts val="0"/>
                        </a:spcAft>
                      </a:pPr>
                      <a:r>
                        <a:rPr lang="en-US" sz="1400">
                          <a:effectLst/>
                        </a:rPr>
                        <a:t>Validation parts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30%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FFFF00"/>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638806207"/>
              </p:ext>
            </p:extLst>
          </p:nvPr>
        </p:nvGraphicFramePr>
        <p:xfrm>
          <a:off x="968464" y="3703906"/>
          <a:ext cx="2910198" cy="936464"/>
        </p:xfrm>
        <a:graphic>
          <a:graphicData uri="http://schemas.openxmlformats.org/drawingml/2006/table">
            <a:tbl>
              <a:tblPr firstRow="1" firstCol="1" bandRow="1">
                <a:tableStyleId>{D7AC3CCA-C797-4891-BE02-D94E43425B78}</a:tableStyleId>
              </a:tblPr>
              <a:tblGrid>
                <a:gridCol w="2188339"/>
                <a:gridCol w="721859"/>
              </a:tblGrid>
              <a:tr h="234116">
                <a:tc gridSpan="2">
                  <a:txBody>
                    <a:bodyPr/>
                    <a:lstStyle/>
                    <a:p>
                      <a:pPr marL="0" marR="0" algn="ctr">
                        <a:lnSpc>
                          <a:spcPct val="107000"/>
                        </a:lnSpc>
                        <a:spcBef>
                          <a:spcPts val="0"/>
                        </a:spcBef>
                        <a:spcAft>
                          <a:spcPts val="0"/>
                        </a:spcAft>
                      </a:pPr>
                      <a:r>
                        <a:rPr lang="en-US" sz="1400" dirty="0">
                          <a:effectLst/>
                        </a:rPr>
                        <a:t>Hotel Module</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hMerge="1">
                  <a:txBody>
                    <a:bodyPr/>
                    <a:lstStyle/>
                    <a:p>
                      <a:endParaRPr lang="en-US"/>
                    </a:p>
                  </a:txBody>
                  <a:tcPr/>
                </a:tc>
              </a:tr>
              <a:tr h="234116">
                <a:tc>
                  <a:txBody>
                    <a:bodyPr/>
                    <a:lstStyle/>
                    <a:p>
                      <a:pPr marL="0" marR="0" algn="l">
                        <a:lnSpc>
                          <a:spcPct val="107000"/>
                        </a:lnSpc>
                        <a:spcBef>
                          <a:spcPts val="0"/>
                        </a:spcBef>
                        <a:spcAft>
                          <a:spcPts val="0"/>
                        </a:spcAft>
                      </a:pPr>
                      <a:r>
                        <a:rPr lang="en-US" sz="1400">
                          <a:effectLst/>
                        </a:rPr>
                        <a:t>Interfaces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gn="l">
                        <a:lnSpc>
                          <a:spcPct val="107000"/>
                        </a:lnSpc>
                        <a:spcBef>
                          <a:spcPts val="0"/>
                        </a:spcBef>
                        <a:spcAft>
                          <a:spcPts val="0"/>
                        </a:spcAft>
                      </a:pPr>
                      <a:r>
                        <a:rPr lang="en-US" sz="1400">
                          <a:effectLst/>
                        </a:rPr>
                        <a:t>CRUD operations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gn="l">
                        <a:lnSpc>
                          <a:spcPct val="107000"/>
                        </a:lnSpc>
                        <a:spcBef>
                          <a:spcPts val="0"/>
                        </a:spcBef>
                        <a:spcAft>
                          <a:spcPts val="0"/>
                        </a:spcAft>
                      </a:pPr>
                      <a:r>
                        <a:rPr lang="en-US" sz="1400" dirty="0">
                          <a:effectLst/>
                        </a:rPr>
                        <a:t>Validation parts</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30%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FFFF00"/>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608584681"/>
              </p:ext>
            </p:extLst>
          </p:nvPr>
        </p:nvGraphicFramePr>
        <p:xfrm>
          <a:off x="4514969" y="3703905"/>
          <a:ext cx="2910198" cy="936464"/>
        </p:xfrm>
        <a:graphic>
          <a:graphicData uri="http://schemas.openxmlformats.org/drawingml/2006/table">
            <a:tbl>
              <a:tblPr firstRow="1" firstCol="1" bandRow="1">
                <a:tableStyleId>{D7AC3CCA-C797-4891-BE02-D94E43425B78}</a:tableStyleId>
              </a:tblPr>
              <a:tblGrid>
                <a:gridCol w="2188339"/>
                <a:gridCol w="721859"/>
              </a:tblGrid>
              <a:tr h="234116">
                <a:tc gridSpan="2">
                  <a:txBody>
                    <a:bodyPr/>
                    <a:lstStyle/>
                    <a:p>
                      <a:pPr marL="0" marR="0" algn="ctr">
                        <a:lnSpc>
                          <a:spcPct val="107000"/>
                        </a:lnSpc>
                        <a:spcBef>
                          <a:spcPts val="0"/>
                        </a:spcBef>
                        <a:spcAft>
                          <a:spcPts val="0"/>
                        </a:spcAft>
                      </a:pPr>
                      <a:r>
                        <a:rPr lang="en-US" sz="1400" dirty="0">
                          <a:effectLst/>
                        </a:rPr>
                        <a:t>Guide Module</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hMerge="1">
                  <a:txBody>
                    <a:bodyPr/>
                    <a:lstStyle/>
                    <a:p>
                      <a:endParaRPr lang="en-US"/>
                    </a:p>
                  </a:txBody>
                  <a:tcPr/>
                </a:tc>
              </a:tr>
              <a:tr h="234116">
                <a:tc>
                  <a:txBody>
                    <a:bodyPr/>
                    <a:lstStyle/>
                    <a:p>
                      <a:pPr marL="0" marR="0">
                        <a:lnSpc>
                          <a:spcPct val="107000"/>
                        </a:lnSpc>
                        <a:spcBef>
                          <a:spcPts val="0"/>
                        </a:spcBef>
                        <a:spcAft>
                          <a:spcPts val="0"/>
                        </a:spcAft>
                      </a:pPr>
                      <a:r>
                        <a:rPr lang="en-US" sz="1400">
                          <a:effectLst/>
                        </a:rPr>
                        <a:t>Interfaces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nSpc>
                          <a:spcPct val="107000"/>
                        </a:lnSpc>
                        <a:spcBef>
                          <a:spcPts val="0"/>
                        </a:spcBef>
                        <a:spcAft>
                          <a:spcPts val="0"/>
                        </a:spcAft>
                      </a:pPr>
                      <a:r>
                        <a:rPr lang="en-US" sz="1400">
                          <a:effectLst/>
                        </a:rPr>
                        <a:t>CRUD operations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nSpc>
                          <a:spcPct val="107000"/>
                        </a:lnSpc>
                        <a:spcBef>
                          <a:spcPts val="0"/>
                        </a:spcBef>
                        <a:spcAft>
                          <a:spcPts val="0"/>
                        </a:spcAft>
                      </a:pPr>
                      <a:r>
                        <a:rPr lang="en-US" sz="1400">
                          <a:effectLst/>
                        </a:rPr>
                        <a:t>Validation parts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30%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FFFF00"/>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271155707"/>
              </p:ext>
            </p:extLst>
          </p:nvPr>
        </p:nvGraphicFramePr>
        <p:xfrm>
          <a:off x="7839282" y="3703906"/>
          <a:ext cx="2910198" cy="936464"/>
        </p:xfrm>
        <a:graphic>
          <a:graphicData uri="http://schemas.openxmlformats.org/drawingml/2006/table">
            <a:tbl>
              <a:tblPr firstRow="1" firstCol="1" bandRow="1">
                <a:tableStyleId>{D7AC3CCA-C797-4891-BE02-D94E43425B78}</a:tableStyleId>
              </a:tblPr>
              <a:tblGrid>
                <a:gridCol w="2188339"/>
                <a:gridCol w="721859"/>
              </a:tblGrid>
              <a:tr h="234116">
                <a:tc gridSpan="2">
                  <a:txBody>
                    <a:bodyPr/>
                    <a:lstStyle/>
                    <a:p>
                      <a:pPr marL="0" marR="0" algn="ctr">
                        <a:lnSpc>
                          <a:spcPct val="107000"/>
                        </a:lnSpc>
                        <a:spcBef>
                          <a:spcPts val="0"/>
                        </a:spcBef>
                        <a:spcAft>
                          <a:spcPts val="0"/>
                        </a:spcAft>
                      </a:pPr>
                      <a:r>
                        <a:rPr lang="en-US" sz="1400" dirty="0">
                          <a:effectLst/>
                        </a:rPr>
                        <a:t>Vehicle Owner Module</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hMerge="1">
                  <a:txBody>
                    <a:bodyPr/>
                    <a:lstStyle/>
                    <a:p>
                      <a:endParaRPr lang="en-US"/>
                    </a:p>
                  </a:txBody>
                  <a:tcPr/>
                </a:tc>
              </a:tr>
              <a:tr h="234116">
                <a:tc>
                  <a:txBody>
                    <a:bodyPr/>
                    <a:lstStyle/>
                    <a:p>
                      <a:pPr marL="0" marR="0" algn="l">
                        <a:lnSpc>
                          <a:spcPct val="107000"/>
                        </a:lnSpc>
                        <a:spcBef>
                          <a:spcPts val="0"/>
                        </a:spcBef>
                        <a:spcAft>
                          <a:spcPts val="0"/>
                        </a:spcAft>
                      </a:pPr>
                      <a:r>
                        <a:rPr lang="en-US" sz="1400" dirty="0">
                          <a:effectLst/>
                        </a:rPr>
                        <a:t>Interfaces</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gn="l">
                        <a:lnSpc>
                          <a:spcPct val="107000"/>
                        </a:lnSpc>
                        <a:spcBef>
                          <a:spcPts val="0"/>
                        </a:spcBef>
                        <a:spcAft>
                          <a:spcPts val="0"/>
                        </a:spcAft>
                      </a:pPr>
                      <a:r>
                        <a:rPr lang="en-US" sz="1400">
                          <a:effectLst/>
                        </a:rPr>
                        <a:t>CRUD operations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gn="l">
                        <a:lnSpc>
                          <a:spcPct val="107000"/>
                        </a:lnSpc>
                        <a:spcBef>
                          <a:spcPts val="0"/>
                        </a:spcBef>
                        <a:spcAft>
                          <a:spcPts val="0"/>
                        </a:spcAft>
                      </a:pPr>
                      <a:r>
                        <a:rPr lang="en-US" sz="1400">
                          <a:effectLst/>
                        </a:rPr>
                        <a:t>Validation parts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30%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FFFF00"/>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98167640"/>
              </p:ext>
            </p:extLst>
          </p:nvPr>
        </p:nvGraphicFramePr>
        <p:xfrm>
          <a:off x="2641362" y="5165238"/>
          <a:ext cx="2910198" cy="936464"/>
        </p:xfrm>
        <a:graphic>
          <a:graphicData uri="http://schemas.openxmlformats.org/drawingml/2006/table">
            <a:tbl>
              <a:tblPr firstRow="1" firstCol="1" bandRow="1">
                <a:tableStyleId>{D7AC3CCA-C797-4891-BE02-D94E43425B78}</a:tableStyleId>
              </a:tblPr>
              <a:tblGrid>
                <a:gridCol w="2151758"/>
                <a:gridCol w="758440"/>
              </a:tblGrid>
              <a:tr h="234116">
                <a:tc gridSpan="2">
                  <a:txBody>
                    <a:bodyPr/>
                    <a:lstStyle/>
                    <a:p>
                      <a:pPr marL="0" marR="0" algn="ctr">
                        <a:lnSpc>
                          <a:spcPct val="107000"/>
                        </a:lnSpc>
                        <a:spcBef>
                          <a:spcPts val="0"/>
                        </a:spcBef>
                        <a:spcAft>
                          <a:spcPts val="0"/>
                        </a:spcAft>
                      </a:pPr>
                      <a:r>
                        <a:rPr lang="en-US" sz="1400" dirty="0">
                          <a:effectLst/>
                        </a:rPr>
                        <a:t>Authentication Module</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hMerge="1">
                  <a:txBody>
                    <a:bodyPr/>
                    <a:lstStyle/>
                    <a:p>
                      <a:endParaRPr lang="en-US"/>
                    </a:p>
                  </a:txBody>
                  <a:tcPr/>
                </a:tc>
              </a:tr>
              <a:tr h="234116">
                <a:tc>
                  <a:txBody>
                    <a:bodyPr/>
                    <a:lstStyle/>
                    <a:p>
                      <a:pPr marL="0" marR="0" algn="l">
                        <a:lnSpc>
                          <a:spcPct val="107000"/>
                        </a:lnSpc>
                        <a:spcBef>
                          <a:spcPts val="0"/>
                        </a:spcBef>
                        <a:spcAft>
                          <a:spcPts val="0"/>
                        </a:spcAft>
                      </a:pPr>
                      <a:r>
                        <a:rPr lang="en-US" sz="1400">
                          <a:effectLst/>
                        </a:rPr>
                        <a:t>Interfaces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gn="l">
                        <a:lnSpc>
                          <a:spcPct val="107000"/>
                        </a:lnSpc>
                        <a:spcBef>
                          <a:spcPts val="0"/>
                        </a:spcBef>
                        <a:spcAft>
                          <a:spcPts val="0"/>
                        </a:spcAft>
                      </a:pPr>
                      <a:r>
                        <a:rPr lang="en-US" sz="1400">
                          <a:effectLst/>
                        </a:rPr>
                        <a:t>PHP operations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gn="l">
                        <a:lnSpc>
                          <a:spcPct val="107000"/>
                        </a:lnSpc>
                        <a:spcBef>
                          <a:spcPts val="0"/>
                        </a:spcBef>
                        <a:spcAft>
                          <a:spcPts val="0"/>
                        </a:spcAft>
                      </a:pPr>
                      <a:r>
                        <a:rPr lang="en-US" sz="1400" dirty="0">
                          <a:effectLst/>
                        </a:rPr>
                        <a:t>Validation parts</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26274333"/>
              </p:ext>
            </p:extLst>
          </p:nvPr>
        </p:nvGraphicFramePr>
        <p:xfrm>
          <a:off x="6249766" y="5173783"/>
          <a:ext cx="2910198" cy="936464"/>
        </p:xfrm>
        <a:graphic>
          <a:graphicData uri="http://schemas.openxmlformats.org/drawingml/2006/table">
            <a:tbl>
              <a:tblPr firstRow="1" firstCol="1" bandRow="1">
                <a:tableStyleId>{D7AC3CCA-C797-4891-BE02-D94E43425B78}</a:tableStyleId>
              </a:tblPr>
              <a:tblGrid>
                <a:gridCol w="2151758"/>
                <a:gridCol w="758440"/>
              </a:tblGrid>
              <a:tr h="234116">
                <a:tc gridSpan="2">
                  <a:txBody>
                    <a:bodyPr/>
                    <a:lstStyle/>
                    <a:p>
                      <a:pPr marL="0" marR="0" algn="ctr">
                        <a:lnSpc>
                          <a:spcPct val="107000"/>
                        </a:lnSpc>
                        <a:spcBef>
                          <a:spcPts val="0"/>
                        </a:spcBef>
                        <a:spcAft>
                          <a:spcPts val="0"/>
                        </a:spcAft>
                      </a:pPr>
                      <a:r>
                        <a:rPr lang="en-US" sz="1400" dirty="0">
                          <a:effectLst/>
                        </a:rPr>
                        <a:t>Report Generation Module</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hMerge="1">
                  <a:txBody>
                    <a:bodyPr/>
                    <a:lstStyle/>
                    <a:p>
                      <a:endParaRPr lang="en-US"/>
                    </a:p>
                  </a:txBody>
                  <a:tcPr/>
                </a:tc>
              </a:tr>
              <a:tr h="234116">
                <a:tc>
                  <a:txBody>
                    <a:bodyPr/>
                    <a:lstStyle/>
                    <a:p>
                      <a:pPr marL="0" marR="0" algn="l">
                        <a:lnSpc>
                          <a:spcPct val="107000"/>
                        </a:lnSpc>
                        <a:spcBef>
                          <a:spcPts val="0"/>
                        </a:spcBef>
                        <a:spcAft>
                          <a:spcPts val="0"/>
                        </a:spcAft>
                      </a:pPr>
                      <a:r>
                        <a:rPr lang="en-US" sz="1400">
                          <a:effectLst/>
                        </a:rPr>
                        <a:t>Interfaces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gn="l">
                        <a:lnSpc>
                          <a:spcPct val="107000"/>
                        </a:lnSpc>
                        <a:spcBef>
                          <a:spcPts val="0"/>
                        </a:spcBef>
                        <a:spcAft>
                          <a:spcPts val="0"/>
                        </a:spcAft>
                      </a:pPr>
                      <a:r>
                        <a:rPr lang="en-US" sz="1400">
                          <a:effectLst/>
                        </a:rPr>
                        <a:t>PHP operations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gn="l">
                        <a:lnSpc>
                          <a:spcPct val="107000"/>
                        </a:lnSpc>
                        <a:spcBef>
                          <a:spcPts val="0"/>
                        </a:spcBef>
                        <a:spcAft>
                          <a:spcPts val="0"/>
                        </a:spcAft>
                      </a:pPr>
                      <a:r>
                        <a:rPr lang="en-US" sz="1400" dirty="0">
                          <a:effectLst/>
                        </a:rPr>
                        <a:t>Validation parts</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bl>
          </a:graphicData>
        </a:graphic>
      </p:graphicFrame>
    </p:spTree>
    <p:extLst>
      <p:ext uri="{BB962C8B-B14F-4D97-AF65-F5344CB8AC3E}">
        <p14:creationId xmlns:p14="http://schemas.microsoft.com/office/powerpoint/2010/main" val="3852577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Remaining works</a:t>
            </a:r>
          </a:p>
        </p:txBody>
      </p:sp>
      <p:sp>
        <p:nvSpPr>
          <p:cNvPr id="3" name="Content Placeholder 2"/>
          <p:cNvSpPr>
            <a:spLocks noGrp="1"/>
          </p:cNvSpPr>
          <p:nvPr>
            <p:ph idx="1"/>
          </p:nvPr>
        </p:nvSpPr>
        <p:spPr>
          <a:xfrm>
            <a:off x="1222760" y="1483794"/>
            <a:ext cx="10515600" cy="4351338"/>
          </a:xfrm>
        </p:spPr>
        <p:txBody>
          <a:bodyPr/>
          <a:lstStyle/>
          <a:p>
            <a:endParaRPr lang="en-US" b="1" dirty="0" smtClean="0">
              <a:solidFill>
                <a:srgbClr val="002060"/>
              </a:solidFill>
            </a:endParaRPr>
          </a:p>
          <a:p>
            <a:r>
              <a:rPr lang="en-US" b="1" dirty="0" smtClean="0">
                <a:solidFill>
                  <a:srgbClr val="002060"/>
                </a:solidFill>
              </a:rPr>
              <a:t>Finish the validation parts.</a:t>
            </a:r>
          </a:p>
          <a:p>
            <a:endParaRPr lang="en-US" b="1" dirty="0" smtClean="0">
              <a:solidFill>
                <a:srgbClr val="002060"/>
              </a:solidFill>
            </a:endParaRPr>
          </a:p>
          <a:p>
            <a:endParaRPr lang="en-US" b="1" dirty="0">
              <a:solidFill>
                <a:srgbClr val="002060"/>
              </a:solidFill>
            </a:endParaRPr>
          </a:p>
          <a:p>
            <a:endParaRPr lang="en-US" b="1" dirty="0" smtClean="0">
              <a:solidFill>
                <a:srgbClr val="002060"/>
              </a:solidFill>
            </a:endParaRPr>
          </a:p>
          <a:p>
            <a:pPr marL="0" indent="0">
              <a:buNone/>
            </a:pPr>
            <a:endParaRPr lang="en-US" b="1" dirty="0" smtClean="0">
              <a:solidFill>
                <a:srgbClr val="002060"/>
              </a:solidFill>
            </a:endParaRPr>
          </a:p>
          <a:p>
            <a:pPr lvl="0"/>
            <a:r>
              <a:rPr lang="en-US" b="1" dirty="0">
                <a:solidFill>
                  <a:srgbClr val="002060"/>
                </a:solidFill>
              </a:rPr>
              <a:t>Finish the testing parts.</a:t>
            </a:r>
          </a:p>
          <a:p>
            <a:endParaRPr lang="en-US" b="1" dirty="0" smtClean="0">
              <a:solidFill>
                <a:srgbClr val="002060"/>
              </a:solidFill>
            </a:endParaRPr>
          </a:p>
          <a:p>
            <a:endParaRPr lang="en-US" b="1" dirty="0">
              <a:solidFill>
                <a:srgbClr val="00206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65996353"/>
              </p:ext>
            </p:extLst>
          </p:nvPr>
        </p:nvGraphicFramePr>
        <p:xfrm>
          <a:off x="4529729" y="2424909"/>
          <a:ext cx="2845291" cy="1486744"/>
        </p:xfrm>
        <a:graphic>
          <a:graphicData uri="http://schemas.openxmlformats.org/drawingml/2006/table">
            <a:tbl>
              <a:tblPr firstRow="1" firstCol="1" bandRow="1">
                <a:tableStyleId>{D7AC3CCA-C797-4891-BE02-D94E43425B78}</a:tableStyleId>
              </a:tblPr>
              <a:tblGrid>
                <a:gridCol w="2297794"/>
                <a:gridCol w="547497"/>
              </a:tblGrid>
              <a:tr h="212392">
                <a:tc gridSpan="2">
                  <a:txBody>
                    <a:bodyPr/>
                    <a:lstStyle/>
                    <a:p>
                      <a:pPr marL="0" marR="0" algn="ctr">
                        <a:lnSpc>
                          <a:spcPct val="107000"/>
                        </a:lnSpc>
                        <a:spcBef>
                          <a:spcPts val="0"/>
                        </a:spcBef>
                        <a:spcAft>
                          <a:spcPts val="0"/>
                        </a:spcAft>
                      </a:pPr>
                      <a:r>
                        <a:rPr lang="en-US" sz="1100" dirty="0">
                          <a:effectLst/>
                        </a:rPr>
                        <a:t>Validation </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tc>
                <a:tc hMerge="1">
                  <a:txBody>
                    <a:bodyPr/>
                    <a:lstStyle/>
                    <a:p>
                      <a:endParaRPr lang="en-US"/>
                    </a:p>
                  </a:txBody>
                  <a:tcPr/>
                </a:tc>
              </a:tr>
              <a:tr h="212392">
                <a:tc>
                  <a:txBody>
                    <a:bodyPr/>
                    <a:lstStyle/>
                    <a:p>
                      <a:pPr marL="0" marR="0">
                        <a:lnSpc>
                          <a:spcPct val="107000"/>
                        </a:lnSpc>
                        <a:spcBef>
                          <a:spcPts val="0"/>
                        </a:spcBef>
                        <a:spcAft>
                          <a:spcPts val="0"/>
                        </a:spcAft>
                      </a:pPr>
                      <a:r>
                        <a:rPr lang="en-US" sz="1100">
                          <a:effectLst/>
                        </a:rPr>
                        <a:t>Admin Module</a:t>
                      </a:r>
                      <a:endParaRPr lang="en-US" sz="1100">
                        <a:effectLst/>
                        <a:latin typeface="Calibri" panose="020F0502020204030204" pitchFamily="34" charset="0"/>
                        <a:ea typeface="Calibri" panose="020F0502020204030204" pitchFamily="34" charset="0"/>
                        <a:cs typeface="Latha"/>
                      </a:endParaRPr>
                    </a:p>
                  </a:txBody>
                  <a:tcPr marL="68580" marR="68580" marT="0" marB="0" anchor="b"/>
                </a:tc>
                <a:tc>
                  <a:txBody>
                    <a:bodyPr/>
                    <a:lstStyle/>
                    <a:p>
                      <a:pPr marL="0" marR="0" algn="r">
                        <a:lnSpc>
                          <a:spcPct val="107000"/>
                        </a:lnSpc>
                        <a:spcBef>
                          <a:spcPts val="0"/>
                        </a:spcBef>
                        <a:spcAft>
                          <a:spcPts val="0"/>
                        </a:spcAft>
                      </a:pPr>
                      <a:r>
                        <a:rPr lang="en-US" sz="1100" dirty="0" smtClean="0">
                          <a:effectLst/>
                        </a:rPr>
                        <a:t>60</a:t>
                      </a:r>
                      <a:r>
                        <a:rPr lang="en-US" sz="1100" dirty="0">
                          <a:effectLst/>
                        </a:rPr>
                        <a:t>%</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solidFill>
                      <a:srgbClr val="FFFF00"/>
                    </a:solidFill>
                  </a:tcPr>
                </a:tc>
              </a:tr>
              <a:tr h="212392">
                <a:tc>
                  <a:txBody>
                    <a:bodyPr/>
                    <a:lstStyle/>
                    <a:p>
                      <a:pPr marL="0" marR="0">
                        <a:lnSpc>
                          <a:spcPct val="107000"/>
                        </a:lnSpc>
                        <a:spcBef>
                          <a:spcPts val="0"/>
                        </a:spcBef>
                        <a:spcAft>
                          <a:spcPts val="0"/>
                        </a:spcAft>
                      </a:pPr>
                      <a:r>
                        <a:rPr lang="en-US" sz="1100">
                          <a:effectLst/>
                        </a:rPr>
                        <a:t>Registered User Module</a:t>
                      </a:r>
                      <a:endParaRPr lang="en-US" sz="1100">
                        <a:effectLst/>
                        <a:latin typeface="Calibri" panose="020F0502020204030204" pitchFamily="34" charset="0"/>
                        <a:ea typeface="Calibri" panose="020F0502020204030204" pitchFamily="34" charset="0"/>
                        <a:cs typeface="Latha"/>
                      </a:endParaRPr>
                    </a:p>
                  </a:txBody>
                  <a:tcPr marL="68580" marR="68580" marT="0" marB="0" anchor="b"/>
                </a:tc>
                <a:tc>
                  <a:txBody>
                    <a:bodyPr/>
                    <a:lstStyle/>
                    <a:p>
                      <a:pPr marL="0" marR="0" algn="r">
                        <a:lnSpc>
                          <a:spcPct val="107000"/>
                        </a:lnSpc>
                        <a:spcBef>
                          <a:spcPts val="0"/>
                        </a:spcBef>
                        <a:spcAft>
                          <a:spcPts val="0"/>
                        </a:spcAft>
                      </a:pPr>
                      <a:r>
                        <a:rPr lang="en-US" sz="1100" dirty="0">
                          <a:effectLst/>
                        </a:rPr>
                        <a:t>60%</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solidFill>
                      <a:srgbClr val="FFFF00"/>
                    </a:solidFill>
                  </a:tcPr>
                </a:tc>
              </a:tr>
              <a:tr h="212392">
                <a:tc>
                  <a:txBody>
                    <a:bodyPr/>
                    <a:lstStyle/>
                    <a:p>
                      <a:pPr marL="0" marR="0">
                        <a:lnSpc>
                          <a:spcPct val="107000"/>
                        </a:lnSpc>
                        <a:spcBef>
                          <a:spcPts val="0"/>
                        </a:spcBef>
                        <a:spcAft>
                          <a:spcPts val="0"/>
                        </a:spcAft>
                      </a:pPr>
                      <a:r>
                        <a:rPr lang="en-US" sz="1100" dirty="0">
                          <a:effectLst/>
                        </a:rPr>
                        <a:t>Not Registered User Module</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tc>
                <a:tc>
                  <a:txBody>
                    <a:bodyPr/>
                    <a:lstStyle/>
                    <a:p>
                      <a:pPr marL="0" marR="0" algn="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solidFill>
                      <a:srgbClr val="FFFF00"/>
                    </a:solidFill>
                  </a:tcPr>
                </a:tc>
              </a:tr>
              <a:tr h="212392">
                <a:tc>
                  <a:txBody>
                    <a:bodyPr/>
                    <a:lstStyle/>
                    <a:p>
                      <a:pPr marL="0" marR="0">
                        <a:lnSpc>
                          <a:spcPct val="107000"/>
                        </a:lnSpc>
                        <a:spcBef>
                          <a:spcPts val="0"/>
                        </a:spcBef>
                        <a:spcAft>
                          <a:spcPts val="0"/>
                        </a:spcAft>
                      </a:pPr>
                      <a:r>
                        <a:rPr lang="en-US" sz="1100">
                          <a:effectLst/>
                        </a:rPr>
                        <a:t>Hotel Module</a:t>
                      </a:r>
                      <a:endParaRPr lang="en-US" sz="1100">
                        <a:effectLst/>
                        <a:latin typeface="Calibri" panose="020F0502020204030204" pitchFamily="34" charset="0"/>
                        <a:ea typeface="Calibri" panose="020F0502020204030204" pitchFamily="34" charset="0"/>
                        <a:cs typeface="Latha"/>
                      </a:endParaRPr>
                    </a:p>
                  </a:txBody>
                  <a:tcPr marL="68580" marR="68580" marT="0" marB="0" anchor="b"/>
                </a:tc>
                <a:tc>
                  <a:txBody>
                    <a:bodyPr/>
                    <a:lstStyle/>
                    <a:p>
                      <a:pPr marL="0" marR="0" algn="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solidFill>
                      <a:srgbClr val="FFFF00"/>
                    </a:solidFill>
                  </a:tcPr>
                </a:tc>
              </a:tr>
              <a:tr h="212392">
                <a:tc>
                  <a:txBody>
                    <a:bodyPr/>
                    <a:lstStyle/>
                    <a:p>
                      <a:pPr marL="0" marR="0">
                        <a:lnSpc>
                          <a:spcPct val="107000"/>
                        </a:lnSpc>
                        <a:spcBef>
                          <a:spcPts val="0"/>
                        </a:spcBef>
                        <a:spcAft>
                          <a:spcPts val="0"/>
                        </a:spcAft>
                      </a:pPr>
                      <a:r>
                        <a:rPr lang="en-US" sz="1100">
                          <a:effectLst/>
                        </a:rPr>
                        <a:t>Guide Module</a:t>
                      </a:r>
                      <a:endParaRPr lang="en-US" sz="1100">
                        <a:effectLst/>
                        <a:latin typeface="Calibri" panose="020F0502020204030204" pitchFamily="34" charset="0"/>
                        <a:ea typeface="Calibri" panose="020F0502020204030204" pitchFamily="34" charset="0"/>
                        <a:cs typeface="Latha"/>
                      </a:endParaRPr>
                    </a:p>
                  </a:txBody>
                  <a:tcPr marL="68580" marR="68580" marT="0" marB="0" anchor="b"/>
                </a:tc>
                <a:tc>
                  <a:txBody>
                    <a:bodyPr/>
                    <a:lstStyle/>
                    <a:p>
                      <a:pPr marL="0" marR="0" algn="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solidFill>
                      <a:srgbClr val="FFFF00"/>
                    </a:solidFill>
                  </a:tcPr>
                </a:tc>
              </a:tr>
              <a:tr h="212392">
                <a:tc>
                  <a:txBody>
                    <a:bodyPr/>
                    <a:lstStyle/>
                    <a:p>
                      <a:pPr marL="0" marR="0">
                        <a:lnSpc>
                          <a:spcPct val="107000"/>
                        </a:lnSpc>
                        <a:spcBef>
                          <a:spcPts val="0"/>
                        </a:spcBef>
                        <a:spcAft>
                          <a:spcPts val="0"/>
                        </a:spcAft>
                      </a:pPr>
                      <a:r>
                        <a:rPr lang="en-US" sz="1100" dirty="0">
                          <a:effectLst/>
                        </a:rPr>
                        <a:t>Vehicle Module</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tc>
                <a:tc>
                  <a:txBody>
                    <a:bodyPr/>
                    <a:lstStyle/>
                    <a:p>
                      <a:pPr marL="0" marR="0" algn="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solidFill>
                      <a:srgbClr val="FFFF0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12427097"/>
              </p:ext>
            </p:extLst>
          </p:nvPr>
        </p:nvGraphicFramePr>
        <p:xfrm>
          <a:off x="4537817" y="4665469"/>
          <a:ext cx="2845749" cy="1062580"/>
        </p:xfrm>
        <a:graphic>
          <a:graphicData uri="http://schemas.openxmlformats.org/drawingml/2006/table">
            <a:tbl>
              <a:tblPr firstRow="1" firstCol="1" bandRow="1">
                <a:tableStyleId>{D7AC3CCA-C797-4891-BE02-D94E43425B78}</a:tableStyleId>
              </a:tblPr>
              <a:tblGrid>
                <a:gridCol w="2323685"/>
                <a:gridCol w="522064"/>
              </a:tblGrid>
              <a:tr h="214646">
                <a:tc gridSpan="2">
                  <a:txBody>
                    <a:bodyPr/>
                    <a:lstStyle/>
                    <a:p>
                      <a:pPr marL="0" marR="0" algn="ctr">
                        <a:lnSpc>
                          <a:spcPct val="107000"/>
                        </a:lnSpc>
                        <a:spcBef>
                          <a:spcPts val="0"/>
                        </a:spcBef>
                        <a:spcAft>
                          <a:spcPts val="0"/>
                        </a:spcAft>
                      </a:pPr>
                      <a:r>
                        <a:rPr lang="en-US" sz="1100" dirty="0">
                          <a:effectLst/>
                        </a:rPr>
                        <a:t>Testing </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tc>
                <a:tc hMerge="1">
                  <a:txBody>
                    <a:bodyPr/>
                    <a:lstStyle/>
                    <a:p>
                      <a:endParaRPr lang="en-US"/>
                    </a:p>
                  </a:txBody>
                  <a:tcPr/>
                </a:tc>
              </a:tr>
              <a:tr h="214646">
                <a:tc>
                  <a:txBody>
                    <a:bodyPr/>
                    <a:lstStyle/>
                    <a:p>
                      <a:pPr marL="0" marR="0">
                        <a:lnSpc>
                          <a:spcPct val="107000"/>
                        </a:lnSpc>
                        <a:spcBef>
                          <a:spcPts val="0"/>
                        </a:spcBef>
                        <a:spcAft>
                          <a:spcPts val="0"/>
                        </a:spcAft>
                      </a:pPr>
                      <a:r>
                        <a:rPr lang="en-US" sz="1100">
                          <a:effectLst/>
                        </a:rPr>
                        <a:t>Unit testing</a:t>
                      </a:r>
                      <a:endParaRPr lang="en-US" sz="1100">
                        <a:effectLst/>
                        <a:latin typeface="Calibri" panose="020F0502020204030204" pitchFamily="34" charset="0"/>
                        <a:ea typeface="Calibri" panose="020F0502020204030204" pitchFamily="34" charset="0"/>
                        <a:cs typeface="Latha"/>
                      </a:endParaRPr>
                    </a:p>
                  </a:txBody>
                  <a:tcPr marL="68580" marR="68580" marT="0" marB="0" anchor="b"/>
                </a:tc>
                <a:tc>
                  <a:txBody>
                    <a:bodyPr/>
                    <a:lstStyle/>
                    <a:p>
                      <a:pPr marL="0" marR="0" algn="r">
                        <a:lnSpc>
                          <a:spcPct val="107000"/>
                        </a:lnSpc>
                        <a:spcBef>
                          <a:spcPts val="0"/>
                        </a:spcBef>
                        <a:spcAft>
                          <a:spcPts val="0"/>
                        </a:spcAft>
                      </a:pPr>
                      <a:r>
                        <a:rPr lang="en-US" sz="1100" dirty="0" smtClean="0">
                          <a:effectLst/>
                        </a:rPr>
                        <a:t>100</a:t>
                      </a:r>
                      <a:r>
                        <a:rPr lang="en-US" sz="1100" dirty="0">
                          <a:effectLst/>
                        </a:rPr>
                        <a:t>%</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solidFill>
                      <a:srgbClr val="92D050"/>
                    </a:solidFill>
                  </a:tcPr>
                </a:tc>
              </a:tr>
              <a:tr h="214646">
                <a:tc>
                  <a:txBody>
                    <a:bodyPr/>
                    <a:lstStyle/>
                    <a:p>
                      <a:pPr marL="0" marR="0">
                        <a:lnSpc>
                          <a:spcPct val="107000"/>
                        </a:lnSpc>
                        <a:spcBef>
                          <a:spcPts val="0"/>
                        </a:spcBef>
                        <a:spcAft>
                          <a:spcPts val="0"/>
                        </a:spcAft>
                      </a:pPr>
                      <a:r>
                        <a:rPr lang="en-US" sz="1100">
                          <a:effectLst/>
                        </a:rPr>
                        <a:t>Integration testing</a:t>
                      </a:r>
                      <a:endParaRPr lang="en-US" sz="1100">
                        <a:effectLst/>
                        <a:latin typeface="Calibri" panose="020F0502020204030204" pitchFamily="34" charset="0"/>
                        <a:ea typeface="Calibri" panose="020F0502020204030204" pitchFamily="34" charset="0"/>
                        <a:cs typeface="Latha"/>
                      </a:endParaRPr>
                    </a:p>
                  </a:txBody>
                  <a:tcPr marL="68580" marR="68580" marT="0" marB="0" anchor="b"/>
                </a:tc>
                <a:tc>
                  <a:txBody>
                    <a:bodyPr/>
                    <a:lstStyle/>
                    <a:p>
                      <a:pPr marL="0" marR="0" algn="r">
                        <a:lnSpc>
                          <a:spcPct val="107000"/>
                        </a:lnSpc>
                        <a:spcBef>
                          <a:spcPts val="0"/>
                        </a:spcBef>
                        <a:spcAft>
                          <a:spcPts val="0"/>
                        </a:spcAft>
                      </a:pPr>
                      <a:r>
                        <a:rPr lang="en-US" sz="1100" dirty="0" smtClean="0">
                          <a:effectLst/>
                        </a:rPr>
                        <a:t>100</a:t>
                      </a:r>
                      <a:r>
                        <a:rPr lang="en-US" sz="1100" dirty="0">
                          <a:effectLst/>
                        </a:rPr>
                        <a:t>%</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solidFill>
                      <a:srgbClr val="92D050"/>
                    </a:solidFill>
                  </a:tcPr>
                </a:tc>
              </a:tr>
              <a:tr h="219525">
                <a:tc>
                  <a:txBody>
                    <a:bodyPr/>
                    <a:lstStyle/>
                    <a:p>
                      <a:pPr marL="0" marR="0">
                        <a:lnSpc>
                          <a:spcPct val="107000"/>
                        </a:lnSpc>
                        <a:spcBef>
                          <a:spcPts val="0"/>
                        </a:spcBef>
                        <a:spcAft>
                          <a:spcPts val="0"/>
                        </a:spcAft>
                      </a:pPr>
                      <a:r>
                        <a:rPr lang="en-US" sz="1100">
                          <a:effectLst/>
                        </a:rPr>
                        <a:t>System testing</a:t>
                      </a:r>
                      <a:endParaRPr lang="en-US" sz="1100">
                        <a:effectLst/>
                        <a:latin typeface="Calibri" panose="020F0502020204030204" pitchFamily="34" charset="0"/>
                        <a:ea typeface="Calibri" panose="020F0502020204030204" pitchFamily="34" charset="0"/>
                        <a:cs typeface="Latha"/>
                      </a:endParaRPr>
                    </a:p>
                  </a:txBody>
                  <a:tcPr marL="68580" marR="68580" marT="0" marB="0" anchor="b"/>
                </a:tc>
                <a:tc>
                  <a:txBody>
                    <a:bodyPr/>
                    <a:lstStyle/>
                    <a:p>
                      <a:pPr marL="0" marR="0" algn="r">
                        <a:lnSpc>
                          <a:spcPct val="107000"/>
                        </a:lnSpc>
                        <a:spcBef>
                          <a:spcPts val="0"/>
                        </a:spcBef>
                        <a:spcAft>
                          <a:spcPts val="0"/>
                        </a:spcAft>
                      </a:pPr>
                      <a:r>
                        <a:rPr lang="en-US" sz="1100" dirty="0" smtClean="0">
                          <a:effectLst/>
                        </a:rPr>
                        <a:t>60</a:t>
                      </a:r>
                      <a:r>
                        <a:rPr lang="en-US" sz="1100" dirty="0">
                          <a:effectLst/>
                        </a:rPr>
                        <a:t>%</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solidFill>
                      <a:srgbClr val="FFFF00"/>
                    </a:solidFill>
                  </a:tcPr>
                </a:tc>
              </a:tr>
              <a:tr h="199117">
                <a:tc>
                  <a:txBody>
                    <a:bodyPr/>
                    <a:lstStyle/>
                    <a:p>
                      <a:pPr marL="0" marR="0">
                        <a:lnSpc>
                          <a:spcPct val="107000"/>
                        </a:lnSpc>
                        <a:spcBef>
                          <a:spcPts val="0"/>
                        </a:spcBef>
                        <a:spcAft>
                          <a:spcPts val="0"/>
                        </a:spcAft>
                      </a:pPr>
                      <a:r>
                        <a:rPr lang="en-US" sz="1100" dirty="0">
                          <a:effectLst/>
                        </a:rPr>
                        <a:t>User Acceptance testing</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tc>
                <a:tc>
                  <a:txBody>
                    <a:bodyPr/>
                    <a:lstStyle/>
                    <a:p>
                      <a:pPr marL="0" marR="0" algn="r">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solidFill>
                      <a:srgbClr val="FF5050"/>
                    </a:solidFill>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0640" y="3287994"/>
            <a:ext cx="2743200" cy="2743200"/>
          </a:xfrm>
          <a:prstGeom prst="rect">
            <a:avLst/>
          </a:prstGeom>
        </p:spPr>
      </p:pic>
    </p:spTree>
    <p:extLst>
      <p:ext uri="{BB962C8B-B14F-4D97-AF65-F5344CB8AC3E}">
        <p14:creationId xmlns:p14="http://schemas.microsoft.com/office/powerpoint/2010/main" val="1052431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3682" y="1615155"/>
            <a:ext cx="10268484" cy="376015"/>
          </a:xfrm>
          <a:prstGeom prst="rect">
            <a:avLst/>
          </a:prstGeom>
          <a:solidFill>
            <a:schemeClr val="bg1"/>
          </a:solidFill>
        </p:spPr>
        <p:txBody>
          <a:bodyPr wrap="square" rtlCol="0">
            <a:spAutoFit/>
          </a:bodyPr>
          <a:lstStyle/>
          <a:p>
            <a:endParaRPr lang="en-US" dirty="0"/>
          </a:p>
        </p:txBody>
      </p:sp>
      <p:sp>
        <p:nvSpPr>
          <p:cNvPr id="5" name="Title 1"/>
          <p:cNvSpPr>
            <a:spLocks noGrp="1"/>
          </p:cNvSpPr>
          <p:nvPr>
            <p:ph type="title"/>
          </p:nvPr>
        </p:nvSpPr>
        <p:spPr>
          <a:xfrm>
            <a:off x="1877172" y="2689580"/>
            <a:ext cx="7947588" cy="1325563"/>
          </a:xfrm>
        </p:spPr>
        <p:txBody>
          <a:bodyPr>
            <a:noAutofit/>
          </a:bodyPr>
          <a:lstStyle/>
          <a:p>
            <a:pPr algn="ctr"/>
            <a:r>
              <a:rPr lang="en-US" sz="6000" b="1" dirty="0">
                <a:solidFill>
                  <a:srgbClr val="002060"/>
                </a:solidFill>
              </a:rPr>
              <a:t>Experienced </a:t>
            </a:r>
            <a:br>
              <a:rPr lang="en-US" sz="6000" b="1" dirty="0">
                <a:solidFill>
                  <a:srgbClr val="002060"/>
                </a:solidFill>
              </a:rPr>
            </a:br>
            <a:r>
              <a:rPr lang="en-US" sz="6000" b="1" dirty="0" smtClean="0">
                <a:solidFill>
                  <a:srgbClr val="002060"/>
                </a:solidFill>
              </a:rPr>
              <a:t>&amp; </a:t>
            </a:r>
            <a:br>
              <a:rPr lang="en-US" sz="6000" b="1" dirty="0" smtClean="0">
                <a:solidFill>
                  <a:srgbClr val="002060"/>
                </a:solidFill>
              </a:rPr>
            </a:br>
            <a:r>
              <a:rPr lang="en-US" sz="6000" b="1" dirty="0" smtClean="0">
                <a:solidFill>
                  <a:srgbClr val="002060"/>
                </a:solidFill>
              </a:rPr>
              <a:t>learned </a:t>
            </a:r>
            <a:r>
              <a:rPr lang="en-US" sz="6000" b="1" dirty="0">
                <a:solidFill>
                  <a:srgbClr val="002060"/>
                </a:solidFill>
              </a:rPr>
              <a:t>technologies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035" y="336227"/>
            <a:ext cx="2706275" cy="214275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9736" y="4080564"/>
            <a:ext cx="3757327" cy="2113496"/>
          </a:xfrm>
          <a:prstGeom prst="rect">
            <a:avLst/>
          </a:prstGeom>
        </p:spPr>
      </p:pic>
    </p:spTree>
    <p:extLst>
      <p:ext uri="{BB962C8B-B14F-4D97-AF65-F5344CB8AC3E}">
        <p14:creationId xmlns:p14="http://schemas.microsoft.com/office/powerpoint/2010/main" val="1876123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Experiences </a:t>
            </a:r>
            <a:endParaRPr lang="en-US" b="1" dirty="0">
              <a:solidFill>
                <a:srgbClr val="002060"/>
              </a:solidFill>
            </a:endParaRPr>
          </a:p>
        </p:txBody>
      </p:sp>
      <p:sp>
        <p:nvSpPr>
          <p:cNvPr id="3" name="Content Placeholder 2"/>
          <p:cNvSpPr>
            <a:spLocks noGrp="1"/>
          </p:cNvSpPr>
          <p:nvPr>
            <p:ph idx="1"/>
          </p:nvPr>
        </p:nvSpPr>
        <p:spPr>
          <a:xfrm>
            <a:off x="1097280" y="1888621"/>
            <a:ext cx="8901299" cy="4707086"/>
          </a:xfrm>
        </p:spPr>
        <p:txBody>
          <a:bodyPr>
            <a:normAutofit/>
          </a:bodyPr>
          <a:lstStyle/>
          <a:p>
            <a:r>
              <a:rPr lang="en-US" b="1" dirty="0">
                <a:solidFill>
                  <a:srgbClr val="002060"/>
                </a:solidFill>
              </a:rPr>
              <a:t>Benefits of involving in a </a:t>
            </a:r>
            <a:r>
              <a:rPr lang="en-US" b="1" dirty="0" smtClean="0">
                <a:solidFill>
                  <a:srgbClr val="002060"/>
                </a:solidFill>
              </a:rPr>
              <a:t>teamwork</a:t>
            </a:r>
          </a:p>
          <a:p>
            <a:pPr lvl="1"/>
            <a:r>
              <a:rPr lang="en-US" dirty="0" smtClean="0">
                <a:solidFill>
                  <a:srgbClr val="002060"/>
                </a:solidFill>
              </a:rPr>
              <a:t>Working </a:t>
            </a:r>
            <a:r>
              <a:rPr lang="en-US" dirty="0">
                <a:solidFill>
                  <a:srgbClr val="002060"/>
                </a:solidFill>
              </a:rPr>
              <a:t>as a team together creates more new ideas and innovation. We share our creative ideas as we develop our website's user </a:t>
            </a:r>
            <a:r>
              <a:rPr lang="en-US" dirty="0" smtClean="0">
                <a:solidFill>
                  <a:srgbClr val="002060"/>
                </a:solidFill>
              </a:rPr>
              <a:t>interfaces.</a:t>
            </a:r>
          </a:p>
          <a:p>
            <a:pPr lvl="1"/>
            <a:r>
              <a:rPr lang="en-US" dirty="0" smtClean="0">
                <a:solidFill>
                  <a:srgbClr val="002060"/>
                </a:solidFill>
              </a:rPr>
              <a:t>Teamwork </a:t>
            </a:r>
            <a:r>
              <a:rPr lang="en-US" dirty="0">
                <a:solidFill>
                  <a:srgbClr val="002060"/>
                </a:solidFill>
              </a:rPr>
              <a:t>increases the project's effectiveness and brings better </a:t>
            </a:r>
            <a:r>
              <a:rPr lang="en-US" dirty="0" smtClean="0">
                <a:solidFill>
                  <a:srgbClr val="002060"/>
                </a:solidFill>
              </a:rPr>
              <a:t>outcomes.</a:t>
            </a:r>
          </a:p>
          <a:p>
            <a:pPr lvl="1"/>
            <a:r>
              <a:rPr lang="en-US" dirty="0" smtClean="0">
                <a:solidFill>
                  <a:srgbClr val="002060"/>
                </a:solidFill>
              </a:rPr>
              <a:t>It </a:t>
            </a:r>
            <a:r>
              <a:rPr lang="en-US" dirty="0">
                <a:solidFill>
                  <a:srgbClr val="002060"/>
                </a:solidFill>
              </a:rPr>
              <a:t>increases morale and </a:t>
            </a:r>
            <a:r>
              <a:rPr lang="en-US" dirty="0" smtClean="0">
                <a:solidFill>
                  <a:srgbClr val="002060"/>
                </a:solidFill>
              </a:rPr>
              <a:t>inspiration.</a:t>
            </a:r>
          </a:p>
          <a:p>
            <a:pPr lvl="1"/>
            <a:r>
              <a:rPr lang="en-US" dirty="0" smtClean="0">
                <a:solidFill>
                  <a:srgbClr val="002060"/>
                </a:solidFill>
              </a:rPr>
              <a:t>Encourages </a:t>
            </a:r>
            <a:r>
              <a:rPr lang="en-US" dirty="0">
                <a:solidFill>
                  <a:srgbClr val="002060"/>
                </a:solidFill>
              </a:rPr>
              <a:t>risk-taking and the easy and best </a:t>
            </a:r>
            <a:r>
              <a:rPr lang="en-US" dirty="0" smtClean="0">
                <a:solidFill>
                  <a:srgbClr val="002060"/>
                </a:solidFill>
              </a:rPr>
              <a:t>choices.</a:t>
            </a:r>
          </a:p>
          <a:p>
            <a:pPr lvl="1"/>
            <a:r>
              <a:rPr lang="en-US" dirty="0" smtClean="0">
                <a:solidFill>
                  <a:srgbClr val="002060"/>
                </a:solidFill>
              </a:rPr>
              <a:t>We </a:t>
            </a:r>
            <a:r>
              <a:rPr lang="en-US" dirty="0">
                <a:solidFill>
                  <a:srgbClr val="002060"/>
                </a:solidFill>
              </a:rPr>
              <a:t>happen to face different issues often. We have to take the risks at that moment to get the fastest and safest </a:t>
            </a:r>
            <a:r>
              <a:rPr lang="en-US" dirty="0" smtClean="0">
                <a:solidFill>
                  <a:srgbClr val="002060"/>
                </a:solidFill>
              </a:rPr>
              <a:t>solutions.</a:t>
            </a:r>
          </a:p>
          <a:p>
            <a:pPr lvl="1"/>
            <a:r>
              <a:rPr lang="en-US" dirty="0" smtClean="0">
                <a:solidFill>
                  <a:srgbClr val="002060"/>
                </a:solidFill>
              </a:rPr>
              <a:t>It </a:t>
            </a:r>
            <a:r>
              <a:rPr lang="en-US" dirty="0">
                <a:solidFill>
                  <a:srgbClr val="002060"/>
                </a:solidFill>
              </a:rPr>
              <a:t>raises the tension when we do this 2nd-year project individually. Yet tension is minimized because, as a team, we do this one. </a:t>
            </a:r>
            <a:endParaRPr lang="en-US" b="1" dirty="0">
              <a:solidFill>
                <a:srgbClr val="00206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0571" y="4563454"/>
            <a:ext cx="2254810" cy="1688931"/>
          </a:xfrm>
          <a:prstGeom prst="rect">
            <a:avLst/>
          </a:prstGeom>
        </p:spPr>
      </p:pic>
    </p:spTree>
    <p:extLst>
      <p:ext uri="{BB962C8B-B14F-4D97-AF65-F5344CB8AC3E}">
        <p14:creationId xmlns:p14="http://schemas.microsoft.com/office/powerpoint/2010/main" val="1001746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53682" y="1615155"/>
            <a:ext cx="10268484" cy="376015"/>
          </a:xfrm>
          <a:prstGeom prst="rect">
            <a:avLst/>
          </a:prstGeom>
          <a:solidFill>
            <a:schemeClr val="bg1"/>
          </a:solidFill>
        </p:spPr>
        <p:txBody>
          <a:bodyPr wrap="square" rtlCol="0">
            <a:spAutoFit/>
          </a:bodyPr>
          <a:lstStyle/>
          <a:p>
            <a:endParaRPr lang="en-US" dirty="0"/>
          </a:p>
        </p:txBody>
      </p:sp>
      <p:sp>
        <p:nvSpPr>
          <p:cNvPr id="3" name="Content Placeholder 2"/>
          <p:cNvSpPr>
            <a:spLocks noGrp="1"/>
          </p:cNvSpPr>
          <p:nvPr>
            <p:ph idx="1"/>
          </p:nvPr>
        </p:nvSpPr>
        <p:spPr>
          <a:xfrm>
            <a:off x="889475" y="632390"/>
            <a:ext cx="9553486" cy="5630032"/>
          </a:xfrm>
        </p:spPr>
        <p:txBody>
          <a:bodyPr>
            <a:normAutofit/>
          </a:bodyPr>
          <a:lstStyle/>
          <a:p>
            <a:r>
              <a:rPr lang="en-US" b="1" dirty="0">
                <a:solidFill>
                  <a:srgbClr val="002060"/>
                </a:solidFill>
              </a:rPr>
              <a:t>Team </a:t>
            </a:r>
            <a:r>
              <a:rPr lang="en-US" b="1" dirty="0" smtClean="0">
                <a:solidFill>
                  <a:srgbClr val="002060"/>
                </a:solidFill>
              </a:rPr>
              <a:t>Challenges</a:t>
            </a:r>
          </a:p>
          <a:p>
            <a:pPr lvl="1"/>
            <a:r>
              <a:rPr lang="en-US" dirty="0" smtClean="0">
                <a:solidFill>
                  <a:srgbClr val="002060"/>
                </a:solidFill>
              </a:rPr>
              <a:t>Due to its difficulties when collecting as a group and lack of physical presence, and its criteria for skills in managing technology, human relationships, and content-related tasks, online group work is complicated.</a:t>
            </a:r>
            <a:endParaRPr lang="en-US" dirty="0">
              <a:solidFill>
                <a:srgbClr val="002060"/>
              </a:solidFill>
            </a:endParaRPr>
          </a:p>
          <a:p>
            <a:pPr lvl="1"/>
            <a:r>
              <a:rPr lang="en-US" dirty="0" smtClean="0">
                <a:solidFill>
                  <a:srgbClr val="002060"/>
                </a:solidFill>
              </a:rPr>
              <a:t>Strategies </a:t>
            </a:r>
            <a:r>
              <a:rPr lang="en-US" dirty="0">
                <a:solidFill>
                  <a:srgbClr val="002060"/>
                </a:solidFill>
              </a:rPr>
              <a:t>on how to streamline online group work management, how to minimize unnecessary and required requirements and the expected system's logic and coding, and how to strengthen online group work.</a:t>
            </a:r>
          </a:p>
          <a:p>
            <a:pPr lvl="1"/>
            <a:r>
              <a:rPr lang="en-US" dirty="0">
                <a:solidFill>
                  <a:srgbClr val="002060"/>
                </a:solidFill>
              </a:rPr>
              <a:t>Complete </a:t>
            </a:r>
            <a:r>
              <a:rPr lang="en-US" dirty="0" smtClean="0">
                <a:solidFill>
                  <a:srgbClr val="002060"/>
                </a:solidFill>
              </a:rPr>
              <a:t>an </a:t>
            </a:r>
            <a:r>
              <a:rPr lang="en-US" dirty="0">
                <a:solidFill>
                  <a:srgbClr val="002060"/>
                </a:solidFill>
              </a:rPr>
              <a:t>online interim presentation using Zoom Technology as a community. There are some difficulties with connecting and preparing the progress of the presentation occasionally. To overcome the issues, you have to find a solution.</a:t>
            </a:r>
          </a:p>
          <a:p>
            <a:pPr lvl="1"/>
            <a:r>
              <a:rPr lang="en-US" dirty="0">
                <a:solidFill>
                  <a:srgbClr val="002060"/>
                </a:solidFill>
              </a:rPr>
              <a:t>As a group, when considering the members of the group, there is not the same coding </a:t>
            </a:r>
            <a:r>
              <a:rPr lang="en-US" dirty="0" smtClean="0">
                <a:solidFill>
                  <a:srgbClr val="002060"/>
                </a:solidFill>
              </a:rPr>
              <a:t>experience. </a:t>
            </a:r>
            <a:r>
              <a:rPr lang="en-US" dirty="0">
                <a:solidFill>
                  <a:srgbClr val="002060"/>
                </a:solidFill>
              </a:rPr>
              <a:t>So we need to code for the project for all the participants with the same language set that is familiar to them.</a:t>
            </a:r>
          </a:p>
          <a:p>
            <a:pPr lvl="1"/>
            <a:r>
              <a:rPr lang="en-US" dirty="0">
                <a:solidFill>
                  <a:srgbClr val="002060"/>
                </a:solidFill>
              </a:rPr>
              <a:t>We could not physically touch each other in the Corona situation, so we use Zoom technology and what's Social Media app for touch with each other members and use Gmail and </a:t>
            </a:r>
            <a:r>
              <a:rPr lang="en-US" dirty="0" err="1">
                <a:solidFill>
                  <a:srgbClr val="002060"/>
                </a:solidFill>
              </a:rPr>
              <a:t>Github</a:t>
            </a:r>
            <a:r>
              <a:rPr lang="en-US" dirty="0">
                <a:solidFill>
                  <a:srgbClr val="002060"/>
                </a:solidFill>
              </a:rPr>
              <a:t> as the corroboration tool.</a:t>
            </a:r>
          </a:p>
          <a:p>
            <a:endParaRPr lang="en-US" b="1" dirty="0">
              <a:solidFill>
                <a:srgbClr val="00206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2529" y="4699205"/>
            <a:ext cx="3116664" cy="1563217"/>
          </a:xfrm>
          <a:prstGeom prst="rect">
            <a:avLst/>
          </a:prstGeom>
        </p:spPr>
      </p:pic>
    </p:spTree>
    <p:extLst>
      <p:ext uri="{BB962C8B-B14F-4D97-AF65-F5344CB8AC3E}">
        <p14:creationId xmlns:p14="http://schemas.microsoft.com/office/powerpoint/2010/main" val="1925937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Technologies </a:t>
            </a:r>
            <a:r>
              <a:rPr lang="en-US" b="1" dirty="0">
                <a:solidFill>
                  <a:srgbClr val="002060"/>
                </a:solidFill>
              </a:rPr>
              <a:t>used</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b="1" dirty="0" smtClean="0">
                <a:solidFill>
                  <a:srgbClr val="002060"/>
                </a:solidFill>
              </a:rPr>
              <a:t>Front End</a:t>
            </a:r>
          </a:p>
          <a:p>
            <a:endParaRPr lang="en-US" b="1" dirty="0">
              <a:solidFill>
                <a:srgbClr val="002060"/>
              </a:solidFill>
            </a:endParaRPr>
          </a:p>
          <a:p>
            <a:endParaRPr lang="en-US" b="1" dirty="0" smtClean="0">
              <a:solidFill>
                <a:srgbClr val="002060"/>
              </a:solidFill>
            </a:endParaRPr>
          </a:p>
          <a:p>
            <a:endParaRPr lang="en-US" b="1" dirty="0">
              <a:solidFill>
                <a:srgbClr val="002060"/>
              </a:solidFill>
            </a:endParaRPr>
          </a:p>
          <a:p>
            <a:endParaRPr lang="en-US" b="1" dirty="0" smtClean="0">
              <a:solidFill>
                <a:srgbClr val="002060"/>
              </a:solidFill>
            </a:endParaRPr>
          </a:p>
          <a:p>
            <a:pPr>
              <a:buFont typeface="Wingdings" panose="05000000000000000000" pitchFamily="2" charset="2"/>
              <a:buChar char="v"/>
            </a:pPr>
            <a:r>
              <a:rPr lang="en-US" b="1" dirty="0" smtClean="0">
                <a:solidFill>
                  <a:srgbClr val="002060"/>
                </a:solidFill>
              </a:rPr>
              <a:t>Back End</a:t>
            </a:r>
            <a:endParaRPr lang="en-US" b="1" dirty="0">
              <a:solidFill>
                <a:srgbClr val="002060"/>
              </a:solidFill>
            </a:endParaRPr>
          </a:p>
        </p:txBody>
      </p:sp>
      <p:pic>
        <p:nvPicPr>
          <p:cNvPr id="4" name="Google Shape;358;p44"/>
          <p:cNvPicPr preferRelativeResize="0"/>
          <p:nvPr/>
        </p:nvPicPr>
        <p:blipFill rotWithShape="1">
          <a:blip r:embed="rId2">
            <a:alphaModFix/>
          </a:blip>
          <a:srcRect/>
          <a:stretch/>
        </p:blipFill>
        <p:spPr>
          <a:xfrm>
            <a:off x="4210921" y="2123712"/>
            <a:ext cx="1917322" cy="1917322"/>
          </a:xfrm>
          <a:prstGeom prst="rect">
            <a:avLst/>
          </a:prstGeom>
          <a:noFill/>
          <a:ln>
            <a:noFill/>
          </a:ln>
        </p:spPr>
      </p:pic>
      <p:pic>
        <p:nvPicPr>
          <p:cNvPr id="5" name="Google Shape;359;p44"/>
          <p:cNvPicPr preferRelativeResize="0"/>
          <p:nvPr/>
        </p:nvPicPr>
        <p:blipFill rotWithShape="1">
          <a:blip r:embed="rId3">
            <a:alphaModFix/>
          </a:blip>
          <a:srcRect/>
          <a:stretch/>
        </p:blipFill>
        <p:spPr>
          <a:xfrm>
            <a:off x="1819976" y="2350093"/>
            <a:ext cx="1598494" cy="1392130"/>
          </a:xfrm>
          <a:prstGeom prst="rect">
            <a:avLst/>
          </a:prstGeom>
          <a:noFill/>
          <a:ln>
            <a:noFill/>
          </a:ln>
        </p:spPr>
      </p:pic>
      <p:pic>
        <p:nvPicPr>
          <p:cNvPr id="6" name="Google Shape;360;p44"/>
          <p:cNvPicPr preferRelativeResize="0"/>
          <p:nvPr/>
        </p:nvPicPr>
        <p:blipFill rotWithShape="1">
          <a:blip r:embed="rId4">
            <a:alphaModFix/>
          </a:blip>
          <a:srcRect/>
          <a:stretch/>
        </p:blipFill>
        <p:spPr>
          <a:xfrm>
            <a:off x="6964663" y="2350093"/>
            <a:ext cx="1705027" cy="1392130"/>
          </a:xfrm>
          <a:prstGeom prst="rect">
            <a:avLst/>
          </a:prstGeom>
          <a:noFill/>
          <a:ln>
            <a:noFill/>
          </a:ln>
        </p:spPr>
      </p:pic>
      <p:pic>
        <p:nvPicPr>
          <p:cNvPr id="7" name="Google Shape;369;p45"/>
          <p:cNvPicPr preferRelativeResize="0"/>
          <p:nvPr/>
        </p:nvPicPr>
        <p:blipFill rotWithShape="1">
          <a:blip r:embed="rId5">
            <a:alphaModFix/>
          </a:blip>
          <a:srcRect/>
          <a:stretch/>
        </p:blipFill>
        <p:spPr>
          <a:xfrm>
            <a:off x="1530446" y="4552871"/>
            <a:ext cx="2177553" cy="1263666"/>
          </a:xfrm>
          <a:prstGeom prst="rect">
            <a:avLst/>
          </a:prstGeom>
          <a:noFill/>
          <a:ln>
            <a:noFill/>
          </a:ln>
        </p:spPr>
      </p:pic>
      <p:pic>
        <p:nvPicPr>
          <p:cNvPr id="8" name="Google Shape;370;p45"/>
          <p:cNvPicPr preferRelativeResize="0"/>
          <p:nvPr/>
        </p:nvPicPr>
        <p:blipFill rotWithShape="1">
          <a:blip r:embed="rId6">
            <a:alphaModFix/>
          </a:blip>
          <a:srcRect/>
          <a:stretch/>
        </p:blipFill>
        <p:spPr>
          <a:xfrm>
            <a:off x="3164432" y="3789695"/>
            <a:ext cx="4010300" cy="3007300"/>
          </a:xfrm>
          <a:prstGeom prst="rect">
            <a:avLst/>
          </a:prstGeom>
          <a:noFill/>
          <a:ln>
            <a:noFill/>
          </a:ln>
        </p:spPr>
      </p:pic>
    </p:spTree>
    <p:extLst>
      <p:ext uri="{BB962C8B-B14F-4D97-AF65-F5344CB8AC3E}">
        <p14:creationId xmlns:p14="http://schemas.microsoft.com/office/powerpoint/2010/main" val="909028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7129"/>
            <a:ext cx="10515600" cy="5219834"/>
          </a:xfrm>
        </p:spPr>
        <p:txBody>
          <a:bodyPr/>
          <a:lstStyle/>
          <a:p>
            <a:pPr>
              <a:buFont typeface="Wingdings" panose="05000000000000000000" pitchFamily="2" charset="2"/>
              <a:buChar char="v"/>
            </a:pPr>
            <a:r>
              <a:rPr lang="en-US" b="1" dirty="0" smtClean="0">
                <a:solidFill>
                  <a:srgbClr val="002060"/>
                </a:solidFill>
              </a:rPr>
              <a:t>Contribution </a:t>
            </a:r>
            <a:r>
              <a:rPr lang="en-US" b="1" dirty="0">
                <a:solidFill>
                  <a:srgbClr val="002060"/>
                </a:solidFill>
              </a:rPr>
              <a:t>P</a:t>
            </a:r>
            <a:r>
              <a:rPr lang="en-US" b="1" dirty="0" smtClean="0">
                <a:solidFill>
                  <a:srgbClr val="002060"/>
                </a:solidFill>
              </a:rPr>
              <a:t>latform – </a:t>
            </a:r>
            <a:r>
              <a:rPr lang="en-US" b="1" dirty="0" err="1" smtClean="0">
                <a:solidFill>
                  <a:srgbClr val="002060"/>
                </a:solidFill>
              </a:rPr>
              <a:t>GitHub</a:t>
            </a:r>
            <a:r>
              <a:rPr lang="en-US" b="1" dirty="0" smtClean="0">
                <a:solidFill>
                  <a:srgbClr val="002060"/>
                </a:solidFill>
              </a:rPr>
              <a:t> </a:t>
            </a:r>
            <a:endParaRPr lang="en-US" b="1" dirty="0">
              <a:solidFill>
                <a:srgbClr val="002060"/>
              </a:solidFill>
            </a:endParaRPr>
          </a:p>
          <a:p>
            <a:endParaRPr lang="en-US" b="1" dirty="0">
              <a:solidFill>
                <a:srgbClr val="002060"/>
              </a:solidFill>
            </a:endParaRPr>
          </a:p>
        </p:txBody>
      </p:sp>
      <p:sp>
        <p:nvSpPr>
          <p:cNvPr id="5" name="TextBox 4"/>
          <p:cNvSpPr txBox="1"/>
          <p:nvPr/>
        </p:nvSpPr>
        <p:spPr>
          <a:xfrm>
            <a:off x="1153682" y="1615155"/>
            <a:ext cx="10268484" cy="376015"/>
          </a:xfrm>
          <a:prstGeom prst="rect">
            <a:avLst/>
          </a:prstGeom>
          <a:solidFill>
            <a:schemeClr val="bg1"/>
          </a:solidFill>
        </p:spPr>
        <p:txBody>
          <a:bodyPr wrap="square" rtlCol="0">
            <a:spAutoFit/>
          </a:bodyPr>
          <a:lstStyle/>
          <a:p>
            <a:endParaRPr lang="en-US" dirty="0"/>
          </a:p>
        </p:txBody>
      </p:sp>
      <p:pic>
        <p:nvPicPr>
          <p:cNvPr id="2" name="Picture 1"/>
          <p:cNvPicPr>
            <a:picLocks noChangeAspect="1"/>
          </p:cNvPicPr>
          <p:nvPr/>
        </p:nvPicPr>
        <p:blipFill>
          <a:blip r:embed="rId2"/>
          <a:stretch>
            <a:fillRect/>
          </a:stretch>
        </p:blipFill>
        <p:spPr>
          <a:xfrm>
            <a:off x="1295236" y="1376448"/>
            <a:ext cx="9250275" cy="4381196"/>
          </a:xfrm>
          <a:prstGeom prst="rect">
            <a:avLst/>
          </a:prstGeom>
        </p:spPr>
      </p:pic>
    </p:spTree>
    <p:extLst>
      <p:ext uri="{BB962C8B-B14F-4D97-AF65-F5344CB8AC3E}">
        <p14:creationId xmlns:p14="http://schemas.microsoft.com/office/powerpoint/2010/main" val="1170019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3682" y="1615155"/>
            <a:ext cx="10268484" cy="376015"/>
          </a:xfrm>
          <a:prstGeom prst="rect">
            <a:avLst/>
          </a:prstGeom>
          <a:solidFill>
            <a:schemeClr val="bg1"/>
          </a:solidFill>
        </p:spPr>
        <p:txBody>
          <a:bodyPr wrap="square" rtlCol="0">
            <a:spAutoFit/>
          </a:bodyPr>
          <a:lstStyle/>
          <a:p>
            <a:endParaRPr lang="en-US" dirty="0"/>
          </a:p>
        </p:txBody>
      </p:sp>
      <p:sp>
        <p:nvSpPr>
          <p:cNvPr id="3" name="Content Placeholder 2"/>
          <p:cNvSpPr>
            <a:spLocks noGrp="1"/>
          </p:cNvSpPr>
          <p:nvPr>
            <p:ph idx="1"/>
          </p:nvPr>
        </p:nvSpPr>
        <p:spPr>
          <a:xfrm>
            <a:off x="811850" y="871671"/>
            <a:ext cx="10297683" cy="5305292"/>
          </a:xfrm>
        </p:spPr>
        <p:txBody>
          <a:bodyPr>
            <a:normAutofit/>
          </a:bodyPr>
          <a:lstStyle/>
          <a:p>
            <a:pPr marL="0" indent="0">
              <a:buNone/>
            </a:pPr>
            <a:r>
              <a:rPr lang="en-US" sz="2800" b="1" dirty="0" smtClean="0">
                <a:solidFill>
                  <a:srgbClr val="002060"/>
                </a:solidFill>
              </a:rPr>
              <a:t>Course Mapping</a:t>
            </a:r>
          </a:p>
          <a:p>
            <a:pPr>
              <a:buFont typeface="Arial" panose="020B0604020202020204" pitchFamily="34" charset="0"/>
              <a:buChar char="•"/>
            </a:pPr>
            <a:r>
              <a:rPr lang="en-US" dirty="0" smtClean="0">
                <a:solidFill>
                  <a:srgbClr val="002060"/>
                </a:solidFill>
              </a:rPr>
              <a:t>Under </a:t>
            </a:r>
            <a:r>
              <a:rPr lang="en-US" dirty="0">
                <a:solidFill>
                  <a:srgbClr val="002060"/>
                </a:solidFill>
              </a:rPr>
              <a:t>the IS1109-Programming For Web Applications Development Subject, we studied HTML, CSS, JavaScript and PHP. While we are doing this Community Project, we have learned and practiced certain technologies. And we also basically learned and experienced how to use CSS to draw maps.</a:t>
            </a:r>
          </a:p>
          <a:p>
            <a:pPr>
              <a:buFont typeface="Arial" panose="020B0604020202020204" pitchFamily="34" charset="0"/>
              <a:buChar char="•"/>
            </a:pPr>
            <a:r>
              <a:rPr lang="en-US" dirty="0">
                <a:solidFill>
                  <a:srgbClr val="002060"/>
                </a:solidFill>
              </a:rPr>
              <a:t>We have basically used what we have learned under IS1110-Database Management Topic when building databases using MYSQL and drawing EER Diagram.</a:t>
            </a:r>
          </a:p>
          <a:p>
            <a:pPr>
              <a:buFont typeface="Arial" panose="020B0604020202020204" pitchFamily="34" charset="0"/>
              <a:buChar char="•"/>
            </a:pPr>
            <a:r>
              <a:rPr lang="en-US" dirty="0">
                <a:solidFill>
                  <a:srgbClr val="002060"/>
                </a:solidFill>
              </a:rPr>
              <a:t>We learned about software development methodologies such as how to draw class diagram, sequence diagram, part diagram, and operation diagram under the IS2101-System Analysis and Design subject. Those diagrams are basically used while our project is being created. And we also chose a Process Model that we used to learn from this subject. Not only that, we used what we learned through the topic of IS1111-Software Engineering and we use the material of this topic when we do the testing portion.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8233" y="4851589"/>
            <a:ext cx="2573933" cy="1445015"/>
          </a:xfrm>
          <a:prstGeom prst="rect">
            <a:avLst/>
          </a:prstGeom>
        </p:spPr>
      </p:pic>
    </p:spTree>
    <p:extLst>
      <p:ext uri="{BB962C8B-B14F-4D97-AF65-F5344CB8AC3E}">
        <p14:creationId xmlns:p14="http://schemas.microsoft.com/office/powerpoint/2010/main" val="457663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499" y="3356153"/>
            <a:ext cx="5586102" cy="1325563"/>
          </a:xfrm>
        </p:spPr>
        <p:txBody>
          <a:bodyPr>
            <a:noAutofit/>
          </a:bodyPr>
          <a:lstStyle/>
          <a:p>
            <a:r>
              <a:rPr lang="en-US" sz="6000" b="1" dirty="0">
                <a:solidFill>
                  <a:srgbClr val="002060"/>
                </a:solidFill>
              </a:rPr>
              <a:t>Quality </a:t>
            </a:r>
            <a:r>
              <a:rPr lang="en-US" sz="6000" b="1" dirty="0" smtClean="0">
                <a:solidFill>
                  <a:srgbClr val="002060"/>
                </a:solidFill>
              </a:rPr>
              <a:t>Assurance</a:t>
            </a:r>
            <a:endParaRPr lang="en-US" sz="6000" b="1" dirty="0">
              <a:solidFill>
                <a:srgbClr val="002060"/>
              </a:solidFill>
            </a:endParaRPr>
          </a:p>
        </p:txBody>
      </p:sp>
      <p:sp>
        <p:nvSpPr>
          <p:cNvPr id="4" name="TextBox 3"/>
          <p:cNvSpPr txBox="1"/>
          <p:nvPr/>
        </p:nvSpPr>
        <p:spPr>
          <a:xfrm>
            <a:off x="1153682" y="1615155"/>
            <a:ext cx="10268484" cy="376015"/>
          </a:xfrm>
          <a:prstGeom prst="rect">
            <a:avLst/>
          </a:prstGeom>
          <a:solidFill>
            <a:schemeClr val="bg1"/>
          </a:solidFill>
        </p:spPr>
        <p:txBody>
          <a:bodyPr wrap="square" rtlCol="0">
            <a:spAutoFit/>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5443" y="683501"/>
            <a:ext cx="3673780" cy="2615337"/>
          </a:xfrm>
          <a:prstGeom prst="rect">
            <a:avLst/>
          </a:prstGeom>
        </p:spPr>
      </p:pic>
    </p:spTree>
    <p:extLst>
      <p:ext uri="{BB962C8B-B14F-4D97-AF65-F5344CB8AC3E}">
        <p14:creationId xmlns:p14="http://schemas.microsoft.com/office/powerpoint/2010/main" val="52282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79178" y="3691784"/>
            <a:ext cx="7947588" cy="1325563"/>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6000" b="1" dirty="0" smtClean="0">
                <a:solidFill>
                  <a:srgbClr val="002060"/>
                </a:solidFill>
              </a:rPr>
              <a:t>Introduction</a:t>
            </a:r>
            <a:endParaRPr lang="en-US" sz="6000" b="1" dirty="0">
              <a:solidFill>
                <a:srgbClr val="002060"/>
              </a:solidFill>
            </a:endParaRPr>
          </a:p>
        </p:txBody>
      </p:sp>
      <p:grpSp>
        <p:nvGrpSpPr>
          <p:cNvPr id="10" name="Group 9"/>
          <p:cNvGrpSpPr/>
          <p:nvPr/>
        </p:nvGrpSpPr>
        <p:grpSpPr>
          <a:xfrm>
            <a:off x="2610332" y="1110701"/>
            <a:ext cx="7351414" cy="1453380"/>
            <a:chOff x="2610332" y="777415"/>
            <a:chExt cx="7351414" cy="145338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5143" t="4452" r="4571" b="4691"/>
            <a:stretch/>
          </p:blipFill>
          <p:spPr>
            <a:xfrm>
              <a:off x="3250157" y="777415"/>
              <a:ext cx="1444239" cy="14533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extBox 7"/>
            <p:cNvSpPr txBox="1"/>
            <p:nvPr/>
          </p:nvSpPr>
          <p:spPr>
            <a:xfrm>
              <a:off x="2610332" y="851684"/>
              <a:ext cx="7351414" cy="1107996"/>
            </a:xfrm>
            <a:prstGeom prst="rect">
              <a:avLst/>
            </a:prstGeom>
            <a:noFill/>
          </p:spPr>
          <p:txBody>
            <a:bodyPr wrap="square" rtlCol="0">
              <a:spAutoFit/>
            </a:bodyPr>
            <a:lstStyle/>
            <a:p>
              <a:pPr algn="ctr"/>
              <a:r>
                <a:rPr lang="en-US" sz="6600" b="1" dirty="0" smtClean="0">
                  <a:ln w="22225">
                    <a:solidFill>
                      <a:schemeClr val="accent2"/>
                    </a:solidFill>
                    <a:prstDash val="solid"/>
                  </a:ln>
                  <a:solidFill>
                    <a:schemeClr val="accent2">
                      <a:lumMod val="40000"/>
                      <a:lumOff val="60000"/>
                    </a:schemeClr>
                  </a:solidFill>
                  <a:latin typeface="Freestyle Script" panose="030804020302050B0404" pitchFamily="66" charset="0"/>
                  <a:cs typeface="Arial" panose="020B0604020202020204" pitchFamily="34" charset="0"/>
                </a:rPr>
                <a:t>  Easy Travels</a:t>
              </a:r>
              <a:endParaRPr lang="en-US" sz="6600" b="1" dirty="0">
                <a:ln w="22225">
                  <a:solidFill>
                    <a:schemeClr val="accent2"/>
                  </a:solidFill>
                  <a:prstDash val="solid"/>
                </a:ln>
                <a:solidFill>
                  <a:schemeClr val="accent2">
                    <a:lumMod val="40000"/>
                    <a:lumOff val="60000"/>
                  </a:schemeClr>
                </a:solidFill>
                <a:latin typeface="Freestyle Script" panose="030804020302050B0404" pitchFamily="66" charset="0"/>
                <a:cs typeface="Arial" panose="020B0604020202020204" pitchFamily="34" charset="0"/>
              </a:endParaRPr>
            </a:p>
          </p:txBody>
        </p:sp>
        <p:sp>
          <p:nvSpPr>
            <p:cNvPr id="9" name="TextBox 8"/>
            <p:cNvSpPr txBox="1"/>
            <p:nvPr/>
          </p:nvSpPr>
          <p:spPr>
            <a:xfrm>
              <a:off x="5204495" y="1759625"/>
              <a:ext cx="4247152" cy="400110"/>
            </a:xfrm>
            <a:prstGeom prst="rect">
              <a:avLst/>
            </a:prstGeom>
            <a:noFill/>
          </p:spPr>
          <p:txBody>
            <a:bodyPr wrap="square" rtlCol="0">
              <a:spAutoFit/>
            </a:bodyPr>
            <a:lstStyle/>
            <a:p>
              <a:pPr algn="ctr"/>
              <a:r>
                <a:rPr lang="en-US" sz="2000" i="1" dirty="0" smtClean="0">
                  <a:ln w="0"/>
                  <a:effectLst>
                    <a:outerShdw blurRad="38100" dist="19050" dir="2700000" algn="tl" rotWithShape="0">
                      <a:schemeClr val="dk1">
                        <a:alpha val="40000"/>
                      </a:schemeClr>
                    </a:outerShdw>
                  </a:effectLst>
                  <a:latin typeface="Gabriola" panose="04040605051002020D02" pitchFamily="82" charset="0"/>
                </a:rPr>
                <a:t>       The best solution for your journey</a:t>
              </a:r>
              <a:endParaRPr lang="en-US" sz="2000" i="1" dirty="0">
                <a:ln w="0"/>
                <a:effectLst>
                  <a:outerShdw blurRad="38100" dist="19050" dir="2700000" algn="tl" rotWithShape="0">
                    <a:schemeClr val="dk1">
                      <a:alpha val="40000"/>
                    </a:schemeClr>
                  </a:outerShdw>
                </a:effectLst>
                <a:latin typeface="Gabriola" panose="04040605051002020D02" pitchFamily="82" charset="0"/>
              </a:endParaRPr>
            </a:p>
          </p:txBody>
        </p:sp>
      </p:grpSp>
    </p:spTree>
    <p:extLst>
      <p:ext uri="{BB962C8B-B14F-4D97-AF65-F5344CB8AC3E}">
        <p14:creationId xmlns:p14="http://schemas.microsoft.com/office/powerpoint/2010/main" val="29567013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External Quality</a:t>
            </a:r>
          </a:p>
        </p:txBody>
      </p:sp>
      <p:sp>
        <p:nvSpPr>
          <p:cNvPr id="3" name="Content Placeholder 2"/>
          <p:cNvSpPr>
            <a:spLocks noGrp="1"/>
          </p:cNvSpPr>
          <p:nvPr>
            <p:ph idx="1"/>
          </p:nvPr>
        </p:nvSpPr>
        <p:spPr/>
        <p:txBody>
          <a:bodyPr/>
          <a:lstStyle/>
          <a:p>
            <a:pPr lvl="0"/>
            <a:r>
              <a:rPr lang="en-US" b="1" dirty="0" smtClean="0">
                <a:solidFill>
                  <a:srgbClr val="002060"/>
                </a:solidFill>
              </a:rPr>
              <a:t>Accuracy</a:t>
            </a:r>
            <a:endParaRPr lang="en-US" dirty="0">
              <a:solidFill>
                <a:srgbClr val="002060"/>
              </a:solidFill>
            </a:endParaRPr>
          </a:p>
          <a:p>
            <a:pPr lvl="1"/>
            <a:r>
              <a:rPr lang="en-GB" dirty="0">
                <a:solidFill>
                  <a:srgbClr val="002060"/>
                </a:solidFill>
              </a:rPr>
              <a:t>The system is related, spelling errors or missing material are not present.</a:t>
            </a:r>
            <a:endParaRPr lang="en-US" dirty="0">
              <a:solidFill>
                <a:srgbClr val="002060"/>
              </a:solidFill>
            </a:endParaRPr>
          </a:p>
          <a:p>
            <a:pPr lvl="1"/>
            <a:r>
              <a:rPr lang="en-GB" dirty="0">
                <a:solidFill>
                  <a:srgbClr val="002060"/>
                </a:solidFill>
              </a:rPr>
              <a:t>The meta data and the title tags are on all the web pages.</a:t>
            </a:r>
            <a:endParaRPr lang="en-US" dirty="0">
              <a:solidFill>
                <a:srgbClr val="002060"/>
              </a:solidFill>
            </a:endParaRPr>
          </a:p>
          <a:p>
            <a:pPr lvl="1"/>
            <a:r>
              <a:rPr lang="en-GB" dirty="0">
                <a:solidFill>
                  <a:srgbClr val="002060"/>
                </a:solidFill>
              </a:rPr>
              <a:t>The system is built with features such as drop-down boxes to reduce errors that users can make.</a:t>
            </a:r>
            <a:endParaRPr lang="en-US" dirty="0">
              <a:solidFill>
                <a:srgbClr val="002060"/>
              </a:solidFill>
            </a:endParaRPr>
          </a:p>
          <a:p>
            <a:pPr lvl="1"/>
            <a:r>
              <a:rPr lang="en-GB" dirty="0">
                <a:solidFill>
                  <a:srgbClr val="002060"/>
                </a:solidFill>
              </a:rPr>
              <a:t>Inputs such as telephone numbers, addresses, numbers etc. will be auto-validated.</a:t>
            </a:r>
            <a:endParaRPr lang="en-US" dirty="0">
              <a:solidFill>
                <a:srgbClr val="002060"/>
              </a:solidFill>
            </a:endParaRPr>
          </a:p>
        </p:txBody>
      </p:sp>
      <p:pic>
        <p:nvPicPr>
          <p:cNvPr id="4" name="Picture 3"/>
          <p:cNvPicPr>
            <a:picLocks noChangeAspect="1"/>
          </p:cNvPicPr>
          <p:nvPr/>
        </p:nvPicPr>
        <p:blipFill>
          <a:blip r:embed="rId2"/>
          <a:stretch>
            <a:fillRect/>
          </a:stretch>
        </p:blipFill>
        <p:spPr>
          <a:xfrm>
            <a:off x="1936780" y="3584467"/>
            <a:ext cx="7770956" cy="2393001"/>
          </a:xfrm>
          <a:prstGeom prst="rect">
            <a:avLst/>
          </a:prstGeom>
          <a:ln>
            <a:solidFill>
              <a:schemeClr val="tx1"/>
            </a:solidFill>
          </a:ln>
        </p:spPr>
      </p:pic>
    </p:spTree>
    <p:extLst>
      <p:ext uri="{BB962C8B-B14F-4D97-AF65-F5344CB8AC3E}">
        <p14:creationId xmlns:p14="http://schemas.microsoft.com/office/powerpoint/2010/main" val="2084325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153682" y="1649338"/>
            <a:ext cx="10323320" cy="369332"/>
          </a:xfrm>
          <a:prstGeom prst="rect">
            <a:avLst/>
          </a:prstGeom>
          <a:solidFill>
            <a:schemeClr val="bg1"/>
          </a:solidFill>
        </p:spPr>
        <p:txBody>
          <a:bodyPr wrap="square" rtlCol="0">
            <a:spAutoFit/>
          </a:bodyPr>
          <a:lstStyle/>
          <a:p>
            <a:endParaRPr lang="en-US" dirty="0"/>
          </a:p>
        </p:txBody>
      </p:sp>
      <p:sp>
        <p:nvSpPr>
          <p:cNvPr id="3" name="Content Placeholder 2"/>
          <p:cNvSpPr>
            <a:spLocks noGrp="1"/>
          </p:cNvSpPr>
          <p:nvPr>
            <p:ph idx="1"/>
          </p:nvPr>
        </p:nvSpPr>
        <p:spPr>
          <a:xfrm>
            <a:off x="838200" y="590152"/>
            <a:ext cx="10515600" cy="5604395"/>
          </a:xfrm>
        </p:spPr>
        <p:txBody>
          <a:bodyPr>
            <a:normAutofit/>
          </a:bodyPr>
          <a:lstStyle/>
          <a:p>
            <a:pPr lvl="0" eaLnBrk="0" fontAlgn="base" hangingPunct="0">
              <a:lnSpc>
                <a:spcPct val="100000"/>
              </a:lnSpc>
              <a:spcBef>
                <a:spcPct val="0"/>
              </a:spcBef>
              <a:spcAft>
                <a:spcPct val="0"/>
              </a:spcAft>
              <a:buFont typeface="Wingdings" panose="05000000000000000000" pitchFamily="2" charset="2"/>
              <a:buChar char="v"/>
            </a:pPr>
            <a:r>
              <a:rPr kumimoji="0" lang="en-US" b="1" i="0" u="none" strike="noStrike" cap="none" normalizeH="0" baseline="0" dirty="0" smtClean="0">
                <a:ln>
                  <a:noFill/>
                </a:ln>
                <a:solidFill>
                  <a:srgbClr val="002060"/>
                </a:solidFill>
                <a:effectLst/>
                <a:latin typeface="Calibri" panose="020F0502020204030204" pitchFamily="34" charset="0"/>
                <a:ea typeface="Calibri" panose="020F0502020204030204" pitchFamily="34" charset="0"/>
                <a:cs typeface="Latha"/>
              </a:rPr>
              <a:t>User friendliness</a:t>
            </a:r>
            <a:endParaRPr lang="en-US" sz="1600" dirty="0" smtClean="0">
              <a:solidFill>
                <a:srgbClr val="002060"/>
              </a:solidFill>
            </a:endParaRPr>
          </a:p>
          <a:p>
            <a:pPr lvl="2" eaLnBrk="0" fontAlgn="base" hangingPunct="0">
              <a:lnSpc>
                <a:spcPct val="100000"/>
              </a:lnSpc>
              <a:spcBef>
                <a:spcPct val="0"/>
              </a:spcBef>
              <a:spcAft>
                <a:spcPct val="0"/>
              </a:spcAft>
              <a:buFont typeface="Arial" panose="020B0604020202020204" pitchFamily="34" charset="0"/>
              <a:buChar char="•"/>
            </a:pPr>
            <a:r>
              <a:rPr kumimoji="0" lang="en-US" sz="1800" b="0" i="0" u="none" strike="noStrike" cap="none" normalizeH="0" baseline="0" dirty="0" smtClean="0">
                <a:ln>
                  <a:noFill/>
                </a:ln>
                <a:solidFill>
                  <a:srgbClr val="002060"/>
                </a:solidFill>
                <a:effectLst/>
                <a:latin typeface="Calibri" panose="020F0502020204030204" pitchFamily="34" charset="0"/>
                <a:ea typeface="Calibri" panose="020F0502020204030204" pitchFamily="34" charset="0"/>
                <a:cs typeface="Latha"/>
              </a:rPr>
              <a:t>Mobile Compatibility</a:t>
            </a:r>
          </a:p>
          <a:p>
            <a:pPr marL="742950" lvl="1" indent="-285750" eaLnBrk="0" fontAlgn="base" hangingPunct="0">
              <a:lnSpc>
                <a:spcPct val="100000"/>
              </a:lnSpc>
              <a:spcBef>
                <a:spcPct val="0"/>
              </a:spcBef>
              <a:spcAft>
                <a:spcPct val="0"/>
              </a:spcAft>
              <a:buFont typeface="Wingdings" panose="05000000000000000000" pitchFamily="2" charset="2"/>
              <a:buChar char="v"/>
            </a:pPr>
            <a:endParaRPr lang="en-US" dirty="0">
              <a:solidFill>
                <a:srgbClr val="002060"/>
              </a:solidFill>
              <a:latin typeface="Calibri" panose="020F0502020204030204" pitchFamily="34" charset="0"/>
            </a:endParaRPr>
          </a:p>
          <a:p>
            <a:pPr marL="742950" lvl="1" indent="-285750" eaLnBrk="0" fontAlgn="base" hangingPunct="0">
              <a:lnSpc>
                <a:spcPct val="100000"/>
              </a:lnSpc>
              <a:spcBef>
                <a:spcPct val="0"/>
              </a:spcBef>
              <a:spcAft>
                <a:spcPct val="0"/>
              </a:spcAft>
              <a:buFont typeface="Wingdings" panose="05000000000000000000" pitchFamily="2" charset="2"/>
              <a:buChar char="v"/>
            </a:pPr>
            <a:endParaRPr kumimoji="0" lang="en-US" b="0" i="0" u="none" strike="noStrike" cap="none" normalizeH="0" baseline="0" dirty="0" smtClean="0">
              <a:ln>
                <a:noFill/>
              </a:ln>
              <a:solidFill>
                <a:srgbClr val="002060"/>
              </a:solidFill>
              <a:effectLst/>
              <a:latin typeface="Calibri" panose="020F0502020204030204" pitchFamily="34" charset="0"/>
            </a:endParaRPr>
          </a:p>
          <a:p>
            <a:pPr marL="742950" lvl="1" indent="-285750" eaLnBrk="0" fontAlgn="base" hangingPunct="0">
              <a:lnSpc>
                <a:spcPct val="100000"/>
              </a:lnSpc>
              <a:spcBef>
                <a:spcPct val="0"/>
              </a:spcBef>
              <a:spcAft>
                <a:spcPct val="0"/>
              </a:spcAft>
              <a:buFont typeface="Wingdings" panose="05000000000000000000" pitchFamily="2" charset="2"/>
              <a:buChar char="v"/>
            </a:pPr>
            <a:endParaRPr lang="en-US" dirty="0">
              <a:solidFill>
                <a:srgbClr val="002060"/>
              </a:solidFill>
              <a:latin typeface="Calibri" panose="020F0502020204030204" pitchFamily="34" charset="0"/>
            </a:endParaRPr>
          </a:p>
          <a:p>
            <a:pPr marL="742950" lvl="1" indent="-285750" eaLnBrk="0" fontAlgn="base" hangingPunct="0">
              <a:lnSpc>
                <a:spcPct val="100000"/>
              </a:lnSpc>
              <a:spcBef>
                <a:spcPct val="0"/>
              </a:spcBef>
              <a:spcAft>
                <a:spcPct val="0"/>
              </a:spcAft>
              <a:buFont typeface="Wingdings" panose="05000000000000000000" pitchFamily="2" charset="2"/>
              <a:buChar char="v"/>
            </a:pPr>
            <a:endParaRPr kumimoji="0" lang="en-US" b="0" i="0" u="none" strike="noStrike" cap="none" normalizeH="0" baseline="0" dirty="0" smtClean="0">
              <a:ln>
                <a:noFill/>
              </a:ln>
              <a:solidFill>
                <a:srgbClr val="002060"/>
              </a:solidFill>
              <a:effectLst/>
              <a:latin typeface="Calibri" panose="020F0502020204030204" pitchFamily="34" charset="0"/>
            </a:endParaRPr>
          </a:p>
          <a:p>
            <a:pPr marL="742950" lvl="1" indent="-285750" eaLnBrk="0" fontAlgn="base" hangingPunct="0">
              <a:lnSpc>
                <a:spcPct val="100000"/>
              </a:lnSpc>
              <a:spcBef>
                <a:spcPct val="0"/>
              </a:spcBef>
              <a:spcAft>
                <a:spcPct val="0"/>
              </a:spcAft>
              <a:buFont typeface="Wingdings" panose="05000000000000000000" pitchFamily="2" charset="2"/>
              <a:buChar char="v"/>
            </a:pPr>
            <a:endParaRPr lang="en-US" dirty="0">
              <a:solidFill>
                <a:srgbClr val="002060"/>
              </a:solidFill>
              <a:latin typeface="Calibri" panose="020F0502020204030204" pitchFamily="34" charset="0"/>
            </a:endParaRPr>
          </a:p>
          <a:p>
            <a:pPr marL="742950" lvl="1" indent="-285750" eaLnBrk="0" fontAlgn="base" hangingPunct="0">
              <a:lnSpc>
                <a:spcPct val="100000"/>
              </a:lnSpc>
              <a:spcBef>
                <a:spcPct val="0"/>
              </a:spcBef>
              <a:spcAft>
                <a:spcPct val="0"/>
              </a:spcAft>
              <a:buFont typeface="Wingdings" panose="05000000000000000000" pitchFamily="2" charset="2"/>
              <a:buChar char="v"/>
            </a:pPr>
            <a:endParaRPr kumimoji="0" lang="en-US" b="0" i="0" u="none" strike="noStrike" cap="none" normalizeH="0" baseline="0" dirty="0" smtClean="0">
              <a:ln>
                <a:noFill/>
              </a:ln>
              <a:solidFill>
                <a:srgbClr val="002060"/>
              </a:solidFill>
              <a:effectLst/>
              <a:latin typeface="Calibri" panose="020F0502020204030204" pitchFamily="34" charset="0"/>
            </a:endParaRPr>
          </a:p>
          <a:p>
            <a:pPr lvl="1">
              <a:buFont typeface="Wingdings" panose="05000000000000000000" pitchFamily="2" charset="2"/>
              <a:buChar char="v"/>
            </a:pPr>
            <a:endParaRPr lang="en-US" dirty="0" smtClean="0">
              <a:solidFill>
                <a:srgbClr val="002060"/>
              </a:solidFill>
            </a:endParaRPr>
          </a:p>
          <a:p>
            <a:pPr lvl="2">
              <a:buFont typeface="Arial" panose="020B0604020202020204" pitchFamily="34" charset="0"/>
              <a:buChar char="•"/>
            </a:pPr>
            <a:r>
              <a:rPr lang="en-US" sz="1800" dirty="0" smtClean="0">
                <a:solidFill>
                  <a:srgbClr val="002060"/>
                </a:solidFill>
              </a:rPr>
              <a:t>Contrasting </a:t>
            </a:r>
            <a:r>
              <a:rPr lang="en-US" sz="1800" dirty="0" err="1">
                <a:solidFill>
                  <a:srgbClr val="002060"/>
                </a:solidFill>
              </a:rPr>
              <a:t>Colour</a:t>
            </a:r>
            <a:r>
              <a:rPr lang="en-US" sz="1800" dirty="0">
                <a:solidFill>
                  <a:srgbClr val="002060"/>
                </a:solidFill>
              </a:rPr>
              <a:t> </a:t>
            </a:r>
            <a:r>
              <a:rPr lang="en-US" sz="1800" dirty="0" smtClean="0">
                <a:solidFill>
                  <a:srgbClr val="002060"/>
                </a:solidFill>
              </a:rPr>
              <a:t>Scheme</a:t>
            </a:r>
          </a:p>
          <a:p>
            <a:pPr lvl="2">
              <a:buFont typeface="Arial" panose="020B0604020202020204" pitchFamily="34" charset="0"/>
              <a:buChar char="•"/>
            </a:pPr>
            <a:r>
              <a:rPr lang="en-US" sz="1800" dirty="0" smtClean="0">
                <a:solidFill>
                  <a:srgbClr val="002060"/>
                </a:solidFill>
              </a:rPr>
              <a:t>We are going to use the feed back from user after they did the user testing.</a:t>
            </a:r>
            <a:endParaRPr lang="en-US" sz="1800" dirty="0">
              <a:solidFill>
                <a:srgbClr val="002060"/>
              </a:solidFill>
            </a:endParaRPr>
          </a:p>
          <a:p>
            <a:pPr lvl="2">
              <a:buFont typeface="Arial" panose="020B0604020202020204" pitchFamily="34" charset="0"/>
              <a:buChar char="•"/>
            </a:pPr>
            <a:r>
              <a:rPr lang="en-US" sz="1800" dirty="0">
                <a:solidFill>
                  <a:srgbClr val="002060"/>
                </a:solidFill>
              </a:rPr>
              <a:t>Usable Forms</a:t>
            </a:r>
          </a:p>
          <a:p>
            <a:pPr lvl="3">
              <a:buFont typeface="Wingdings" panose="05000000000000000000" pitchFamily="2" charset="2"/>
              <a:buChar char="ü"/>
            </a:pPr>
            <a:r>
              <a:rPr lang="en-US" dirty="0">
                <a:solidFill>
                  <a:srgbClr val="002060"/>
                </a:solidFill>
              </a:rPr>
              <a:t>Use correct labels for all fields</a:t>
            </a:r>
          </a:p>
          <a:p>
            <a:pPr lvl="3">
              <a:buFont typeface="Wingdings" panose="05000000000000000000" pitchFamily="2" charset="2"/>
              <a:buChar char="ü"/>
            </a:pPr>
            <a:r>
              <a:rPr lang="en-US" dirty="0">
                <a:solidFill>
                  <a:srgbClr val="002060"/>
                </a:solidFill>
              </a:rPr>
              <a:t>Follow good form design principles</a:t>
            </a:r>
          </a:p>
          <a:p>
            <a:pPr lvl="3">
              <a:buFont typeface="Wingdings" panose="05000000000000000000" pitchFamily="2" charset="2"/>
              <a:buChar char="ü"/>
            </a:pPr>
            <a:r>
              <a:rPr lang="en-US" dirty="0">
                <a:solidFill>
                  <a:srgbClr val="002060"/>
                </a:solidFill>
              </a:rPr>
              <a:t>Try to keep the number of fields to a minimum</a:t>
            </a:r>
          </a:p>
          <a:p>
            <a:pPr lvl="3">
              <a:buFont typeface="Wingdings" panose="05000000000000000000" pitchFamily="2" charset="2"/>
              <a:buChar char="ü"/>
            </a:pPr>
            <a:r>
              <a:rPr lang="en-US" dirty="0">
                <a:solidFill>
                  <a:srgbClr val="002060"/>
                </a:solidFill>
              </a:rPr>
              <a:t>Offer tooltips and suggestions</a:t>
            </a:r>
          </a:p>
          <a:p>
            <a:pPr lvl="3">
              <a:buFont typeface="Wingdings" panose="05000000000000000000" pitchFamily="2" charset="2"/>
              <a:buChar char="ü"/>
            </a:pPr>
            <a:r>
              <a:rPr lang="en-US" dirty="0">
                <a:solidFill>
                  <a:srgbClr val="002060"/>
                </a:solidFill>
              </a:rPr>
              <a:t>Display on-screen message on completion</a:t>
            </a:r>
          </a:p>
          <a:p>
            <a:pPr lvl="3">
              <a:buFont typeface="Wingdings" panose="05000000000000000000" pitchFamily="2" charset="2"/>
              <a:buChar char="ü"/>
            </a:pPr>
            <a:r>
              <a:rPr lang="en-US" dirty="0">
                <a:solidFill>
                  <a:srgbClr val="002060"/>
                </a:solidFill>
              </a:rPr>
              <a:t>Use correct validation</a:t>
            </a:r>
          </a:p>
          <a:p>
            <a:pPr marL="742950" lvl="1" indent="-285750" eaLnBrk="0" fontAlgn="base" hangingPunct="0">
              <a:lnSpc>
                <a:spcPct val="100000"/>
              </a:lnSpc>
              <a:spcBef>
                <a:spcPct val="0"/>
              </a:spcBef>
              <a:spcAft>
                <a:spcPct val="0"/>
              </a:spcAft>
              <a:buFont typeface="Wingdings" panose="05000000000000000000" pitchFamily="2" charset="2"/>
              <a:buChar char="v"/>
            </a:pPr>
            <a:endParaRPr kumimoji="0" lang="en-US" b="0" i="0" u="none" strike="noStrike" cap="none" normalizeH="0" baseline="0" dirty="0" smtClean="0">
              <a:ln>
                <a:noFill/>
              </a:ln>
              <a:solidFill>
                <a:srgbClr val="002060"/>
              </a:solidFill>
              <a:effectLst/>
            </a:endParaRPr>
          </a:p>
          <a:p>
            <a:pPr lvl="0" eaLnBrk="0" fontAlgn="base" hangingPunct="0">
              <a:lnSpc>
                <a:spcPct val="100000"/>
              </a:lnSpc>
              <a:spcBef>
                <a:spcPct val="0"/>
              </a:spcBef>
              <a:spcAft>
                <a:spcPct val="0"/>
              </a:spcAft>
              <a:buFont typeface="Wingdings" panose="05000000000000000000" pitchFamily="2" charset="2"/>
              <a:buChar char="v"/>
            </a:pPr>
            <a:endParaRPr kumimoji="0" lang="en-US" sz="6600" b="0" i="0" u="none" strike="noStrike" cap="none" normalizeH="0" baseline="0" dirty="0" smtClean="0">
              <a:ln>
                <a:noFill/>
              </a:ln>
              <a:solidFill>
                <a:srgbClr val="002060"/>
              </a:solidFill>
              <a:effectLst/>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v"/>
            </a:pPr>
            <a:endParaRPr kumimoji="0" lang="en-US" sz="4400" b="0" i="0" u="none" strike="noStrike" cap="none" normalizeH="0" baseline="0" dirty="0" smtClean="0">
              <a:ln>
                <a:noFill/>
              </a:ln>
              <a:solidFill>
                <a:srgbClr val="002060"/>
              </a:solidFill>
              <a:effectLst/>
              <a:latin typeface="Arial" panose="020B0604020202020204" pitchFamily="34" charset="0"/>
            </a:endParaRPr>
          </a:p>
        </p:txBody>
      </p:sp>
      <p:pic>
        <p:nvPicPr>
          <p:cNvPr id="4099"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3682" y="1298213"/>
            <a:ext cx="5943600" cy="15414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097"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0702" y="892448"/>
            <a:ext cx="2416175" cy="31607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Down Arrow 5"/>
          <p:cNvSpPr/>
          <p:nvPr/>
        </p:nvSpPr>
        <p:spPr>
          <a:xfrm rot="16200000">
            <a:off x="7709255" y="2053705"/>
            <a:ext cx="403860" cy="43434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p:cNvSpPr>
            <a:spLocks noChangeArrowheads="1"/>
          </p:cNvSpPr>
          <p:nvPr/>
        </p:nvSpPr>
        <p:spPr bwMode="auto">
          <a:xfrm>
            <a:off x="6096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7"/>
          <p:cNvSpPr>
            <a:spLocks noChangeArrowheads="1"/>
          </p:cNvSpPr>
          <p:nvPr/>
        </p:nvSpPr>
        <p:spPr bwMode="auto">
          <a:xfrm>
            <a:off x="6096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9407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8258" y="919771"/>
            <a:ext cx="10515600" cy="5224656"/>
          </a:xfrm>
        </p:spPr>
        <p:txBody>
          <a:bodyPr/>
          <a:lstStyle/>
          <a:p>
            <a:pPr lvl="1">
              <a:buFont typeface="Arial" panose="020B0604020202020204" pitchFamily="34" charset="0"/>
              <a:buChar char="•"/>
            </a:pPr>
            <a:r>
              <a:rPr lang="en-US" dirty="0">
                <a:solidFill>
                  <a:srgbClr val="002060"/>
                </a:solidFill>
              </a:rPr>
              <a:t>Good Error Handling (Error Messages</a:t>
            </a:r>
            <a:r>
              <a:rPr lang="en-US" dirty="0" smtClean="0">
                <a:solidFill>
                  <a:srgbClr val="002060"/>
                </a:solidFill>
              </a:rPr>
              <a:t>)</a:t>
            </a:r>
          </a:p>
          <a:p>
            <a:pPr lvl="1">
              <a:buFont typeface="Arial" panose="020B0604020202020204" pitchFamily="34" charset="0"/>
              <a:buChar char="•"/>
            </a:pPr>
            <a:endParaRPr lang="en-US" dirty="0">
              <a:solidFill>
                <a:srgbClr val="002060"/>
              </a:solidFill>
            </a:endParaRPr>
          </a:p>
          <a:p>
            <a:pPr lvl="1">
              <a:buFont typeface="Arial" panose="020B0604020202020204" pitchFamily="34" charset="0"/>
              <a:buChar char="•"/>
            </a:pPr>
            <a:endParaRPr lang="en-US" dirty="0" smtClean="0">
              <a:solidFill>
                <a:srgbClr val="002060"/>
              </a:solidFill>
            </a:endParaRPr>
          </a:p>
          <a:p>
            <a:pPr lvl="1">
              <a:buFont typeface="Arial" panose="020B0604020202020204" pitchFamily="34" charset="0"/>
              <a:buChar char="•"/>
            </a:pPr>
            <a:endParaRPr lang="en-US" dirty="0">
              <a:solidFill>
                <a:srgbClr val="002060"/>
              </a:solidFill>
            </a:endParaRPr>
          </a:p>
          <a:p>
            <a:pPr lvl="1">
              <a:buFont typeface="Arial" panose="020B0604020202020204" pitchFamily="34" charset="0"/>
              <a:buChar char="•"/>
            </a:pPr>
            <a:endParaRPr lang="en-US" dirty="0" smtClean="0">
              <a:solidFill>
                <a:srgbClr val="002060"/>
              </a:solidFill>
            </a:endParaRPr>
          </a:p>
          <a:p>
            <a:pPr lvl="1">
              <a:buFont typeface="Arial" panose="020B0604020202020204" pitchFamily="34" charset="0"/>
              <a:buChar char="•"/>
            </a:pPr>
            <a:endParaRPr lang="en-US" dirty="0">
              <a:solidFill>
                <a:srgbClr val="002060"/>
              </a:solidFill>
            </a:endParaRPr>
          </a:p>
          <a:p>
            <a:pPr lvl="1">
              <a:buFont typeface="Arial" panose="020B0604020202020204" pitchFamily="34" charset="0"/>
              <a:buChar char="•"/>
            </a:pPr>
            <a:r>
              <a:rPr lang="en-US" dirty="0" smtClean="0">
                <a:solidFill>
                  <a:srgbClr val="002060"/>
                </a:solidFill>
              </a:rPr>
              <a:t>E</a:t>
            </a:r>
            <a:r>
              <a:rPr lang="en-US" dirty="0">
                <a:solidFill>
                  <a:srgbClr val="002060"/>
                </a:solidFill>
              </a:rPr>
              <a:t>ffective Navigation</a:t>
            </a:r>
          </a:p>
          <a:p>
            <a:pPr lvl="1">
              <a:buFont typeface="Wingdings" panose="05000000000000000000" pitchFamily="2" charset="2"/>
              <a:buChar char="v"/>
            </a:pPr>
            <a:endParaRPr lang="en-US" dirty="0">
              <a:solidFill>
                <a:srgbClr val="002060"/>
              </a:solidFill>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254456" y="3601082"/>
            <a:ext cx="9797032" cy="831073"/>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1153682" y="1649338"/>
            <a:ext cx="10323320" cy="369332"/>
          </a:xfrm>
          <a:prstGeom prst="rect">
            <a:avLst/>
          </a:prstGeom>
          <a:solidFill>
            <a:schemeClr val="bg1"/>
          </a:solidFill>
        </p:spPr>
        <p:txBody>
          <a:bodyPr wrap="square" rtlCol="0">
            <a:spAutoFit/>
          </a:bodyPr>
          <a:lstStyle/>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3167642" y="1470205"/>
            <a:ext cx="4267200" cy="1249680"/>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86052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Internal Quality</a:t>
            </a:r>
          </a:p>
        </p:txBody>
      </p:sp>
      <p:sp>
        <p:nvSpPr>
          <p:cNvPr id="3" name="Content Placeholder 2"/>
          <p:cNvSpPr>
            <a:spLocks noGrp="1"/>
          </p:cNvSpPr>
          <p:nvPr>
            <p:ph idx="1"/>
          </p:nvPr>
        </p:nvSpPr>
        <p:spPr/>
        <p:txBody>
          <a:bodyPr/>
          <a:lstStyle/>
          <a:p>
            <a:pPr lvl="0">
              <a:buFont typeface="Wingdings" panose="05000000000000000000" pitchFamily="2" charset="2"/>
              <a:buChar char="v"/>
            </a:pPr>
            <a:r>
              <a:rPr lang="en-US" b="1" dirty="0" smtClean="0">
                <a:solidFill>
                  <a:srgbClr val="002060"/>
                </a:solidFill>
              </a:rPr>
              <a:t>All the codes reviewed by group members.</a:t>
            </a:r>
          </a:p>
          <a:p>
            <a:pPr lvl="0">
              <a:buFont typeface="Wingdings" panose="05000000000000000000" pitchFamily="2" charset="2"/>
              <a:buChar char="v"/>
            </a:pPr>
            <a:r>
              <a:rPr lang="en-US" b="1" dirty="0" smtClean="0">
                <a:solidFill>
                  <a:srgbClr val="002060"/>
                </a:solidFill>
              </a:rPr>
              <a:t>Clarity </a:t>
            </a:r>
            <a:r>
              <a:rPr lang="en-US" b="1" dirty="0">
                <a:solidFill>
                  <a:srgbClr val="002060"/>
                </a:solidFill>
              </a:rPr>
              <a:t>and </a:t>
            </a:r>
            <a:r>
              <a:rPr lang="en-US" b="1" dirty="0" smtClean="0">
                <a:solidFill>
                  <a:srgbClr val="002060"/>
                </a:solidFill>
              </a:rPr>
              <a:t>Consistency</a:t>
            </a:r>
          </a:p>
          <a:p>
            <a:pPr lvl="1"/>
            <a:r>
              <a:rPr lang="en-US" dirty="0">
                <a:solidFill>
                  <a:srgbClr val="002060"/>
                </a:solidFill>
              </a:rPr>
              <a:t>The naming convention includes PHP, HTML, CSS files, variables and functions that can be readable and easily </a:t>
            </a:r>
            <a:r>
              <a:rPr lang="en-US" dirty="0" smtClean="0">
                <a:solidFill>
                  <a:srgbClr val="002060"/>
                </a:solidFill>
              </a:rPr>
              <a:t>understood.</a:t>
            </a:r>
            <a:endParaRPr lang="en-US" dirty="0">
              <a:solidFill>
                <a:srgbClr val="002060"/>
              </a:solidFill>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r="16847"/>
          <a:stretch/>
        </p:blipFill>
        <p:spPr bwMode="auto">
          <a:xfrm>
            <a:off x="935230" y="3619841"/>
            <a:ext cx="2933700" cy="1370965"/>
          </a:xfrm>
          <a:prstGeom prst="rect">
            <a:avLst/>
          </a:prstGeom>
          <a:ln>
            <a:solidFill>
              <a:schemeClr val="tx1"/>
            </a:solidFill>
          </a:ln>
          <a:extLst>
            <a:ext uri="{53640926-AAD7-44D8-BBD7-CCE9431645EC}">
              <a14:shadowObscured xmlns:a14="http://schemas.microsoft.com/office/drawing/2010/main"/>
            </a:ext>
          </a:extLst>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634232" y="3619841"/>
            <a:ext cx="2941320" cy="1656080"/>
          </a:xfrm>
          <a:prstGeom prst="rect">
            <a:avLst/>
          </a:prstGeom>
          <a:ln>
            <a:solidFill>
              <a:schemeClr val="tx1"/>
            </a:solidFill>
          </a:ln>
        </p:spPr>
      </p:pic>
      <p:pic>
        <p:nvPicPr>
          <p:cNvPr id="6" name="Picture 5"/>
          <p:cNvPicPr/>
          <p:nvPr/>
        </p:nvPicPr>
        <p:blipFill rotWithShape="1">
          <a:blip r:embed="rId4">
            <a:extLst>
              <a:ext uri="{28A0092B-C50C-407E-A947-70E740481C1C}">
                <a14:useLocalDpi xmlns:a14="http://schemas.microsoft.com/office/drawing/2010/main" val="0"/>
              </a:ext>
            </a:extLst>
          </a:blip>
          <a:srcRect t="10149"/>
          <a:stretch/>
        </p:blipFill>
        <p:spPr bwMode="auto">
          <a:xfrm>
            <a:off x="8340855" y="2988331"/>
            <a:ext cx="2945130" cy="3103245"/>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97951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202"/>
            <a:ext cx="10515600" cy="5672761"/>
          </a:xfrm>
        </p:spPr>
        <p:txBody>
          <a:bodyPr/>
          <a:lstStyle/>
          <a:p>
            <a:pPr lvl="0">
              <a:buFont typeface="Wingdings" panose="05000000000000000000" pitchFamily="2" charset="2"/>
              <a:buChar char="v"/>
            </a:pPr>
            <a:r>
              <a:rPr lang="en-US" b="1" dirty="0" smtClean="0">
                <a:solidFill>
                  <a:srgbClr val="002060"/>
                </a:solidFill>
              </a:rPr>
              <a:t>Understandability</a:t>
            </a:r>
          </a:p>
          <a:p>
            <a:pPr lvl="1"/>
            <a:r>
              <a:rPr lang="en-US" dirty="0">
                <a:solidFill>
                  <a:srgbClr val="002060"/>
                </a:solidFill>
              </a:rPr>
              <a:t>For defining codes, clear and meaningful comments were </a:t>
            </a:r>
            <a:r>
              <a:rPr lang="en-US" dirty="0" smtClean="0">
                <a:solidFill>
                  <a:srgbClr val="002060"/>
                </a:solidFill>
              </a:rPr>
              <a:t>used.</a:t>
            </a:r>
          </a:p>
          <a:p>
            <a:pPr lvl="1"/>
            <a:endParaRPr lang="en-US" dirty="0">
              <a:solidFill>
                <a:srgbClr val="002060"/>
              </a:solidFill>
            </a:endParaRPr>
          </a:p>
        </p:txBody>
      </p:sp>
      <p:sp>
        <p:nvSpPr>
          <p:cNvPr id="5" name="TextBox 4"/>
          <p:cNvSpPr txBox="1"/>
          <p:nvPr/>
        </p:nvSpPr>
        <p:spPr>
          <a:xfrm>
            <a:off x="1153682" y="1649338"/>
            <a:ext cx="10323320" cy="369332"/>
          </a:xfrm>
          <a:prstGeom prst="rect">
            <a:avLst/>
          </a:prstGeom>
          <a:solidFill>
            <a:schemeClr val="bg1"/>
          </a:solidFill>
        </p:spPr>
        <p:txBody>
          <a:bodyPr wrap="square" rtlCol="0">
            <a:spAutoFit/>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427148" y="1665864"/>
            <a:ext cx="8554340" cy="4002992"/>
          </a:xfrm>
          <a:prstGeom prst="rect">
            <a:avLst/>
          </a:prstGeom>
          <a:ln>
            <a:solidFill>
              <a:schemeClr val="tx1"/>
            </a:solidFill>
          </a:ln>
        </p:spPr>
      </p:pic>
    </p:spTree>
    <p:extLst>
      <p:ext uri="{BB962C8B-B14F-4D97-AF65-F5344CB8AC3E}">
        <p14:creationId xmlns:p14="http://schemas.microsoft.com/office/powerpoint/2010/main" val="2824051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6751"/>
            <a:ext cx="10515600" cy="5570212"/>
          </a:xfrm>
        </p:spPr>
        <p:txBody>
          <a:bodyPr/>
          <a:lstStyle/>
          <a:p>
            <a:pPr lvl="0">
              <a:buFont typeface="Wingdings" panose="05000000000000000000" pitchFamily="2" charset="2"/>
              <a:buChar char="v"/>
            </a:pPr>
            <a:r>
              <a:rPr lang="en-US" b="1" dirty="0">
                <a:solidFill>
                  <a:srgbClr val="002060"/>
                </a:solidFill>
              </a:rPr>
              <a:t>Validation </a:t>
            </a:r>
            <a:r>
              <a:rPr lang="en-US" b="1" dirty="0" smtClean="0">
                <a:solidFill>
                  <a:srgbClr val="002060"/>
                </a:solidFill>
              </a:rPr>
              <a:t>techniques</a:t>
            </a:r>
          </a:p>
          <a:p>
            <a:pPr lvl="1"/>
            <a:r>
              <a:rPr lang="en-US" dirty="0">
                <a:solidFill>
                  <a:srgbClr val="002060"/>
                </a:solidFill>
              </a:rPr>
              <a:t>To enhance the user experience, front end validation is allowed, providing instant feedback</a:t>
            </a:r>
            <a:r>
              <a:rPr lang="en-US" dirty="0" smtClean="0">
                <a:solidFill>
                  <a:srgbClr val="002060"/>
                </a:solidFill>
              </a:rPr>
              <a:t>.</a:t>
            </a:r>
            <a:endParaRPr lang="en-US" dirty="0">
              <a:solidFill>
                <a:srgbClr val="002060"/>
              </a:solidFill>
            </a:endParaRPr>
          </a:p>
          <a:p>
            <a:pPr lvl="1"/>
            <a:endParaRPr lang="en-US" dirty="0">
              <a:solidFill>
                <a:srgbClr val="002060"/>
              </a:solidFill>
            </a:endParaRPr>
          </a:p>
        </p:txBody>
      </p:sp>
      <p:sp>
        <p:nvSpPr>
          <p:cNvPr id="5" name="TextBox 4"/>
          <p:cNvSpPr txBox="1"/>
          <p:nvPr/>
        </p:nvSpPr>
        <p:spPr>
          <a:xfrm>
            <a:off x="1153682" y="1649338"/>
            <a:ext cx="10323320" cy="369332"/>
          </a:xfrm>
          <a:prstGeom prst="rect">
            <a:avLst/>
          </a:prstGeom>
          <a:solidFill>
            <a:schemeClr val="bg1"/>
          </a:solidFill>
        </p:spPr>
        <p:txBody>
          <a:bodyPr wrap="square" rtlCol="0">
            <a:spAutoFit/>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96719" y="1586176"/>
            <a:ext cx="7532554" cy="3990805"/>
          </a:xfrm>
          <a:prstGeom prst="rect">
            <a:avLst/>
          </a:prstGeom>
          <a:ln>
            <a:solidFill>
              <a:schemeClr val="tx1"/>
            </a:solidFill>
          </a:ln>
        </p:spPr>
      </p:pic>
    </p:spTree>
    <p:extLst>
      <p:ext uri="{BB962C8B-B14F-4D97-AF65-F5344CB8AC3E}">
        <p14:creationId xmlns:p14="http://schemas.microsoft.com/office/powerpoint/2010/main" val="3510208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9839"/>
            <a:ext cx="10515600" cy="5647124"/>
          </a:xfrm>
        </p:spPr>
        <p:txBody>
          <a:bodyPr/>
          <a:lstStyle/>
          <a:p>
            <a:pPr lvl="1"/>
            <a:r>
              <a:rPr lang="en-US" dirty="0">
                <a:solidFill>
                  <a:srgbClr val="002060"/>
                </a:solidFill>
              </a:rPr>
              <a:t>The user has to enter the strong password. The password required at least one number, one uppercase and one lowercase. The required password length should be at least 6 characters</a:t>
            </a:r>
            <a:r>
              <a:rPr lang="en-US" dirty="0" smtClean="0">
                <a:solidFill>
                  <a:srgbClr val="002060"/>
                </a:solidFill>
              </a:rPr>
              <a:t>. Those passwords will be stored in encrypted manner in the database.</a:t>
            </a:r>
          </a:p>
          <a:p>
            <a:pPr lvl="1"/>
            <a:endParaRPr lang="en-US" dirty="0">
              <a:solidFill>
                <a:srgbClr val="002060"/>
              </a:solidFill>
            </a:endParaRPr>
          </a:p>
          <a:p>
            <a:pPr lvl="1"/>
            <a:endParaRPr lang="en-US" dirty="0" smtClean="0">
              <a:solidFill>
                <a:srgbClr val="002060"/>
              </a:solidFill>
            </a:endParaRPr>
          </a:p>
          <a:p>
            <a:pPr lvl="1"/>
            <a:endParaRPr lang="en-US" dirty="0">
              <a:solidFill>
                <a:srgbClr val="002060"/>
              </a:solidFill>
            </a:endParaRPr>
          </a:p>
          <a:p>
            <a:pPr lvl="1"/>
            <a:endParaRPr lang="en-US" dirty="0" smtClean="0">
              <a:solidFill>
                <a:srgbClr val="002060"/>
              </a:solidFill>
            </a:endParaRPr>
          </a:p>
          <a:p>
            <a:pPr lvl="1"/>
            <a:endParaRPr lang="en-US" dirty="0" smtClean="0">
              <a:solidFill>
                <a:srgbClr val="002060"/>
              </a:solidFill>
            </a:endParaRPr>
          </a:p>
          <a:p>
            <a:pPr lvl="1"/>
            <a:endParaRPr lang="en-US" dirty="0">
              <a:solidFill>
                <a:srgbClr val="002060"/>
              </a:solidFill>
            </a:endParaRPr>
          </a:p>
          <a:p>
            <a:pPr lvl="1"/>
            <a:endParaRPr lang="en-US" dirty="0" smtClean="0">
              <a:solidFill>
                <a:srgbClr val="002060"/>
              </a:solidFill>
            </a:endParaRPr>
          </a:p>
          <a:p>
            <a:pPr lvl="1"/>
            <a:r>
              <a:rPr lang="en-GB" dirty="0" smtClean="0">
                <a:solidFill>
                  <a:srgbClr val="002060"/>
                </a:solidFill>
              </a:rPr>
              <a:t>The consistency of user inputs such as the user name and password is also supported for backend validation.</a:t>
            </a:r>
            <a:endParaRPr lang="en-US" dirty="0" smtClean="0">
              <a:solidFill>
                <a:srgbClr val="002060"/>
              </a:solidFill>
            </a:endParaRPr>
          </a:p>
          <a:p>
            <a:pPr lvl="1"/>
            <a:endParaRPr lang="en-US" dirty="0">
              <a:solidFill>
                <a:srgbClr val="002060"/>
              </a:solidFill>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906085" y="4155147"/>
            <a:ext cx="3802380" cy="1494790"/>
          </a:xfrm>
          <a:prstGeom prst="rect">
            <a:avLst/>
          </a:prstGeom>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955812" y="4155147"/>
            <a:ext cx="3649980" cy="1299210"/>
          </a:xfrm>
          <a:prstGeom prst="rect">
            <a:avLst/>
          </a:prstGeom>
          <a:ln>
            <a:solidFill>
              <a:schemeClr val="tx1"/>
            </a:solidFill>
          </a:ln>
        </p:spPr>
      </p:pic>
      <p:sp>
        <p:nvSpPr>
          <p:cNvPr id="8" name="TextBox 7"/>
          <p:cNvSpPr txBox="1"/>
          <p:nvPr/>
        </p:nvSpPr>
        <p:spPr>
          <a:xfrm>
            <a:off x="1153682" y="1649338"/>
            <a:ext cx="10323320" cy="369332"/>
          </a:xfrm>
          <a:prstGeom prst="rect">
            <a:avLst/>
          </a:prstGeom>
          <a:solidFill>
            <a:schemeClr val="bg1"/>
          </a:solidFill>
        </p:spPr>
        <p:txBody>
          <a:bodyPr wrap="square" rtlCol="0">
            <a:spAutoFit/>
          </a:bodyPr>
          <a:lstStyle/>
          <a:p>
            <a:endParaRPr lang="en-US" dirty="0"/>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484831" y="1772349"/>
            <a:ext cx="5488679" cy="1365820"/>
          </a:xfrm>
          <a:prstGeom prst="rect">
            <a:avLst/>
          </a:prstGeom>
          <a:ln>
            <a:solidFill>
              <a:schemeClr val="tx1"/>
            </a:solidFill>
          </a:ln>
        </p:spPr>
      </p:pic>
      <p:pic>
        <p:nvPicPr>
          <p:cNvPr id="4" name="Picture 3"/>
          <p:cNvPicPr>
            <a:picLocks noChangeAspect="1"/>
          </p:cNvPicPr>
          <p:nvPr/>
        </p:nvPicPr>
        <p:blipFill>
          <a:blip r:embed="rId5"/>
          <a:stretch>
            <a:fillRect/>
          </a:stretch>
        </p:blipFill>
        <p:spPr>
          <a:xfrm>
            <a:off x="6288992" y="1922279"/>
            <a:ext cx="5744332" cy="1065959"/>
          </a:xfrm>
          <a:prstGeom prst="rect">
            <a:avLst/>
          </a:prstGeom>
          <a:ln>
            <a:solidFill>
              <a:schemeClr val="tx1"/>
            </a:solidFill>
          </a:ln>
        </p:spPr>
      </p:pic>
    </p:spTree>
    <p:extLst>
      <p:ext uri="{BB962C8B-B14F-4D97-AF65-F5344CB8AC3E}">
        <p14:creationId xmlns:p14="http://schemas.microsoft.com/office/powerpoint/2010/main" val="3388539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7847"/>
            <a:ext cx="10515600" cy="5459116"/>
          </a:xfrm>
        </p:spPr>
        <p:txBody>
          <a:bodyPr/>
          <a:lstStyle/>
          <a:p>
            <a:pPr lvl="0">
              <a:buFont typeface="Wingdings" panose="05000000000000000000" pitchFamily="2" charset="2"/>
              <a:buChar char="v"/>
            </a:pPr>
            <a:r>
              <a:rPr lang="en-US" b="1" dirty="0">
                <a:solidFill>
                  <a:srgbClr val="002060"/>
                </a:solidFill>
              </a:rPr>
              <a:t>File </a:t>
            </a:r>
            <a:r>
              <a:rPr lang="en-US" b="1" dirty="0" smtClean="0">
                <a:solidFill>
                  <a:srgbClr val="002060"/>
                </a:solidFill>
              </a:rPr>
              <a:t>hierarchy</a:t>
            </a:r>
          </a:p>
          <a:p>
            <a:pPr lvl="1"/>
            <a:r>
              <a:rPr lang="en-US" dirty="0">
                <a:solidFill>
                  <a:srgbClr val="002060"/>
                </a:solidFill>
              </a:rPr>
              <a:t>All the files are saved according to the architecture of the three stages</a:t>
            </a:r>
            <a:r>
              <a:rPr lang="en-US" dirty="0" smtClean="0">
                <a:solidFill>
                  <a:srgbClr val="002060"/>
                </a:solidFill>
              </a:rPr>
              <a:t>.</a:t>
            </a:r>
          </a:p>
          <a:p>
            <a:pPr lvl="1"/>
            <a:endParaRPr lang="en-US" dirty="0">
              <a:solidFill>
                <a:srgbClr val="002060"/>
              </a:solidFill>
            </a:endParaRPr>
          </a:p>
          <a:p>
            <a:pPr lvl="1"/>
            <a:endParaRPr lang="en-US" dirty="0" smtClean="0">
              <a:solidFill>
                <a:srgbClr val="002060"/>
              </a:solidFill>
            </a:endParaRPr>
          </a:p>
          <a:p>
            <a:pPr lvl="1"/>
            <a:endParaRPr lang="en-US" dirty="0">
              <a:solidFill>
                <a:srgbClr val="002060"/>
              </a:solidFill>
            </a:endParaRPr>
          </a:p>
          <a:p>
            <a:pPr lvl="1"/>
            <a:endParaRPr lang="en-US" dirty="0" smtClean="0">
              <a:solidFill>
                <a:srgbClr val="002060"/>
              </a:solidFill>
            </a:endParaRPr>
          </a:p>
          <a:p>
            <a:pPr lvl="1"/>
            <a:endParaRPr lang="en-US" dirty="0">
              <a:solidFill>
                <a:srgbClr val="002060"/>
              </a:solidFill>
            </a:endParaRPr>
          </a:p>
          <a:p>
            <a:pPr lvl="1"/>
            <a:endParaRPr lang="en-US" dirty="0" smtClean="0">
              <a:solidFill>
                <a:srgbClr val="002060"/>
              </a:solidFill>
            </a:endParaRPr>
          </a:p>
          <a:p>
            <a:pPr lvl="1"/>
            <a:endParaRPr lang="en-US" dirty="0">
              <a:solidFill>
                <a:srgbClr val="002060"/>
              </a:solidFill>
            </a:endParaRPr>
          </a:p>
          <a:p>
            <a:pPr lvl="1"/>
            <a:endParaRPr lang="en-US" dirty="0" smtClean="0">
              <a:solidFill>
                <a:srgbClr val="002060"/>
              </a:solidFill>
            </a:endParaRPr>
          </a:p>
          <a:p>
            <a:pPr lvl="1"/>
            <a:endParaRPr lang="en-US" dirty="0">
              <a:solidFill>
                <a:srgbClr val="002060"/>
              </a:solidFill>
            </a:endParaRPr>
          </a:p>
          <a:p>
            <a:pPr lvl="1"/>
            <a:r>
              <a:rPr lang="en-US" dirty="0">
                <a:solidFill>
                  <a:srgbClr val="002060"/>
                </a:solidFill>
              </a:rPr>
              <a:t>In the </a:t>
            </a:r>
            <a:r>
              <a:rPr lang="en-US" dirty="0" err="1">
                <a:solidFill>
                  <a:srgbClr val="002060"/>
                </a:solidFill>
              </a:rPr>
              <a:t>config</a:t>
            </a:r>
            <a:r>
              <a:rPr lang="en-US" dirty="0">
                <a:solidFill>
                  <a:srgbClr val="002060"/>
                </a:solidFill>
              </a:rPr>
              <a:t> folder we stored the database configuration files. In the public folder we used to save the presentation layer files, such as HTML, CSS, JavaScript and images. We saved PHP files which are related to the business logic layer in </a:t>
            </a:r>
            <a:r>
              <a:rPr lang="en-US" dirty="0" err="1">
                <a:solidFill>
                  <a:srgbClr val="002060"/>
                </a:solidFill>
              </a:rPr>
              <a:t>src</a:t>
            </a:r>
            <a:r>
              <a:rPr lang="en-US" dirty="0">
                <a:solidFill>
                  <a:srgbClr val="002060"/>
                </a:solidFill>
              </a:rPr>
              <a:t> folder.</a:t>
            </a:r>
          </a:p>
          <a:p>
            <a:pPr lvl="1"/>
            <a:endParaRPr lang="en-US" dirty="0">
              <a:solidFill>
                <a:srgbClr val="002060"/>
              </a:solidFill>
            </a:endParaRPr>
          </a:p>
          <a:p>
            <a:pPr lvl="0"/>
            <a:endParaRPr lang="en-US" dirty="0">
              <a:solidFill>
                <a:srgbClr val="002060"/>
              </a:solidFill>
            </a:endParaRPr>
          </a:p>
        </p:txBody>
      </p:sp>
      <p:sp>
        <p:nvSpPr>
          <p:cNvPr id="7" name="TextBox 6"/>
          <p:cNvSpPr txBox="1"/>
          <p:nvPr/>
        </p:nvSpPr>
        <p:spPr>
          <a:xfrm>
            <a:off x="1153682" y="1649338"/>
            <a:ext cx="10323320" cy="369332"/>
          </a:xfrm>
          <a:prstGeom prst="rect">
            <a:avLst/>
          </a:prstGeom>
          <a:solidFill>
            <a:schemeClr val="bg1"/>
          </a:solidFill>
        </p:spPr>
        <p:txBody>
          <a:bodyPr wrap="square" rtlCol="0">
            <a:spAutoFit/>
          </a:bodyPr>
          <a:lstStyle/>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4997241" y="1649338"/>
            <a:ext cx="1924050" cy="2343150"/>
          </a:xfrm>
          <a:prstGeom prst="rect">
            <a:avLst/>
          </a:prstGeom>
          <a:ln>
            <a:solidFill>
              <a:schemeClr val="tx1"/>
            </a:solidFill>
          </a:ln>
        </p:spPr>
      </p:pic>
    </p:spTree>
    <p:extLst>
      <p:ext uri="{BB962C8B-B14F-4D97-AF65-F5344CB8AC3E}">
        <p14:creationId xmlns:p14="http://schemas.microsoft.com/office/powerpoint/2010/main" val="1436107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Testing Process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19363259"/>
              </p:ext>
            </p:extLst>
          </p:nvPr>
        </p:nvGraphicFramePr>
        <p:xfrm>
          <a:off x="3167173" y="2382898"/>
          <a:ext cx="4344581" cy="1108964"/>
        </p:xfrm>
        <a:graphic>
          <a:graphicData uri="http://schemas.openxmlformats.org/drawingml/2006/table">
            <a:tbl>
              <a:tblPr firstRow="1" firstCol="1" bandRow="1">
                <a:tableStyleId>{D7AC3CCA-C797-4891-BE02-D94E43425B78}</a:tableStyleId>
              </a:tblPr>
              <a:tblGrid>
                <a:gridCol w="2724517"/>
                <a:gridCol w="1620064"/>
              </a:tblGrid>
              <a:tr h="270847">
                <a:tc>
                  <a:txBody>
                    <a:bodyPr/>
                    <a:lstStyle/>
                    <a:p>
                      <a:pPr marL="0" marR="0" algn="l">
                        <a:lnSpc>
                          <a:spcPct val="107000"/>
                        </a:lnSpc>
                        <a:spcBef>
                          <a:spcPts val="0"/>
                        </a:spcBef>
                        <a:spcAft>
                          <a:spcPts val="0"/>
                        </a:spcAft>
                      </a:pPr>
                      <a:r>
                        <a:rPr lang="en-US" sz="1700" dirty="0">
                          <a:effectLst/>
                        </a:rPr>
                        <a:t>Unit testing</a:t>
                      </a:r>
                      <a:endParaRPr lang="en-US" sz="1700" dirty="0">
                        <a:effectLst/>
                        <a:latin typeface="Calibri" panose="020F0502020204030204" pitchFamily="34" charset="0"/>
                        <a:ea typeface="Calibri" panose="020F0502020204030204" pitchFamily="34" charset="0"/>
                        <a:cs typeface="Latha"/>
                      </a:endParaRPr>
                    </a:p>
                  </a:txBody>
                  <a:tcPr marL="108339" marR="108339" marT="0" marB="0"/>
                </a:tc>
                <a:tc>
                  <a:txBody>
                    <a:bodyPr/>
                    <a:lstStyle/>
                    <a:p>
                      <a:pPr marL="0" marR="0" algn="ctr">
                        <a:lnSpc>
                          <a:spcPct val="107000"/>
                        </a:lnSpc>
                        <a:spcBef>
                          <a:spcPts val="0"/>
                        </a:spcBef>
                        <a:spcAft>
                          <a:spcPts val="0"/>
                        </a:spcAft>
                      </a:pPr>
                      <a:r>
                        <a:rPr lang="en-US" sz="1600" b="0" dirty="0">
                          <a:effectLst/>
                        </a:rPr>
                        <a:t>Done</a:t>
                      </a:r>
                      <a:endParaRPr lang="en-US" sz="1700" b="0" dirty="0">
                        <a:effectLst/>
                        <a:latin typeface="Calibri" panose="020F0502020204030204" pitchFamily="34" charset="0"/>
                        <a:ea typeface="Calibri" panose="020F0502020204030204" pitchFamily="34" charset="0"/>
                        <a:cs typeface="Latha"/>
                      </a:endParaRPr>
                    </a:p>
                  </a:txBody>
                  <a:tcPr marL="108339" marR="108339" marT="0" marB="0">
                    <a:solidFill>
                      <a:srgbClr val="92D050"/>
                    </a:solidFill>
                  </a:tcPr>
                </a:tc>
              </a:tr>
              <a:tr h="270847">
                <a:tc>
                  <a:txBody>
                    <a:bodyPr/>
                    <a:lstStyle/>
                    <a:p>
                      <a:pPr marL="0" marR="0" algn="l">
                        <a:lnSpc>
                          <a:spcPct val="107000"/>
                        </a:lnSpc>
                        <a:spcBef>
                          <a:spcPts val="0"/>
                        </a:spcBef>
                        <a:spcAft>
                          <a:spcPts val="0"/>
                        </a:spcAft>
                      </a:pPr>
                      <a:r>
                        <a:rPr lang="en-US" sz="1700">
                          <a:effectLst/>
                        </a:rPr>
                        <a:t>Component testing</a:t>
                      </a:r>
                      <a:endParaRPr lang="en-US" sz="1700">
                        <a:effectLst/>
                        <a:latin typeface="Calibri" panose="020F0502020204030204" pitchFamily="34" charset="0"/>
                        <a:ea typeface="Calibri" panose="020F0502020204030204" pitchFamily="34" charset="0"/>
                        <a:cs typeface="Latha"/>
                      </a:endParaRPr>
                    </a:p>
                  </a:txBody>
                  <a:tcPr marL="108339" marR="108339" marT="0" marB="0"/>
                </a:tc>
                <a:tc>
                  <a:txBody>
                    <a:bodyPr/>
                    <a:lstStyle/>
                    <a:p>
                      <a:pPr marL="0" marR="0" algn="ctr">
                        <a:lnSpc>
                          <a:spcPct val="107000"/>
                        </a:lnSpc>
                        <a:spcBef>
                          <a:spcPts val="0"/>
                        </a:spcBef>
                        <a:spcAft>
                          <a:spcPts val="0"/>
                        </a:spcAft>
                      </a:pPr>
                      <a:r>
                        <a:rPr lang="en-US" sz="1700" dirty="0">
                          <a:effectLst/>
                        </a:rPr>
                        <a:t>Done</a:t>
                      </a:r>
                      <a:endParaRPr lang="en-US" sz="1700" dirty="0">
                        <a:effectLst/>
                        <a:latin typeface="Calibri" panose="020F0502020204030204" pitchFamily="34" charset="0"/>
                        <a:ea typeface="Calibri" panose="020F0502020204030204" pitchFamily="34" charset="0"/>
                        <a:cs typeface="Latha"/>
                      </a:endParaRPr>
                    </a:p>
                  </a:txBody>
                  <a:tcPr marL="108339" marR="108339" marT="0" marB="0">
                    <a:solidFill>
                      <a:srgbClr val="92D050"/>
                    </a:solidFill>
                  </a:tcPr>
                </a:tc>
              </a:tr>
              <a:tr h="270847">
                <a:tc>
                  <a:txBody>
                    <a:bodyPr/>
                    <a:lstStyle/>
                    <a:p>
                      <a:pPr marL="0" marR="0" algn="l">
                        <a:lnSpc>
                          <a:spcPct val="107000"/>
                        </a:lnSpc>
                        <a:spcBef>
                          <a:spcPts val="0"/>
                        </a:spcBef>
                        <a:spcAft>
                          <a:spcPts val="0"/>
                        </a:spcAft>
                      </a:pPr>
                      <a:r>
                        <a:rPr lang="en-US" sz="1700">
                          <a:effectLst/>
                        </a:rPr>
                        <a:t>System testing</a:t>
                      </a:r>
                      <a:endParaRPr lang="en-US" sz="1700">
                        <a:effectLst/>
                        <a:latin typeface="Calibri" panose="020F0502020204030204" pitchFamily="34" charset="0"/>
                        <a:ea typeface="Calibri" panose="020F0502020204030204" pitchFamily="34" charset="0"/>
                        <a:cs typeface="Latha"/>
                      </a:endParaRPr>
                    </a:p>
                  </a:txBody>
                  <a:tcPr marL="108339" marR="108339" marT="0" marB="0"/>
                </a:tc>
                <a:tc>
                  <a:txBody>
                    <a:bodyPr/>
                    <a:lstStyle/>
                    <a:p>
                      <a:pPr marL="0" marR="0" algn="ctr">
                        <a:lnSpc>
                          <a:spcPct val="107000"/>
                        </a:lnSpc>
                        <a:spcBef>
                          <a:spcPts val="0"/>
                        </a:spcBef>
                        <a:spcAft>
                          <a:spcPts val="0"/>
                        </a:spcAft>
                      </a:pPr>
                      <a:r>
                        <a:rPr lang="en-US" sz="1700" dirty="0">
                          <a:effectLst/>
                        </a:rPr>
                        <a:t>Still Doing</a:t>
                      </a:r>
                      <a:endParaRPr lang="en-US" sz="1700" dirty="0">
                        <a:effectLst/>
                        <a:latin typeface="Calibri" panose="020F0502020204030204" pitchFamily="34" charset="0"/>
                        <a:ea typeface="Calibri" panose="020F0502020204030204" pitchFamily="34" charset="0"/>
                        <a:cs typeface="Latha"/>
                      </a:endParaRPr>
                    </a:p>
                  </a:txBody>
                  <a:tcPr marL="108339" marR="108339" marT="0" marB="0">
                    <a:solidFill>
                      <a:srgbClr val="FFFF00"/>
                    </a:solidFill>
                  </a:tcPr>
                </a:tc>
              </a:tr>
              <a:tr h="270847">
                <a:tc>
                  <a:txBody>
                    <a:bodyPr/>
                    <a:lstStyle/>
                    <a:p>
                      <a:pPr marL="0" marR="0" algn="l">
                        <a:lnSpc>
                          <a:spcPct val="107000"/>
                        </a:lnSpc>
                        <a:spcBef>
                          <a:spcPts val="0"/>
                        </a:spcBef>
                        <a:spcAft>
                          <a:spcPts val="0"/>
                        </a:spcAft>
                      </a:pPr>
                      <a:r>
                        <a:rPr lang="en-US" sz="1700" dirty="0">
                          <a:effectLst/>
                        </a:rPr>
                        <a:t>Acceptance testing</a:t>
                      </a:r>
                      <a:endParaRPr lang="en-US" sz="1700" dirty="0">
                        <a:effectLst/>
                        <a:latin typeface="Calibri" panose="020F0502020204030204" pitchFamily="34" charset="0"/>
                        <a:ea typeface="Calibri" panose="020F0502020204030204" pitchFamily="34" charset="0"/>
                        <a:cs typeface="Latha"/>
                      </a:endParaRPr>
                    </a:p>
                  </a:txBody>
                  <a:tcPr marL="108339" marR="108339" marT="0" marB="0"/>
                </a:tc>
                <a:tc>
                  <a:txBody>
                    <a:bodyPr/>
                    <a:lstStyle/>
                    <a:p>
                      <a:pPr marL="0" marR="0" algn="ctr">
                        <a:lnSpc>
                          <a:spcPct val="107000"/>
                        </a:lnSpc>
                        <a:spcBef>
                          <a:spcPts val="0"/>
                        </a:spcBef>
                        <a:spcAft>
                          <a:spcPts val="0"/>
                        </a:spcAft>
                      </a:pPr>
                      <a:r>
                        <a:rPr lang="en-US" sz="1700" dirty="0">
                          <a:effectLst/>
                        </a:rPr>
                        <a:t>Not Yet</a:t>
                      </a:r>
                      <a:endParaRPr lang="en-US" sz="1700" dirty="0">
                        <a:effectLst/>
                        <a:latin typeface="Calibri" panose="020F0502020204030204" pitchFamily="34" charset="0"/>
                        <a:ea typeface="Calibri" panose="020F0502020204030204" pitchFamily="34" charset="0"/>
                        <a:cs typeface="Latha"/>
                      </a:endParaRPr>
                    </a:p>
                  </a:txBody>
                  <a:tcPr marL="108339" marR="108339" marT="0" marB="0">
                    <a:solidFill>
                      <a:srgbClr val="FF5050"/>
                    </a:solidFill>
                  </a:tcPr>
                </a:tc>
              </a:tr>
            </a:tbl>
          </a:graphicData>
        </a:graphic>
      </p:graphicFrame>
      <p:sp>
        <p:nvSpPr>
          <p:cNvPr id="5" name="Rectangle 4"/>
          <p:cNvSpPr/>
          <p:nvPr/>
        </p:nvSpPr>
        <p:spPr>
          <a:xfrm>
            <a:off x="1415754" y="1838536"/>
            <a:ext cx="6096000" cy="4378250"/>
          </a:xfrm>
          <a:prstGeom prst="rect">
            <a:avLst/>
          </a:prstGeom>
        </p:spPr>
        <p:txBody>
          <a:bodyPr>
            <a:spAutoFit/>
          </a:bodyPr>
          <a:lstStyle/>
          <a:p>
            <a:pPr>
              <a:lnSpc>
                <a:spcPct val="107000"/>
              </a:lnSpc>
              <a:spcAft>
                <a:spcPts val="800"/>
              </a:spcAft>
            </a:pPr>
            <a:r>
              <a:rPr lang="en-US" dirty="0" smtClean="0">
                <a:solidFill>
                  <a:srgbClr val="002060"/>
                </a:solidFill>
                <a:effectLst/>
                <a:latin typeface="Calibri" panose="020F0502020204030204" pitchFamily="34" charset="0"/>
                <a:ea typeface="Calibri" panose="020F0502020204030204" pitchFamily="34" charset="0"/>
                <a:cs typeface="Latha"/>
              </a:rPr>
              <a:t>We are going to use manual testing.</a:t>
            </a:r>
          </a:p>
          <a:p>
            <a:pPr>
              <a:lnSpc>
                <a:spcPct val="107000"/>
              </a:lnSpc>
              <a:spcAft>
                <a:spcPts val="800"/>
              </a:spcAft>
            </a:pPr>
            <a:endParaRPr lang="en-US" dirty="0">
              <a:solidFill>
                <a:srgbClr val="002060"/>
              </a:solidFill>
              <a:latin typeface="Calibri" panose="020F0502020204030204" pitchFamily="34" charset="0"/>
              <a:ea typeface="Calibri" panose="020F0502020204030204" pitchFamily="34" charset="0"/>
              <a:cs typeface="Latha"/>
            </a:endParaRPr>
          </a:p>
          <a:p>
            <a:pPr>
              <a:lnSpc>
                <a:spcPct val="107000"/>
              </a:lnSpc>
              <a:spcAft>
                <a:spcPts val="800"/>
              </a:spcAft>
            </a:pPr>
            <a:endParaRPr lang="en-US" dirty="0" smtClean="0">
              <a:solidFill>
                <a:srgbClr val="002060"/>
              </a:solidFill>
              <a:effectLst/>
              <a:latin typeface="Calibri" panose="020F0502020204030204" pitchFamily="34" charset="0"/>
              <a:ea typeface="Calibri" panose="020F0502020204030204" pitchFamily="34" charset="0"/>
              <a:cs typeface="Latha"/>
            </a:endParaRPr>
          </a:p>
          <a:p>
            <a:pPr>
              <a:lnSpc>
                <a:spcPct val="107000"/>
              </a:lnSpc>
              <a:spcAft>
                <a:spcPts val="800"/>
              </a:spcAft>
            </a:pPr>
            <a:endParaRPr lang="en-US" dirty="0" smtClean="0">
              <a:solidFill>
                <a:srgbClr val="002060"/>
              </a:solidFill>
              <a:effectLst/>
              <a:latin typeface="Calibri" panose="020F0502020204030204" pitchFamily="34" charset="0"/>
              <a:ea typeface="Calibri" panose="020F0502020204030204" pitchFamily="34" charset="0"/>
              <a:cs typeface="Latha"/>
            </a:endParaRPr>
          </a:p>
          <a:p>
            <a:pPr>
              <a:lnSpc>
                <a:spcPct val="107000"/>
              </a:lnSpc>
              <a:spcAft>
                <a:spcPts val="800"/>
              </a:spcAft>
            </a:pPr>
            <a:endParaRPr lang="en-US" dirty="0" smtClean="0">
              <a:solidFill>
                <a:srgbClr val="002060"/>
              </a:solidFill>
              <a:effectLst/>
              <a:latin typeface="Calibri" panose="020F0502020204030204" pitchFamily="34" charset="0"/>
              <a:ea typeface="Calibri" panose="020F0502020204030204" pitchFamily="34" charset="0"/>
              <a:cs typeface="Latha"/>
            </a:endParaRPr>
          </a:p>
          <a:p>
            <a:pPr>
              <a:lnSpc>
                <a:spcPct val="107000"/>
              </a:lnSpc>
              <a:spcAft>
                <a:spcPts val="800"/>
              </a:spcAft>
            </a:pPr>
            <a:r>
              <a:rPr lang="en-US" dirty="0" smtClean="0">
                <a:solidFill>
                  <a:srgbClr val="002060"/>
                </a:solidFill>
                <a:effectLst/>
                <a:latin typeface="Calibri" panose="020F0502020204030204" pitchFamily="34" charset="0"/>
                <a:ea typeface="Calibri" panose="020F0502020204030204" pitchFamily="34" charset="0"/>
                <a:cs typeface="Latha"/>
              </a:rPr>
              <a:t>The tested parts.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User authentication (Login, Logout)</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User signup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dirty="0" smtClean="0">
                <a:solidFill>
                  <a:srgbClr val="002060"/>
                </a:solidFill>
                <a:latin typeface="Calibri" panose="020F0502020204030204" pitchFamily="34" charset="0"/>
                <a:ea typeface="Calibri" panose="020F0502020204030204" pitchFamily="34" charset="0"/>
                <a:cs typeface="Times New Roman" panose="02020603050405020304" pitchFamily="18" charset="0"/>
              </a:rPr>
              <a:t>Admin report generation part</a:t>
            </a:r>
            <a:endParaRPr lang="en-US"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User input validation</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User interface navigation </a:t>
            </a:r>
            <a:endParaRPr lang="en-US"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6835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1255" y="3432341"/>
            <a:ext cx="6067302" cy="1015663"/>
          </a:xfrm>
          <a:prstGeom prst="rect">
            <a:avLst/>
          </a:prstGeom>
        </p:spPr>
        <p:txBody>
          <a:bodyPr wrap="none">
            <a:spAutoFit/>
          </a:bodyPr>
          <a:lstStyle/>
          <a:p>
            <a:r>
              <a:rPr lang="en-US" sz="6000" b="1" dirty="0" smtClean="0">
                <a:solidFill>
                  <a:srgbClr val="002060"/>
                </a:solidFill>
              </a:rPr>
              <a:t>Development Plan</a:t>
            </a:r>
            <a:endParaRPr lang="en-US" sz="6000" b="1" dirty="0">
              <a:solidFill>
                <a:srgbClr val="00206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0612" y="818534"/>
            <a:ext cx="3328587" cy="2217671"/>
          </a:xfrm>
          <a:prstGeom prst="rect">
            <a:avLst/>
          </a:prstGeom>
        </p:spPr>
      </p:pic>
    </p:spTree>
    <p:extLst>
      <p:ext uri="{BB962C8B-B14F-4D97-AF65-F5344CB8AC3E}">
        <p14:creationId xmlns:p14="http://schemas.microsoft.com/office/powerpoint/2010/main" val="2910216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Introduction</a:t>
            </a:r>
            <a:endParaRPr lang="en-US" b="1" dirty="0">
              <a:solidFill>
                <a:srgbClr val="002060"/>
              </a:solidFill>
            </a:endParaRPr>
          </a:p>
        </p:txBody>
      </p:sp>
      <p:sp>
        <p:nvSpPr>
          <p:cNvPr id="3" name="Content Placeholder 2"/>
          <p:cNvSpPr>
            <a:spLocks noGrp="1"/>
          </p:cNvSpPr>
          <p:nvPr>
            <p:ph idx="1"/>
          </p:nvPr>
        </p:nvSpPr>
        <p:spPr>
          <a:xfrm>
            <a:off x="1211580" y="2003990"/>
            <a:ext cx="8237220" cy="4340748"/>
          </a:xfrm>
        </p:spPr>
        <p:txBody>
          <a:bodyPr>
            <a:normAutofit/>
          </a:bodyPr>
          <a:lstStyle/>
          <a:p>
            <a:pPr lvl="0">
              <a:buFont typeface="Wingdings" panose="05000000000000000000" pitchFamily="2" charset="2"/>
              <a:buChar char="v"/>
            </a:pPr>
            <a:r>
              <a:rPr lang="en-US" sz="2400" dirty="0" smtClean="0">
                <a:solidFill>
                  <a:srgbClr val="002060"/>
                </a:solidFill>
              </a:rPr>
              <a:t>Easy </a:t>
            </a:r>
            <a:r>
              <a:rPr lang="en-US" sz="2400" dirty="0">
                <a:solidFill>
                  <a:srgbClr val="002060"/>
                </a:solidFill>
              </a:rPr>
              <a:t>Travels is the solution for traveling issues such as the budget, accommodation, and transportation. </a:t>
            </a:r>
            <a:endParaRPr lang="en-US" sz="2400" dirty="0" smtClean="0">
              <a:solidFill>
                <a:srgbClr val="002060"/>
              </a:solidFill>
            </a:endParaRPr>
          </a:p>
          <a:p>
            <a:pPr lvl="0">
              <a:buFont typeface="Wingdings" panose="05000000000000000000" pitchFamily="2" charset="2"/>
              <a:buChar char="v"/>
            </a:pPr>
            <a:r>
              <a:rPr lang="en-US" sz="2400" dirty="0" smtClean="0">
                <a:solidFill>
                  <a:srgbClr val="002060"/>
                </a:solidFill>
              </a:rPr>
              <a:t>Nowadays </a:t>
            </a:r>
            <a:r>
              <a:rPr lang="en-US" sz="2400" dirty="0">
                <a:solidFill>
                  <a:srgbClr val="002060"/>
                </a:solidFill>
              </a:rPr>
              <a:t>people are moving to a digital solution to plan their </a:t>
            </a:r>
            <a:r>
              <a:rPr lang="en-US" sz="2400" dirty="0" smtClean="0">
                <a:solidFill>
                  <a:srgbClr val="002060"/>
                </a:solidFill>
              </a:rPr>
              <a:t>journey.</a:t>
            </a:r>
          </a:p>
          <a:p>
            <a:pPr lvl="0">
              <a:buFont typeface="Wingdings" panose="05000000000000000000" pitchFamily="2" charset="2"/>
              <a:buChar char="v"/>
            </a:pPr>
            <a:r>
              <a:rPr lang="en-US" sz="2400" dirty="0" smtClean="0">
                <a:solidFill>
                  <a:srgbClr val="002060"/>
                </a:solidFill>
              </a:rPr>
              <a:t>So </a:t>
            </a:r>
            <a:r>
              <a:rPr lang="en-US" sz="2400" dirty="0">
                <a:solidFill>
                  <a:srgbClr val="002060"/>
                </a:solidFill>
              </a:rPr>
              <a:t>the system provides predefined travel packages to the customers</a:t>
            </a:r>
            <a:r>
              <a:rPr lang="en-US" sz="2400" dirty="0" smtClean="0">
                <a:solidFill>
                  <a:srgbClr val="002060"/>
                </a:solidFill>
              </a:rPr>
              <a:t>.</a:t>
            </a:r>
          </a:p>
          <a:p>
            <a:pPr lvl="0">
              <a:buFont typeface="Wingdings" panose="05000000000000000000" pitchFamily="2" charset="2"/>
              <a:buChar char="v"/>
            </a:pPr>
            <a:r>
              <a:rPr lang="en-US" sz="2400" dirty="0" smtClean="0">
                <a:solidFill>
                  <a:srgbClr val="002060"/>
                </a:solidFill>
              </a:rPr>
              <a:t>According </a:t>
            </a:r>
            <a:r>
              <a:rPr lang="en-US" sz="2400" dirty="0">
                <a:solidFill>
                  <a:srgbClr val="002060"/>
                </a:solidFill>
              </a:rPr>
              <a:t>to the selected travel package, the administrator will select the hotel, guide, and vehicle for this journey.</a:t>
            </a:r>
            <a:endParaRPr lang="en-US" sz="2400" dirty="0" smtClean="0">
              <a:solidFill>
                <a:srgbClr val="002060"/>
              </a:solidFill>
            </a:endParaRPr>
          </a:p>
          <a:p>
            <a:pPr marL="800100" lvl="1" indent="-342900">
              <a:buFont typeface="Wingdings" panose="05000000000000000000" pitchFamily="2" charset="2"/>
              <a:buChar char="v"/>
            </a:pPr>
            <a:endParaRPr lang="en-US" sz="2000" dirty="0">
              <a:solidFill>
                <a:srgbClr val="002060"/>
              </a:solidFill>
            </a:endParaRPr>
          </a:p>
          <a:p>
            <a:pPr lvl="1">
              <a:buFont typeface="Wingdings" panose="05000000000000000000" pitchFamily="2" charset="2"/>
              <a:buChar char="v"/>
            </a:pPr>
            <a:endParaRPr lang="en-US" sz="2000" dirty="0">
              <a:solidFill>
                <a:srgbClr val="00206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5772" y="3448951"/>
            <a:ext cx="2406828" cy="2811823"/>
          </a:xfrm>
          <a:prstGeom prst="rect">
            <a:avLst/>
          </a:prstGeom>
        </p:spPr>
      </p:pic>
    </p:spTree>
    <p:extLst>
      <p:ext uri="{BB962C8B-B14F-4D97-AF65-F5344CB8AC3E}">
        <p14:creationId xmlns:p14="http://schemas.microsoft.com/office/powerpoint/2010/main" val="3221264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D</a:t>
            </a:r>
            <a:r>
              <a:rPr lang="en-US" b="1" dirty="0">
                <a:solidFill>
                  <a:srgbClr val="002060"/>
                </a:solidFill>
              </a:rPr>
              <a:t>evelopment </a:t>
            </a:r>
            <a:r>
              <a:rPr lang="en-US" b="1" dirty="0" smtClean="0">
                <a:solidFill>
                  <a:srgbClr val="002060"/>
                </a:solidFill>
              </a:rPr>
              <a:t>plan</a:t>
            </a:r>
            <a:endParaRPr lang="en-US" dirty="0">
              <a:solidFill>
                <a:srgbClr val="002060"/>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18418" y="1812257"/>
            <a:ext cx="8493808" cy="4278519"/>
          </a:xfrm>
          <a:prstGeom prst="rect">
            <a:avLst/>
          </a:prstGeom>
        </p:spPr>
      </p:pic>
    </p:spTree>
    <p:extLst>
      <p:ext uri="{BB962C8B-B14F-4D97-AF65-F5344CB8AC3E}">
        <p14:creationId xmlns:p14="http://schemas.microsoft.com/office/powerpoint/2010/main" val="24858762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1255" y="3432341"/>
            <a:ext cx="5685787" cy="1015663"/>
          </a:xfrm>
          <a:prstGeom prst="rect">
            <a:avLst/>
          </a:prstGeom>
        </p:spPr>
        <p:txBody>
          <a:bodyPr wrap="none">
            <a:spAutoFit/>
          </a:bodyPr>
          <a:lstStyle/>
          <a:p>
            <a:r>
              <a:rPr lang="en-US" sz="6000" b="1" dirty="0" smtClean="0">
                <a:solidFill>
                  <a:srgbClr val="002060"/>
                </a:solidFill>
              </a:rPr>
              <a:t>Deployment Plan</a:t>
            </a:r>
            <a:endParaRPr lang="en-US" sz="6000" b="1" dirty="0">
              <a:solidFill>
                <a:srgbClr val="002060"/>
              </a:solidFill>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b="11718"/>
          <a:stretch/>
        </p:blipFill>
        <p:spPr>
          <a:xfrm>
            <a:off x="4618901" y="1278906"/>
            <a:ext cx="2320283" cy="1977042"/>
          </a:xfrm>
          <a:prstGeom prst="rect">
            <a:avLst/>
          </a:prstGeom>
        </p:spPr>
      </p:pic>
    </p:spTree>
    <p:extLst>
      <p:ext uri="{BB962C8B-B14F-4D97-AF65-F5344CB8AC3E}">
        <p14:creationId xmlns:p14="http://schemas.microsoft.com/office/powerpoint/2010/main" val="2254847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Deployment </a:t>
            </a:r>
            <a:r>
              <a:rPr lang="en-US" b="1" dirty="0" smtClean="0">
                <a:solidFill>
                  <a:srgbClr val="002060"/>
                </a:solidFill>
              </a:rPr>
              <a:t>plan</a:t>
            </a:r>
            <a:endParaRPr lang="en-US" dirty="0">
              <a:solidFill>
                <a:srgbClr val="002060"/>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778239" y="2148931"/>
            <a:ext cx="5882640" cy="3634740"/>
          </a:xfrm>
          <a:prstGeom prst="rect">
            <a:avLst/>
          </a:prstGeom>
          <a:ln>
            <a:solidFill>
              <a:schemeClr val="tx1"/>
            </a:solidFill>
          </a:ln>
        </p:spPr>
      </p:pic>
      <p:sp>
        <p:nvSpPr>
          <p:cNvPr id="6" name="Content Placeholder 2"/>
          <p:cNvSpPr txBox="1">
            <a:spLocks/>
          </p:cNvSpPr>
          <p:nvPr/>
        </p:nvSpPr>
        <p:spPr>
          <a:xfrm>
            <a:off x="1097280" y="2032325"/>
            <a:ext cx="4403007" cy="434074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85750" indent="-285750">
              <a:lnSpc>
                <a:spcPct val="107000"/>
              </a:lnSpc>
              <a:spcAft>
                <a:spcPts val="800"/>
              </a:spcAft>
              <a:buFont typeface="Wingdings" panose="05000000000000000000" pitchFamily="2" charset="2"/>
              <a:buChar char="v"/>
            </a:pPr>
            <a:r>
              <a:rPr lang="en-US" dirty="0">
                <a:solidFill>
                  <a:srgbClr val="002060"/>
                </a:solidFill>
                <a:latin typeface="Calibri" panose="020F0502020204030204" pitchFamily="34" charset="0"/>
                <a:ea typeface="Calibri" panose="020F0502020204030204" pitchFamily="34" charset="0"/>
                <a:cs typeface="Times New Roman" panose="02020603050405020304" pitchFamily="18" charset="0"/>
              </a:rPr>
              <a:t>We will deploy the system after we finished all the modules.</a:t>
            </a:r>
          </a:p>
          <a:p>
            <a:pPr marL="285750" indent="-285750">
              <a:lnSpc>
                <a:spcPct val="107000"/>
              </a:lnSpc>
              <a:spcAft>
                <a:spcPts val="800"/>
              </a:spcAft>
              <a:buFont typeface="Wingdings" panose="05000000000000000000" pitchFamily="2" charset="2"/>
              <a:buChar char="v"/>
            </a:pPr>
            <a:r>
              <a:rPr lang="en-US" dirty="0">
                <a:solidFill>
                  <a:srgbClr val="002060"/>
                </a:solidFill>
                <a:latin typeface="Calibri" panose="020F0502020204030204" pitchFamily="34" charset="0"/>
                <a:ea typeface="Calibri" panose="020F0502020204030204" pitchFamily="34" charset="0"/>
                <a:cs typeface="Times New Roman" panose="02020603050405020304" pitchFamily="18" charset="0"/>
              </a:rPr>
              <a:t>This is the deployment diagram for our system.</a:t>
            </a:r>
          </a:p>
        </p:txBody>
      </p:sp>
    </p:spTree>
    <p:extLst>
      <p:ext uri="{BB962C8B-B14F-4D97-AF65-F5344CB8AC3E}">
        <p14:creationId xmlns:p14="http://schemas.microsoft.com/office/powerpoint/2010/main" val="16455409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288" y="2561395"/>
            <a:ext cx="10515600" cy="1325563"/>
          </a:xfrm>
        </p:spPr>
        <p:txBody>
          <a:bodyPr>
            <a:noAutofit/>
          </a:bodyPr>
          <a:lstStyle/>
          <a:p>
            <a:pPr algn="ctr"/>
            <a:r>
              <a:rPr lang="en-US" sz="9600" b="1" dirty="0" smtClean="0">
                <a:solidFill>
                  <a:srgbClr val="002060"/>
                </a:solidFill>
              </a:rPr>
              <a:t>Thank You.</a:t>
            </a:r>
            <a:endParaRPr lang="en-US" sz="9600" b="1" dirty="0">
              <a:solidFill>
                <a:srgbClr val="002060"/>
              </a:solidFill>
            </a:endParaRPr>
          </a:p>
        </p:txBody>
      </p:sp>
      <p:sp>
        <p:nvSpPr>
          <p:cNvPr id="4" name="TextBox 3"/>
          <p:cNvSpPr txBox="1"/>
          <p:nvPr/>
        </p:nvSpPr>
        <p:spPr>
          <a:xfrm>
            <a:off x="1153682" y="1649338"/>
            <a:ext cx="1032332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781960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solidFill>
                  <a:srgbClr val="002060"/>
                </a:solidFill>
              </a:rPr>
              <a:t>Components and their responsibilities</a:t>
            </a:r>
            <a:endParaRPr lang="en-US" b="1" dirty="0">
              <a:solidFill>
                <a:srgbClr val="00206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919523027"/>
              </p:ext>
            </p:extLst>
          </p:nvPr>
        </p:nvGraphicFramePr>
        <p:xfrm>
          <a:off x="2674835" y="1206400"/>
          <a:ext cx="6241086" cy="4875149"/>
        </p:xfrm>
        <a:graphic>
          <a:graphicData uri="http://schemas.openxmlformats.org/drawingml/2006/table">
            <a:tbl>
              <a:tblPr firstRow="1" firstCol="1" bandRow="1">
                <a:tableStyleId>{D7AC3CCA-C797-4891-BE02-D94E43425B78}</a:tableStyleId>
              </a:tblPr>
              <a:tblGrid>
                <a:gridCol w="2159349"/>
                <a:gridCol w="4081737"/>
              </a:tblGrid>
              <a:tr h="411617">
                <a:tc>
                  <a:txBody>
                    <a:bodyPr/>
                    <a:lstStyle/>
                    <a:p>
                      <a:pPr marL="0" marR="0">
                        <a:lnSpc>
                          <a:spcPct val="107000"/>
                        </a:lnSpc>
                        <a:spcBef>
                          <a:spcPts val="0"/>
                        </a:spcBef>
                        <a:spcAft>
                          <a:spcPts val="0"/>
                        </a:spcAft>
                      </a:pPr>
                      <a:r>
                        <a:rPr lang="en-US" sz="1300">
                          <a:effectLst/>
                        </a:rPr>
                        <a:t>Component</a:t>
                      </a:r>
                      <a:endParaRPr lang="en-US" sz="1300">
                        <a:effectLst/>
                        <a:latin typeface="Times New Roman" panose="02020603050405020304" pitchFamily="18" charset="0"/>
                        <a:ea typeface="Calibri" panose="020F0502020204030204" pitchFamily="34" charset="0"/>
                        <a:cs typeface="Latha"/>
                      </a:endParaRPr>
                    </a:p>
                  </a:txBody>
                  <a:tcPr marL="72089" marR="72089" marT="0" marB="0"/>
                </a:tc>
                <a:tc>
                  <a:txBody>
                    <a:bodyPr/>
                    <a:lstStyle/>
                    <a:p>
                      <a:pPr marL="0" marR="0">
                        <a:lnSpc>
                          <a:spcPct val="107000"/>
                        </a:lnSpc>
                        <a:spcBef>
                          <a:spcPts val="0"/>
                        </a:spcBef>
                        <a:spcAft>
                          <a:spcPts val="0"/>
                        </a:spcAft>
                      </a:pPr>
                      <a:r>
                        <a:rPr lang="en-US" sz="1300">
                          <a:effectLst/>
                        </a:rPr>
                        <a:t>Responsibility</a:t>
                      </a:r>
                    </a:p>
                    <a:p>
                      <a:pPr marL="0" marR="0">
                        <a:lnSpc>
                          <a:spcPct val="107000"/>
                        </a:lnSpc>
                        <a:spcBef>
                          <a:spcPts val="0"/>
                        </a:spcBef>
                        <a:spcAft>
                          <a:spcPts val="0"/>
                        </a:spcAft>
                      </a:pPr>
                      <a:r>
                        <a:rPr lang="en-US" sz="1300">
                          <a:effectLst/>
                        </a:rPr>
                        <a:t> </a:t>
                      </a:r>
                      <a:endParaRPr lang="en-US" sz="1300">
                        <a:effectLst/>
                        <a:latin typeface="Times New Roman" panose="02020603050405020304" pitchFamily="18" charset="0"/>
                        <a:ea typeface="Calibri" panose="020F0502020204030204" pitchFamily="34" charset="0"/>
                        <a:cs typeface="Latha"/>
                      </a:endParaRPr>
                    </a:p>
                  </a:txBody>
                  <a:tcPr marL="72089" marR="72089" marT="0" marB="0"/>
                </a:tc>
              </a:tr>
              <a:tr h="1466613">
                <a:tc>
                  <a:txBody>
                    <a:bodyPr/>
                    <a:lstStyle/>
                    <a:p>
                      <a:pPr marL="0" marR="0">
                        <a:lnSpc>
                          <a:spcPct val="107000"/>
                        </a:lnSpc>
                        <a:spcBef>
                          <a:spcPts val="0"/>
                        </a:spcBef>
                        <a:spcAft>
                          <a:spcPts val="0"/>
                        </a:spcAft>
                      </a:pPr>
                      <a:r>
                        <a:rPr lang="en-US" sz="1300">
                          <a:effectLst/>
                        </a:rPr>
                        <a:t>User</a:t>
                      </a:r>
                    </a:p>
                    <a:p>
                      <a:pPr marL="0" marR="0">
                        <a:lnSpc>
                          <a:spcPct val="107000"/>
                        </a:lnSpc>
                        <a:spcBef>
                          <a:spcPts val="0"/>
                        </a:spcBef>
                        <a:spcAft>
                          <a:spcPts val="0"/>
                        </a:spcAft>
                      </a:pPr>
                      <a:r>
                        <a:rPr lang="en-US" sz="1300">
                          <a:effectLst/>
                        </a:rPr>
                        <a:t> </a:t>
                      </a:r>
                      <a:endParaRPr lang="en-US" sz="1300">
                        <a:effectLst/>
                        <a:latin typeface="Times New Roman" panose="02020603050405020304" pitchFamily="18" charset="0"/>
                        <a:ea typeface="Calibri" panose="020F0502020204030204" pitchFamily="34" charset="0"/>
                        <a:cs typeface="Latha"/>
                      </a:endParaRPr>
                    </a:p>
                  </a:txBody>
                  <a:tcPr marL="72089" marR="72089"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300">
                          <a:effectLst/>
                        </a:rPr>
                        <a:t>Register to the system.</a:t>
                      </a:r>
                    </a:p>
                    <a:p>
                      <a:pPr marL="342900" marR="0" lvl="0" indent="-342900">
                        <a:lnSpc>
                          <a:spcPct val="107000"/>
                        </a:lnSpc>
                        <a:spcBef>
                          <a:spcPts val="0"/>
                        </a:spcBef>
                        <a:spcAft>
                          <a:spcPts val="0"/>
                        </a:spcAft>
                        <a:buFont typeface="Symbol" panose="05050102010706020507" pitchFamily="18" charset="2"/>
                        <a:buChar char=""/>
                      </a:pPr>
                      <a:r>
                        <a:rPr lang="en-US" sz="1300">
                          <a:effectLst/>
                        </a:rPr>
                        <a:t>Book the travel packages</a:t>
                      </a:r>
                    </a:p>
                    <a:p>
                      <a:pPr marL="342900" marR="0" lvl="0" indent="-342900">
                        <a:lnSpc>
                          <a:spcPct val="107000"/>
                        </a:lnSpc>
                        <a:spcBef>
                          <a:spcPts val="0"/>
                        </a:spcBef>
                        <a:spcAft>
                          <a:spcPts val="0"/>
                        </a:spcAft>
                        <a:buFont typeface="Symbol" panose="05050102010706020507" pitchFamily="18" charset="2"/>
                        <a:buChar char=""/>
                      </a:pPr>
                      <a:r>
                        <a:rPr lang="en-US" sz="1300">
                          <a:effectLst/>
                        </a:rPr>
                        <a:t>Add comments and ratings.</a:t>
                      </a:r>
                    </a:p>
                    <a:p>
                      <a:pPr marL="342900" marR="0" lvl="0" indent="-342900">
                        <a:lnSpc>
                          <a:spcPct val="107000"/>
                        </a:lnSpc>
                        <a:spcBef>
                          <a:spcPts val="0"/>
                        </a:spcBef>
                        <a:spcAft>
                          <a:spcPts val="0"/>
                        </a:spcAft>
                        <a:buFont typeface="Symbol" panose="05050102010706020507" pitchFamily="18" charset="2"/>
                        <a:buChar char=""/>
                      </a:pPr>
                      <a:r>
                        <a:rPr lang="en-US" sz="1300">
                          <a:effectLst/>
                        </a:rPr>
                        <a:t>Send messages to the administrator.</a:t>
                      </a:r>
                    </a:p>
                    <a:p>
                      <a:pPr marL="342900" marR="0" lvl="0" indent="-342900">
                        <a:lnSpc>
                          <a:spcPct val="107000"/>
                        </a:lnSpc>
                        <a:spcBef>
                          <a:spcPts val="0"/>
                        </a:spcBef>
                        <a:spcAft>
                          <a:spcPts val="0"/>
                        </a:spcAft>
                        <a:buFont typeface="Symbol" panose="05050102010706020507" pitchFamily="18" charset="2"/>
                        <a:buChar char=""/>
                      </a:pPr>
                      <a:r>
                        <a:rPr lang="en-US" sz="1300">
                          <a:effectLst/>
                        </a:rPr>
                        <a:t>Do the payment for booked travel packages.</a:t>
                      </a:r>
                    </a:p>
                    <a:p>
                      <a:pPr marL="342900" marR="0" lvl="0" indent="-342900">
                        <a:lnSpc>
                          <a:spcPct val="107000"/>
                        </a:lnSpc>
                        <a:spcBef>
                          <a:spcPts val="0"/>
                        </a:spcBef>
                        <a:spcAft>
                          <a:spcPts val="0"/>
                        </a:spcAft>
                        <a:buFont typeface="Symbol" panose="05050102010706020507" pitchFamily="18" charset="2"/>
                        <a:buChar char=""/>
                      </a:pPr>
                      <a:r>
                        <a:rPr lang="en-US" sz="1300">
                          <a:effectLst/>
                        </a:rPr>
                        <a:t>Maintain his profile.</a:t>
                      </a:r>
                    </a:p>
                    <a:p>
                      <a:pPr marL="457200" marR="0">
                        <a:lnSpc>
                          <a:spcPct val="107000"/>
                        </a:lnSpc>
                        <a:spcBef>
                          <a:spcPts val="0"/>
                        </a:spcBef>
                        <a:spcAft>
                          <a:spcPts val="0"/>
                        </a:spcAft>
                      </a:pPr>
                      <a:r>
                        <a:rPr lang="en-US" sz="1300">
                          <a:effectLst/>
                        </a:rPr>
                        <a:t> </a:t>
                      </a:r>
                      <a:endParaRPr lang="en-US" sz="1300">
                        <a:effectLst/>
                        <a:latin typeface="Times New Roman" panose="02020603050405020304" pitchFamily="18" charset="0"/>
                        <a:ea typeface="Calibri" panose="020F0502020204030204" pitchFamily="34" charset="0"/>
                        <a:cs typeface="Latha"/>
                      </a:endParaRPr>
                    </a:p>
                  </a:txBody>
                  <a:tcPr marL="72089" marR="72089" marT="0" marB="0"/>
                </a:tc>
              </a:tr>
              <a:tr h="833616">
                <a:tc>
                  <a:txBody>
                    <a:bodyPr/>
                    <a:lstStyle/>
                    <a:p>
                      <a:pPr marL="0" marR="0">
                        <a:lnSpc>
                          <a:spcPct val="107000"/>
                        </a:lnSpc>
                        <a:spcBef>
                          <a:spcPts val="0"/>
                        </a:spcBef>
                        <a:spcAft>
                          <a:spcPts val="0"/>
                        </a:spcAft>
                      </a:pPr>
                      <a:r>
                        <a:rPr lang="en-US" sz="1300">
                          <a:effectLst/>
                        </a:rPr>
                        <a:t>Hotel</a:t>
                      </a:r>
                    </a:p>
                    <a:p>
                      <a:pPr marL="0" marR="0">
                        <a:lnSpc>
                          <a:spcPct val="107000"/>
                        </a:lnSpc>
                        <a:spcBef>
                          <a:spcPts val="0"/>
                        </a:spcBef>
                        <a:spcAft>
                          <a:spcPts val="0"/>
                        </a:spcAft>
                      </a:pPr>
                      <a:r>
                        <a:rPr lang="en-US" sz="1300">
                          <a:effectLst/>
                        </a:rPr>
                        <a:t> </a:t>
                      </a:r>
                      <a:endParaRPr lang="en-US" sz="1300">
                        <a:effectLst/>
                        <a:latin typeface="Times New Roman" panose="02020603050405020304" pitchFamily="18" charset="0"/>
                        <a:ea typeface="Calibri" panose="020F0502020204030204" pitchFamily="34" charset="0"/>
                        <a:cs typeface="Latha"/>
                      </a:endParaRPr>
                    </a:p>
                  </a:txBody>
                  <a:tcPr marL="72089" marR="72089"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300">
                          <a:effectLst/>
                        </a:rPr>
                        <a:t>Register to the system.</a:t>
                      </a:r>
                    </a:p>
                    <a:p>
                      <a:pPr marL="342900" marR="0" lvl="0" indent="-342900">
                        <a:lnSpc>
                          <a:spcPct val="107000"/>
                        </a:lnSpc>
                        <a:spcBef>
                          <a:spcPts val="0"/>
                        </a:spcBef>
                        <a:spcAft>
                          <a:spcPts val="0"/>
                        </a:spcAft>
                        <a:buFont typeface="Symbol" panose="05050102010706020507" pitchFamily="18" charset="2"/>
                        <a:buChar char=""/>
                      </a:pPr>
                      <a:r>
                        <a:rPr lang="en-US" sz="1300">
                          <a:effectLst/>
                        </a:rPr>
                        <a:t>Change the availability of the hotel rooms daily.</a:t>
                      </a:r>
                    </a:p>
                    <a:p>
                      <a:pPr marL="342900" marR="0" lvl="0" indent="-342900">
                        <a:lnSpc>
                          <a:spcPct val="107000"/>
                        </a:lnSpc>
                        <a:spcBef>
                          <a:spcPts val="0"/>
                        </a:spcBef>
                        <a:spcAft>
                          <a:spcPts val="0"/>
                        </a:spcAft>
                        <a:buFont typeface="Symbol" panose="05050102010706020507" pitchFamily="18" charset="2"/>
                        <a:buChar char=""/>
                      </a:pPr>
                      <a:r>
                        <a:rPr lang="en-US" sz="1300">
                          <a:effectLst/>
                        </a:rPr>
                        <a:t>Maintain his profile.</a:t>
                      </a:r>
                    </a:p>
                    <a:p>
                      <a:pPr marL="457200" marR="0">
                        <a:lnSpc>
                          <a:spcPct val="107000"/>
                        </a:lnSpc>
                        <a:spcBef>
                          <a:spcPts val="0"/>
                        </a:spcBef>
                        <a:spcAft>
                          <a:spcPts val="0"/>
                        </a:spcAft>
                      </a:pPr>
                      <a:r>
                        <a:rPr lang="en-US" sz="1300">
                          <a:effectLst/>
                        </a:rPr>
                        <a:t> </a:t>
                      </a:r>
                      <a:endParaRPr lang="en-US" sz="1300">
                        <a:effectLst/>
                        <a:latin typeface="Times New Roman" panose="02020603050405020304" pitchFamily="18" charset="0"/>
                        <a:ea typeface="Calibri" panose="020F0502020204030204" pitchFamily="34" charset="0"/>
                        <a:cs typeface="Latha"/>
                      </a:endParaRPr>
                    </a:p>
                  </a:txBody>
                  <a:tcPr marL="72089" marR="72089" marT="0" marB="0"/>
                </a:tc>
              </a:tr>
              <a:tr h="1044615">
                <a:tc>
                  <a:txBody>
                    <a:bodyPr/>
                    <a:lstStyle/>
                    <a:p>
                      <a:pPr marL="0" marR="0">
                        <a:lnSpc>
                          <a:spcPct val="107000"/>
                        </a:lnSpc>
                        <a:spcBef>
                          <a:spcPts val="0"/>
                        </a:spcBef>
                        <a:spcAft>
                          <a:spcPts val="0"/>
                        </a:spcAft>
                      </a:pPr>
                      <a:r>
                        <a:rPr lang="en-US" sz="1300">
                          <a:effectLst/>
                        </a:rPr>
                        <a:t>Guide</a:t>
                      </a:r>
                    </a:p>
                    <a:p>
                      <a:pPr marL="0" marR="0">
                        <a:lnSpc>
                          <a:spcPct val="107000"/>
                        </a:lnSpc>
                        <a:spcBef>
                          <a:spcPts val="0"/>
                        </a:spcBef>
                        <a:spcAft>
                          <a:spcPts val="0"/>
                        </a:spcAft>
                      </a:pPr>
                      <a:r>
                        <a:rPr lang="en-US" sz="1300">
                          <a:effectLst/>
                        </a:rPr>
                        <a:t> </a:t>
                      </a:r>
                      <a:endParaRPr lang="en-US" sz="1300">
                        <a:effectLst/>
                        <a:latin typeface="Times New Roman" panose="02020603050405020304" pitchFamily="18" charset="0"/>
                        <a:ea typeface="Calibri" panose="020F0502020204030204" pitchFamily="34" charset="0"/>
                        <a:cs typeface="Latha"/>
                      </a:endParaRPr>
                    </a:p>
                  </a:txBody>
                  <a:tcPr marL="72089" marR="72089"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300">
                          <a:effectLst/>
                        </a:rPr>
                        <a:t>Register to the system.</a:t>
                      </a:r>
                    </a:p>
                    <a:p>
                      <a:pPr marL="342900" marR="0" lvl="0" indent="-342900">
                        <a:lnSpc>
                          <a:spcPct val="107000"/>
                        </a:lnSpc>
                        <a:spcBef>
                          <a:spcPts val="0"/>
                        </a:spcBef>
                        <a:spcAft>
                          <a:spcPts val="0"/>
                        </a:spcAft>
                        <a:buFont typeface="Symbol" panose="05050102010706020507" pitchFamily="18" charset="2"/>
                        <a:buChar char=""/>
                      </a:pPr>
                      <a:r>
                        <a:rPr lang="en-US" sz="1300">
                          <a:effectLst/>
                        </a:rPr>
                        <a:t>Change the availability of whether he is available or not by daily.</a:t>
                      </a:r>
                    </a:p>
                    <a:p>
                      <a:pPr marL="342900" marR="0" lvl="0" indent="-342900">
                        <a:lnSpc>
                          <a:spcPct val="107000"/>
                        </a:lnSpc>
                        <a:spcBef>
                          <a:spcPts val="0"/>
                        </a:spcBef>
                        <a:spcAft>
                          <a:spcPts val="0"/>
                        </a:spcAft>
                        <a:buFont typeface="Symbol" panose="05050102010706020507" pitchFamily="18" charset="2"/>
                        <a:buChar char=""/>
                      </a:pPr>
                      <a:r>
                        <a:rPr lang="en-US" sz="1300">
                          <a:effectLst/>
                        </a:rPr>
                        <a:t>Maintain his profile.</a:t>
                      </a:r>
                    </a:p>
                    <a:p>
                      <a:pPr marL="457200" marR="0">
                        <a:lnSpc>
                          <a:spcPct val="107000"/>
                        </a:lnSpc>
                        <a:spcBef>
                          <a:spcPts val="0"/>
                        </a:spcBef>
                        <a:spcAft>
                          <a:spcPts val="0"/>
                        </a:spcAft>
                      </a:pPr>
                      <a:r>
                        <a:rPr lang="en-US" sz="1300">
                          <a:effectLst/>
                        </a:rPr>
                        <a:t> </a:t>
                      </a:r>
                      <a:endParaRPr lang="en-US" sz="1300">
                        <a:effectLst/>
                        <a:latin typeface="Times New Roman" panose="02020603050405020304" pitchFamily="18" charset="0"/>
                        <a:ea typeface="Calibri" panose="020F0502020204030204" pitchFamily="34" charset="0"/>
                        <a:cs typeface="Latha"/>
                      </a:endParaRPr>
                    </a:p>
                  </a:txBody>
                  <a:tcPr marL="72089" marR="72089" marT="0" marB="0"/>
                </a:tc>
              </a:tr>
              <a:tr h="1044615">
                <a:tc>
                  <a:txBody>
                    <a:bodyPr/>
                    <a:lstStyle/>
                    <a:p>
                      <a:pPr marL="0" marR="0">
                        <a:lnSpc>
                          <a:spcPct val="107000"/>
                        </a:lnSpc>
                        <a:spcBef>
                          <a:spcPts val="0"/>
                        </a:spcBef>
                        <a:spcAft>
                          <a:spcPts val="0"/>
                        </a:spcAft>
                      </a:pPr>
                      <a:r>
                        <a:rPr lang="en-US" sz="1300">
                          <a:effectLst/>
                        </a:rPr>
                        <a:t>Vehicle owner</a:t>
                      </a:r>
                    </a:p>
                    <a:p>
                      <a:pPr marL="0" marR="0">
                        <a:lnSpc>
                          <a:spcPct val="107000"/>
                        </a:lnSpc>
                        <a:spcBef>
                          <a:spcPts val="0"/>
                        </a:spcBef>
                        <a:spcAft>
                          <a:spcPts val="0"/>
                        </a:spcAft>
                      </a:pPr>
                      <a:r>
                        <a:rPr lang="en-US" sz="1300">
                          <a:effectLst/>
                        </a:rPr>
                        <a:t> </a:t>
                      </a:r>
                      <a:endParaRPr lang="en-US" sz="1300">
                        <a:effectLst/>
                        <a:latin typeface="Times New Roman" panose="02020603050405020304" pitchFamily="18" charset="0"/>
                        <a:ea typeface="Calibri" panose="020F0502020204030204" pitchFamily="34" charset="0"/>
                        <a:cs typeface="Latha"/>
                      </a:endParaRPr>
                    </a:p>
                  </a:txBody>
                  <a:tcPr marL="72089" marR="72089"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300" dirty="0">
                          <a:effectLst/>
                        </a:rPr>
                        <a:t>Register to the system.</a:t>
                      </a:r>
                    </a:p>
                    <a:p>
                      <a:pPr marL="342900" marR="0" lvl="0" indent="-342900">
                        <a:lnSpc>
                          <a:spcPct val="107000"/>
                        </a:lnSpc>
                        <a:spcBef>
                          <a:spcPts val="0"/>
                        </a:spcBef>
                        <a:spcAft>
                          <a:spcPts val="0"/>
                        </a:spcAft>
                        <a:buFont typeface="Symbol" panose="05050102010706020507" pitchFamily="18" charset="2"/>
                        <a:buChar char=""/>
                      </a:pPr>
                      <a:r>
                        <a:rPr lang="en-US" sz="1300" dirty="0">
                          <a:effectLst/>
                        </a:rPr>
                        <a:t>Change the availability of whether the vehicle is available or not by daily.</a:t>
                      </a:r>
                    </a:p>
                    <a:p>
                      <a:pPr marL="342900" marR="0" lvl="0" indent="-342900">
                        <a:lnSpc>
                          <a:spcPct val="107000"/>
                        </a:lnSpc>
                        <a:spcBef>
                          <a:spcPts val="0"/>
                        </a:spcBef>
                        <a:spcAft>
                          <a:spcPts val="0"/>
                        </a:spcAft>
                        <a:buFont typeface="Symbol" panose="05050102010706020507" pitchFamily="18" charset="2"/>
                        <a:buChar char=""/>
                      </a:pPr>
                      <a:r>
                        <a:rPr lang="en-US" sz="1300" dirty="0">
                          <a:effectLst/>
                        </a:rPr>
                        <a:t>Maintain his profile.</a:t>
                      </a:r>
                    </a:p>
                    <a:p>
                      <a:pPr marL="457200" marR="0">
                        <a:lnSpc>
                          <a:spcPct val="107000"/>
                        </a:lnSpc>
                        <a:spcBef>
                          <a:spcPts val="0"/>
                        </a:spcBef>
                        <a:spcAft>
                          <a:spcPts val="0"/>
                        </a:spcAft>
                      </a:pPr>
                      <a:r>
                        <a:rPr lang="en-US" sz="1300" dirty="0">
                          <a:effectLst/>
                        </a:rPr>
                        <a:t> </a:t>
                      </a:r>
                      <a:endParaRPr lang="en-US" sz="1300" dirty="0">
                        <a:effectLst/>
                        <a:latin typeface="Times New Roman" panose="02020603050405020304" pitchFamily="18" charset="0"/>
                        <a:ea typeface="Calibri" panose="020F0502020204030204" pitchFamily="34" charset="0"/>
                        <a:cs typeface="Latha"/>
                      </a:endParaRPr>
                    </a:p>
                  </a:txBody>
                  <a:tcPr marL="72089" marR="72089" marT="0" marB="0"/>
                </a:tc>
              </a:tr>
            </a:tbl>
          </a:graphicData>
        </a:graphic>
      </p:graphicFrame>
    </p:spTree>
    <p:extLst>
      <p:ext uri="{BB962C8B-B14F-4D97-AF65-F5344CB8AC3E}">
        <p14:creationId xmlns:p14="http://schemas.microsoft.com/office/powerpoint/2010/main" val="24036738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88532450"/>
              </p:ext>
            </p:extLst>
          </p:nvPr>
        </p:nvGraphicFramePr>
        <p:xfrm>
          <a:off x="2441833" y="675120"/>
          <a:ext cx="7056154" cy="5116957"/>
        </p:xfrm>
        <a:graphic>
          <a:graphicData uri="http://schemas.openxmlformats.org/drawingml/2006/table">
            <a:tbl>
              <a:tblPr firstRow="1" firstCol="1" bandRow="1">
                <a:tableStyleId>{D7AC3CCA-C797-4891-BE02-D94E43425B78}</a:tableStyleId>
              </a:tblPr>
              <a:tblGrid>
                <a:gridCol w="2441354"/>
                <a:gridCol w="4614800"/>
              </a:tblGrid>
              <a:tr h="1395534">
                <a:tc>
                  <a:txBody>
                    <a:bodyPr/>
                    <a:lstStyle/>
                    <a:p>
                      <a:pPr marL="0" marR="0">
                        <a:lnSpc>
                          <a:spcPct val="107000"/>
                        </a:lnSpc>
                        <a:spcBef>
                          <a:spcPts val="0"/>
                        </a:spcBef>
                        <a:spcAft>
                          <a:spcPts val="0"/>
                        </a:spcAft>
                      </a:pPr>
                      <a:r>
                        <a:rPr lang="en-US" sz="1400" dirty="0">
                          <a:effectLst/>
                        </a:rPr>
                        <a:t>Admin</a:t>
                      </a:r>
                    </a:p>
                    <a:p>
                      <a:pPr marL="0" marR="0">
                        <a:lnSpc>
                          <a:spcPct val="107000"/>
                        </a:lnSpc>
                        <a:spcBef>
                          <a:spcPts val="0"/>
                        </a:spcBef>
                        <a:spcAft>
                          <a:spcPts val="0"/>
                        </a:spcAft>
                      </a:pPr>
                      <a:r>
                        <a:rPr lang="en-US" sz="1400" dirty="0">
                          <a:effectLst/>
                        </a:rPr>
                        <a:t> </a:t>
                      </a:r>
                      <a:endParaRPr lang="en-US" sz="1400" dirty="0">
                        <a:effectLst/>
                        <a:latin typeface="Times New Roman" panose="02020603050405020304" pitchFamily="18" charset="0"/>
                        <a:ea typeface="Calibri" panose="020F0502020204030204" pitchFamily="34" charset="0"/>
                        <a:cs typeface="Latha"/>
                      </a:endParaRPr>
                    </a:p>
                  </a:txBody>
                  <a:tcPr marL="81504" marR="81504"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400" b="0" dirty="0">
                          <a:effectLst/>
                        </a:rPr>
                        <a:t>Maintain travel packages including categories, subcategories, and destinations.</a:t>
                      </a:r>
                    </a:p>
                    <a:p>
                      <a:pPr marL="342900" marR="0" lvl="0" indent="-342900">
                        <a:lnSpc>
                          <a:spcPct val="107000"/>
                        </a:lnSpc>
                        <a:spcBef>
                          <a:spcPts val="0"/>
                        </a:spcBef>
                        <a:spcAft>
                          <a:spcPts val="0"/>
                        </a:spcAft>
                        <a:buFont typeface="Symbol" panose="05050102010706020507" pitchFamily="18" charset="2"/>
                        <a:buChar char=""/>
                      </a:pPr>
                      <a:r>
                        <a:rPr lang="en-US" sz="1400" b="0" dirty="0">
                          <a:effectLst/>
                        </a:rPr>
                        <a:t>Check availability and assign the hotel, vehicle, and guide for the booking.</a:t>
                      </a:r>
                    </a:p>
                    <a:p>
                      <a:pPr marL="342900" marR="0" lvl="0" indent="-342900">
                        <a:lnSpc>
                          <a:spcPct val="107000"/>
                        </a:lnSpc>
                        <a:spcBef>
                          <a:spcPts val="0"/>
                        </a:spcBef>
                        <a:spcAft>
                          <a:spcPts val="0"/>
                        </a:spcAft>
                        <a:buFont typeface="Symbol" panose="05050102010706020507" pitchFamily="18" charset="2"/>
                        <a:buChar char=""/>
                      </a:pPr>
                      <a:r>
                        <a:rPr lang="en-US" sz="1400" b="0" dirty="0">
                          <a:effectLst/>
                        </a:rPr>
                        <a:t>Check reports.</a:t>
                      </a:r>
                    </a:p>
                    <a:p>
                      <a:pPr marL="457200" marR="0">
                        <a:lnSpc>
                          <a:spcPct val="107000"/>
                        </a:lnSpc>
                        <a:spcBef>
                          <a:spcPts val="0"/>
                        </a:spcBef>
                        <a:spcAft>
                          <a:spcPts val="0"/>
                        </a:spcAft>
                      </a:pPr>
                      <a:r>
                        <a:rPr lang="en-US" sz="1400" dirty="0">
                          <a:effectLst/>
                        </a:rPr>
                        <a:t> </a:t>
                      </a:r>
                      <a:endParaRPr lang="en-US" sz="1400" dirty="0">
                        <a:effectLst/>
                        <a:latin typeface="Times New Roman" panose="02020603050405020304" pitchFamily="18" charset="0"/>
                        <a:ea typeface="Calibri" panose="020F0502020204030204" pitchFamily="34" charset="0"/>
                        <a:cs typeface="Latha"/>
                      </a:endParaRPr>
                    </a:p>
                  </a:txBody>
                  <a:tcPr marL="81504" marR="81504" marT="0" marB="0"/>
                </a:tc>
              </a:tr>
              <a:tr h="697766">
                <a:tc>
                  <a:txBody>
                    <a:bodyPr/>
                    <a:lstStyle/>
                    <a:p>
                      <a:pPr marL="0" marR="0">
                        <a:lnSpc>
                          <a:spcPct val="107000"/>
                        </a:lnSpc>
                        <a:spcBef>
                          <a:spcPts val="0"/>
                        </a:spcBef>
                        <a:spcAft>
                          <a:spcPts val="0"/>
                        </a:spcAft>
                      </a:pPr>
                      <a:r>
                        <a:rPr lang="en-US" sz="1400">
                          <a:effectLst/>
                        </a:rPr>
                        <a:t>Security</a:t>
                      </a:r>
                    </a:p>
                    <a:p>
                      <a:pPr marL="0" marR="0">
                        <a:lnSpc>
                          <a:spcPct val="107000"/>
                        </a:lnSpc>
                        <a:spcBef>
                          <a:spcPts val="0"/>
                        </a:spcBef>
                        <a:spcAft>
                          <a:spcPts val="0"/>
                        </a:spcAft>
                      </a:pPr>
                      <a:r>
                        <a:rPr lang="en-US" sz="1400">
                          <a:effectLst/>
                        </a:rPr>
                        <a:t> </a:t>
                      </a:r>
                      <a:endParaRPr lang="en-US" sz="1400">
                        <a:effectLst/>
                        <a:latin typeface="Times New Roman" panose="02020603050405020304" pitchFamily="18" charset="0"/>
                        <a:ea typeface="Calibri" panose="020F0502020204030204" pitchFamily="34" charset="0"/>
                        <a:cs typeface="Latha"/>
                      </a:endParaRPr>
                    </a:p>
                  </a:txBody>
                  <a:tcPr marL="81504" marR="81504"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400">
                          <a:effectLst/>
                        </a:rPr>
                        <a:t>Enables safe operations.</a:t>
                      </a:r>
                    </a:p>
                    <a:p>
                      <a:pPr marL="342900" marR="0" lvl="0" indent="-342900">
                        <a:lnSpc>
                          <a:spcPct val="107000"/>
                        </a:lnSpc>
                        <a:spcBef>
                          <a:spcPts val="0"/>
                        </a:spcBef>
                        <a:spcAft>
                          <a:spcPts val="0"/>
                        </a:spcAft>
                        <a:buFont typeface="Symbol" panose="05050102010706020507" pitchFamily="18" charset="2"/>
                        <a:buChar char=""/>
                      </a:pPr>
                      <a:r>
                        <a:rPr lang="en-US" sz="1400">
                          <a:effectLst/>
                        </a:rPr>
                        <a:t>Protects data the organization collects and uses</a:t>
                      </a:r>
                    </a:p>
                    <a:p>
                      <a:pPr marL="457200" marR="0">
                        <a:lnSpc>
                          <a:spcPct val="107000"/>
                        </a:lnSpc>
                        <a:spcBef>
                          <a:spcPts val="0"/>
                        </a:spcBef>
                        <a:spcAft>
                          <a:spcPts val="0"/>
                        </a:spcAft>
                      </a:pPr>
                      <a:r>
                        <a:rPr lang="en-US" sz="1400">
                          <a:effectLst/>
                        </a:rPr>
                        <a:t> </a:t>
                      </a:r>
                      <a:endParaRPr lang="en-US" sz="1400">
                        <a:effectLst/>
                        <a:latin typeface="Times New Roman" panose="02020603050405020304" pitchFamily="18" charset="0"/>
                        <a:ea typeface="Calibri" panose="020F0502020204030204" pitchFamily="34" charset="0"/>
                        <a:cs typeface="Latha"/>
                      </a:endParaRPr>
                    </a:p>
                  </a:txBody>
                  <a:tcPr marL="81504" marR="81504" marT="0" marB="0"/>
                </a:tc>
              </a:tr>
              <a:tr h="465178">
                <a:tc>
                  <a:txBody>
                    <a:bodyPr/>
                    <a:lstStyle/>
                    <a:p>
                      <a:pPr marL="0" marR="0">
                        <a:lnSpc>
                          <a:spcPct val="107000"/>
                        </a:lnSpc>
                        <a:spcBef>
                          <a:spcPts val="0"/>
                        </a:spcBef>
                        <a:spcAft>
                          <a:spcPts val="0"/>
                        </a:spcAft>
                      </a:pPr>
                      <a:r>
                        <a:rPr lang="en-US" sz="1400">
                          <a:effectLst/>
                        </a:rPr>
                        <a:t>MySQL database.</a:t>
                      </a:r>
                      <a:endParaRPr lang="en-US" sz="1400">
                        <a:effectLst/>
                        <a:latin typeface="Times New Roman" panose="02020603050405020304" pitchFamily="18" charset="0"/>
                        <a:ea typeface="Calibri" panose="020F0502020204030204" pitchFamily="34" charset="0"/>
                        <a:cs typeface="Latha"/>
                      </a:endParaRPr>
                    </a:p>
                  </a:txBody>
                  <a:tcPr marL="81504" marR="81504"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400">
                          <a:effectLst/>
                        </a:rPr>
                        <a:t>Stores and retrieves data.</a:t>
                      </a:r>
                    </a:p>
                    <a:p>
                      <a:pPr marL="457200" marR="0">
                        <a:lnSpc>
                          <a:spcPct val="107000"/>
                        </a:lnSpc>
                        <a:spcBef>
                          <a:spcPts val="0"/>
                        </a:spcBef>
                        <a:spcAft>
                          <a:spcPts val="0"/>
                        </a:spcAft>
                      </a:pPr>
                      <a:r>
                        <a:rPr lang="en-US" sz="1400">
                          <a:effectLst/>
                        </a:rPr>
                        <a:t> </a:t>
                      </a:r>
                      <a:endParaRPr lang="en-US" sz="1400">
                        <a:effectLst/>
                        <a:latin typeface="Times New Roman" panose="02020603050405020304" pitchFamily="18" charset="0"/>
                        <a:ea typeface="Calibri" panose="020F0502020204030204" pitchFamily="34" charset="0"/>
                        <a:cs typeface="Latha"/>
                      </a:endParaRPr>
                    </a:p>
                  </a:txBody>
                  <a:tcPr marL="81504" marR="81504" marT="0" marB="0"/>
                </a:tc>
              </a:tr>
              <a:tr h="1395534">
                <a:tc>
                  <a:txBody>
                    <a:bodyPr/>
                    <a:lstStyle/>
                    <a:p>
                      <a:pPr marL="0" marR="0">
                        <a:lnSpc>
                          <a:spcPct val="107000"/>
                        </a:lnSpc>
                        <a:spcBef>
                          <a:spcPts val="0"/>
                        </a:spcBef>
                        <a:spcAft>
                          <a:spcPts val="0"/>
                        </a:spcAft>
                      </a:pPr>
                      <a:r>
                        <a:rPr lang="en-US" sz="1400">
                          <a:effectLst/>
                        </a:rPr>
                        <a:t>PHP scripting engine</a:t>
                      </a:r>
                      <a:endParaRPr lang="en-US" sz="1400">
                        <a:effectLst/>
                        <a:latin typeface="Times New Roman" panose="02020603050405020304" pitchFamily="18" charset="0"/>
                        <a:ea typeface="Calibri" panose="020F0502020204030204" pitchFamily="34" charset="0"/>
                        <a:cs typeface="Latha"/>
                      </a:endParaRPr>
                    </a:p>
                  </a:txBody>
                  <a:tcPr marL="81504" marR="81504"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400">
                          <a:effectLst/>
                        </a:rPr>
                        <a:t>PHP script code embedded in the web page is invoked to request data from the MySQL database.</a:t>
                      </a:r>
                    </a:p>
                    <a:p>
                      <a:pPr marL="342900" marR="0" lvl="0" indent="-342900">
                        <a:lnSpc>
                          <a:spcPct val="107000"/>
                        </a:lnSpc>
                        <a:spcBef>
                          <a:spcPts val="0"/>
                        </a:spcBef>
                        <a:spcAft>
                          <a:spcPts val="0"/>
                        </a:spcAft>
                        <a:buFont typeface="Symbol" panose="05050102010706020507" pitchFamily="18" charset="2"/>
                        <a:buChar char=""/>
                      </a:pPr>
                      <a:r>
                        <a:rPr lang="en-US" sz="1400">
                          <a:effectLst/>
                        </a:rPr>
                        <a:t>Data returned by the MySQL database is proceeded by the PHP script to customize the web page.</a:t>
                      </a:r>
                    </a:p>
                    <a:p>
                      <a:pPr marL="457200" marR="0">
                        <a:lnSpc>
                          <a:spcPct val="107000"/>
                        </a:lnSpc>
                        <a:spcBef>
                          <a:spcPts val="0"/>
                        </a:spcBef>
                        <a:spcAft>
                          <a:spcPts val="0"/>
                        </a:spcAft>
                      </a:pPr>
                      <a:r>
                        <a:rPr lang="en-US" sz="1400">
                          <a:effectLst/>
                        </a:rPr>
                        <a:t> </a:t>
                      </a:r>
                    </a:p>
                    <a:p>
                      <a:pPr marL="457200" marR="0">
                        <a:lnSpc>
                          <a:spcPct val="107000"/>
                        </a:lnSpc>
                        <a:spcBef>
                          <a:spcPts val="0"/>
                        </a:spcBef>
                        <a:spcAft>
                          <a:spcPts val="0"/>
                        </a:spcAft>
                      </a:pPr>
                      <a:r>
                        <a:rPr lang="en-US" sz="1400">
                          <a:effectLst/>
                        </a:rPr>
                        <a:t> </a:t>
                      </a:r>
                      <a:endParaRPr lang="en-US" sz="1400">
                        <a:effectLst/>
                        <a:latin typeface="Times New Roman" panose="02020603050405020304" pitchFamily="18" charset="0"/>
                        <a:ea typeface="Calibri" panose="020F0502020204030204" pitchFamily="34" charset="0"/>
                        <a:cs typeface="Latha"/>
                      </a:endParaRPr>
                    </a:p>
                  </a:txBody>
                  <a:tcPr marL="81504" marR="81504" marT="0" marB="0"/>
                </a:tc>
              </a:tr>
              <a:tr h="1162945">
                <a:tc>
                  <a:txBody>
                    <a:bodyPr/>
                    <a:lstStyle/>
                    <a:p>
                      <a:pPr marL="0" marR="0">
                        <a:lnSpc>
                          <a:spcPct val="107000"/>
                        </a:lnSpc>
                        <a:spcBef>
                          <a:spcPts val="0"/>
                        </a:spcBef>
                        <a:spcAft>
                          <a:spcPts val="0"/>
                        </a:spcAft>
                      </a:pPr>
                      <a:r>
                        <a:rPr lang="en-US" sz="1400">
                          <a:effectLst/>
                        </a:rPr>
                        <a:t>Persistence</a:t>
                      </a:r>
                    </a:p>
                    <a:p>
                      <a:pPr marL="0" marR="0">
                        <a:lnSpc>
                          <a:spcPct val="107000"/>
                        </a:lnSpc>
                        <a:spcBef>
                          <a:spcPts val="0"/>
                        </a:spcBef>
                        <a:spcAft>
                          <a:spcPts val="0"/>
                        </a:spcAft>
                      </a:pPr>
                      <a:r>
                        <a:rPr lang="en-US" sz="1400">
                          <a:effectLst/>
                        </a:rPr>
                        <a:t> </a:t>
                      </a:r>
                      <a:endParaRPr lang="en-US" sz="1400">
                        <a:effectLst/>
                        <a:latin typeface="Times New Roman" panose="02020603050405020304" pitchFamily="18" charset="0"/>
                        <a:ea typeface="Calibri" panose="020F0502020204030204" pitchFamily="34" charset="0"/>
                        <a:cs typeface="Latha"/>
                      </a:endParaRPr>
                    </a:p>
                  </a:txBody>
                  <a:tcPr marL="81504" marR="81504"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400" dirty="0">
                          <a:effectLst/>
                        </a:rPr>
                        <a:t>Realizes store and retrieve functionality for supported services.</a:t>
                      </a:r>
                    </a:p>
                    <a:p>
                      <a:pPr marL="342900" marR="0" lvl="0" indent="-342900">
                        <a:lnSpc>
                          <a:spcPct val="107000"/>
                        </a:lnSpc>
                        <a:spcBef>
                          <a:spcPts val="0"/>
                        </a:spcBef>
                        <a:spcAft>
                          <a:spcPts val="0"/>
                        </a:spcAft>
                        <a:buFont typeface="Symbol" panose="05050102010706020507" pitchFamily="18" charset="2"/>
                        <a:buChar char=""/>
                      </a:pPr>
                      <a:r>
                        <a:rPr lang="en-US" sz="1400" dirty="0">
                          <a:effectLst/>
                        </a:rPr>
                        <a:t>Generates a scheduler for each supported service to partition data to suitable database back-ends.</a:t>
                      </a:r>
                    </a:p>
                    <a:p>
                      <a:pPr marL="457200" marR="0">
                        <a:lnSpc>
                          <a:spcPct val="107000"/>
                        </a:lnSpc>
                        <a:spcBef>
                          <a:spcPts val="0"/>
                        </a:spcBef>
                        <a:spcAft>
                          <a:spcPts val="0"/>
                        </a:spcAft>
                      </a:pPr>
                      <a:r>
                        <a:rPr lang="en-US" sz="1400" dirty="0">
                          <a:effectLst/>
                        </a:rPr>
                        <a:t> </a:t>
                      </a:r>
                      <a:endParaRPr lang="en-US" sz="1400" dirty="0">
                        <a:effectLst/>
                        <a:latin typeface="Times New Roman" panose="02020603050405020304" pitchFamily="18" charset="0"/>
                        <a:ea typeface="Calibri" panose="020F0502020204030204" pitchFamily="34" charset="0"/>
                        <a:cs typeface="Latha"/>
                      </a:endParaRPr>
                    </a:p>
                  </a:txBody>
                  <a:tcPr marL="81504" marR="81504" marT="0" marB="0"/>
                </a:tc>
              </a:tr>
            </a:tbl>
          </a:graphicData>
        </a:graphic>
      </p:graphicFrame>
    </p:spTree>
    <p:extLst>
      <p:ext uri="{BB962C8B-B14F-4D97-AF65-F5344CB8AC3E}">
        <p14:creationId xmlns:p14="http://schemas.microsoft.com/office/powerpoint/2010/main" val="2366961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92423197"/>
              </p:ext>
            </p:extLst>
          </p:nvPr>
        </p:nvGraphicFramePr>
        <p:xfrm>
          <a:off x="1705458" y="1387663"/>
          <a:ext cx="7763282" cy="3788318"/>
        </p:xfrm>
        <a:graphic>
          <a:graphicData uri="http://schemas.openxmlformats.org/drawingml/2006/table">
            <a:tbl>
              <a:tblPr firstRow="1" firstCol="1" bandRow="1">
                <a:tableStyleId>{D7AC3CCA-C797-4891-BE02-D94E43425B78}</a:tableStyleId>
              </a:tblPr>
              <a:tblGrid>
                <a:gridCol w="2686013"/>
                <a:gridCol w="5077269"/>
              </a:tblGrid>
              <a:tr h="1011054">
                <a:tc>
                  <a:txBody>
                    <a:bodyPr/>
                    <a:lstStyle/>
                    <a:p>
                      <a:pPr marL="0" marR="0">
                        <a:lnSpc>
                          <a:spcPct val="107000"/>
                        </a:lnSpc>
                        <a:spcBef>
                          <a:spcPts val="0"/>
                        </a:spcBef>
                        <a:spcAft>
                          <a:spcPts val="0"/>
                        </a:spcAft>
                      </a:pPr>
                      <a:r>
                        <a:rPr lang="en-US" sz="1500" dirty="0">
                          <a:effectLst/>
                        </a:rPr>
                        <a:t>Apache web server</a:t>
                      </a:r>
                    </a:p>
                    <a:p>
                      <a:pPr marL="0" marR="0">
                        <a:lnSpc>
                          <a:spcPct val="107000"/>
                        </a:lnSpc>
                        <a:spcBef>
                          <a:spcPts val="0"/>
                        </a:spcBef>
                        <a:spcAft>
                          <a:spcPts val="0"/>
                        </a:spcAft>
                      </a:pPr>
                      <a:r>
                        <a:rPr lang="en-US" sz="1500" dirty="0">
                          <a:effectLst/>
                        </a:rPr>
                        <a:t> </a:t>
                      </a:r>
                      <a:endParaRPr lang="en-US" sz="1500" dirty="0">
                        <a:effectLst/>
                        <a:latin typeface="Times New Roman" panose="02020603050405020304" pitchFamily="18" charset="0"/>
                        <a:ea typeface="Calibri" panose="020F0502020204030204" pitchFamily="34" charset="0"/>
                        <a:cs typeface="Latha"/>
                      </a:endParaRPr>
                    </a:p>
                  </a:txBody>
                  <a:tcPr marL="89672" marR="89672"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500" b="0" dirty="0">
                          <a:effectLst/>
                        </a:rPr>
                        <a:t>Establishes a connection between a server and the browsers of website visitors.</a:t>
                      </a:r>
                    </a:p>
                    <a:p>
                      <a:pPr marL="342900" marR="0" lvl="0" indent="-342900">
                        <a:lnSpc>
                          <a:spcPct val="107000"/>
                        </a:lnSpc>
                        <a:spcBef>
                          <a:spcPts val="0"/>
                        </a:spcBef>
                        <a:spcAft>
                          <a:spcPts val="0"/>
                        </a:spcAft>
                        <a:buFont typeface="Symbol" panose="05050102010706020507" pitchFamily="18" charset="2"/>
                        <a:buChar char=""/>
                      </a:pPr>
                      <a:r>
                        <a:rPr lang="en-US" sz="1500" b="0" dirty="0">
                          <a:effectLst/>
                        </a:rPr>
                        <a:t>Delivers files back forth between client and server.</a:t>
                      </a:r>
                    </a:p>
                    <a:p>
                      <a:pPr marL="457200" marR="0">
                        <a:lnSpc>
                          <a:spcPct val="107000"/>
                        </a:lnSpc>
                        <a:spcBef>
                          <a:spcPts val="0"/>
                        </a:spcBef>
                        <a:spcAft>
                          <a:spcPts val="0"/>
                        </a:spcAft>
                      </a:pPr>
                      <a:r>
                        <a:rPr lang="en-US" sz="1500" dirty="0">
                          <a:effectLst/>
                        </a:rPr>
                        <a:t> </a:t>
                      </a:r>
                      <a:endParaRPr lang="en-US" sz="1500" dirty="0">
                        <a:effectLst/>
                        <a:latin typeface="Times New Roman" panose="02020603050405020304" pitchFamily="18" charset="0"/>
                        <a:ea typeface="Calibri" panose="020F0502020204030204" pitchFamily="34" charset="0"/>
                        <a:cs typeface="Latha"/>
                      </a:endParaRPr>
                    </a:p>
                  </a:txBody>
                  <a:tcPr marL="89672" marR="89672" marT="0" marB="0"/>
                </a:tc>
              </a:tr>
              <a:tr h="1266952">
                <a:tc>
                  <a:txBody>
                    <a:bodyPr/>
                    <a:lstStyle/>
                    <a:p>
                      <a:pPr marL="0" marR="0">
                        <a:lnSpc>
                          <a:spcPct val="107000"/>
                        </a:lnSpc>
                        <a:spcBef>
                          <a:spcPts val="0"/>
                        </a:spcBef>
                        <a:spcAft>
                          <a:spcPts val="0"/>
                        </a:spcAft>
                      </a:pPr>
                      <a:r>
                        <a:rPr lang="en-US" sz="1500">
                          <a:effectLst/>
                        </a:rPr>
                        <a:t>Payment management component</a:t>
                      </a:r>
                    </a:p>
                    <a:p>
                      <a:pPr marL="0" marR="0">
                        <a:lnSpc>
                          <a:spcPct val="107000"/>
                        </a:lnSpc>
                        <a:spcBef>
                          <a:spcPts val="0"/>
                        </a:spcBef>
                        <a:spcAft>
                          <a:spcPts val="0"/>
                        </a:spcAft>
                      </a:pPr>
                      <a:r>
                        <a:rPr lang="en-US" sz="1500">
                          <a:effectLst/>
                        </a:rPr>
                        <a:t> </a:t>
                      </a:r>
                      <a:endParaRPr lang="en-US" sz="1500">
                        <a:effectLst/>
                        <a:latin typeface="Times New Roman" panose="02020603050405020304" pitchFamily="18" charset="0"/>
                        <a:ea typeface="Calibri" panose="020F0502020204030204" pitchFamily="34" charset="0"/>
                        <a:cs typeface="Latha"/>
                      </a:endParaRPr>
                    </a:p>
                  </a:txBody>
                  <a:tcPr marL="89672" marR="89672"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500" dirty="0">
                          <a:effectLst/>
                        </a:rPr>
                        <a:t>The payment gateway used to make the payments that are done by the user.</a:t>
                      </a:r>
                    </a:p>
                    <a:p>
                      <a:pPr marL="342900" marR="0" lvl="0" indent="-342900">
                        <a:lnSpc>
                          <a:spcPct val="107000"/>
                        </a:lnSpc>
                        <a:spcBef>
                          <a:spcPts val="0"/>
                        </a:spcBef>
                        <a:spcAft>
                          <a:spcPts val="0"/>
                        </a:spcAft>
                        <a:buFont typeface="Symbol" panose="05050102010706020507" pitchFamily="18" charset="2"/>
                        <a:buChar char=""/>
                      </a:pPr>
                      <a:r>
                        <a:rPr lang="en-US" sz="1500" dirty="0">
                          <a:effectLst/>
                        </a:rPr>
                        <a:t>It is authorized transactions between Easy Travel Company and users.</a:t>
                      </a:r>
                    </a:p>
                    <a:p>
                      <a:pPr marL="457200" marR="0">
                        <a:lnSpc>
                          <a:spcPct val="107000"/>
                        </a:lnSpc>
                        <a:spcBef>
                          <a:spcPts val="0"/>
                        </a:spcBef>
                        <a:spcAft>
                          <a:spcPts val="0"/>
                        </a:spcAft>
                      </a:pPr>
                      <a:r>
                        <a:rPr lang="en-US" sz="1500" dirty="0">
                          <a:effectLst/>
                        </a:rPr>
                        <a:t> </a:t>
                      </a:r>
                      <a:endParaRPr lang="en-US" sz="1500" dirty="0">
                        <a:effectLst/>
                        <a:latin typeface="Times New Roman" panose="02020603050405020304" pitchFamily="18" charset="0"/>
                        <a:ea typeface="Calibri" panose="020F0502020204030204" pitchFamily="34" charset="0"/>
                        <a:cs typeface="Latha"/>
                      </a:endParaRPr>
                    </a:p>
                  </a:txBody>
                  <a:tcPr marL="89672" marR="89672" marT="0" marB="0"/>
                </a:tc>
              </a:tr>
              <a:tr h="755156">
                <a:tc>
                  <a:txBody>
                    <a:bodyPr/>
                    <a:lstStyle/>
                    <a:p>
                      <a:pPr marL="0" marR="0">
                        <a:lnSpc>
                          <a:spcPct val="107000"/>
                        </a:lnSpc>
                        <a:spcBef>
                          <a:spcPts val="0"/>
                        </a:spcBef>
                        <a:spcAft>
                          <a:spcPts val="0"/>
                        </a:spcAft>
                      </a:pPr>
                      <a:r>
                        <a:rPr lang="en-US" sz="1500">
                          <a:effectLst/>
                        </a:rPr>
                        <a:t>Booking management component</a:t>
                      </a:r>
                    </a:p>
                    <a:p>
                      <a:pPr marL="0" marR="0">
                        <a:lnSpc>
                          <a:spcPct val="107000"/>
                        </a:lnSpc>
                        <a:spcBef>
                          <a:spcPts val="0"/>
                        </a:spcBef>
                        <a:spcAft>
                          <a:spcPts val="0"/>
                        </a:spcAft>
                      </a:pPr>
                      <a:r>
                        <a:rPr lang="en-US" sz="1500">
                          <a:effectLst/>
                        </a:rPr>
                        <a:t> </a:t>
                      </a:r>
                      <a:endParaRPr lang="en-US" sz="1500">
                        <a:effectLst/>
                        <a:latin typeface="Times New Roman" panose="02020603050405020304" pitchFamily="18" charset="0"/>
                        <a:ea typeface="Calibri" panose="020F0502020204030204" pitchFamily="34" charset="0"/>
                        <a:cs typeface="Latha"/>
                      </a:endParaRPr>
                    </a:p>
                  </a:txBody>
                  <a:tcPr marL="89672" marR="89672"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500" dirty="0">
                          <a:effectLst/>
                        </a:rPr>
                        <a:t>Stores bookings which are done by the user</a:t>
                      </a:r>
                    </a:p>
                    <a:p>
                      <a:pPr marL="342900" marR="0" lvl="0" indent="-342900">
                        <a:lnSpc>
                          <a:spcPct val="107000"/>
                        </a:lnSpc>
                        <a:spcBef>
                          <a:spcPts val="0"/>
                        </a:spcBef>
                        <a:spcAft>
                          <a:spcPts val="0"/>
                        </a:spcAft>
                        <a:buFont typeface="Symbol" panose="05050102010706020507" pitchFamily="18" charset="2"/>
                        <a:buChar char=""/>
                      </a:pPr>
                      <a:r>
                        <a:rPr lang="en-US" sz="1500" dirty="0">
                          <a:effectLst/>
                        </a:rPr>
                        <a:t>Update the bookings after user cancel a booking</a:t>
                      </a:r>
                      <a:endParaRPr lang="en-US" sz="1500" dirty="0">
                        <a:effectLst/>
                        <a:latin typeface="Times New Roman" panose="02020603050405020304" pitchFamily="18" charset="0"/>
                        <a:ea typeface="Calibri" panose="020F0502020204030204" pitchFamily="34" charset="0"/>
                        <a:cs typeface="Latha"/>
                      </a:endParaRPr>
                    </a:p>
                  </a:txBody>
                  <a:tcPr marL="89672" marR="89672" marT="0" marB="0"/>
                </a:tc>
              </a:tr>
              <a:tr h="755156">
                <a:tc>
                  <a:txBody>
                    <a:bodyPr/>
                    <a:lstStyle/>
                    <a:p>
                      <a:pPr marL="0" marR="0">
                        <a:lnSpc>
                          <a:spcPct val="107000"/>
                        </a:lnSpc>
                        <a:spcBef>
                          <a:spcPts val="0"/>
                        </a:spcBef>
                        <a:spcAft>
                          <a:spcPts val="0"/>
                        </a:spcAft>
                      </a:pPr>
                      <a:r>
                        <a:rPr lang="en-US" sz="1500">
                          <a:effectLst/>
                        </a:rPr>
                        <a:t>Report management component</a:t>
                      </a:r>
                    </a:p>
                    <a:p>
                      <a:pPr marL="0" marR="0">
                        <a:lnSpc>
                          <a:spcPct val="107000"/>
                        </a:lnSpc>
                        <a:spcBef>
                          <a:spcPts val="0"/>
                        </a:spcBef>
                        <a:spcAft>
                          <a:spcPts val="0"/>
                        </a:spcAft>
                      </a:pPr>
                      <a:r>
                        <a:rPr lang="en-US" sz="1500">
                          <a:effectLst/>
                        </a:rPr>
                        <a:t> </a:t>
                      </a:r>
                      <a:endParaRPr lang="en-US" sz="1500">
                        <a:effectLst/>
                        <a:latin typeface="Times New Roman" panose="02020603050405020304" pitchFamily="18" charset="0"/>
                        <a:ea typeface="Calibri" panose="020F0502020204030204" pitchFamily="34" charset="0"/>
                        <a:cs typeface="Latha"/>
                      </a:endParaRPr>
                    </a:p>
                  </a:txBody>
                  <a:tcPr marL="89672" marR="89672"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500" dirty="0">
                          <a:effectLst/>
                        </a:rPr>
                        <a:t>Preview the reports according to the data in the database.</a:t>
                      </a:r>
                      <a:endParaRPr lang="en-US" sz="1500" dirty="0">
                        <a:effectLst/>
                        <a:latin typeface="Times New Roman" panose="02020603050405020304" pitchFamily="18" charset="0"/>
                        <a:ea typeface="Calibri" panose="020F0502020204030204" pitchFamily="34" charset="0"/>
                        <a:cs typeface="Latha"/>
                      </a:endParaRPr>
                    </a:p>
                  </a:txBody>
                  <a:tcPr marL="89672" marR="89672" marT="0" marB="0"/>
                </a:tc>
              </a:tr>
            </a:tbl>
          </a:graphicData>
        </a:graphic>
      </p:graphicFrame>
    </p:spTree>
    <p:extLst>
      <p:ext uri="{BB962C8B-B14F-4D97-AF65-F5344CB8AC3E}">
        <p14:creationId xmlns:p14="http://schemas.microsoft.com/office/powerpoint/2010/main" val="284684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79177" y="2837203"/>
            <a:ext cx="7947588" cy="1325563"/>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6000" b="1" dirty="0">
                <a:solidFill>
                  <a:srgbClr val="002060"/>
                </a:solidFill>
              </a:rPr>
              <a:t>Revised Scope </a:t>
            </a:r>
          </a:p>
          <a:p>
            <a:pPr algn="ctr"/>
            <a:r>
              <a:rPr lang="en-US" sz="6000" b="1" dirty="0" smtClean="0">
                <a:solidFill>
                  <a:srgbClr val="002060"/>
                </a:solidFill>
              </a:rPr>
              <a:t>&amp;</a:t>
            </a:r>
          </a:p>
          <a:p>
            <a:pPr algn="ctr"/>
            <a:r>
              <a:rPr lang="en-US" sz="6000" b="1" dirty="0" smtClean="0">
                <a:solidFill>
                  <a:srgbClr val="002060"/>
                </a:solidFill>
              </a:rPr>
              <a:t> System </a:t>
            </a:r>
            <a:r>
              <a:rPr lang="en-US" sz="6000" b="1" dirty="0">
                <a:solidFill>
                  <a:srgbClr val="002060"/>
                </a:solidFill>
              </a:rPr>
              <a:t>A</a:t>
            </a:r>
            <a:r>
              <a:rPr lang="en-US" sz="6000" b="1" dirty="0" smtClean="0">
                <a:solidFill>
                  <a:srgbClr val="002060"/>
                </a:solidFill>
              </a:rPr>
              <a:t>rchitecture</a:t>
            </a:r>
            <a:endParaRPr lang="en-US" sz="6000" b="1" dirty="0">
              <a:solidFill>
                <a:srgbClr val="002060"/>
              </a:solidFill>
            </a:endParaRPr>
          </a:p>
          <a:p>
            <a:pPr algn="ctr"/>
            <a:endParaRPr lang="en-US" sz="6000" b="1" dirty="0">
              <a:solidFill>
                <a:srgbClr val="002060"/>
              </a:solidFill>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9564" b="18255"/>
          <a:stretch/>
        </p:blipFill>
        <p:spPr>
          <a:xfrm>
            <a:off x="4244410" y="672509"/>
            <a:ext cx="3817121" cy="1780134"/>
          </a:xfrm>
          <a:prstGeom prst="rect">
            <a:avLst/>
          </a:prstGeom>
        </p:spPr>
      </p:pic>
    </p:spTree>
    <p:extLst>
      <p:ext uri="{BB962C8B-B14F-4D97-AF65-F5344CB8AC3E}">
        <p14:creationId xmlns:p14="http://schemas.microsoft.com/office/powerpoint/2010/main" val="290405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136" y="1022468"/>
            <a:ext cx="8596668" cy="706452"/>
          </a:xfrm>
        </p:spPr>
        <p:txBody>
          <a:bodyPr>
            <a:noAutofit/>
          </a:bodyPr>
          <a:lstStyle/>
          <a:p>
            <a:r>
              <a:rPr lang="en-US" b="1" dirty="0">
                <a:solidFill>
                  <a:srgbClr val="002060"/>
                </a:solidFill>
              </a:rPr>
              <a:t>Revised Scope</a:t>
            </a:r>
          </a:p>
        </p:txBody>
      </p:sp>
      <p:sp>
        <p:nvSpPr>
          <p:cNvPr id="3" name="Content Placeholder 2"/>
          <p:cNvSpPr>
            <a:spLocks noGrp="1"/>
          </p:cNvSpPr>
          <p:nvPr>
            <p:ph idx="1"/>
          </p:nvPr>
        </p:nvSpPr>
        <p:spPr>
          <a:xfrm>
            <a:off x="1191684" y="1990725"/>
            <a:ext cx="8687254" cy="3781425"/>
          </a:xfrm>
        </p:spPr>
        <p:txBody>
          <a:bodyPr>
            <a:normAutofit/>
          </a:bodyPr>
          <a:lstStyle/>
          <a:p>
            <a:pPr>
              <a:buFont typeface="Wingdings" panose="05000000000000000000" pitchFamily="2" charset="2"/>
              <a:buChar char="v"/>
            </a:pPr>
            <a:r>
              <a:rPr lang="en-US" sz="2400" dirty="0">
                <a:solidFill>
                  <a:srgbClr val="002060"/>
                </a:solidFill>
              </a:rPr>
              <a:t>Considering the boundary activities the first point is our travel packages are predefined. </a:t>
            </a:r>
            <a:endParaRPr lang="en-US" sz="2400" dirty="0" smtClean="0">
              <a:solidFill>
                <a:srgbClr val="002060"/>
              </a:solidFill>
            </a:endParaRPr>
          </a:p>
          <a:p>
            <a:pPr>
              <a:buFont typeface="Wingdings" panose="05000000000000000000" pitchFamily="2" charset="2"/>
              <a:buChar char="v"/>
            </a:pPr>
            <a:r>
              <a:rPr lang="en-US" sz="2400" dirty="0" smtClean="0">
                <a:solidFill>
                  <a:srgbClr val="002060"/>
                </a:solidFill>
              </a:rPr>
              <a:t>Users </a:t>
            </a:r>
            <a:r>
              <a:rPr lang="en-US" sz="2400" dirty="0">
                <a:solidFill>
                  <a:srgbClr val="002060"/>
                </a:solidFill>
              </a:rPr>
              <a:t>can select travel packages according to their preferences. </a:t>
            </a:r>
            <a:endParaRPr lang="en-US" sz="2400" dirty="0" smtClean="0">
              <a:solidFill>
                <a:srgbClr val="002060"/>
              </a:solidFill>
            </a:endParaRPr>
          </a:p>
          <a:p>
            <a:pPr>
              <a:buFont typeface="Wingdings" panose="05000000000000000000" pitchFamily="2" charset="2"/>
              <a:buChar char="v"/>
            </a:pPr>
            <a:r>
              <a:rPr lang="en-US" sz="2400" dirty="0" smtClean="0">
                <a:solidFill>
                  <a:srgbClr val="002060"/>
                </a:solidFill>
              </a:rPr>
              <a:t>So </a:t>
            </a:r>
            <a:r>
              <a:rPr lang="en-US" sz="2400" dirty="0">
                <a:solidFill>
                  <a:srgbClr val="002060"/>
                </a:solidFill>
              </a:rPr>
              <a:t>the user can’t select the hotel, guide, or vehicle according to his wish. </a:t>
            </a:r>
            <a:endParaRPr lang="en-US" sz="2400" dirty="0" smtClean="0">
              <a:solidFill>
                <a:srgbClr val="002060"/>
              </a:solidFill>
            </a:endParaRPr>
          </a:p>
          <a:p>
            <a:pPr>
              <a:buFont typeface="Wingdings" panose="05000000000000000000" pitchFamily="2" charset="2"/>
              <a:buChar char="v"/>
            </a:pPr>
            <a:r>
              <a:rPr lang="en-US" sz="2400" dirty="0" smtClean="0">
                <a:solidFill>
                  <a:srgbClr val="002060"/>
                </a:solidFill>
              </a:rPr>
              <a:t>Instead</a:t>
            </a:r>
            <a:r>
              <a:rPr lang="en-US" sz="2400" dirty="0">
                <a:solidFill>
                  <a:srgbClr val="002060"/>
                </a:solidFill>
              </a:rPr>
              <a:t>, the admin will select the hotel, guide, and vehicle according to the user requirements and the price of the travel package. And also users will be able to put comments, send messages, search travel packages, and view destinations. </a:t>
            </a:r>
            <a:endParaRPr lang="en-US" sz="2400" dirty="0" smtClean="0">
              <a:solidFill>
                <a:srgbClr val="00206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5849" y="3394461"/>
            <a:ext cx="1714500" cy="2667000"/>
          </a:xfrm>
          <a:prstGeom prst="rect">
            <a:avLst/>
          </a:prstGeom>
        </p:spPr>
      </p:pic>
    </p:spTree>
    <p:extLst>
      <p:ext uri="{BB962C8B-B14F-4D97-AF65-F5344CB8AC3E}">
        <p14:creationId xmlns:p14="http://schemas.microsoft.com/office/powerpoint/2010/main" val="931939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3965" y="3621194"/>
            <a:ext cx="2028825" cy="2247900"/>
          </a:xfrm>
          <a:prstGeom prst="rect">
            <a:avLst/>
          </a:prstGeom>
        </p:spPr>
      </p:pic>
      <p:sp>
        <p:nvSpPr>
          <p:cNvPr id="6" name="TextBox 5"/>
          <p:cNvSpPr txBox="1"/>
          <p:nvPr/>
        </p:nvSpPr>
        <p:spPr>
          <a:xfrm>
            <a:off x="1051133" y="1598064"/>
            <a:ext cx="10340411" cy="369332"/>
          </a:xfrm>
          <a:prstGeom prst="rect">
            <a:avLst/>
          </a:prstGeom>
          <a:solidFill>
            <a:schemeClr val="bg1"/>
          </a:solidFill>
        </p:spPr>
        <p:txBody>
          <a:bodyPr wrap="square" rtlCol="0">
            <a:spAutoFit/>
          </a:bodyPr>
          <a:lstStyle/>
          <a:p>
            <a:endParaRPr lang="en-US" dirty="0"/>
          </a:p>
        </p:txBody>
      </p:sp>
      <p:sp>
        <p:nvSpPr>
          <p:cNvPr id="4" name="Content Placeholder 3"/>
          <p:cNvSpPr>
            <a:spLocks noGrp="1"/>
          </p:cNvSpPr>
          <p:nvPr>
            <p:ph idx="1"/>
          </p:nvPr>
        </p:nvSpPr>
        <p:spPr>
          <a:xfrm>
            <a:off x="840906" y="632230"/>
            <a:ext cx="9285860" cy="4273055"/>
          </a:xfrm>
        </p:spPr>
        <p:txBody>
          <a:bodyPr>
            <a:normAutofit/>
          </a:bodyPr>
          <a:lstStyle/>
          <a:p>
            <a:pPr>
              <a:buFont typeface="Wingdings" panose="05000000000000000000" pitchFamily="2" charset="2"/>
              <a:buChar char="v"/>
            </a:pPr>
            <a:r>
              <a:rPr lang="en-US" sz="2400" dirty="0" smtClean="0">
                <a:solidFill>
                  <a:srgbClr val="002060"/>
                </a:solidFill>
              </a:rPr>
              <a:t>The administrator has the authority to add, update, and delete the travel packages, categories, subcategories, and destinations. </a:t>
            </a:r>
          </a:p>
          <a:p>
            <a:pPr>
              <a:buFont typeface="Wingdings" panose="05000000000000000000" pitchFamily="2" charset="2"/>
              <a:buChar char="v"/>
            </a:pPr>
            <a:r>
              <a:rPr lang="en-US" sz="2400" dirty="0" smtClean="0">
                <a:solidFill>
                  <a:srgbClr val="002060"/>
                </a:solidFill>
              </a:rPr>
              <a:t>The administrator can view the messages which are sent by users. But he uses the manual process to react to those massages. </a:t>
            </a:r>
          </a:p>
          <a:p>
            <a:pPr>
              <a:buFont typeface="Wingdings" panose="05000000000000000000" pitchFamily="2" charset="2"/>
              <a:buChar char="v"/>
            </a:pPr>
            <a:r>
              <a:rPr lang="en-US" sz="2400" dirty="0" smtClean="0">
                <a:solidFill>
                  <a:srgbClr val="002060"/>
                </a:solidFill>
              </a:rPr>
              <a:t>User, Hotel, Vehicle, and Guide accounts have the authority to change passwords, update and delete their accounts. </a:t>
            </a:r>
          </a:p>
          <a:p>
            <a:pPr>
              <a:buFont typeface="Wingdings" panose="05000000000000000000" pitchFamily="2" charset="2"/>
              <a:buChar char="v"/>
            </a:pPr>
            <a:r>
              <a:rPr lang="en-US" sz="2400" dirty="0" smtClean="0">
                <a:solidFill>
                  <a:srgbClr val="002060"/>
                </a:solidFill>
              </a:rPr>
              <a:t>The hotel can update availability by changing the number </a:t>
            </a:r>
            <a:r>
              <a:rPr lang="en-US" sz="2400" dirty="0" smtClean="0">
                <a:solidFill>
                  <a:srgbClr val="002060"/>
                </a:solidFill>
              </a:rPr>
              <a:t>of unavailable rooms </a:t>
            </a:r>
            <a:r>
              <a:rPr lang="en-US" sz="2400" dirty="0" smtClean="0">
                <a:solidFill>
                  <a:srgbClr val="002060"/>
                </a:solidFill>
              </a:rPr>
              <a:t>based on the room’s </a:t>
            </a:r>
            <a:r>
              <a:rPr lang="en-US" sz="2400" dirty="0" smtClean="0">
                <a:solidFill>
                  <a:srgbClr val="002060"/>
                </a:solidFill>
              </a:rPr>
              <a:t>type. </a:t>
            </a:r>
            <a:r>
              <a:rPr lang="en-US" sz="2400" dirty="0" smtClean="0">
                <a:solidFill>
                  <a:srgbClr val="002060"/>
                </a:solidFill>
              </a:rPr>
              <a:t>The Vehicle and the Guide accounts can update </a:t>
            </a:r>
            <a:r>
              <a:rPr lang="en-US" sz="2400" dirty="0" smtClean="0">
                <a:solidFill>
                  <a:srgbClr val="002060"/>
                </a:solidFill>
              </a:rPr>
              <a:t>their unavailable dates.</a:t>
            </a:r>
          </a:p>
          <a:p>
            <a:pPr>
              <a:buFont typeface="Wingdings" panose="05000000000000000000" pitchFamily="2" charset="2"/>
              <a:buChar char="v"/>
            </a:pPr>
            <a:r>
              <a:rPr lang="en-US" sz="2400" dirty="0" smtClean="0">
                <a:solidFill>
                  <a:srgbClr val="002060"/>
                </a:solidFill>
              </a:rPr>
              <a:t> </a:t>
            </a:r>
            <a:r>
              <a:rPr lang="en-US" sz="2400" dirty="0" smtClean="0">
                <a:solidFill>
                  <a:srgbClr val="002060"/>
                </a:solidFill>
              </a:rPr>
              <a:t>We are going to use a sandbox for the payments.</a:t>
            </a:r>
          </a:p>
          <a:p>
            <a:pPr>
              <a:buFont typeface="Wingdings" panose="05000000000000000000" pitchFamily="2" charset="2"/>
              <a:buChar char="v"/>
            </a:pPr>
            <a:endParaRPr lang="en-US" sz="2400" dirty="0" smtClean="0"/>
          </a:p>
          <a:p>
            <a:endParaRPr lang="en-US" sz="2400" dirty="0"/>
          </a:p>
        </p:txBody>
      </p:sp>
    </p:spTree>
    <p:extLst>
      <p:ext uri="{BB962C8B-B14F-4D97-AF65-F5344CB8AC3E}">
        <p14:creationId xmlns:p14="http://schemas.microsoft.com/office/powerpoint/2010/main" val="41257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51133" y="1598064"/>
            <a:ext cx="10340411" cy="369332"/>
          </a:xfrm>
          <a:prstGeom prst="rect">
            <a:avLst/>
          </a:prstGeom>
          <a:solidFill>
            <a:schemeClr val="bg1"/>
          </a:solidFill>
        </p:spPr>
        <p:txBody>
          <a:bodyPr wrap="square" rtlCol="0">
            <a:spAutoFit/>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2026" y="3835313"/>
            <a:ext cx="2143125" cy="2143125"/>
          </a:xfrm>
          <a:prstGeom prst="rect">
            <a:avLst/>
          </a:prstGeom>
        </p:spPr>
      </p:pic>
      <p:sp>
        <p:nvSpPr>
          <p:cNvPr id="3" name="Content Placeholder 2"/>
          <p:cNvSpPr>
            <a:spLocks noGrp="1"/>
          </p:cNvSpPr>
          <p:nvPr>
            <p:ph idx="1"/>
          </p:nvPr>
        </p:nvSpPr>
        <p:spPr>
          <a:xfrm>
            <a:off x="1051133" y="974063"/>
            <a:ext cx="9861846" cy="4023360"/>
          </a:xfrm>
        </p:spPr>
        <p:txBody>
          <a:bodyPr>
            <a:normAutofit/>
          </a:bodyPr>
          <a:lstStyle/>
          <a:p>
            <a:pPr>
              <a:buFont typeface="Wingdings" panose="05000000000000000000" pitchFamily="2" charset="2"/>
              <a:buChar char="v"/>
            </a:pPr>
            <a:r>
              <a:rPr lang="en-US" sz="2400" dirty="0">
                <a:solidFill>
                  <a:srgbClr val="002060"/>
                </a:solidFill>
              </a:rPr>
              <a:t>Considering the out of boundary activities, we are not implementing the payment gateway for the payments</a:t>
            </a:r>
            <a:r>
              <a:rPr lang="en-US" sz="2400" dirty="0" smtClean="0">
                <a:solidFill>
                  <a:srgbClr val="002060"/>
                </a:solidFill>
              </a:rPr>
              <a:t>.</a:t>
            </a:r>
          </a:p>
          <a:p>
            <a:pPr>
              <a:buFont typeface="Wingdings" panose="05000000000000000000" pitchFamily="2" charset="2"/>
              <a:buChar char="v"/>
            </a:pPr>
            <a:r>
              <a:rPr lang="en-US" sz="2400" dirty="0" smtClean="0">
                <a:solidFill>
                  <a:srgbClr val="002060"/>
                </a:solidFill>
              </a:rPr>
              <a:t>And </a:t>
            </a:r>
            <a:r>
              <a:rPr lang="en-US" sz="2400" dirty="0">
                <a:solidFill>
                  <a:srgbClr val="002060"/>
                </a:solidFill>
              </a:rPr>
              <a:t>the administrator doesn’t use the system to organize the journeys. </a:t>
            </a:r>
            <a:r>
              <a:rPr lang="en-US" sz="2400" dirty="0" smtClean="0">
                <a:solidFill>
                  <a:srgbClr val="002060"/>
                </a:solidFill>
              </a:rPr>
              <a:t>He </a:t>
            </a:r>
            <a:r>
              <a:rPr lang="en-US" sz="2400" dirty="0">
                <a:solidFill>
                  <a:srgbClr val="002060"/>
                </a:solidFill>
              </a:rPr>
              <a:t>manually contacts the available hotels, guides, and vehicles according to the user requirements</a:t>
            </a:r>
            <a:r>
              <a:rPr lang="en-US" sz="2400" dirty="0" smtClean="0">
                <a:solidFill>
                  <a:srgbClr val="002060"/>
                </a:solidFill>
              </a:rPr>
              <a:t>.</a:t>
            </a:r>
          </a:p>
          <a:p>
            <a:pPr>
              <a:buFont typeface="Wingdings" panose="05000000000000000000" pitchFamily="2" charset="2"/>
              <a:buChar char="v"/>
            </a:pPr>
            <a:r>
              <a:rPr lang="en-US" sz="2400" dirty="0" smtClean="0">
                <a:solidFill>
                  <a:srgbClr val="002060"/>
                </a:solidFill>
              </a:rPr>
              <a:t> </a:t>
            </a:r>
            <a:r>
              <a:rPr lang="en-US" sz="2400" dirty="0">
                <a:solidFill>
                  <a:srgbClr val="002060"/>
                </a:solidFill>
              </a:rPr>
              <a:t>And also the administrator doesn’t use the system to react to the user messages. </a:t>
            </a:r>
          </a:p>
          <a:p>
            <a:pPr>
              <a:buFont typeface="Wingdings" panose="05000000000000000000" pitchFamily="2" charset="2"/>
              <a:buChar char="v"/>
            </a:pPr>
            <a:endParaRPr lang="en-US" sz="2400" dirty="0">
              <a:solidFill>
                <a:srgbClr val="002060"/>
              </a:solidFill>
            </a:endParaRPr>
          </a:p>
        </p:txBody>
      </p:sp>
    </p:spTree>
    <p:extLst>
      <p:ext uri="{BB962C8B-B14F-4D97-AF65-F5344CB8AC3E}">
        <p14:creationId xmlns:p14="http://schemas.microsoft.com/office/powerpoint/2010/main" val="1912117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5958" y="2586308"/>
            <a:ext cx="8183843" cy="1015663"/>
          </a:xfrm>
          <a:prstGeom prst="rect">
            <a:avLst/>
          </a:prstGeom>
        </p:spPr>
        <p:txBody>
          <a:bodyPr wrap="none">
            <a:spAutoFit/>
          </a:bodyPr>
          <a:lstStyle/>
          <a:p>
            <a:r>
              <a:rPr lang="en-US" sz="6000" b="1" dirty="0" smtClean="0">
                <a:solidFill>
                  <a:srgbClr val="002060"/>
                </a:solidFill>
              </a:rPr>
              <a:t>Functional Requirements</a:t>
            </a:r>
            <a:endParaRPr lang="en-US" sz="6000" b="1" dirty="0">
              <a:solidFill>
                <a:srgbClr val="002060"/>
              </a:solidFill>
            </a:endParaRPr>
          </a:p>
        </p:txBody>
      </p:sp>
    </p:spTree>
    <p:extLst>
      <p:ext uri="{BB962C8B-B14F-4D97-AF65-F5344CB8AC3E}">
        <p14:creationId xmlns:p14="http://schemas.microsoft.com/office/powerpoint/2010/main" val="438086186"/>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617</TotalTime>
  <Words>2082</Words>
  <Application>Microsoft Office PowerPoint</Application>
  <PresentationFormat>Widescreen</PresentationFormat>
  <Paragraphs>408</Paragraphs>
  <Slides>46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Calibri</vt:lpstr>
      <vt:lpstr>Calibri Light</vt:lpstr>
      <vt:lpstr>Freestyle Script</vt:lpstr>
      <vt:lpstr>Gabriola</vt:lpstr>
      <vt:lpstr>Latha</vt:lpstr>
      <vt:lpstr>Symbol</vt:lpstr>
      <vt:lpstr>Times New Roman</vt:lpstr>
      <vt:lpstr>Wingdings</vt:lpstr>
      <vt:lpstr>Retrospect</vt:lpstr>
      <vt:lpstr>PowerPoint Presentation</vt:lpstr>
      <vt:lpstr>Group Members</vt:lpstr>
      <vt:lpstr>PowerPoint Presentation</vt:lpstr>
      <vt:lpstr>Introduction</vt:lpstr>
      <vt:lpstr>PowerPoint Presentation</vt:lpstr>
      <vt:lpstr>Revised Scope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Architecture </vt:lpstr>
      <vt:lpstr>PowerPoint Presentation</vt:lpstr>
      <vt:lpstr>System Architecture</vt:lpstr>
      <vt:lpstr>PowerPoint Presentation</vt:lpstr>
      <vt:lpstr>PowerPoint Presentation</vt:lpstr>
      <vt:lpstr>PowerPoint Presentation</vt:lpstr>
      <vt:lpstr>Progress</vt:lpstr>
      <vt:lpstr>Remaining works</vt:lpstr>
      <vt:lpstr>Experienced  &amp;  learned technologies</vt:lpstr>
      <vt:lpstr>Experiences </vt:lpstr>
      <vt:lpstr>PowerPoint Presentation</vt:lpstr>
      <vt:lpstr>Technologies used</vt:lpstr>
      <vt:lpstr>PowerPoint Presentation</vt:lpstr>
      <vt:lpstr>PowerPoint Presentation</vt:lpstr>
      <vt:lpstr>Quality Assurance</vt:lpstr>
      <vt:lpstr>External Quality</vt:lpstr>
      <vt:lpstr>PowerPoint Presentation</vt:lpstr>
      <vt:lpstr>PowerPoint Presentation</vt:lpstr>
      <vt:lpstr>Internal Quality</vt:lpstr>
      <vt:lpstr>PowerPoint Presentation</vt:lpstr>
      <vt:lpstr>PowerPoint Presentation</vt:lpstr>
      <vt:lpstr>PowerPoint Presentation</vt:lpstr>
      <vt:lpstr>PowerPoint Presentation</vt:lpstr>
      <vt:lpstr>Testing Process</vt:lpstr>
      <vt:lpstr>PowerPoint Presentation</vt:lpstr>
      <vt:lpstr>Development plan</vt:lpstr>
      <vt:lpstr>PowerPoint Presentation</vt:lpstr>
      <vt:lpstr>Deployment plan</vt:lpstr>
      <vt:lpstr>Thank You.</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asini pathmila</dc:creator>
  <cp:lastModifiedBy>Asini Pathmila</cp:lastModifiedBy>
  <cp:revision>52</cp:revision>
  <dcterms:created xsi:type="dcterms:W3CDTF">2020-11-08T14:43:10Z</dcterms:created>
  <dcterms:modified xsi:type="dcterms:W3CDTF">2020-11-17T06:35:37Z</dcterms:modified>
</cp:coreProperties>
</file>