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sldIdLst>
    <p:sldId id="256" r:id="rId2"/>
    <p:sldId id="260" r:id="rId3"/>
    <p:sldId id="257" r:id="rId4"/>
    <p:sldId id="285" r:id="rId5"/>
    <p:sldId id="258" r:id="rId6"/>
    <p:sldId id="259" r:id="rId7"/>
    <p:sldId id="279" r:id="rId8"/>
    <p:sldId id="280" r:id="rId9"/>
    <p:sldId id="261" r:id="rId10"/>
    <p:sldId id="262" r:id="rId11"/>
    <p:sldId id="263" r:id="rId12"/>
    <p:sldId id="264" r:id="rId13"/>
    <p:sldId id="281" r:id="rId14"/>
    <p:sldId id="272" r:id="rId15"/>
    <p:sldId id="265" r:id="rId16"/>
    <p:sldId id="267" r:id="rId17"/>
    <p:sldId id="266" r:id="rId18"/>
    <p:sldId id="268" r:id="rId19"/>
    <p:sldId id="270" r:id="rId20"/>
    <p:sldId id="269" r:id="rId21"/>
    <p:sldId id="271" r:id="rId22"/>
    <p:sldId id="273" r:id="rId23"/>
    <p:sldId id="274" r:id="rId24"/>
    <p:sldId id="275" r:id="rId25"/>
    <p:sldId id="276" r:id="rId26"/>
    <p:sldId id="277" r:id="rId27"/>
    <p:sldId id="282" r:id="rId28"/>
    <p:sldId id="283" r:id="rId29"/>
    <p:sldId id="284" r:id="rId30"/>
    <p:sldId id="278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3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44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72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3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43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7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2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EA9B-8D4A-49FA-BD17-DC5BC5F165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44CF27-585F-40FE-B17F-586EFB34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4452" r="4571" b="4691"/>
          <a:stretch/>
        </p:blipFill>
        <p:spPr>
          <a:xfrm>
            <a:off x="1683946" y="2171079"/>
            <a:ext cx="1928388" cy="1940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0558" y="2356546"/>
            <a:ext cx="7351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Freestyle Script" panose="030804020302050B0404" pitchFamily="66" charset="0"/>
                <a:cs typeface="Arial" panose="020B0604020202020204" pitchFamily="34" charset="0"/>
              </a:rPr>
              <a:t>  Easy Travels</a:t>
            </a:r>
            <a:endParaRPr lang="en-US" sz="9600" b="1" dirty="0">
              <a:ln w="1270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innerShdw blurRad="114300">
                  <a:prstClr val="black"/>
                </a:innerShdw>
              </a:effectLst>
              <a:latin typeface="Freestyle Script" panose="030804020302050B0404" pitchFamily="66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1992" y="3588452"/>
            <a:ext cx="424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briola" panose="04040605051002020D02" pitchFamily="82" charset="0"/>
              </a:rPr>
              <a:t>       The best solution for your journey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68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Description of the Component Diagram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74"/>
            <a:ext cx="9727194" cy="4961299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sz="2000" dirty="0" smtClean="0"/>
              <a:t>There are five main actors in our system. Admin, User, Hotel, Guide and Vehicle. Therefore these actors are the main components of this component diagram.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000" dirty="0" smtClean="0"/>
              <a:t>When we consider these five main components requires following services.</a:t>
            </a:r>
          </a:p>
          <a:p>
            <a:pPr marL="1257300" lvl="2" indent="-342900" algn="just">
              <a:lnSpc>
                <a:spcPct val="100000"/>
              </a:lnSpc>
            </a:pPr>
            <a:r>
              <a:rPr lang="en-US" sz="1600" dirty="0" smtClean="0"/>
              <a:t>User component – Booking Management, Payment Management, Account Management</a:t>
            </a:r>
          </a:p>
          <a:p>
            <a:pPr marL="1257300" lvl="2" indent="-342900" algn="just">
              <a:lnSpc>
                <a:spcPct val="100000"/>
              </a:lnSpc>
            </a:pPr>
            <a:r>
              <a:rPr lang="en-US" sz="1600" dirty="0" smtClean="0"/>
              <a:t>Admin component – Account Management, Package Management, Report Management</a:t>
            </a:r>
          </a:p>
          <a:p>
            <a:pPr marL="1257300" lvl="2" indent="-342900" algn="just">
              <a:lnSpc>
                <a:spcPct val="100000"/>
              </a:lnSpc>
            </a:pPr>
            <a:r>
              <a:rPr lang="en-US" sz="1600" dirty="0" smtClean="0"/>
              <a:t>Hotel component – Account Management</a:t>
            </a:r>
          </a:p>
          <a:p>
            <a:pPr marL="1257300" lvl="2" indent="-342900" algn="just">
              <a:lnSpc>
                <a:spcPct val="100000"/>
              </a:lnSpc>
            </a:pPr>
            <a:r>
              <a:rPr lang="en-US" sz="1600" dirty="0" smtClean="0"/>
              <a:t>Vehicle component – Account Management</a:t>
            </a:r>
          </a:p>
          <a:p>
            <a:pPr marL="1257300" lvl="2" indent="-342900" algn="just">
              <a:lnSpc>
                <a:spcPct val="100000"/>
              </a:lnSpc>
            </a:pPr>
            <a:r>
              <a:rPr lang="en-US" sz="1600" dirty="0" smtClean="0"/>
              <a:t>Guide component – Account Management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000" dirty="0" smtClean="0"/>
              <a:t>When we consider about the Booking Management it provides services to the User.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000" dirty="0" smtClean="0"/>
              <a:t>Then if we consider about the Payment Management it provides services to the User.</a:t>
            </a:r>
          </a:p>
          <a:p>
            <a:pPr marL="342900" indent="-34290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907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2995"/>
            <a:ext cx="9021024" cy="4351338"/>
          </a:xfrm>
        </p:spPr>
        <p:txBody>
          <a:bodyPr>
            <a:noAutofit/>
          </a:bodyPr>
          <a:lstStyle/>
          <a:p>
            <a:pPr marL="342900" indent="-342900" algn="just"/>
            <a:r>
              <a:rPr lang="en-US" sz="2000" dirty="0" smtClean="0"/>
              <a:t>Now if we consider about Account Management it provides the services to the all the actors in this system like User, Admin, Hotel, Vehicle and the Guide.</a:t>
            </a:r>
          </a:p>
          <a:p>
            <a:pPr marL="342900" indent="-342900" algn="just"/>
            <a:r>
              <a:rPr lang="en-US" sz="2000" dirty="0" smtClean="0"/>
              <a:t>When we consider the Package Management and the Report Management they provide services to the Admin.</a:t>
            </a:r>
          </a:p>
          <a:p>
            <a:pPr marL="342900" indent="-342900" algn="just"/>
            <a:r>
              <a:rPr lang="en-US" sz="2000" dirty="0" smtClean="0"/>
              <a:t>Booking Management, Account Management, Package Management and Report Management requires the services from Security and Persistence components.</a:t>
            </a:r>
          </a:p>
          <a:p>
            <a:pPr marL="342900" indent="-342900" algn="just"/>
            <a:r>
              <a:rPr lang="en-US" sz="2000" dirty="0" smtClean="0"/>
              <a:t>As the same security and Persistence components provide their service to the all the below management component.</a:t>
            </a:r>
          </a:p>
          <a:p>
            <a:pPr marL="342900" indent="-342900" algn="just"/>
            <a:r>
              <a:rPr lang="en-US" sz="2000" dirty="0" smtClean="0"/>
              <a:t>And also Security and persistence component requires the services from the Database and as soon as possible database provides to service to this through database connector.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4054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Work Load Distribution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User functionalities	 </a:t>
            </a:r>
            <a:r>
              <a:rPr lang="en-US" sz="2800" dirty="0" smtClean="0"/>
              <a:t>    – </a:t>
            </a:r>
            <a:r>
              <a:rPr lang="en-US" sz="2800" dirty="0"/>
              <a:t>	By Asini</a:t>
            </a:r>
          </a:p>
          <a:p>
            <a:pPr marL="0" indent="0">
              <a:buNone/>
            </a:pPr>
            <a:r>
              <a:rPr lang="en-US" sz="2800" dirty="0" smtClean="0"/>
              <a:t>Admin functionalities	 – 	By Asini</a:t>
            </a:r>
          </a:p>
          <a:p>
            <a:pPr marL="0" lvl="5" indent="0">
              <a:spcBef>
                <a:spcPts val="1000"/>
              </a:spcBef>
              <a:buNone/>
            </a:pPr>
            <a:r>
              <a:rPr lang="en-US" sz="2800" dirty="0" smtClean="0"/>
              <a:t>Hotel functionalities	 – 	By </a:t>
            </a:r>
            <a:r>
              <a:rPr lang="en-US" sz="2800" dirty="0" err="1" smtClean="0"/>
              <a:t>Ruwanthi</a:t>
            </a:r>
            <a:endParaRPr lang="en-US" sz="2800" dirty="0" smtClean="0"/>
          </a:p>
          <a:p>
            <a:pPr marL="0" lvl="5" indent="0">
              <a:spcBef>
                <a:spcPts val="1000"/>
              </a:spcBef>
              <a:buNone/>
            </a:pPr>
            <a:r>
              <a:rPr lang="en-US" sz="2800" dirty="0" smtClean="0"/>
              <a:t>Guide functionalities	 – 	By </a:t>
            </a:r>
            <a:r>
              <a:rPr lang="en-US" sz="2800" dirty="0" err="1" smtClean="0"/>
              <a:t>Hansaka</a:t>
            </a:r>
            <a:endParaRPr lang="en-US" sz="2800" dirty="0" smtClean="0"/>
          </a:p>
          <a:p>
            <a:pPr marL="0" lvl="5" indent="0">
              <a:spcBef>
                <a:spcPts val="1000"/>
              </a:spcBef>
              <a:buNone/>
            </a:pPr>
            <a:r>
              <a:rPr lang="en-US" sz="2800" dirty="0" smtClean="0"/>
              <a:t>Vehicle functionalities  – 	By </a:t>
            </a:r>
            <a:r>
              <a:rPr lang="en-US" sz="2800" dirty="0" err="1" smtClean="0"/>
              <a:t>Sachini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16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12" y="1436312"/>
            <a:ext cx="8596668" cy="3880773"/>
          </a:xfrm>
        </p:spPr>
        <p:txBody>
          <a:bodyPr/>
          <a:lstStyle/>
          <a:p>
            <a:r>
              <a:rPr lang="en-US" dirty="0" smtClean="0"/>
              <a:t>Considering the our system we can introduce five main actors.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7"/>
          <a:stretch/>
        </p:blipFill>
        <p:spPr>
          <a:xfrm>
            <a:off x="1164883" y="4466396"/>
            <a:ext cx="2396848" cy="167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1" y="1930400"/>
            <a:ext cx="1787340" cy="1787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84" y="2019692"/>
            <a:ext cx="1784667" cy="1784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05" y="4279253"/>
            <a:ext cx="1968687" cy="1692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9" y="2019692"/>
            <a:ext cx="1527575" cy="1840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132" y="4054607"/>
            <a:ext cx="9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3518" y="3996540"/>
            <a:ext cx="9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3890" y="4027162"/>
            <a:ext cx="9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80236" y="6076910"/>
            <a:ext cx="11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9651" y="6076910"/>
            <a:ext cx="9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9162" y="20128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B0F0"/>
                </a:solidFill>
              </a:rPr>
              <a:t>Functional </a:t>
            </a:r>
            <a:br>
              <a:rPr lang="en-US" sz="7200" b="1" dirty="0" smtClean="0">
                <a:solidFill>
                  <a:srgbClr val="00B0F0"/>
                </a:solidFill>
              </a:rPr>
            </a:br>
            <a:r>
              <a:rPr lang="en-US" sz="7200" b="1" dirty="0" smtClean="0">
                <a:solidFill>
                  <a:srgbClr val="00B0F0"/>
                </a:solidFill>
              </a:rPr>
              <a:t>Requirements</a:t>
            </a:r>
            <a:endParaRPr lang="en-US" sz="7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12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307" y="16594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Use case Diagram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13" y="828729"/>
            <a:ext cx="6128138" cy="5934210"/>
          </a:xfrm>
        </p:spPr>
      </p:pic>
    </p:spTree>
    <p:extLst>
      <p:ext uri="{BB962C8B-B14F-4D97-AF65-F5344CB8AC3E}">
        <p14:creationId xmlns:p14="http://schemas.microsoft.com/office/powerpoint/2010/main" val="2893153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Admin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30" y="501474"/>
            <a:ext cx="8133128" cy="58927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67" y="5082604"/>
            <a:ext cx="1968687" cy="16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5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User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5" y="187109"/>
            <a:ext cx="6082742" cy="65034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01" y="4424546"/>
            <a:ext cx="1527575" cy="18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30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Hotel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52" y="733330"/>
            <a:ext cx="8084271" cy="56156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333" y="4907748"/>
            <a:ext cx="1784667" cy="17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25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Vehicle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4" y="609600"/>
            <a:ext cx="7959064" cy="53712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7"/>
          <a:stretch/>
        </p:blipFill>
        <p:spPr>
          <a:xfrm>
            <a:off x="546367" y="5132519"/>
            <a:ext cx="1999834" cy="13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12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Group members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26" y="2083306"/>
            <a:ext cx="2049780" cy="21945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1" y="2071876"/>
            <a:ext cx="2050090" cy="2205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77" y="2111909"/>
            <a:ext cx="1756753" cy="2165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16" y="2022346"/>
            <a:ext cx="1950720" cy="225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721" y="5015620"/>
            <a:ext cx="214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Asini Pathmila Silva</a:t>
            </a:r>
          </a:p>
          <a:p>
            <a:pPr algn="ctr"/>
            <a:r>
              <a:rPr lang="en-US" b="1" dirty="0" smtClean="0"/>
              <a:t>18020798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29343" y="5015620"/>
            <a:ext cx="255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Ruwanthi</a:t>
            </a:r>
            <a:r>
              <a:rPr lang="en-US" b="1" dirty="0" smtClean="0"/>
              <a:t> </a:t>
            </a:r>
            <a:r>
              <a:rPr lang="en-US" b="1" dirty="0" err="1" smtClean="0"/>
              <a:t>Hemachandra</a:t>
            </a:r>
            <a:endParaRPr lang="en-US" b="1" dirty="0" smtClean="0"/>
          </a:p>
          <a:p>
            <a:pPr algn="ctr"/>
            <a:r>
              <a:rPr lang="en-US" b="1" dirty="0" smtClean="0"/>
              <a:t>18020291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63510" y="5015619"/>
            <a:ext cx="223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Hansaka</a:t>
            </a:r>
            <a:r>
              <a:rPr lang="en-US" b="1" dirty="0" smtClean="0"/>
              <a:t> </a:t>
            </a:r>
            <a:r>
              <a:rPr lang="en-US" b="1" dirty="0" err="1" smtClean="0"/>
              <a:t>Sandaruwan</a:t>
            </a:r>
            <a:endParaRPr lang="en-US" b="1" dirty="0" smtClean="0"/>
          </a:p>
          <a:p>
            <a:pPr algn="ctr"/>
            <a:r>
              <a:rPr lang="en-US" b="1" dirty="0" smtClean="0"/>
              <a:t>18020704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03735" y="5015619"/>
            <a:ext cx="223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Sachini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Maleesha</a:t>
            </a:r>
            <a:endParaRPr lang="en-US" b="1" dirty="0" smtClean="0"/>
          </a:p>
          <a:p>
            <a:pPr algn="ctr"/>
            <a:r>
              <a:rPr lang="en-US" b="1" dirty="0" smtClean="0"/>
              <a:t>18020356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7107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Guide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48" y="851026"/>
            <a:ext cx="7678181" cy="53530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86" y="4890883"/>
            <a:ext cx="1787340" cy="17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6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1124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B0F0"/>
                </a:solidFill>
              </a:rPr>
              <a:t>Non-Functional Requirements</a:t>
            </a:r>
            <a:endParaRPr lang="en-US" sz="7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9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368"/>
            <a:ext cx="10515600" cy="56065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Security</a:t>
            </a:r>
          </a:p>
          <a:p>
            <a:pPr lvl="1"/>
            <a:r>
              <a:rPr lang="en-US" sz="2000" dirty="0"/>
              <a:t>Required passwords should be longer than 12 characters. </a:t>
            </a:r>
          </a:p>
          <a:p>
            <a:pPr lvl="1"/>
            <a:r>
              <a:rPr lang="en-US" sz="2000" dirty="0"/>
              <a:t>Password recovery option</a:t>
            </a:r>
          </a:p>
          <a:p>
            <a:pPr lvl="1"/>
            <a:r>
              <a:rPr lang="en-US" sz="2000" dirty="0"/>
              <a:t>Password will save on the database in an encrypted manner.</a:t>
            </a:r>
          </a:p>
          <a:p>
            <a:pPr lvl="1"/>
            <a:r>
              <a:rPr lang="en-US" sz="2000" dirty="0"/>
              <a:t>The forms are validated with the required fields.</a:t>
            </a:r>
          </a:p>
          <a:p>
            <a:pPr lvl="1"/>
            <a:r>
              <a:rPr lang="en-US" sz="2000" dirty="0"/>
              <a:t>Data backup option (In </a:t>
            </a:r>
            <a:r>
              <a:rPr lang="en-US" sz="2000" dirty="0" err="1"/>
              <a:t>phpMyAdmin</a:t>
            </a:r>
            <a:r>
              <a:rPr lang="en-US" sz="2000" dirty="0"/>
              <a:t> database has an option to export data from the database</a:t>
            </a:r>
            <a:r>
              <a:rPr lang="en-US" sz="2000" dirty="0" smtClean="0"/>
              <a:t>.)</a:t>
            </a:r>
          </a:p>
          <a:p>
            <a:pPr marL="457200" lvl="1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Performance</a:t>
            </a:r>
            <a:endParaRPr lang="en-US" sz="2400" b="1" dirty="0" smtClean="0"/>
          </a:p>
          <a:p>
            <a:pPr lvl="1"/>
            <a:r>
              <a:rPr lang="en-US" sz="2000" dirty="0"/>
              <a:t>We can improve the performance of the website by speeding the process, decrease the response time, etc.</a:t>
            </a:r>
          </a:p>
          <a:p>
            <a:pPr lvl="1"/>
            <a:r>
              <a:rPr lang="en-US" sz="2000" dirty="0"/>
              <a:t>We use PHP programming language for back-end development. So because of that applications can be easily loaded over the slow internet and data speed.</a:t>
            </a:r>
          </a:p>
          <a:p>
            <a:pPr lvl="1"/>
            <a:r>
              <a:rPr lang="en-US" sz="2000" dirty="0"/>
              <a:t>We can use minify and combine files to reduce the size of each file as well as the total number of files. From that system's performance will be improved.</a:t>
            </a:r>
          </a:p>
          <a:p>
            <a:pPr lvl="1"/>
            <a:r>
              <a:rPr lang="en-US" sz="2000" dirty="0"/>
              <a:t>We can use session variables to pass data.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999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368"/>
            <a:ext cx="10515600" cy="5606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dirty="0" smtClean="0"/>
              <a:t>.   </a:t>
            </a:r>
            <a:r>
              <a:rPr lang="en-US" sz="2400" b="1" dirty="0" smtClean="0"/>
              <a:t>Usability</a:t>
            </a:r>
          </a:p>
          <a:p>
            <a:pPr lvl="1"/>
            <a:r>
              <a:rPr lang="en-US" sz="2000" dirty="0"/>
              <a:t>We are planning to give our website to chosen users to check whether it is usable or not. </a:t>
            </a:r>
          </a:p>
          <a:p>
            <a:pPr lvl="1"/>
            <a:r>
              <a:rPr lang="en-US" sz="2000" dirty="0"/>
              <a:t>From this testing, we can identify what the user thinks about our website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b="1" dirty="0" smtClean="0"/>
              <a:t>4.   User-friendliness</a:t>
            </a:r>
          </a:p>
          <a:p>
            <a:pPr lvl="1"/>
            <a:r>
              <a:rPr lang="en-US" sz="2000" dirty="0"/>
              <a:t>The proposed website can be accessed easily.</a:t>
            </a:r>
          </a:p>
          <a:p>
            <a:pPr lvl="1"/>
            <a:r>
              <a:rPr lang="en-US" sz="2000" dirty="0"/>
              <a:t>Users will find travel packages very easily. Because all the packages are divided into categories and subcategories.</a:t>
            </a:r>
          </a:p>
          <a:p>
            <a:pPr lvl="1"/>
            <a:r>
              <a:rPr lang="en-US" sz="2000" dirty="0"/>
              <a:t>Considering the clean and clear user interfaces, it will help the user to access and affect the website.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are planning to have user testing. So we can get an idea about how they feel about the user-friendliness of our website.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013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570368"/>
            <a:ext cx="10515600" cy="5606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5</a:t>
            </a:r>
            <a:r>
              <a:rPr lang="en-US" sz="2400" dirty="0" smtClean="0"/>
              <a:t>.   </a:t>
            </a:r>
            <a:r>
              <a:rPr lang="en-US" sz="2400" b="1" dirty="0" smtClean="0"/>
              <a:t>Portability</a:t>
            </a:r>
          </a:p>
          <a:p>
            <a:pPr lvl="1"/>
            <a:r>
              <a:rPr lang="en-US" sz="2000" dirty="0"/>
              <a:t>We are planning to implement our website responsively. So it will compatible with operating systems and also the mobiles.</a:t>
            </a:r>
          </a:p>
          <a:p>
            <a:pPr lvl="1"/>
            <a:r>
              <a:rPr lang="en-US" sz="2000" dirty="0"/>
              <a:t>So the can use any device to see a good output.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  Maintainability</a:t>
            </a:r>
          </a:p>
          <a:p>
            <a:pPr lvl="1"/>
            <a:r>
              <a:rPr lang="en-US" sz="2000" dirty="0"/>
              <a:t>We will use readable codes which can easily understand.</a:t>
            </a:r>
          </a:p>
          <a:p>
            <a:pPr lvl="1"/>
            <a:r>
              <a:rPr lang="en-US" sz="2000" dirty="0"/>
              <a:t>We will use comments to identify the source codes. So code can easily change.</a:t>
            </a:r>
          </a:p>
          <a:p>
            <a:pPr lvl="1"/>
            <a:r>
              <a:rPr lang="en-US" sz="2000" dirty="0"/>
              <a:t>We will use automated codes. That will make the code easy to compile.</a:t>
            </a:r>
          </a:p>
          <a:p>
            <a:pPr lvl="1"/>
            <a:r>
              <a:rPr lang="en-US" sz="2000" dirty="0"/>
              <a:t>We will use automated validation parts.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9804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B0F0"/>
                </a:solidFill>
              </a:rPr>
              <a:t>Technologies to be used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426"/>
            <a:ext cx="10515600" cy="4411537"/>
          </a:xfrm>
        </p:spPr>
        <p:txBody>
          <a:bodyPr>
            <a:normAutofit fontScale="55000" lnSpcReduction="20000"/>
          </a:bodyPr>
          <a:lstStyle/>
          <a:p>
            <a:r>
              <a:rPr lang="en-US" sz="3400" b="1" dirty="0"/>
              <a:t> </a:t>
            </a:r>
            <a:r>
              <a:rPr lang="en-US" sz="3400" b="1" dirty="0" smtClean="0"/>
              <a:t>Considering </a:t>
            </a:r>
            <a:r>
              <a:rPr lang="en-US" sz="3400" b="1" dirty="0"/>
              <a:t>Programming languages</a:t>
            </a:r>
          </a:p>
          <a:p>
            <a:pPr lvl="1"/>
            <a:r>
              <a:rPr lang="en-US" sz="2900" dirty="0"/>
              <a:t>We use HTML, CSS, JavaScript for front-end.</a:t>
            </a:r>
          </a:p>
          <a:p>
            <a:pPr lvl="1"/>
            <a:r>
              <a:rPr lang="en-US" sz="2900" dirty="0"/>
              <a:t>We use PHP Back-end.</a:t>
            </a:r>
          </a:p>
          <a:p>
            <a:pPr lvl="1"/>
            <a:r>
              <a:rPr lang="en-US" sz="2900" dirty="0"/>
              <a:t>We use MySQL for database.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sz="3400" b="1" dirty="0"/>
          </a:p>
          <a:p>
            <a:pPr lvl="0"/>
            <a:r>
              <a:rPr lang="en-US" sz="3400" b="1" dirty="0"/>
              <a:t>As the PHP software requirements we use</a:t>
            </a:r>
          </a:p>
          <a:p>
            <a:pPr lvl="1"/>
            <a:r>
              <a:rPr lang="en-US" sz="2900" dirty="0"/>
              <a:t>WAMP server [Microsoft Windows o/s, Apache MySQL PHP]</a:t>
            </a:r>
          </a:p>
          <a:p>
            <a:endParaRPr lang="en-US" sz="3400" b="1" dirty="0"/>
          </a:p>
          <a:p>
            <a:pPr lvl="0"/>
            <a:r>
              <a:rPr lang="en-US" sz="3400" b="1" dirty="0"/>
              <a:t>As the MySQL administrator tool we use</a:t>
            </a:r>
          </a:p>
          <a:p>
            <a:pPr lvl="1"/>
            <a:r>
              <a:rPr lang="en-US" sz="2900" dirty="0" err="1"/>
              <a:t>phpMyAdmin</a:t>
            </a: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sz="3400" b="1" dirty="0"/>
              <a:t>As the Diagram drawing tool we use </a:t>
            </a:r>
          </a:p>
          <a:p>
            <a:pPr lvl="1"/>
            <a:r>
              <a:rPr lang="en-US" sz="2900" dirty="0"/>
              <a:t>drow.io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7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139"/>
            <a:ext cx="10515600" cy="581482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600" b="1" dirty="0" smtClean="0"/>
              <a:t>As documentation tools we use</a:t>
            </a:r>
          </a:p>
          <a:p>
            <a:pPr lvl="1"/>
            <a:r>
              <a:rPr lang="en-US" sz="2200" dirty="0" smtClean="0"/>
              <a:t>Microsoft Word </a:t>
            </a:r>
          </a:p>
          <a:p>
            <a:pPr lvl="1"/>
            <a:r>
              <a:rPr lang="en-US" sz="2200" dirty="0" smtClean="0"/>
              <a:t>Microsoft Excel </a:t>
            </a:r>
          </a:p>
          <a:p>
            <a:pPr lvl="1"/>
            <a:endParaRPr lang="en-US" dirty="0" smtClean="0"/>
          </a:p>
          <a:p>
            <a:pPr lvl="0"/>
            <a:r>
              <a:rPr lang="en-US" sz="2600" b="1" dirty="0" smtClean="0"/>
              <a:t>As the Project management software we use</a:t>
            </a:r>
          </a:p>
          <a:p>
            <a:pPr lvl="1"/>
            <a:r>
              <a:rPr lang="en-US" sz="2200" dirty="0" smtClean="0"/>
              <a:t>Microsoft Project </a:t>
            </a:r>
          </a:p>
          <a:p>
            <a:pPr lvl="1"/>
            <a:r>
              <a:rPr lang="en-US" sz="2200" dirty="0" smtClean="0"/>
              <a:t>We use this to create Gantt chart and timeline</a:t>
            </a:r>
            <a:endParaRPr lang="en-US" dirty="0" smtClean="0"/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As text editing tools we use</a:t>
            </a:r>
          </a:p>
          <a:p>
            <a:pPr lvl="1"/>
            <a:r>
              <a:rPr lang="en-US" sz="2000" dirty="0" smtClean="0"/>
              <a:t>Visual Studio Code</a:t>
            </a:r>
          </a:p>
          <a:p>
            <a:pPr lvl="1"/>
            <a:r>
              <a:rPr lang="en-US" sz="2000" dirty="0" smtClean="0"/>
              <a:t>Notepad++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sz="2400" b="1" dirty="0" smtClean="0"/>
              <a:t>As the contribution platform we use</a:t>
            </a:r>
          </a:p>
          <a:p>
            <a:pPr lvl="1"/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33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151"/>
            <a:ext cx="8596668" cy="472909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Technology feasibility</a:t>
            </a:r>
          </a:p>
          <a:p>
            <a:pPr lvl="1"/>
            <a:r>
              <a:rPr lang="en-US" dirty="0" smtClean="0"/>
              <a:t>Technologies which are used by us, </a:t>
            </a:r>
            <a:r>
              <a:rPr lang="en-US" dirty="0"/>
              <a:t>is freely available and technical skills required are manageable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Front-end tools like HTML, CSS, JavaScript are easily compatible with our current hardware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Back-end language, PHP is stable as compared to other programming languages and platform-independent. </a:t>
            </a:r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sz="2000" b="1" dirty="0" smtClean="0"/>
              <a:t>Economic feasibility</a:t>
            </a:r>
          </a:p>
          <a:p>
            <a:pPr lvl="1"/>
            <a:r>
              <a:rPr lang="en-US" dirty="0" smtClean="0"/>
              <a:t>According </a:t>
            </a:r>
            <a:r>
              <a:rPr lang="en-US" dirty="0"/>
              <a:t>to our project, our development cost will be zero because we use open source software and freely available tools.</a:t>
            </a:r>
          </a:p>
          <a:p>
            <a:pPr lvl="1"/>
            <a:r>
              <a:rPr lang="en-US" dirty="0"/>
              <a:t>Now we will use the test mode of a payment gateway but when the website hosts we have to pay for the payment gateway.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2674"/>
            <a:ext cx="8596668" cy="1819746"/>
          </a:xfrm>
        </p:spPr>
        <p:txBody>
          <a:bodyPr>
            <a:normAutofit/>
          </a:bodyPr>
          <a:lstStyle/>
          <a:p>
            <a:r>
              <a:rPr lang="en-US" sz="2400" b="1" dirty="0"/>
              <a:t>Legal and Ethical </a:t>
            </a:r>
            <a:r>
              <a:rPr lang="en-US" sz="2400" b="1" dirty="0" smtClean="0"/>
              <a:t>feasibility</a:t>
            </a:r>
          </a:p>
          <a:p>
            <a:pPr lvl="1"/>
            <a:r>
              <a:rPr lang="en-US" sz="1800" dirty="0" smtClean="0"/>
              <a:t>When we consider our project we are using freely available tools and open-source software.</a:t>
            </a:r>
          </a:p>
          <a:p>
            <a:pPr lvl="1"/>
            <a:r>
              <a:rPr lang="en-US" sz="1800" dirty="0" smtClean="0"/>
              <a:t>Our system will not save the users’ sensitive data like credit card information.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633049"/>
            <a:ext cx="8596668" cy="229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Schedule </a:t>
            </a:r>
            <a:r>
              <a:rPr lang="en-US" sz="2400" b="1" dirty="0" smtClean="0"/>
              <a:t>feasibility</a:t>
            </a:r>
          </a:p>
          <a:p>
            <a:pPr lvl="1"/>
            <a:r>
              <a:rPr lang="en-US" sz="1800" dirty="0" smtClean="0"/>
              <a:t>We have one year to complete the project. So we are going to plan the project according to the following time line.</a:t>
            </a:r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2" y="3994387"/>
            <a:ext cx="11117654" cy="16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392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/>
              <a:t>Operational </a:t>
            </a:r>
            <a:r>
              <a:rPr lang="en-US" sz="2400" b="1" dirty="0" smtClean="0"/>
              <a:t>feasibility</a:t>
            </a:r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considering the proposed system, it will provide more benefits. </a:t>
            </a:r>
            <a:r>
              <a:rPr lang="en-US" sz="1800" dirty="0" smtClean="0"/>
              <a:t>If </a:t>
            </a:r>
            <a:r>
              <a:rPr lang="en-US" sz="1800" dirty="0"/>
              <a:t>the </a:t>
            </a:r>
            <a:r>
              <a:rPr lang="en-US" sz="1800" dirty="0" smtClean="0"/>
              <a:t>user plan a journey he </a:t>
            </a:r>
            <a:r>
              <a:rPr lang="en-US" sz="1800" dirty="0"/>
              <a:t>has to pay the cost separately. But in our scenario, the cost will be based on the travel package. So it is economically benefited for the user.</a:t>
            </a:r>
          </a:p>
          <a:p>
            <a:pPr lvl="1"/>
            <a:r>
              <a:rPr lang="en-US" sz="1800" dirty="0"/>
              <a:t>Not only the user, the other accounts hotel, guide, and the vehicle will also get benefits. If they are hiring themselves that will be a big cost more than they registered on this </a:t>
            </a:r>
            <a:r>
              <a:rPr lang="en-US" sz="1800" dirty="0" smtClean="0"/>
              <a:t>website. So </a:t>
            </a:r>
            <a:r>
              <a:rPr lang="en-US" sz="1800" dirty="0"/>
              <a:t>the only thing they have to do is change their availability on this website. So they will get advantages from our website.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5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Introduction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25" y="1471691"/>
            <a:ext cx="9754355" cy="491603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b="1" dirty="0"/>
              <a:t>Many people have to face some </a:t>
            </a:r>
            <a:r>
              <a:rPr lang="en-US" sz="2400" b="1" dirty="0" smtClean="0"/>
              <a:t>issues when they are organizing a journey. </a:t>
            </a:r>
          </a:p>
          <a:p>
            <a:pPr lvl="1"/>
            <a:r>
              <a:rPr lang="en-US" sz="2000" dirty="0"/>
              <a:t>The budget of the travel plan.</a:t>
            </a:r>
          </a:p>
          <a:p>
            <a:pPr lvl="1"/>
            <a:r>
              <a:rPr lang="en-US" sz="2000" dirty="0"/>
              <a:t>Finding hotel booking options that are relevant to their plan.</a:t>
            </a:r>
          </a:p>
          <a:p>
            <a:pPr lvl="1"/>
            <a:r>
              <a:rPr lang="en-US" sz="2000" dirty="0"/>
              <a:t>Finding a vehicle relevant to the number of travelers. </a:t>
            </a:r>
          </a:p>
          <a:p>
            <a:pPr lvl="1"/>
            <a:r>
              <a:rPr lang="en-US" sz="2000" dirty="0"/>
              <a:t>Having less knowledge about the places to visit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400" b="1" dirty="0" smtClean="0"/>
          </a:p>
          <a:p>
            <a:pPr lvl="0"/>
            <a:r>
              <a:rPr lang="en-US" sz="2400" b="1" dirty="0" smtClean="0"/>
              <a:t>Nowadays,</a:t>
            </a:r>
          </a:p>
          <a:p>
            <a:pPr lvl="1"/>
            <a:r>
              <a:rPr lang="en-US" sz="2200" dirty="0" smtClean="0"/>
              <a:t>People are using websites to plan their journeys.</a:t>
            </a:r>
          </a:p>
          <a:p>
            <a:pPr lvl="1"/>
            <a:r>
              <a:rPr lang="en-US" sz="2200" dirty="0"/>
              <a:t>T</a:t>
            </a:r>
            <a:r>
              <a:rPr lang="en-US" sz="2200" dirty="0" smtClean="0"/>
              <a:t>hose websites provide travel packages for various prices.</a:t>
            </a:r>
          </a:p>
          <a:p>
            <a:pPr lvl="1"/>
            <a:r>
              <a:rPr lang="en-US" sz="2200" dirty="0" smtClean="0"/>
              <a:t>The main problem is those packages are designed for targeting foreign people not for local people.</a:t>
            </a:r>
          </a:p>
          <a:p>
            <a:pPr lvl="1"/>
            <a:r>
              <a:rPr lang="en-US" sz="2200" dirty="0" smtClean="0"/>
              <a:t>So local people can’t think about those packages due to the budget.</a:t>
            </a:r>
            <a:endParaRPr lang="en-US" sz="22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4764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52" y="254701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THANK YOU</a:t>
            </a:r>
            <a:endParaRPr lang="en-US" sz="88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55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3620"/>
            <a:ext cx="8596668" cy="58575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Vehicle can’t be an actor make it as vehicle owner.</a:t>
            </a:r>
          </a:p>
          <a:p>
            <a:r>
              <a:rPr lang="en-US" dirty="0" smtClean="0"/>
              <a:t>Functional requirements can introduce using individual </a:t>
            </a:r>
            <a:r>
              <a:rPr lang="en-US" dirty="0" err="1" smtClean="0"/>
              <a:t>usecases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one Goal</a:t>
            </a:r>
            <a:r>
              <a:rPr lang="en-US" dirty="0"/>
              <a:t> </a:t>
            </a:r>
            <a:r>
              <a:rPr lang="en-US" dirty="0" smtClean="0"/>
              <a:t>and give others as objectives other</a:t>
            </a:r>
          </a:p>
          <a:p>
            <a:r>
              <a:rPr lang="en-US" dirty="0"/>
              <a:t>H</a:t>
            </a:r>
            <a:r>
              <a:rPr lang="en-US" dirty="0" smtClean="0"/>
              <a:t>ow do you make Packages. </a:t>
            </a:r>
          </a:p>
          <a:p>
            <a:r>
              <a:rPr lang="en-US" dirty="0" smtClean="0"/>
              <a:t>How do you get the agreements in hotels.</a:t>
            </a:r>
          </a:p>
          <a:p>
            <a:r>
              <a:rPr lang="en-US" dirty="0" smtClean="0"/>
              <a:t>User friendliness- Why you are telling as “</a:t>
            </a:r>
            <a:r>
              <a:rPr lang="en-US" dirty="0"/>
              <a:t>The proposed website can be accessed </a:t>
            </a:r>
            <a:r>
              <a:rPr lang="en-US" dirty="0" smtClean="0"/>
              <a:t>easily”</a:t>
            </a:r>
          </a:p>
          <a:p>
            <a:r>
              <a:rPr lang="en-US" dirty="0" smtClean="0"/>
              <a:t>How the Session variables can use in the performance part.</a:t>
            </a:r>
          </a:p>
          <a:p>
            <a:r>
              <a:rPr lang="en-US" dirty="0" smtClean="0"/>
              <a:t>What do you mean by Automated codes</a:t>
            </a:r>
          </a:p>
          <a:p>
            <a:r>
              <a:rPr lang="en-US" dirty="0" smtClean="0"/>
              <a:t>Who does make the packages </a:t>
            </a:r>
          </a:p>
          <a:p>
            <a:r>
              <a:rPr lang="en-US" dirty="0" smtClean="0"/>
              <a:t>How do you make the packages</a:t>
            </a:r>
          </a:p>
          <a:p>
            <a:r>
              <a:rPr lang="en-US" dirty="0" smtClean="0"/>
              <a:t>How you assume the Packages’ prices</a:t>
            </a:r>
          </a:p>
          <a:p>
            <a:r>
              <a:rPr lang="en-US" dirty="0" smtClean="0"/>
              <a:t>What are the Reports</a:t>
            </a:r>
          </a:p>
          <a:p>
            <a:r>
              <a:rPr lang="en-US" dirty="0" smtClean="0"/>
              <a:t>How you get to know those accounts are available or not-Available list</a:t>
            </a:r>
          </a:p>
          <a:p>
            <a:r>
              <a:rPr lang="en-US" dirty="0" smtClean="0"/>
              <a:t>Is there any relationship between guide and hotel? </a:t>
            </a:r>
          </a:p>
          <a:p>
            <a:r>
              <a:rPr lang="en-US" dirty="0" smtClean="0"/>
              <a:t>How do those accounts change availability-daily</a:t>
            </a:r>
          </a:p>
          <a:p>
            <a:r>
              <a:rPr lang="en-US" dirty="0" smtClean="0"/>
              <a:t>How you define hotels to the package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9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671" y="675820"/>
            <a:ext cx="8596668" cy="5625392"/>
          </a:xfrm>
        </p:spPr>
        <p:txBody>
          <a:bodyPr>
            <a:normAutofit/>
          </a:bodyPr>
          <a:lstStyle/>
          <a:p>
            <a:r>
              <a:rPr lang="en-US" sz="2400" b="1" dirty="0"/>
              <a:t>From the proposed website,</a:t>
            </a:r>
          </a:p>
          <a:p>
            <a:pPr lvl="1"/>
            <a:r>
              <a:rPr lang="en-US" sz="2000" dirty="0"/>
              <a:t>Provides predefined and categorized travel packages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If the user want to book a travel package, user </a:t>
            </a:r>
            <a:r>
              <a:rPr lang="en-US" sz="2000" dirty="0"/>
              <a:t>has to select the package, </a:t>
            </a:r>
            <a:r>
              <a:rPr lang="en-US" sz="2000" dirty="0" smtClean="0"/>
              <a:t>fill his personal details, </a:t>
            </a:r>
            <a:r>
              <a:rPr lang="en-US" sz="2000" dirty="0"/>
              <a:t>the number of travelers, and the number of rooms </a:t>
            </a:r>
            <a:r>
              <a:rPr lang="en-US" sz="2000" dirty="0" smtClean="0"/>
              <a:t>that he want.  </a:t>
            </a:r>
            <a:endParaRPr lang="en-US" sz="2000" dirty="0"/>
          </a:p>
          <a:p>
            <a:pPr lvl="1"/>
            <a:r>
              <a:rPr lang="en-US" sz="2000" dirty="0" smtClean="0"/>
              <a:t>According to the user requirements administrator will organize the journey.</a:t>
            </a:r>
          </a:p>
          <a:p>
            <a:pPr lvl="1"/>
            <a:r>
              <a:rPr lang="en-US" sz="2000" dirty="0" smtClean="0"/>
              <a:t> The another functionality that we are going to have is the registration of the Hotels</a:t>
            </a:r>
            <a:r>
              <a:rPr lang="en-US" sz="2000" dirty="0"/>
              <a:t>, guides and </a:t>
            </a:r>
            <a:r>
              <a:rPr lang="en-US" sz="2000" dirty="0" smtClean="0"/>
              <a:t>vehicles.</a:t>
            </a:r>
            <a:endParaRPr lang="en-US" sz="2000" dirty="0"/>
          </a:p>
          <a:p>
            <a:pPr lvl="1"/>
            <a:r>
              <a:rPr lang="en-US" sz="2000" dirty="0" smtClean="0"/>
              <a:t>So those accounts will find customers through our web site.</a:t>
            </a:r>
          </a:p>
          <a:p>
            <a:pPr lvl="1"/>
            <a:r>
              <a:rPr lang="en-US" sz="2000" dirty="0" smtClean="0"/>
              <a:t>As well administrator </a:t>
            </a:r>
            <a:r>
              <a:rPr lang="en-US" sz="2000" dirty="0"/>
              <a:t>will be able to organize the journey easily.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Project </a:t>
            </a:r>
            <a:r>
              <a:rPr lang="en-US" b="1" dirty="0">
                <a:solidFill>
                  <a:srgbClr val="00B0F0"/>
                </a:solidFill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59"/>
            <a:ext cx="8767527" cy="481961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With in the boundary</a:t>
            </a:r>
          </a:p>
          <a:p>
            <a:pPr lvl="1"/>
            <a:r>
              <a:rPr lang="en-US" sz="2000" dirty="0" smtClean="0"/>
              <a:t>Predefine packages.</a:t>
            </a:r>
          </a:p>
          <a:p>
            <a:pPr lvl="1"/>
            <a:r>
              <a:rPr lang="en-US" sz="2000" dirty="0" smtClean="0"/>
              <a:t>User can’t select the hotel, guide, or the vehicle for the journey.</a:t>
            </a:r>
          </a:p>
          <a:p>
            <a:pPr lvl="1"/>
            <a:r>
              <a:rPr lang="en-US" sz="2000" dirty="0" smtClean="0"/>
              <a:t>Admin will select hotel, guide, and the vehicle according to the user requirements and the price of the travel package.</a:t>
            </a:r>
          </a:p>
          <a:p>
            <a:pPr lvl="1"/>
            <a:r>
              <a:rPr lang="en-US" sz="2000" dirty="0"/>
              <a:t>Users will be able to put comments, send messages, search travel packages, and view destinations.</a:t>
            </a:r>
          </a:p>
          <a:p>
            <a:pPr lvl="1"/>
            <a:r>
              <a:rPr lang="en-US" sz="2000" dirty="0"/>
              <a:t>The administrator has the authority to add, update, delete the travel </a:t>
            </a:r>
            <a:r>
              <a:rPr lang="en-US" sz="2000" dirty="0" smtClean="0"/>
              <a:t>packages, </a:t>
            </a:r>
            <a:r>
              <a:rPr lang="en-US" sz="2000" dirty="0"/>
              <a:t>categories, subcategories, and </a:t>
            </a:r>
            <a:r>
              <a:rPr lang="en-US" sz="2000" dirty="0" smtClean="0"/>
              <a:t>destinations.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66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2520" y="170507"/>
            <a:ext cx="8776581" cy="32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280" y="1176194"/>
            <a:ext cx="8269341" cy="3259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The administrator </a:t>
            </a:r>
            <a:r>
              <a:rPr lang="en-US" sz="2000" dirty="0" smtClean="0"/>
              <a:t>can view the </a:t>
            </a:r>
            <a:r>
              <a:rPr lang="en-US" sz="2000" dirty="0"/>
              <a:t>messages which are sent by users</a:t>
            </a:r>
            <a:r>
              <a:rPr lang="en-US" sz="2000" dirty="0" smtClean="0"/>
              <a:t>. But he uses manual process to react those massages.</a:t>
            </a:r>
            <a:endParaRPr lang="en-US" sz="2000" b="1" dirty="0"/>
          </a:p>
          <a:p>
            <a:pPr lvl="1"/>
            <a:r>
              <a:rPr lang="en-US" sz="2000" dirty="0"/>
              <a:t>User, Hotel, Vehicle, and Guide accounts have the authority to update or delete their accounts.</a:t>
            </a:r>
          </a:p>
          <a:p>
            <a:pPr lvl="1"/>
            <a:r>
              <a:rPr lang="en-US" sz="2000" dirty="0"/>
              <a:t>Hotel can update the </a:t>
            </a:r>
            <a:r>
              <a:rPr lang="en-US" sz="2000" dirty="0" smtClean="0"/>
              <a:t>availability by changing the </a:t>
            </a:r>
            <a:r>
              <a:rPr lang="en-US" sz="2000" dirty="0"/>
              <a:t>number of rooms </a:t>
            </a:r>
            <a:r>
              <a:rPr lang="en-US" sz="2000" dirty="0" smtClean="0"/>
              <a:t>based on </a:t>
            </a:r>
            <a:r>
              <a:rPr lang="en-US" sz="2000" dirty="0"/>
              <a:t>the room’s type.</a:t>
            </a:r>
          </a:p>
          <a:p>
            <a:pPr lvl="1"/>
            <a:r>
              <a:rPr lang="en-US" sz="2000" dirty="0"/>
              <a:t>The Vehicle and Guide accounts can update whether they are available or not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are going to have a </a:t>
            </a:r>
            <a:r>
              <a:rPr lang="en-US" sz="2000" dirty="0" smtClean="0"/>
              <a:t>sandbox </a:t>
            </a:r>
            <a:r>
              <a:rPr lang="en-US" sz="2000" dirty="0" smtClean="0"/>
              <a:t>for the payments.</a:t>
            </a: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Font typeface="Wingdings 3" charset="2"/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00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9009" y="344033"/>
            <a:ext cx="8519311" cy="622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b="1" dirty="0" smtClean="0"/>
              <a:t>Out of boundary</a:t>
            </a:r>
          </a:p>
          <a:p>
            <a:pPr lvl="1"/>
            <a:r>
              <a:rPr lang="en-US" sz="2000" dirty="0" smtClean="0"/>
              <a:t>We are not implement the payment gateway for the payments.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smtClean="0"/>
              <a:t>administrator doesn’t use system to organize the journeys. He manually contacts the </a:t>
            </a:r>
            <a:r>
              <a:rPr lang="en-US" sz="2000" dirty="0"/>
              <a:t>available hotels, guides, and </a:t>
            </a:r>
            <a:r>
              <a:rPr lang="en-US" sz="2000" dirty="0" smtClean="0"/>
              <a:t>vehicles according to the user requirements. </a:t>
            </a:r>
          </a:p>
          <a:p>
            <a:pPr lvl="1"/>
            <a:r>
              <a:rPr lang="en-US" sz="2000" dirty="0" smtClean="0"/>
              <a:t>The administrator doesn’t use the system to react for the user messages. So it </a:t>
            </a:r>
            <a:r>
              <a:rPr lang="en-US" sz="2000" dirty="0"/>
              <a:t>will be an out of boundary activity.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46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6077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582"/>
            <a:ext cx="6583545" cy="4244064"/>
          </a:xfrm>
        </p:spPr>
        <p:txBody>
          <a:bodyPr/>
          <a:lstStyle/>
          <a:p>
            <a:r>
              <a:rPr lang="en-US" dirty="0" smtClean="0"/>
              <a:t>We are going to use Waterfall Model as the development methodology.</a:t>
            </a:r>
          </a:p>
          <a:p>
            <a:r>
              <a:rPr lang="en-US" dirty="0" smtClean="0"/>
              <a:t>We choose this model because,</a:t>
            </a:r>
          </a:p>
          <a:p>
            <a:pPr lvl="1"/>
            <a:r>
              <a:rPr lang="en-US" dirty="0" smtClean="0"/>
              <a:t>Our second year group project is milestone-focused project. So we have to go step by step by achieving those milestones. Waterfall model is the best developing model for milestone-focused project.</a:t>
            </a:r>
          </a:p>
          <a:p>
            <a:pPr lvl="1"/>
            <a:r>
              <a:rPr lang="en-US" dirty="0" smtClean="0"/>
              <a:t>We are defining the scope at the beginning of the project. So we have found clear requirements. If there is clear requirements, Waterfall model is the best solution.</a:t>
            </a:r>
          </a:p>
          <a:p>
            <a:pPr lvl="1"/>
            <a:r>
              <a:rPr lang="en-US" dirty="0" smtClean="0"/>
              <a:t>As well we are defining the technologies at the beginning. So because of that there is no chance to change those technologies during the developing period.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"/>
          <a:stretch/>
        </p:blipFill>
        <p:spPr>
          <a:xfrm>
            <a:off x="7559642" y="1685618"/>
            <a:ext cx="4251741" cy="42622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08795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Component Diagram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9052"/>
            <a:ext cx="9913884" cy="4235287"/>
          </a:xfrm>
        </p:spPr>
      </p:pic>
    </p:spTree>
    <p:extLst>
      <p:ext uri="{BB962C8B-B14F-4D97-AF65-F5344CB8AC3E}">
        <p14:creationId xmlns:p14="http://schemas.microsoft.com/office/powerpoint/2010/main" val="707759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893</TotalTime>
  <Words>1636</Words>
  <Application>Microsoft Office PowerPoint</Application>
  <PresentationFormat>Widescreen</PresentationFormat>
  <Paragraphs>189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Comic Sans MS</vt:lpstr>
      <vt:lpstr>Freestyle Script</vt:lpstr>
      <vt:lpstr>Gabriola</vt:lpstr>
      <vt:lpstr>Trebuchet MS</vt:lpstr>
      <vt:lpstr>Wingdings 3</vt:lpstr>
      <vt:lpstr>Facet</vt:lpstr>
      <vt:lpstr>PowerPoint Presentation</vt:lpstr>
      <vt:lpstr>Group members</vt:lpstr>
      <vt:lpstr>Introduction</vt:lpstr>
      <vt:lpstr>PowerPoint Presentation</vt:lpstr>
      <vt:lpstr>Project Description</vt:lpstr>
      <vt:lpstr>PowerPoint Presentation</vt:lpstr>
      <vt:lpstr>PowerPoint Presentation</vt:lpstr>
      <vt:lpstr>Methodology</vt:lpstr>
      <vt:lpstr>Component Diagram</vt:lpstr>
      <vt:lpstr>Description of the Component Diagram</vt:lpstr>
      <vt:lpstr>PowerPoint Presentation</vt:lpstr>
      <vt:lpstr>Work Load Distribution</vt:lpstr>
      <vt:lpstr>User Identification</vt:lpstr>
      <vt:lpstr>Functional  Requirements</vt:lpstr>
      <vt:lpstr>Use case Diagram</vt:lpstr>
      <vt:lpstr>Admin</vt:lpstr>
      <vt:lpstr>User</vt:lpstr>
      <vt:lpstr>Hotel</vt:lpstr>
      <vt:lpstr>Vehicle</vt:lpstr>
      <vt:lpstr>Guide</vt:lpstr>
      <vt:lpstr>Non-Functional Requirements</vt:lpstr>
      <vt:lpstr>PowerPoint Presentation</vt:lpstr>
      <vt:lpstr>PowerPoint Presentation</vt:lpstr>
      <vt:lpstr>PowerPoint Presentation</vt:lpstr>
      <vt:lpstr>Technologies to be used</vt:lpstr>
      <vt:lpstr>PowerPoint Presentation</vt:lpstr>
      <vt:lpstr>Feasibility Study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asini pathmila</dc:creator>
  <cp:lastModifiedBy>asini pathmila</cp:lastModifiedBy>
  <cp:revision>60</cp:revision>
  <dcterms:created xsi:type="dcterms:W3CDTF">2020-06-03T13:21:35Z</dcterms:created>
  <dcterms:modified xsi:type="dcterms:W3CDTF">2020-06-17T05:34:17Z</dcterms:modified>
</cp:coreProperties>
</file>