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1"/>
  </p:sldMasterIdLst>
  <p:sldIdLst>
    <p:sldId id="27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239"/>
  </p:normalViewPr>
  <p:slideViewPr>
    <p:cSldViewPr snapToGrid="0">
      <p:cViewPr varScale="1">
        <p:scale>
          <a:sx n="115" d="100"/>
          <a:sy n="115" d="100"/>
        </p:scale>
        <p:origin x="24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28628235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478049-017A-1D4B-83D7-3C3704F6495A}" type="datetimeFigureOut">
              <a:rPr lang="en-US" smtClean="0"/>
              <a:t>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400409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20342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62216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51581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55779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55502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1410211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428177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147576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478049-017A-1D4B-83D7-3C3704F6495A}" type="datetimeFigureOut">
              <a:rPr lang="en-US" smtClean="0"/>
              <a:t>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97138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5478049-017A-1D4B-83D7-3C3704F6495A}" type="datetimeFigureOut">
              <a:rPr lang="en-US" smtClean="0"/>
              <a:t>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5160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5478049-017A-1D4B-83D7-3C3704F6495A}" type="datetimeFigureOut">
              <a:rPr lang="en-US" smtClean="0"/>
              <a:t>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394755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5478049-017A-1D4B-83D7-3C3704F6495A}" type="datetimeFigureOut">
              <a:rPr lang="en-US" smtClean="0"/>
              <a:t>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421227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5478049-017A-1D4B-83D7-3C3704F6495A}" type="datetimeFigureOut">
              <a:rPr lang="en-US" smtClean="0"/>
              <a:t>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220781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478049-017A-1D4B-83D7-3C3704F6495A}" type="datetimeFigureOut">
              <a:rPr lang="en-US" smtClean="0"/>
              <a:t>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260046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478049-017A-1D4B-83D7-3C3704F6495A}" type="datetimeFigureOut">
              <a:rPr lang="en-US" smtClean="0"/>
              <a:t>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32194-827A-7448-B51C-D9F677967356}" type="slidenum">
              <a:rPr lang="en-US" smtClean="0"/>
              <a:t>‹#›</a:t>
            </a:fld>
            <a:endParaRPr lang="en-US"/>
          </a:p>
        </p:txBody>
      </p:sp>
    </p:spTree>
    <p:extLst>
      <p:ext uri="{BB962C8B-B14F-4D97-AF65-F5344CB8AC3E}">
        <p14:creationId xmlns:p14="http://schemas.microsoft.com/office/powerpoint/2010/main" val="98884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478049-017A-1D4B-83D7-3C3704F6495A}" type="datetimeFigureOut">
              <a:rPr lang="en-US" smtClean="0"/>
              <a:t>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F32194-827A-7448-B51C-D9F677967356}" type="slidenum">
              <a:rPr lang="en-US" smtClean="0"/>
              <a:t>‹#›</a:t>
            </a:fld>
            <a:endParaRPr lang="en-US"/>
          </a:p>
        </p:txBody>
      </p:sp>
    </p:spTree>
    <p:extLst>
      <p:ext uri="{BB962C8B-B14F-4D97-AF65-F5344CB8AC3E}">
        <p14:creationId xmlns:p14="http://schemas.microsoft.com/office/powerpoint/2010/main" val="602627073"/>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315B-97EA-6878-210C-EFF091521CEF}"/>
              </a:ext>
            </a:extLst>
          </p:cNvPr>
          <p:cNvSpPr>
            <a:spLocks noGrp="1"/>
          </p:cNvSpPr>
          <p:nvPr>
            <p:ph type="title"/>
          </p:nvPr>
        </p:nvSpPr>
        <p:spPr/>
        <p:txBody>
          <a:bodyPr>
            <a:normAutofit/>
          </a:bodyPr>
          <a:lstStyle/>
          <a:p>
            <a:pPr algn="l"/>
            <a:r>
              <a:rPr lang="en-US" sz="6600" b="1" dirty="0"/>
              <a:t>LEAD SCORING CASE STUDY</a:t>
            </a:r>
          </a:p>
        </p:txBody>
      </p:sp>
      <p:sp>
        <p:nvSpPr>
          <p:cNvPr id="3" name="Content Placeholder 2">
            <a:extLst>
              <a:ext uri="{FF2B5EF4-FFF2-40B4-BE49-F238E27FC236}">
                <a16:creationId xmlns:a16="http://schemas.microsoft.com/office/drawing/2014/main" id="{D5F75A25-3ECA-DBAC-3D0E-F1265DB12D52}"/>
              </a:ext>
            </a:extLst>
          </p:cNvPr>
          <p:cNvSpPr>
            <a:spLocks noGrp="1"/>
          </p:cNvSpPr>
          <p:nvPr>
            <p:ph idx="1"/>
          </p:nvPr>
        </p:nvSpPr>
        <p:spPr>
          <a:xfrm>
            <a:off x="6602649" y="2360620"/>
            <a:ext cx="7796540" cy="1262584"/>
          </a:xfrm>
        </p:spPr>
        <p:txBody>
          <a:bodyPr>
            <a:normAutofit/>
          </a:bodyPr>
          <a:lstStyle/>
          <a:p>
            <a:r>
              <a:rPr lang="en-US" sz="2400" dirty="0"/>
              <a:t>By : Yogesh Kumar Pati</a:t>
            </a:r>
          </a:p>
        </p:txBody>
      </p:sp>
    </p:spTree>
    <p:extLst>
      <p:ext uri="{BB962C8B-B14F-4D97-AF65-F5344CB8AC3E}">
        <p14:creationId xmlns:p14="http://schemas.microsoft.com/office/powerpoint/2010/main" val="52931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E912-7F78-3FAF-3B01-426197CE7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3CE822-D119-D1A1-1671-0BC0EAE8DABB}"/>
              </a:ext>
            </a:extLst>
          </p:cNvPr>
          <p:cNvSpPr>
            <a:spLocks noGrp="1"/>
          </p:cNvSpPr>
          <p:nvPr>
            <p:ph idx="1"/>
          </p:nvPr>
        </p:nvSpPr>
        <p:spPr/>
        <p:txBody>
          <a:bodyPr/>
          <a:lstStyle/>
          <a:p>
            <a:endParaRPr lang="en-US"/>
          </a:p>
        </p:txBody>
      </p:sp>
      <p:pic>
        <p:nvPicPr>
          <p:cNvPr id="4" name="Picture 3" descr="A picture containing text, rectangle, screenshot&#10;&#10;Description automatically generated">
            <a:extLst>
              <a:ext uri="{FF2B5EF4-FFF2-40B4-BE49-F238E27FC236}">
                <a16:creationId xmlns:a16="http://schemas.microsoft.com/office/drawing/2014/main" id="{68299553-51D4-F57E-1CF8-C0864BFDE267}"/>
              </a:ext>
            </a:extLst>
          </p:cNvPr>
          <p:cNvPicPr>
            <a:picLocks noChangeAspect="1"/>
          </p:cNvPicPr>
          <p:nvPr/>
        </p:nvPicPr>
        <p:blipFill>
          <a:blip r:embed="rId2"/>
          <a:stretch>
            <a:fillRect/>
          </a:stretch>
        </p:blipFill>
        <p:spPr>
          <a:xfrm>
            <a:off x="1411113" y="1152983"/>
            <a:ext cx="8638740" cy="4752975"/>
          </a:xfrm>
          <a:prstGeom prst="rect">
            <a:avLst/>
          </a:prstGeom>
        </p:spPr>
      </p:pic>
    </p:spTree>
    <p:extLst>
      <p:ext uri="{BB962C8B-B14F-4D97-AF65-F5344CB8AC3E}">
        <p14:creationId xmlns:p14="http://schemas.microsoft.com/office/powerpoint/2010/main" val="296099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593F-7D28-EDA5-124A-B2C6BD61CE5D}"/>
              </a:ext>
            </a:extLst>
          </p:cNvPr>
          <p:cNvSpPr>
            <a:spLocks noGrp="1"/>
          </p:cNvSpPr>
          <p:nvPr>
            <p:ph type="title"/>
          </p:nvPr>
        </p:nvSpPr>
        <p:spPr>
          <a:xfrm>
            <a:off x="574751" y="118947"/>
            <a:ext cx="10131425" cy="1456267"/>
          </a:xfrm>
        </p:spPr>
        <p:txBody>
          <a:bodyPr/>
          <a:lstStyle/>
          <a:p>
            <a:r>
              <a:rPr lang="en-IN" b="1" i="0" dirty="0">
                <a:solidFill>
                  <a:srgbClr val="EBEBEB"/>
                </a:solidFill>
                <a:effectLst/>
                <a:latin typeface="ff2"/>
              </a:rPr>
              <a:t>Categorical Variable Relation</a:t>
            </a:r>
            <a:endParaRPr lang="en-US" b="1" dirty="0"/>
          </a:p>
        </p:txBody>
      </p:sp>
      <p:pic>
        <p:nvPicPr>
          <p:cNvPr id="5" name="Content Placeholder 4" descr="A picture containing plot, diagram, line, screenshot&#10;&#10;Description automatically generated">
            <a:extLst>
              <a:ext uri="{FF2B5EF4-FFF2-40B4-BE49-F238E27FC236}">
                <a16:creationId xmlns:a16="http://schemas.microsoft.com/office/drawing/2014/main" id="{C39D9322-B494-B920-6E7B-A69AF7AA3F48}"/>
              </a:ext>
            </a:extLst>
          </p:cNvPr>
          <p:cNvPicPr>
            <a:picLocks noGrp="1" noChangeAspect="1"/>
          </p:cNvPicPr>
          <p:nvPr>
            <p:ph idx="1"/>
          </p:nvPr>
        </p:nvPicPr>
        <p:blipFill>
          <a:blip r:embed="rId2"/>
          <a:stretch>
            <a:fillRect/>
          </a:stretch>
        </p:blipFill>
        <p:spPr>
          <a:xfrm>
            <a:off x="938103" y="1373819"/>
            <a:ext cx="9404723" cy="4822193"/>
          </a:xfrm>
        </p:spPr>
      </p:pic>
    </p:spTree>
    <p:extLst>
      <p:ext uri="{BB962C8B-B14F-4D97-AF65-F5344CB8AC3E}">
        <p14:creationId xmlns:p14="http://schemas.microsoft.com/office/powerpoint/2010/main" val="2457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F612-5353-E69C-AFC1-AC8005023363}"/>
              </a:ext>
            </a:extLst>
          </p:cNvPr>
          <p:cNvSpPr>
            <a:spLocks noGrp="1"/>
          </p:cNvSpPr>
          <p:nvPr>
            <p:ph type="title"/>
          </p:nvPr>
        </p:nvSpPr>
        <p:spPr/>
        <p:txBody>
          <a:bodyPr/>
          <a:lstStyle/>
          <a:p>
            <a:endParaRPr lang="en-US"/>
          </a:p>
        </p:txBody>
      </p:sp>
      <p:pic>
        <p:nvPicPr>
          <p:cNvPr id="5" name="Content Placeholder 4" descr="A picture containing diagram, plot, text, line&#10;&#10;Description automatically generated">
            <a:extLst>
              <a:ext uri="{FF2B5EF4-FFF2-40B4-BE49-F238E27FC236}">
                <a16:creationId xmlns:a16="http://schemas.microsoft.com/office/drawing/2014/main" id="{4E6FEA90-E837-A784-D594-E9C2479DC9BE}"/>
              </a:ext>
            </a:extLst>
          </p:cNvPr>
          <p:cNvPicPr>
            <a:picLocks noGrp="1" noChangeAspect="1"/>
          </p:cNvPicPr>
          <p:nvPr>
            <p:ph idx="1"/>
          </p:nvPr>
        </p:nvPicPr>
        <p:blipFill>
          <a:blip r:embed="rId2"/>
          <a:stretch>
            <a:fillRect/>
          </a:stretch>
        </p:blipFill>
        <p:spPr>
          <a:xfrm>
            <a:off x="854074" y="1614207"/>
            <a:ext cx="10483852" cy="4791075"/>
          </a:xfrm>
        </p:spPr>
      </p:pic>
    </p:spTree>
    <p:extLst>
      <p:ext uri="{BB962C8B-B14F-4D97-AF65-F5344CB8AC3E}">
        <p14:creationId xmlns:p14="http://schemas.microsoft.com/office/powerpoint/2010/main" val="208469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B005-248A-F01C-CB17-CF6491E2CCA8}"/>
              </a:ext>
            </a:extLst>
          </p:cNvPr>
          <p:cNvSpPr>
            <a:spLocks noGrp="1"/>
          </p:cNvSpPr>
          <p:nvPr>
            <p:ph type="title"/>
          </p:nvPr>
        </p:nvSpPr>
        <p:spPr/>
        <p:txBody>
          <a:bodyPr/>
          <a:lstStyle/>
          <a:p>
            <a:endParaRPr lang="en-US"/>
          </a:p>
        </p:txBody>
      </p:sp>
      <p:pic>
        <p:nvPicPr>
          <p:cNvPr id="5" name="Content Placeholder 4" descr="A picture containing screenshot, text, diagram, plot&#10;&#10;Description automatically generated">
            <a:extLst>
              <a:ext uri="{FF2B5EF4-FFF2-40B4-BE49-F238E27FC236}">
                <a16:creationId xmlns:a16="http://schemas.microsoft.com/office/drawing/2014/main" id="{3D2FDAC0-7850-9637-C9B6-070712A0C6DD}"/>
              </a:ext>
            </a:extLst>
          </p:cNvPr>
          <p:cNvPicPr>
            <a:picLocks noGrp="1" noChangeAspect="1"/>
          </p:cNvPicPr>
          <p:nvPr>
            <p:ph idx="1"/>
          </p:nvPr>
        </p:nvPicPr>
        <p:blipFill>
          <a:blip r:embed="rId2"/>
          <a:stretch>
            <a:fillRect/>
          </a:stretch>
        </p:blipFill>
        <p:spPr>
          <a:xfrm>
            <a:off x="803273" y="1296994"/>
            <a:ext cx="10369552" cy="5244631"/>
          </a:xfrm>
        </p:spPr>
      </p:pic>
    </p:spTree>
    <p:extLst>
      <p:ext uri="{BB962C8B-B14F-4D97-AF65-F5344CB8AC3E}">
        <p14:creationId xmlns:p14="http://schemas.microsoft.com/office/powerpoint/2010/main" val="38888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3256-F26E-2C52-3A53-ED078F2904D3}"/>
              </a:ext>
            </a:extLst>
          </p:cNvPr>
          <p:cNvSpPr>
            <a:spLocks noGrp="1"/>
          </p:cNvSpPr>
          <p:nvPr>
            <p:ph type="title"/>
          </p:nvPr>
        </p:nvSpPr>
        <p:spPr/>
        <p:txBody>
          <a:bodyPr/>
          <a:lstStyle/>
          <a:p>
            <a:r>
              <a:rPr lang="en-IN" b="1" i="0" dirty="0">
                <a:solidFill>
                  <a:srgbClr val="EBEBEB"/>
                </a:solidFill>
                <a:effectLst/>
                <a:latin typeface="ff2"/>
              </a:rPr>
              <a:t>Data Conversion</a:t>
            </a:r>
            <a:endParaRPr lang="en-US" b="1" dirty="0"/>
          </a:p>
        </p:txBody>
      </p:sp>
      <p:sp>
        <p:nvSpPr>
          <p:cNvPr id="3" name="Content Placeholder 2">
            <a:extLst>
              <a:ext uri="{FF2B5EF4-FFF2-40B4-BE49-F238E27FC236}">
                <a16:creationId xmlns:a16="http://schemas.microsoft.com/office/drawing/2014/main" id="{62B5DACC-A272-6C78-BA52-C5553FDD91DD}"/>
              </a:ext>
            </a:extLst>
          </p:cNvPr>
          <p:cNvSpPr>
            <a:spLocks noGrp="1"/>
          </p:cNvSpPr>
          <p:nvPr>
            <p:ph idx="1"/>
          </p:nvPr>
        </p:nvSpPr>
        <p:spPr>
          <a:xfrm>
            <a:off x="1103312" y="2052918"/>
            <a:ext cx="8826501" cy="3833532"/>
          </a:xfrm>
        </p:spPr>
        <p:txBody>
          <a:bodyPr>
            <a:normAutofit/>
          </a:bodyPr>
          <a:lstStyle/>
          <a:p>
            <a:pPr algn="l"/>
            <a:r>
              <a:rPr lang="en-IN" sz="2400" b="0" i="0" dirty="0">
                <a:solidFill>
                  <a:srgbClr val="FFFFFF"/>
                </a:solidFill>
                <a:effectLst/>
                <a:latin typeface="ff2"/>
              </a:rPr>
              <a:t>Numerical Variables are Normalised.</a:t>
            </a:r>
            <a:endParaRPr lang="en-IN" sz="2400" b="0" i="0" dirty="0">
              <a:solidFill>
                <a:srgbClr val="000000"/>
              </a:solidFill>
              <a:effectLst/>
              <a:latin typeface="Source Sans Pro" panose="020B0503030403020204" pitchFamily="34" charset="0"/>
            </a:endParaRPr>
          </a:p>
          <a:p>
            <a:pPr algn="l"/>
            <a:r>
              <a:rPr lang="en-IN" sz="2400" b="0" i="0" dirty="0">
                <a:solidFill>
                  <a:srgbClr val="FFFFFF"/>
                </a:solidFill>
                <a:effectLst/>
                <a:latin typeface="ff2"/>
              </a:rPr>
              <a:t>Dummy Variables are created for object type variables.</a:t>
            </a:r>
            <a:endParaRPr lang="en-IN" sz="2400" b="0" i="0" dirty="0">
              <a:solidFill>
                <a:srgbClr val="000000"/>
              </a:solidFill>
              <a:effectLst/>
              <a:latin typeface="Source Sans Pro" panose="020B0503030403020204" pitchFamily="34" charset="0"/>
            </a:endParaRPr>
          </a:p>
          <a:p>
            <a:pPr algn="l"/>
            <a:r>
              <a:rPr lang="en-IN" sz="2400" b="0" i="0" dirty="0">
                <a:solidFill>
                  <a:srgbClr val="FFFFFF"/>
                </a:solidFill>
                <a:effectLst/>
                <a:latin typeface="ff2"/>
              </a:rPr>
              <a:t>Total Rows for Analysis: 9074</a:t>
            </a:r>
            <a:endParaRPr lang="en-IN" sz="2400" b="0" i="0" dirty="0">
              <a:solidFill>
                <a:srgbClr val="000000"/>
              </a:solidFill>
              <a:effectLst/>
              <a:latin typeface="Source Sans Pro" panose="020B0503030403020204" pitchFamily="34" charset="0"/>
            </a:endParaRPr>
          </a:p>
          <a:p>
            <a:pPr algn="l"/>
            <a:r>
              <a:rPr lang="en-IN" sz="2400" b="0" i="0" dirty="0">
                <a:solidFill>
                  <a:srgbClr val="FFFFFF"/>
                </a:solidFill>
                <a:effectLst/>
                <a:latin typeface="ff2"/>
              </a:rPr>
              <a:t>Total Columns for Analysis: 100</a:t>
            </a:r>
            <a:endParaRPr lang="en-IN" sz="2400" b="0" i="0" dirty="0">
              <a:solidFill>
                <a:srgbClr val="000000"/>
              </a:solidFill>
              <a:effectLst/>
              <a:latin typeface="Source Sans Pro" panose="020B0503030403020204" pitchFamily="34" charset="0"/>
            </a:endParaRPr>
          </a:p>
          <a:p>
            <a:endParaRPr lang="en-US" sz="2400" dirty="0"/>
          </a:p>
        </p:txBody>
      </p:sp>
    </p:spTree>
    <p:extLst>
      <p:ext uri="{BB962C8B-B14F-4D97-AF65-F5344CB8AC3E}">
        <p14:creationId xmlns:p14="http://schemas.microsoft.com/office/powerpoint/2010/main" val="131952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C654-9196-DD1E-0D09-CF6BA0688DAA}"/>
              </a:ext>
            </a:extLst>
          </p:cNvPr>
          <p:cNvSpPr>
            <a:spLocks noGrp="1"/>
          </p:cNvSpPr>
          <p:nvPr>
            <p:ph type="title"/>
          </p:nvPr>
        </p:nvSpPr>
        <p:spPr/>
        <p:txBody>
          <a:bodyPr/>
          <a:lstStyle/>
          <a:p>
            <a:r>
              <a:rPr lang="en-IN" b="1" i="0" dirty="0">
                <a:solidFill>
                  <a:srgbClr val="EBEBEB"/>
                </a:solidFill>
                <a:effectLst/>
                <a:latin typeface="ff2"/>
              </a:rPr>
              <a:t>Model Building</a:t>
            </a:r>
            <a:endParaRPr lang="en-US" b="1" dirty="0"/>
          </a:p>
        </p:txBody>
      </p:sp>
      <p:sp>
        <p:nvSpPr>
          <p:cNvPr id="3" name="Content Placeholder 2">
            <a:extLst>
              <a:ext uri="{FF2B5EF4-FFF2-40B4-BE49-F238E27FC236}">
                <a16:creationId xmlns:a16="http://schemas.microsoft.com/office/drawing/2014/main" id="{BD92AD33-7E32-491E-DAC5-42C9E8DE5DCE}"/>
              </a:ext>
            </a:extLst>
          </p:cNvPr>
          <p:cNvSpPr>
            <a:spLocks noGrp="1"/>
          </p:cNvSpPr>
          <p:nvPr>
            <p:ph idx="1"/>
          </p:nvPr>
        </p:nvSpPr>
        <p:spPr/>
        <p:txBody>
          <a:bodyPr>
            <a:normAutofit/>
          </a:bodyPr>
          <a:lstStyle/>
          <a:p>
            <a:pPr algn="l"/>
            <a:r>
              <a:rPr lang="en-IN" b="0" i="0" dirty="0">
                <a:solidFill>
                  <a:srgbClr val="FFFFFF"/>
                </a:solidFill>
                <a:effectLst/>
                <a:latin typeface="ff2"/>
              </a:rPr>
              <a:t>Splitting the Data into Training and Testing Sets.</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The first basic step for regression is performing a train-test split, </a:t>
            </a:r>
            <a:r>
              <a:rPr lang="en-IN" b="0" i="0" dirty="0" err="1">
                <a:solidFill>
                  <a:srgbClr val="FFFFFF"/>
                </a:solidFill>
                <a:effectLst/>
                <a:latin typeface="ff2"/>
              </a:rPr>
              <a:t>wehave</a:t>
            </a:r>
            <a:r>
              <a:rPr lang="en-IN" b="0" i="0" dirty="0">
                <a:solidFill>
                  <a:srgbClr val="FFFFFF"/>
                </a:solidFill>
                <a:effectLst/>
                <a:latin typeface="ff2"/>
              </a:rPr>
              <a:t> chosen 70:30 ratio.</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Use RFE for Feature Selection.</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Running RFE with 15 variables as output.</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Building Model by removing the variable whose p-value is </a:t>
            </a:r>
            <a:r>
              <a:rPr lang="en-IN" b="0" i="0" dirty="0" err="1">
                <a:solidFill>
                  <a:srgbClr val="FFFFFF"/>
                </a:solidFill>
                <a:effectLst/>
                <a:latin typeface="ff2"/>
              </a:rPr>
              <a:t>greaterthan</a:t>
            </a:r>
            <a:r>
              <a:rPr lang="en-IN" b="0" i="0" dirty="0">
                <a:solidFill>
                  <a:srgbClr val="FFFFFF"/>
                </a:solidFill>
                <a:effectLst/>
                <a:latin typeface="ff2"/>
              </a:rPr>
              <a:t> 0.05 and VIF value is greater than 5.</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Predictions on test data set.</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Overall accuracy 81%.</a:t>
            </a:r>
            <a:endParaRPr lang="en-IN" b="0" i="0" dirty="0">
              <a:solidFill>
                <a:srgbClr val="000000"/>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14613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4C13-1F70-DB01-4376-6B2CA2529F0F}"/>
              </a:ext>
            </a:extLst>
          </p:cNvPr>
          <p:cNvSpPr>
            <a:spLocks noGrp="1"/>
          </p:cNvSpPr>
          <p:nvPr>
            <p:ph type="title"/>
          </p:nvPr>
        </p:nvSpPr>
        <p:spPr/>
        <p:txBody>
          <a:bodyPr/>
          <a:lstStyle/>
          <a:p>
            <a:r>
              <a:rPr lang="en-IN" b="1" i="0" dirty="0">
                <a:solidFill>
                  <a:srgbClr val="EBEBEB"/>
                </a:solidFill>
                <a:effectLst/>
                <a:latin typeface="ff2"/>
              </a:rPr>
              <a:t>ROC Curve</a:t>
            </a:r>
            <a:endParaRPr lang="en-US" b="1" dirty="0"/>
          </a:p>
        </p:txBody>
      </p:sp>
      <p:pic>
        <p:nvPicPr>
          <p:cNvPr id="5" name="Content Placeholder 4" descr="A picture containing text, line, plot, diagram&#10;&#10;Description automatically generated">
            <a:extLst>
              <a:ext uri="{FF2B5EF4-FFF2-40B4-BE49-F238E27FC236}">
                <a16:creationId xmlns:a16="http://schemas.microsoft.com/office/drawing/2014/main" id="{C0857750-F929-D62F-AD41-C562D398DACB}"/>
              </a:ext>
            </a:extLst>
          </p:cNvPr>
          <p:cNvPicPr>
            <a:picLocks noGrp="1" noChangeAspect="1"/>
          </p:cNvPicPr>
          <p:nvPr>
            <p:ph idx="1"/>
          </p:nvPr>
        </p:nvPicPr>
        <p:blipFill>
          <a:blip r:embed="rId2"/>
          <a:stretch>
            <a:fillRect/>
          </a:stretch>
        </p:blipFill>
        <p:spPr>
          <a:xfrm>
            <a:off x="944197" y="1853248"/>
            <a:ext cx="5379182" cy="4195762"/>
          </a:xfrm>
        </p:spPr>
      </p:pic>
      <p:pic>
        <p:nvPicPr>
          <p:cNvPr id="7" name="Picture 6" descr="A picture containing line, plot, diagram, screenshot&#10;&#10;Description automatically generated">
            <a:extLst>
              <a:ext uri="{FF2B5EF4-FFF2-40B4-BE49-F238E27FC236}">
                <a16:creationId xmlns:a16="http://schemas.microsoft.com/office/drawing/2014/main" id="{88E426FD-128A-59F4-5EB8-A518E1C47903}"/>
              </a:ext>
            </a:extLst>
          </p:cNvPr>
          <p:cNvPicPr>
            <a:picLocks noChangeAspect="1"/>
          </p:cNvPicPr>
          <p:nvPr/>
        </p:nvPicPr>
        <p:blipFill>
          <a:blip r:embed="rId3"/>
          <a:stretch>
            <a:fillRect/>
          </a:stretch>
        </p:blipFill>
        <p:spPr>
          <a:xfrm>
            <a:off x="6451974" y="1878051"/>
            <a:ext cx="5476911" cy="4195762"/>
          </a:xfrm>
          <a:prstGeom prst="rect">
            <a:avLst/>
          </a:prstGeom>
        </p:spPr>
      </p:pic>
    </p:spTree>
    <p:extLst>
      <p:ext uri="{BB962C8B-B14F-4D97-AF65-F5344CB8AC3E}">
        <p14:creationId xmlns:p14="http://schemas.microsoft.com/office/powerpoint/2010/main" val="6192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BD79-6343-3B28-064C-2E711616A4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761279-2C26-8FA3-0B62-BD9B17DBC0A3}"/>
              </a:ext>
            </a:extLst>
          </p:cNvPr>
          <p:cNvSpPr>
            <a:spLocks noGrp="1"/>
          </p:cNvSpPr>
          <p:nvPr>
            <p:ph idx="1"/>
          </p:nvPr>
        </p:nvSpPr>
        <p:spPr>
          <a:xfrm>
            <a:off x="1103311" y="2052918"/>
            <a:ext cx="9404723" cy="3547782"/>
          </a:xfrm>
        </p:spPr>
        <p:txBody>
          <a:bodyPr>
            <a:normAutofit/>
          </a:bodyPr>
          <a:lstStyle/>
          <a:p>
            <a:pPr algn="l"/>
            <a:r>
              <a:rPr lang="en-IN" sz="2400" b="0" i="0" dirty="0">
                <a:solidFill>
                  <a:srgbClr val="FFFFFF"/>
                </a:solidFill>
                <a:effectLst/>
                <a:latin typeface="ff2"/>
              </a:rPr>
              <a:t>Finding Optimal Cut off Point</a:t>
            </a:r>
            <a:endParaRPr lang="en-IN" sz="2400" b="0" i="0" dirty="0">
              <a:solidFill>
                <a:srgbClr val="000000"/>
              </a:solidFill>
              <a:effectLst/>
              <a:latin typeface="Source Sans Pro" panose="020B0503030403020204" pitchFamily="34" charset="0"/>
            </a:endParaRPr>
          </a:p>
          <a:p>
            <a:pPr algn="l"/>
            <a:r>
              <a:rPr lang="en-IN" sz="2400" b="0" i="0" dirty="0">
                <a:solidFill>
                  <a:srgbClr val="FFFFFF"/>
                </a:solidFill>
                <a:effectLst/>
                <a:latin typeface="ff2"/>
              </a:rPr>
              <a:t>Optimal cut off probability is that probability where we </a:t>
            </a:r>
            <a:r>
              <a:rPr lang="en-IN" sz="2400" b="0" i="0" dirty="0" err="1">
                <a:solidFill>
                  <a:srgbClr val="FFFFFF"/>
                </a:solidFill>
                <a:effectLst/>
                <a:latin typeface="ff2"/>
              </a:rPr>
              <a:t>getbalanced</a:t>
            </a:r>
            <a:r>
              <a:rPr lang="en-IN" sz="2400" b="0" i="0" dirty="0">
                <a:solidFill>
                  <a:srgbClr val="FFFFFF"/>
                </a:solidFill>
                <a:effectLst/>
                <a:latin typeface="ff2"/>
              </a:rPr>
              <a:t> sensitivity and specificity.</a:t>
            </a:r>
            <a:endParaRPr lang="en-IN" sz="2400" b="0" i="0" dirty="0">
              <a:solidFill>
                <a:srgbClr val="000000"/>
              </a:solidFill>
              <a:effectLst/>
              <a:latin typeface="Source Sans Pro" panose="020B0503030403020204" pitchFamily="34" charset="0"/>
            </a:endParaRPr>
          </a:p>
          <a:p>
            <a:pPr algn="l"/>
            <a:r>
              <a:rPr lang="en-IN" sz="2400" b="0" i="0" dirty="0">
                <a:solidFill>
                  <a:srgbClr val="FFFFFF"/>
                </a:solidFill>
                <a:effectLst/>
                <a:latin typeface="ff2"/>
              </a:rPr>
              <a:t>From the second graph it is visible that the optimal cut off is approximately at 0.35.</a:t>
            </a:r>
            <a:br>
              <a:rPr lang="en-IN" sz="2400" dirty="0"/>
            </a:br>
            <a:endParaRPr lang="en-US" sz="2400" dirty="0"/>
          </a:p>
        </p:txBody>
      </p:sp>
    </p:spTree>
    <p:extLst>
      <p:ext uri="{BB962C8B-B14F-4D97-AF65-F5344CB8AC3E}">
        <p14:creationId xmlns:p14="http://schemas.microsoft.com/office/powerpoint/2010/main" val="317523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92FC-A017-39BB-FBB3-C059B662CCD9}"/>
              </a:ext>
            </a:extLst>
          </p:cNvPr>
          <p:cNvSpPr>
            <a:spLocks noGrp="1"/>
          </p:cNvSpPr>
          <p:nvPr>
            <p:ph type="title"/>
          </p:nvPr>
        </p:nvSpPr>
        <p:spPr>
          <a:xfrm>
            <a:off x="646111" y="0"/>
            <a:ext cx="10131425" cy="1456267"/>
          </a:xfrm>
        </p:spPr>
        <p:txBody>
          <a:bodyPr/>
          <a:lstStyle/>
          <a:p>
            <a:r>
              <a:rPr lang="en-IN" b="1" i="0" dirty="0">
                <a:solidFill>
                  <a:srgbClr val="EBEBEB"/>
                </a:solidFill>
                <a:effectLst/>
                <a:latin typeface="ff2"/>
              </a:rPr>
              <a:t>Conclusion</a:t>
            </a:r>
            <a:endParaRPr lang="en-US" b="1" dirty="0"/>
          </a:p>
        </p:txBody>
      </p:sp>
      <p:sp>
        <p:nvSpPr>
          <p:cNvPr id="3" name="Content Placeholder 2">
            <a:extLst>
              <a:ext uri="{FF2B5EF4-FFF2-40B4-BE49-F238E27FC236}">
                <a16:creationId xmlns:a16="http://schemas.microsoft.com/office/drawing/2014/main" id="{6F6E5BC0-4BB6-7714-4483-07D4E2EAAF14}"/>
              </a:ext>
            </a:extLst>
          </p:cNvPr>
          <p:cNvSpPr>
            <a:spLocks noGrp="1"/>
          </p:cNvSpPr>
          <p:nvPr>
            <p:ph idx="1"/>
          </p:nvPr>
        </p:nvSpPr>
        <p:spPr>
          <a:xfrm>
            <a:off x="814388" y="1362540"/>
            <a:ext cx="10731501" cy="5286375"/>
          </a:xfrm>
        </p:spPr>
        <p:txBody>
          <a:bodyPr>
            <a:normAutofit fontScale="92500" lnSpcReduction="20000"/>
          </a:bodyPr>
          <a:lstStyle/>
          <a:p>
            <a:pPr algn="l"/>
            <a:r>
              <a:rPr lang="en-IN" sz="1600" b="0" i="0" dirty="0">
                <a:solidFill>
                  <a:srgbClr val="FFFFFF"/>
                </a:solidFill>
                <a:effectLst/>
                <a:latin typeface="ff2"/>
              </a:rPr>
              <a:t>It was found out that the variables that mattered the most in the potential buyers are :</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The Total Time Spent on Website.</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Total number of Visits.</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When The Lead source was :</a:t>
            </a:r>
          </a:p>
          <a:p>
            <a:pPr marL="457200" indent="-457200" algn="l">
              <a:buAutoNum type="alphaLcPeriod"/>
            </a:pPr>
            <a:r>
              <a:rPr lang="en-IN" sz="1600" b="0" i="0" dirty="0">
                <a:solidFill>
                  <a:srgbClr val="FFFFFF"/>
                </a:solidFill>
                <a:effectLst/>
                <a:latin typeface="ff2"/>
              </a:rPr>
              <a:t>Olark chat </a:t>
            </a:r>
          </a:p>
          <a:p>
            <a:pPr marL="457200" indent="-457200" algn="l">
              <a:buAutoNum type="alphaLcPeriod"/>
            </a:pPr>
            <a:r>
              <a:rPr lang="en-IN" sz="1600" b="0" i="0" dirty="0" err="1">
                <a:solidFill>
                  <a:srgbClr val="FFFFFF"/>
                </a:solidFill>
                <a:effectLst/>
                <a:latin typeface="ff2"/>
              </a:rPr>
              <a:t>Wellingak</a:t>
            </a:r>
            <a:r>
              <a:rPr lang="en-IN" sz="1600" b="0" i="0" dirty="0">
                <a:solidFill>
                  <a:srgbClr val="FFFFFF"/>
                </a:solidFill>
                <a:effectLst/>
                <a:latin typeface="ff2"/>
              </a:rPr>
              <a:t> Website</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When the Last Activity was :</a:t>
            </a:r>
          </a:p>
          <a:p>
            <a:pPr marL="457200" indent="-457200" algn="l">
              <a:buAutoNum type="alphaLcPeriod"/>
            </a:pPr>
            <a:r>
              <a:rPr lang="en-IN" sz="1600" b="0" i="0" dirty="0">
                <a:solidFill>
                  <a:srgbClr val="FFFFFF"/>
                </a:solidFill>
                <a:effectLst/>
                <a:latin typeface="ff2"/>
              </a:rPr>
              <a:t>SMS </a:t>
            </a:r>
          </a:p>
          <a:p>
            <a:pPr marL="457200" indent="-457200" algn="l">
              <a:buAutoNum type="alphaLcPeriod"/>
            </a:pPr>
            <a:r>
              <a:rPr lang="en-IN" sz="1600" b="0" i="0" dirty="0">
                <a:solidFill>
                  <a:srgbClr val="FFFFFF"/>
                </a:solidFill>
                <a:effectLst/>
                <a:latin typeface="ff2"/>
              </a:rPr>
              <a:t>Olark Chat Conversation</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When the lead origin is Lead add Form.</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When the current occupation was </a:t>
            </a:r>
          </a:p>
          <a:p>
            <a:pPr marL="457200" indent="-457200" algn="l">
              <a:buAutoNum type="alphaLcPeriod"/>
            </a:pPr>
            <a:r>
              <a:rPr lang="en-IN" sz="1600" b="0" i="0" dirty="0">
                <a:solidFill>
                  <a:srgbClr val="FFFFFF"/>
                </a:solidFill>
                <a:effectLst/>
                <a:latin typeface="ff2"/>
              </a:rPr>
              <a:t>Working Professionals </a:t>
            </a:r>
          </a:p>
          <a:p>
            <a:pPr marL="457200" indent="-457200" algn="l">
              <a:buAutoNum type="alphaLcPeriod"/>
            </a:pPr>
            <a:r>
              <a:rPr lang="en-IN" sz="1600" b="0" i="0" dirty="0">
                <a:solidFill>
                  <a:srgbClr val="FFFFFF"/>
                </a:solidFill>
                <a:effectLst/>
                <a:latin typeface="ff2"/>
              </a:rPr>
              <a:t>Student </a:t>
            </a:r>
          </a:p>
          <a:p>
            <a:pPr marL="457200" indent="-457200" algn="l">
              <a:buAutoNum type="alphaLcPeriod"/>
            </a:pPr>
            <a:r>
              <a:rPr lang="en-IN" sz="1600" b="0" i="0" dirty="0">
                <a:solidFill>
                  <a:srgbClr val="FFFFFF"/>
                </a:solidFill>
                <a:effectLst/>
                <a:latin typeface="ff2"/>
              </a:rPr>
              <a:t>Unemployed</a:t>
            </a:r>
          </a:p>
          <a:p>
            <a:pPr marL="457200" indent="-457200" algn="l">
              <a:buAutoNum type="alphaLcPeriod"/>
            </a:pPr>
            <a:r>
              <a:rPr lang="en-IN" sz="1600" b="0" i="0" dirty="0">
                <a:solidFill>
                  <a:srgbClr val="FFFFFF"/>
                </a:solidFill>
                <a:effectLst/>
                <a:latin typeface="ff2"/>
              </a:rPr>
              <a:t>Other</a:t>
            </a:r>
            <a:endParaRPr lang="en-IN" sz="1600" b="0" i="0" dirty="0">
              <a:solidFill>
                <a:srgbClr val="000000"/>
              </a:solidFill>
              <a:effectLst/>
              <a:latin typeface="Source Sans Pro" panose="020B0503030403020204" pitchFamily="34" charset="0"/>
            </a:endParaRPr>
          </a:p>
          <a:p>
            <a:pPr algn="l"/>
            <a:r>
              <a:rPr lang="en-IN" sz="1600" b="0" i="0" dirty="0">
                <a:solidFill>
                  <a:srgbClr val="FFFFFF"/>
                </a:solidFill>
                <a:effectLst/>
                <a:latin typeface="ff2"/>
              </a:rPr>
              <a:t>Keeping The above-mentioned points in mind the X education can increase all the potential buyers to change their mind and buy their courses.</a:t>
            </a:r>
            <a:endParaRPr lang="en-IN" sz="1600" b="0" i="0" dirty="0">
              <a:solidFill>
                <a:srgbClr val="000000"/>
              </a:solidFill>
              <a:effectLst/>
              <a:latin typeface="Source Sans Pro" panose="020B0503030403020204" pitchFamily="34" charset="0"/>
            </a:endParaRPr>
          </a:p>
          <a:p>
            <a:endParaRPr lang="en-US" sz="1600" dirty="0"/>
          </a:p>
        </p:txBody>
      </p:sp>
    </p:spTree>
    <p:extLst>
      <p:ext uri="{BB962C8B-B14F-4D97-AF65-F5344CB8AC3E}">
        <p14:creationId xmlns:p14="http://schemas.microsoft.com/office/powerpoint/2010/main" val="417354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81E0-EB63-79C5-E9F8-1B8B7BDBFE0A}"/>
              </a:ext>
            </a:extLst>
          </p:cNvPr>
          <p:cNvSpPr>
            <a:spLocks noGrp="1"/>
          </p:cNvSpPr>
          <p:nvPr>
            <p:ph type="title"/>
          </p:nvPr>
        </p:nvSpPr>
        <p:spPr/>
        <p:txBody>
          <a:bodyPr/>
          <a:lstStyle/>
          <a:p>
            <a:r>
              <a:rPr lang="en-US" b="1" dirty="0"/>
              <a:t>Problem Statement</a:t>
            </a:r>
            <a:br>
              <a:rPr lang="en-US" b="1" dirty="0"/>
            </a:br>
            <a:endParaRPr lang="en-US" b="1" dirty="0"/>
          </a:p>
        </p:txBody>
      </p:sp>
      <p:sp>
        <p:nvSpPr>
          <p:cNvPr id="3" name="Content Placeholder 2">
            <a:extLst>
              <a:ext uri="{FF2B5EF4-FFF2-40B4-BE49-F238E27FC236}">
                <a16:creationId xmlns:a16="http://schemas.microsoft.com/office/drawing/2014/main" id="{60EA2C43-637E-DE29-074D-30E071C293B9}"/>
              </a:ext>
            </a:extLst>
          </p:cNvPr>
          <p:cNvSpPr>
            <a:spLocks noGrp="1"/>
          </p:cNvSpPr>
          <p:nvPr>
            <p:ph idx="1"/>
          </p:nvPr>
        </p:nvSpPr>
        <p:spPr/>
        <p:txBody>
          <a:bodyPr>
            <a:normAutofit/>
          </a:bodyPr>
          <a:lstStyle/>
          <a:p>
            <a:pPr marL="0" indent="0">
              <a:buNone/>
            </a:pPr>
            <a:endParaRPr lang="en-US" dirty="0"/>
          </a:p>
          <a:p>
            <a:r>
              <a:rPr lang="en-US" dirty="0"/>
              <a:t>X Education sells online courses to industry professionals.</a:t>
            </a:r>
          </a:p>
          <a:p>
            <a:r>
              <a:rPr lang="en-US" dirty="0"/>
              <a:t>X Education gets a lot of leads, its lead conversion rate is very </a:t>
            </a:r>
            <a:r>
              <a:rPr lang="en-US" dirty="0" err="1"/>
              <a:t>poor.For</a:t>
            </a:r>
            <a:r>
              <a:rPr lang="en-US" dirty="0"/>
              <a:t> example, if, say, they acquire 100 leads in a day, only about 30of them are converted.</a:t>
            </a:r>
          </a:p>
          <a:p>
            <a:r>
              <a:rPr lang="en-US" dirty="0"/>
              <a:t>To make this process more efficient, the company wishes to identify</a:t>
            </a:r>
          </a:p>
          <a:p>
            <a:r>
              <a:rPr lang="en-US" dirty="0"/>
              <a:t>the most potential leads, also known as ‘Hot Leads’.</a:t>
            </a:r>
          </a:p>
          <a:p>
            <a:r>
              <a:rPr lang="en-US" dirty="0"/>
              <a:t>If they successfully identify this set of leads, the lead conversion rate should go up as the sales team will now be focusing more on communicating with the potential leads rather than making calls to everyone.</a:t>
            </a:r>
            <a:br>
              <a:rPr lang="en-US" dirty="0"/>
            </a:br>
            <a:endParaRPr lang="en-US" dirty="0"/>
          </a:p>
        </p:txBody>
      </p:sp>
    </p:spTree>
    <p:extLst>
      <p:ext uri="{BB962C8B-B14F-4D97-AF65-F5344CB8AC3E}">
        <p14:creationId xmlns:p14="http://schemas.microsoft.com/office/powerpoint/2010/main" val="363085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EC2E-263A-C55A-C0A6-5F971D5DA094}"/>
              </a:ext>
            </a:extLst>
          </p:cNvPr>
          <p:cNvSpPr>
            <a:spLocks noGrp="1"/>
          </p:cNvSpPr>
          <p:nvPr>
            <p:ph type="title"/>
          </p:nvPr>
        </p:nvSpPr>
        <p:spPr>
          <a:xfrm>
            <a:off x="685801" y="977590"/>
            <a:ext cx="10131425" cy="1456267"/>
          </a:xfrm>
        </p:spPr>
        <p:txBody>
          <a:bodyPr>
            <a:normAutofit fontScale="90000"/>
          </a:bodyPr>
          <a:lstStyle/>
          <a:p>
            <a:r>
              <a:rPr lang="en-IN" b="1" i="0" dirty="0">
                <a:solidFill>
                  <a:srgbClr val="EBEBEB"/>
                </a:solidFill>
                <a:effectLst/>
                <a:latin typeface="ff2"/>
              </a:rPr>
              <a:t>Business Objective</a:t>
            </a:r>
            <a:br>
              <a:rPr lang="en-IN" b="1" i="0" dirty="0">
                <a:solidFill>
                  <a:srgbClr val="000000"/>
                </a:solidFill>
                <a:effectLst/>
                <a:latin typeface="Source Sans Pro" panose="020B0503030403020204" pitchFamily="34" charset="0"/>
              </a:rPr>
            </a:br>
            <a:br>
              <a:rPr lang="en-IN" b="1" i="0" dirty="0">
                <a:solidFill>
                  <a:srgbClr val="000000"/>
                </a:solidFill>
                <a:effectLst/>
                <a:latin typeface="Source Sans Pro" panose="020B0503030403020204" pitchFamily="34" charset="0"/>
              </a:rPr>
            </a:br>
            <a:br>
              <a:rPr lang="en-IN" b="1" i="0" dirty="0">
                <a:solidFill>
                  <a:srgbClr val="000000"/>
                </a:solidFill>
                <a:effectLst/>
                <a:latin typeface="Source Sans Pro" panose="020B0503030403020204" pitchFamily="34" charset="0"/>
              </a:rPr>
            </a:br>
            <a:endParaRPr lang="en-US" b="1" dirty="0"/>
          </a:p>
        </p:txBody>
      </p:sp>
      <p:sp>
        <p:nvSpPr>
          <p:cNvPr id="3" name="Content Placeholder 2">
            <a:extLst>
              <a:ext uri="{FF2B5EF4-FFF2-40B4-BE49-F238E27FC236}">
                <a16:creationId xmlns:a16="http://schemas.microsoft.com/office/drawing/2014/main" id="{9D5A6A70-2B9E-6FD3-8AB2-12A1C550B9A3}"/>
              </a:ext>
            </a:extLst>
          </p:cNvPr>
          <p:cNvSpPr>
            <a:spLocks noGrp="1"/>
          </p:cNvSpPr>
          <p:nvPr>
            <p:ph idx="1"/>
          </p:nvPr>
        </p:nvSpPr>
        <p:spPr>
          <a:xfrm>
            <a:off x="685801" y="1604433"/>
            <a:ext cx="10131425" cy="3649133"/>
          </a:xfrm>
        </p:spPr>
        <p:txBody>
          <a:bodyPr/>
          <a:lstStyle/>
          <a:p>
            <a:r>
              <a:rPr lang="en-IN" b="0" i="0" dirty="0">
                <a:solidFill>
                  <a:srgbClr val="FFFFFF"/>
                </a:solidFill>
                <a:effectLst/>
                <a:latin typeface="ff2"/>
              </a:rPr>
              <a:t>X education wants to know most promising leads.</a:t>
            </a:r>
          </a:p>
          <a:p>
            <a:pPr algn="l"/>
            <a:r>
              <a:rPr lang="en-IN" b="0" i="0" dirty="0">
                <a:solidFill>
                  <a:srgbClr val="FFFFFF"/>
                </a:solidFill>
                <a:effectLst/>
                <a:latin typeface="ff2"/>
              </a:rPr>
              <a:t>For that they want to build a Model which identifies the hot leads.</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Deployment of the model for the future use.</a:t>
            </a:r>
            <a:endParaRPr lang="en-IN"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103347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E217-F409-B509-BFCC-8D37D2D28303}"/>
              </a:ext>
            </a:extLst>
          </p:cNvPr>
          <p:cNvSpPr>
            <a:spLocks noGrp="1"/>
          </p:cNvSpPr>
          <p:nvPr>
            <p:ph type="title"/>
          </p:nvPr>
        </p:nvSpPr>
        <p:spPr>
          <a:xfrm>
            <a:off x="646112" y="130098"/>
            <a:ext cx="10131425" cy="1456267"/>
          </a:xfrm>
        </p:spPr>
        <p:txBody>
          <a:bodyPr/>
          <a:lstStyle/>
          <a:p>
            <a:r>
              <a:rPr lang="en-IN" b="1" i="0" dirty="0">
                <a:solidFill>
                  <a:srgbClr val="EBEBEB"/>
                </a:solidFill>
                <a:effectLst/>
                <a:latin typeface="ff2"/>
              </a:rPr>
              <a:t>Solution Methodology</a:t>
            </a:r>
            <a:endParaRPr lang="en-US" b="1" dirty="0"/>
          </a:p>
        </p:txBody>
      </p:sp>
      <p:sp>
        <p:nvSpPr>
          <p:cNvPr id="3" name="Content Placeholder 2">
            <a:extLst>
              <a:ext uri="{FF2B5EF4-FFF2-40B4-BE49-F238E27FC236}">
                <a16:creationId xmlns:a16="http://schemas.microsoft.com/office/drawing/2014/main" id="{506026F4-E87E-EB69-60BD-A915BBFCC593}"/>
              </a:ext>
            </a:extLst>
          </p:cNvPr>
          <p:cNvSpPr>
            <a:spLocks noGrp="1"/>
          </p:cNvSpPr>
          <p:nvPr>
            <p:ph idx="1"/>
          </p:nvPr>
        </p:nvSpPr>
        <p:spPr>
          <a:xfrm>
            <a:off x="828675" y="1428750"/>
            <a:ext cx="10717213" cy="4976532"/>
          </a:xfrm>
        </p:spPr>
        <p:txBody>
          <a:bodyPr>
            <a:normAutofit/>
          </a:bodyPr>
          <a:lstStyle/>
          <a:p>
            <a:pPr algn="l"/>
            <a:r>
              <a:rPr lang="en-IN" b="1" i="0" dirty="0">
                <a:solidFill>
                  <a:srgbClr val="FFFFFF"/>
                </a:solidFill>
                <a:effectLst/>
                <a:latin typeface="ff2"/>
              </a:rPr>
              <a:t>Data cleaning and data manipulation</a:t>
            </a:r>
            <a:r>
              <a:rPr lang="en-IN" b="1" dirty="0">
                <a:solidFill>
                  <a:srgbClr val="FFFFFF"/>
                </a:solidFill>
                <a:latin typeface="ff2"/>
              </a:rPr>
              <a:t> :</a:t>
            </a:r>
            <a:endParaRPr lang="en-IN" b="0" i="0" dirty="0">
              <a:solidFill>
                <a:srgbClr val="FFFFFF"/>
              </a:solidFill>
              <a:effectLst/>
              <a:latin typeface="ff2"/>
            </a:endParaRPr>
          </a:p>
          <a:p>
            <a:pPr marL="457200" indent="-457200" algn="l">
              <a:buFont typeface="+mj-lt"/>
              <a:buAutoNum type="arabicPeriod"/>
            </a:pPr>
            <a:r>
              <a:rPr lang="en-IN" b="0" i="0" dirty="0">
                <a:solidFill>
                  <a:srgbClr val="FFFFFF"/>
                </a:solidFill>
                <a:effectLst/>
                <a:latin typeface="ff2"/>
              </a:rPr>
              <a:t>Check and handle duplicate data.</a:t>
            </a:r>
            <a:endParaRPr lang="en-IN" b="0" i="0" dirty="0">
              <a:solidFill>
                <a:srgbClr val="000000"/>
              </a:solidFill>
              <a:effectLst/>
              <a:latin typeface="Source Sans Pro" panose="020B0503030403020204" pitchFamily="34" charset="0"/>
            </a:endParaRPr>
          </a:p>
          <a:p>
            <a:pPr marL="457200" indent="-457200" algn="l">
              <a:buFont typeface="+mj-lt"/>
              <a:buAutoNum type="arabicPeriod"/>
            </a:pPr>
            <a:r>
              <a:rPr lang="en-IN" b="0" i="0" dirty="0">
                <a:solidFill>
                  <a:srgbClr val="FFFFFF"/>
                </a:solidFill>
                <a:effectLst/>
                <a:latin typeface="ff2"/>
              </a:rPr>
              <a:t>Check and handle NA values and missing values.</a:t>
            </a:r>
            <a:endParaRPr lang="en-IN" b="0" i="0" dirty="0">
              <a:solidFill>
                <a:srgbClr val="000000"/>
              </a:solidFill>
              <a:effectLst/>
              <a:latin typeface="Source Sans Pro" panose="020B0503030403020204" pitchFamily="34" charset="0"/>
            </a:endParaRPr>
          </a:p>
          <a:p>
            <a:pPr marL="457200" indent="-457200" algn="l">
              <a:buFont typeface="+mj-lt"/>
              <a:buAutoNum type="arabicPeriod"/>
            </a:pPr>
            <a:r>
              <a:rPr lang="en-IN" b="0" i="0" dirty="0">
                <a:solidFill>
                  <a:srgbClr val="FFFFFF"/>
                </a:solidFill>
                <a:effectLst/>
                <a:latin typeface="ff2"/>
              </a:rPr>
              <a:t>Drop columns, if it contains large amount of missing values and </a:t>
            </a:r>
            <a:r>
              <a:rPr lang="en-IN" b="0" i="0" dirty="0" err="1">
                <a:solidFill>
                  <a:srgbClr val="FFFFFF"/>
                </a:solidFill>
                <a:effectLst/>
                <a:latin typeface="ff2"/>
              </a:rPr>
              <a:t>notuseful</a:t>
            </a:r>
            <a:r>
              <a:rPr lang="en-IN" b="0" i="0" dirty="0">
                <a:solidFill>
                  <a:srgbClr val="FFFFFF"/>
                </a:solidFill>
                <a:effectLst/>
                <a:latin typeface="ff2"/>
              </a:rPr>
              <a:t> for the analysis.</a:t>
            </a:r>
            <a:endParaRPr lang="en-IN" b="0" i="0" dirty="0">
              <a:solidFill>
                <a:srgbClr val="000000"/>
              </a:solidFill>
              <a:effectLst/>
              <a:latin typeface="Source Sans Pro" panose="020B0503030403020204" pitchFamily="34" charset="0"/>
            </a:endParaRPr>
          </a:p>
          <a:p>
            <a:pPr marL="457200" indent="-457200" algn="l">
              <a:buFont typeface="+mj-lt"/>
              <a:buAutoNum type="arabicPeriod"/>
            </a:pPr>
            <a:r>
              <a:rPr lang="en-IN" b="0" i="0" dirty="0">
                <a:solidFill>
                  <a:srgbClr val="FFFFFF"/>
                </a:solidFill>
                <a:effectLst/>
                <a:latin typeface="ff2"/>
              </a:rPr>
              <a:t>Imputation of the values, if necessary.</a:t>
            </a:r>
            <a:endParaRPr lang="en-IN" b="0" i="0" dirty="0">
              <a:solidFill>
                <a:srgbClr val="000000"/>
              </a:solidFill>
              <a:effectLst/>
              <a:latin typeface="Source Sans Pro" panose="020B0503030403020204" pitchFamily="34" charset="0"/>
            </a:endParaRPr>
          </a:p>
          <a:p>
            <a:pPr marL="457200" indent="-457200" algn="l">
              <a:buFont typeface="+mj-lt"/>
              <a:buAutoNum type="arabicPeriod"/>
            </a:pPr>
            <a:r>
              <a:rPr lang="en-IN" b="0" i="0" dirty="0">
                <a:solidFill>
                  <a:srgbClr val="FFFFFF"/>
                </a:solidFill>
                <a:effectLst/>
                <a:latin typeface="ff2"/>
              </a:rPr>
              <a:t>Check and handle outliers in data.</a:t>
            </a:r>
          </a:p>
          <a:p>
            <a:pPr marL="457200" indent="-457200" algn="l">
              <a:buFont typeface="+mj-lt"/>
              <a:buAutoNum type="arabicPeriod"/>
            </a:pPr>
            <a:endParaRPr lang="en-IN" b="0" i="0" dirty="0">
              <a:solidFill>
                <a:srgbClr val="FFFFFF"/>
              </a:solidFill>
              <a:effectLst/>
              <a:latin typeface="ff2"/>
            </a:endParaRPr>
          </a:p>
          <a:p>
            <a:pPr algn="l"/>
            <a:r>
              <a:rPr lang="en-IN" b="1" i="0" dirty="0">
                <a:solidFill>
                  <a:srgbClr val="FFFFFF"/>
                </a:solidFill>
                <a:effectLst/>
                <a:latin typeface="ff2"/>
              </a:rPr>
              <a:t>EDA :</a:t>
            </a:r>
            <a:endParaRPr lang="en-IN" b="0" i="0" dirty="0">
              <a:solidFill>
                <a:srgbClr val="FFFFFF"/>
              </a:solidFill>
              <a:effectLst/>
              <a:latin typeface="ff2"/>
            </a:endParaRPr>
          </a:p>
          <a:p>
            <a:pPr marL="457200" indent="-457200" algn="l">
              <a:buFont typeface="+mj-lt"/>
              <a:buAutoNum type="arabicPeriod"/>
            </a:pPr>
            <a:r>
              <a:rPr lang="en-IN" b="0" i="0" dirty="0">
                <a:solidFill>
                  <a:srgbClr val="FFFFFF"/>
                </a:solidFill>
                <a:effectLst/>
                <a:latin typeface="ff2"/>
              </a:rPr>
              <a:t>Univariate data analysis: value count, distribution of variable etc.</a:t>
            </a:r>
            <a:endParaRPr lang="en-IN" b="0" i="0" dirty="0">
              <a:solidFill>
                <a:srgbClr val="000000"/>
              </a:solidFill>
              <a:effectLst/>
              <a:latin typeface="Source Sans Pro" panose="020B0503030403020204" pitchFamily="34" charset="0"/>
            </a:endParaRPr>
          </a:p>
          <a:p>
            <a:pPr marL="457200" indent="-457200" algn="l">
              <a:buFont typeface="+mj-lt"/>
              <a:buAutoNum type="arabicPeriod"/>
            </a:pPr>
            <a:r>
              <a:rPr lang="en-IN" b="0" i="0" dirty="0">
                <a:solidFill>
                  <a:srgbClr val="FFFFFF"/>
                </a:solidFill>
                <a:effectLst/>
                <a:latin typeface="ff2"/>
              </a:rPr>
              <a:t>Bivariate data analysis: correlation coefficients and </a:t>
            </a:r>
            <a:r>
              <a:rPr lang="en-IN" b="0" i="0" dirty="0" err="1">
                <a:solidFill>
                  <a:srgbClr val="FFFFFF"/>
                </a:solidFill>
                <a:effectLst/>
                <a:latin typeface="ff2"/>
              </a:rPr>
              <a:t>patternbetween</a:t>
            </a:r>
            <a:r>
              <a:rPr lang="en-IN" b="0" i="0" dirty="0">
                <a:solidFill>
                  <a:srgbClr val="FFFFFF"/>
                </a:solidFill>
                <a:effectLst/>
                <a:latin typeface="ff2"/>
              </a:rPr>
              <a:t> the variables etc.</a:t>
            </a:r>
            <a:endParaRPr lang="en-IN" b="0" i="0" dirty="0">
              <a:solidFill>
                <a:srgbClr val="000000"/>
              </a:solidFill>
              <a:effectLst/>
              <a:latin typeface="Source Sans Pro" panose="020B0503030403020204" pitchFamily="34" charset="0"/>
            </a:endParaRPr>
          </a:p>
          <a:p>
            <a:pPr marL="0" indent="0" algn="l">
              <a:buNone/>
            </a:pPr>
            <a:endParaRPr lang="en-IN" b="0" i="0" dirty="0">
              <a:solidFill>
                <a:srgbClr val="000000"/>
              </a:solidFill>
              <a:effectLst/>
              <a:latin typeface="Source Sans Pro" panose="020B0503030403020204" pitchFamily="34" charset="0"/>
            </a:endParaRPr>
          </a:p>
          <a:p>
            <a:pPr marL="457200" indent="-457200" algn="l">
              <a:buFont typeface="+mj-lt"/>
              <a:buAutoNum type="arabicPeriod"/>
            </a:pPr>
            <a:endParaRPr lang="en-US" dirty="0"/>
          </a:p>
        </p:txBody>
      </p:sp>
    </p:spTree>
    <p:extLst>
      <p:ext uri="{BB962C8B-B14F-4D97-AF65-F5344CB8AC3E}">
        <p14:creationId xmlns:p14="http://schemas.microsoft.com/office/powerpoint/2010/main" val="261447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C963E-BB20-0BA7-FEB5-2FA2C991211F}"/>
              </a:ext>
            </a:extLst>
          </p:cNvPr>
          <p:cNvSpPr>
            <a:spLocks noGrp="1"/>
          </p:cNvSpPr>
          <p:nvPr>
            <p:ph idx="1"/>
          </p:nvPr>
        </p:nvSpPr>
        <p:spPr>
          <a:xfrm>
            <a:off x="771525" y="1514476"/>
            <a:ext cx="10429875" cy="4129087"/>
          </a:xfrm>
        </p:spPr>
        <p:txBody>
          <a:bodyPr>
            <a:normAutofit/>
          </a:bodyPr>
          <a:lstStyle/>
          <a:p>
            <a:pPr algn="l"/>
            <a:r>
              <a:rPr lang="en-IN" sz="2800" b="0" i="0" dirty="0">
                <a:solidFill>
                  <a:srgbClr val="FFFFFF"/>
                </a:solidFill>
                <a:effectLst/>
                <a:latin typeface="ff2"/>
              </a:rPr>
              <a:t>Feature Scaling &amp; Dummy Variables and encoding of the data.</a:t>
            </a:r>
            <a:endParaRPr lang="en-IN" sz="2800" b="0" i="0" dirty="0">
              <a:solidFill>
                <a:srgbClr val="000000"/>
              </a:solidFill>
              <a:effectLst/>
              <a:latin typeface="Source Sans Pro" panose="020B0503030403020204" pitchFamily="34" charset="0"/>
            </a:endParaRPr>
          </a:p>
          <a:p>
            <a:pPr algn="l"/>
            <a:r>
              <a:rPr lang="en-IN" sz="2800" b="0" i="0" dirty="0">
                <a:solidFill>
                  <a:srgbClr val="FFFFFF"/>
                </a:solidFill>
                <a:effectLst/>
                <a:latin typeface="ff2"/>
              </a:rPr>
              <a:t>Classification technique: logistic regression used for the modelmaking and prediction.</a:t>
            </a:r>
            <a:endParaRPr lang="en-IN" sz="2800" b="0" i="0" dirty="0">
              <a:solidFill>
                <a:srgbClr val="000000"/>
              </a:solidFill>
              <a:effectLst/>
              <a:latin typeface="Source Sans Pro" panose="020B0503030403020204" pitchFamily="34" charset="0"/>
            </a:endParaRPr>
          </a:p>
          <a:p>
            <a:pPr algn="l"/>
            <a:r>
              <a:rPr lang="en-IN" sz="2800" b="0" i="0" dirty="0">
                <a:solidFill>
                  <a:srgbClr val="FFFFFF"/>
                </a:solidFill>
                <a:effectLst/>
                <a:latin typeface="ff2"/>
              </a:rPr>
              <a:t>Validation of the model.</a:t>
            </a:r>
            <a:endParaRPr lang="en-IN" sz="2800" b="0" i="0" dirty="0">
              <a:solidFill>
                <a:srgbClr val="000000"/>
              </a:solidFill>
              <a:effectLst/>
              <a:latin typeface="Source Sans Pro" panose="020B0503030403020204" pitchFamily="34" charset="0"/>
            </a:endParaRPr>
          </a:p>
          <a:p>
            <a:pPr algn="l"/>
            <a:r>
              <a:rPr lang="en-IN" sz="2800" b="0" i="0" dirty="0">
                <a:solidFill>
                  <a:srgbClr val="FFFFFF"/>
                </a:solidFill>
                <a:effectLst/>
                <a:latin typeface="ff2"/>
              </a:rPr>
              <a:t>Model presentation.</a:t>
            </a:r>
            <a:endParaRPr lang="en-IN" sz="2800" b="0" i="0" dirty="0">
              <a:solidFill>
                <a:srgbClr val="000000"/>
              </a:solidFill>
              <a:effectLst/>
              <a:latin typeface="Source Sans Pro" panose="020B0503030403020204" pitchFamily="34" charset="0"/>
            </a:endParaRPr>
          </a:p>
          <a:p>
            <a:pPr algn="l"/>
            <a:r>
              <a:rPr lang="en-IN" sz="2800" b="0" i="0" dirty="0">
                <a:solidFill>
                  <a:srgbClr val="FFFFFF"/>
                </a:solidFill>
                <a:effectLst/>
                <a:latin typeface="ff2"/>
              </a:rPr>
              <a:t>Conclusions and recommendations.</a:t>
            </a:r>
            <a:endParaRPr lang="en-IN" sz="2800" b="0" i="0" dirty="0">
              <a:solidFill>
                <a:srgbClr val="000000"/>
              </a:solidFill>
              <a:effectLst/>
              <a:latin typeface="Source Sans Pro" panose="020B0503030403020204" pitchFamily="34" charset="0"/>
            </a:endParaRPr>
          </a:p>
          <a:p>
            <a:endParaRPr lang="en-US" sz="2800" dirty="0"/>
          </a:p>
        </p:txBody>
      </p:sp>
    </p:spTree>
    <p:extLst>
      <p:ext uri="{BB962C8B-B14F-4D97-AF65-F5344CB8AC3E}">
        <p14:creationId xmlns:p14="http://schemas.microsoft.com/office/powerpoint/2010/main" val="284333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B85C-57B7-55D9-8C11-51E1926E7746}"/>
              </a:ext>
            </a:extLst>
          </p:cNvPr>
          <p:cNvSpPr>
            <a:spLocks noGrp="1"/>
          </p:cNvSpPr>
          <p:nvPr>
            <p:ph type="title"/>
          </p:nvPr>
        </p:nvSpPr>
        <p:spPr/>
        <p:txBody>
          <a:bodyPr/>
          <a:lstStyle/>
          <a:p>
            <a:r>
              <a:rPr lang="en-IN" b="1" i="0" dirty="0">
                <a:solidFill>
                  <a:srgbClr val="EBEBEB"/>
                </a:solidFill>
                <a:effectLst/>
                <a:latin typeface="ff2"/>
              </a:rPr>
              <a:t>Data Manipulation</a:t>
            </a:r>
            <a:endParaRPr lang="en-US" b="1" dirty="0"/>
          </a:p>
        </p:txBody>
      </p:sp>
      <p:sp>
        <p:nvSpPr>
          <p:cNvPr id="3" name="Content Placeholder 2">
            <a:extLst>
              <a:ext uri="{FF2B5EF4-FFF2-40B4-BE49-F238E27FC236}">
                <a16:creationId xmlns:a16="http://schemas.microsoft.com/office/drawing/2014/main" id="{C542CF13-C470-9816-D1D4-C53F30425473}"/>
              </a:ext>
            </a:extLst>
          </p:cNvPr>
          <p:cNvSpPr>
            <a:spLocks noGrp="1"/>
          </p:cNvSpPr>
          <p:nvPr>
            <p:ph idx="1"/>
          </p:nvPr>
        </p:nvSpPr>
        <p:spPr>
          <a:xfrm>
            <a:off x="685801" y="1796380"/>
            <a:ext cx="10131425" cy="3649133"/>
          </a:xfrm>
        </p:spPr>
        <p:txBody>
          <a:bodyPr>
            <a:normAutofit/>
          </a:bodyPr>
          <a:lstStyle/>
          <a:p>
            <a:pPr algn="l"/>
            <a:r>
              <a:rPr lang="en-IN" b="0" i="0" dirty="0">
                <a:solidFill>
                  <a:srgbClr val="FFFFFF"/>
                </a:solidFill>
                <a:effectLst/>
                <a:latin typeface="ff2"/>
              </a:rPr>
              <a:t>Total Number of Rows =37, Total Number of Columns =9240.</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Single </a:t>
            </a:r>
            <a:r>
              <a:rPr lang="en-IN" b="0" i="0" dirty="0">
                <a:solidFill>
                  <a:srgbClr val="FFFFFF"/>
                </a:solidFill>
                <a:effectLst/>
                <a:latin typeface="ff1"/>
              </a:rPr>
              <a:t>value features like “Magazine”, “Receive More </a:t>
            </a:r>
            <a:r>
              <a:rPr lang="en-IN" b="0" i="0" dirty="0" err="1">
                <a:solidFill>
                  <a:srgbClr val="FFFFFF"/>
                </a:solidFill>
                <a:effectLst/>
                <a:latin typeface="ff1"/>
              </a:rPr>
              <a:t>UpdatesAbout</a:t>
            </a:r>
            <a:r>
              <a:rPr lang="en-IN" b="0" i="0" dirty="0">
                <a:solidFill>
                  <a:srgbClr val="FFFFFF"/>
                </a:solidFill>
                <a:effectLst/>
                <a:latin typeface="ff1"/>
              </a:rPr>
              <a:t> Our Courses”, “Update me on Supply”.</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1"/>
              </a:rPr>
              <a:t>“Chain Content”, “Get updates on DM Content”, “I agree to pay</a:t>
            </a:r>
            <a:r>
              <a:rPr lang="en-IN" dirty="0">
                <a:solidFill>
                  <a:srgbClr val="000000"/>
                </a:solidFill>
                <a:latin typeface="Source Sans Pro" panose="020B0503030403020204" pitchFamily="34" charset="0"/>
              </a:rPr>
              <a:t> </a:t>
            </a:r>
            <a:r>
              <a:rPr lang="en-IN" b="0" i="0" dirty="0">
                <a:solidFill>
                  <a:srgbClr val="FFFFFF"/>
                </a:solidFill>
                <a:effectLst/>
                <a:latin typeface="ff2"/>
              </a:rPr>
              <a:t>the amount through cheque</a:t>
            </a:r>
            <a:r>
              <a:rPr lang="en-IN" b="0" i="0" dirty="0">
                <a:solidFill>
                  <a:srgbClr val="FFFFFF"/>
                </a:solidFill>
                <a:effectLst/>
                <a:latin typeface="ff1"/>
              </a:rPr>
              <a:t>” etc. have been dropped.</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1"/>
              </a:rPr>
              <a:t>Removing the “Prospect ID” and “Lead Number” which is not</a:t>
            </a:r>
            <a:r>
              <a:rPr lang="en-IN" dirty="0">
                <a:solidFill>
                  <a:srgbClr val="000000"/>
                </a:solidFill>
                <a:latin typeface="Source Sans Pro" panose="020B0503030403020204" pitchFamily="34" charset="0"/>
              </a:rPr>
              <a:t> </a:t>
            </a:r>
            <a:r>
              <a:rPr lang="en-IN" b="0" i="0" dirty="0">
                <a:solidFill>
                  <a:srgbClr val="FFFFFF"/>
                </a:solidFill>
                <a:effectLst/>
                <a:latin typeface="ff2"/>
              </a:rPr>
              <a:t>necessary for the analysis.</a:t>
            </a:r>
            <a:endParaRPr lang="en-IN" b="0" i="0" dirty="0">
              <a:solidFill>
                <a:srgbClr val="000000"/>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54998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88886-7FA5-CECB-33DD-6281D2F26B10}"/>
              </a:ext>
            </a:extLst>
          </p:cNvPr>
          <p:cNvSpPr>
            <a:spLocks noGrp="1"/>
          </p:cNvSpPr>
          <p:nvPr>
            <p:ph idx="1"/>
          </p:nvPr>
        </p:nvSpPr>
        <p:spPr>
          <a:xfrm>
            <a:off x="931825" y="983457"/>
            <a:ext cx="9221178" cy="4891086"/>
          </a:xfrm>
        </p:spPr>
        <p:txBody>
          <a:bodyPr/>
          <a:lstStyle/>
          <a:p>
            <a:pPr algn="l"/>
            <a:r>
              <a:rPr lang="en-IN" b="0" i="0" dirty="0">
                <a:solidFill>
                  <a:srgbClr val="FFFFFF"/>
                </a:solidFill>
                <a:effectLst/>
                <a:latin typeface="ff2"/>
              </a:rPr>
              <a:t>After checking for the value counts for some of the object type variables, we find some of the features which has no enough</a:t>
            </a:r>
            <a:r>
              <a:rPr lang="en-IN" dirty="0">
                <a:solidFill>
                  <a:srgbClr val="000000"/>
                </a:solidFill>
                <a:latin typeface="Source Sans Pro" panose="020B0503030403020204" pitchFamily="34" charset="0"/>
              </a:rPr>
              <a:t> </a:t>
            </a:r>
            <a:r>
              <a:rPr lang="en-IN" b="0" i="0" dirty="0">
                <a:solidFill>
                  <a:srgbClr val="FFFFFF"/>
                </a:solidFill>
                <a:effectLst/>
                <a:latin typeface="ff1"/>
              </a:rPr>
              <a:t>variance, which we have dropped, the features are: “Do Not Call” , “What matters most to you in choosing course”, “Search” , “Newspaper Article”, “X Education Forums”, “Newspaper”, “Digital Advertisement”</a:t>
            </a:r>
            <a:r>
              <a:rPr lang="en-IN" dirty="0">
                <a:solidFill>
                  <a:srgbClr val="000000"/>
                </a:solidFill>
                <a:latin typeface="Source Sans Pro" panose="020B0503030403020204" pitchFamily="34" charset="0"/>
              </a:rPr>
              <a:t> </a:t>
            </a:r>
            <a:r>
              <a:rPr lang="en-IN" b="0" i="0" dirty="0">
                <a:solidFill>
                  <a:srgbClr val="FFFFFF"/>
                </a:solidFill>
                <a:effectLst/>
                <a:latin typeface="ff2"/>
              </a:rPr>
              <a:t>etc.</a:t>
            </a:r>
            <a:endParaRPr lang="en-IN" b="0" i="0" dirty="0">
              <a:solidFill>
                <a:srgbClr val="000000"/>
              </a:solidFill>
              <a:effectLst/>
              <a:latin typeface="Source Sans Pro" panose="020B0503030403020204" pitchFamily="34" charset="0"/>
            </a:endParaRPr>
          </a:p>
          <a:p>
            <a:pPr algn="l"/>
            <a:r>
              <a:rPr lang="en-IN" b="0" i="0" dirty="0">
                <a:solidFill>
                  <a:srgbClr val="FFFFFF"/>
                </a:solidFill>
                <a:effectLst/>
                <a:latin typeface="ff2"/>
              </a:rPr>
              <a:t>Dropping the columns having more than 35% as missing value such</a:t>
            </a:r>
            <a:r>
              <a:rPr lang="en-IN" dirty="0">
                <a:solidFill>
                  <a:srgbClr val="000000"/>
                </a:solidFill>
                <a:latin typeface="Source Sans Pro" panose="020B0503030403020204" pitchFamily="34" charset="0"/>
              </a:rPr>
              <a:t> </a:t>
            </a:r>
            <a:r>
              <a:rPr lang="en-IN" b="0" i="0" dirty="0">
                <a:solidFill>
                  <a:srgbClr val="FFFFFF"/>
                </a:solidFill>
                <a:effectLst/>
                <a:latin typeface="ff1"/>
              </a:rPr>
              <a:t>as ‘How did you hear about X Education’ and ‘Lead Profile’.</a:t>
            </a:r>
            <a:endParaRPr lang="en-IN" b="0" i="0" dirty="0">
              <a:solidFill>
                <a:srgbClr val="000000"/>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72120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E482-99CF-BB74-159D-07FCEAF18006}"/>
              </a:ext>
            </a:extLst>
          </p:cNvPr>
          <p:cNvSpPr>
            <a:spLocks noGrp="1"/>
          </p:cNvSpPr>
          <p:nvPr>
            <p:ph type="title"/>
          </p:nvPr>
        </p:nvSpPr>
        <p:spPr>
          <a:xfrm>
            <a:off x="643478" y="254103"/>
            <a:ext cx="10131425" cy="1456267"/>
          </a:xfrm>
        </p:spPr>
        <p:txBody>
          <a:bodyPr>
            <a:normAutofit/>
          </a:bodyPr>
          <a:lstStyle/>
          <a:p>
            <a:r>
              <a:rPr lang="en-US" sz="4000" b="1" dirty="0"/>
              <a:t>EDA</a:t>
            </a:r>
          </a:p>
        </p:txBody>
      </p:sp>
      <p:pic>
        <p:nvPicPr>
          <p:cNvPr id="9" name="Content Placeholder 8" descr="A picture containing text, screenshot, diagram, plot&#10;&#10;Description automatically generated">
            <a:extLst>
              <a:ext uri="{FF2B5EF4-FFF2-40B4-BE49-F238E27FC236}">
                <a16:creationId xmlns:a16="http://schemas.microsoft.com/office/drawing/2014/main" id="{6F626D2F-7A77-07E7-91CF-A7A025E8847A}"/>
              </a:ext>
            </a:extLst>
          </p:cNvPr>
          <p:cNvPicPr>
            <a:picLocks noGrp="1" noChangeAspect="1"/>
          </p:cNvPicPr>
          <p:nvPr>
            <p:ph idx="1"/>
          </p:nvPr>
        </p:nvPicPr>
        <p:blipFill>
          <a:blip r:embed="rId2"/>
          <a:stretch>
            <a:fillRect/>
          </a:stretch>
        </p:blipFill>
        <p:spPr>
          <a:xfrm>
            <a:off x="1117095" y="1710370"/>
            <a:ext cx="9184192" cy="4833404"/>
          </a:xfrm>
        </p:spPr>
      </p:pic>
    </p:spTree>
    <p:extLst>
      <p:ext uri="{BB962C8B-B14F-4D97-AF65-F5344CB8AC3E}">
        <p14:creationId xmlns:p14="http://schemas.microsoft.com/office/powerpoint/2010/main" val="248173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2AB7708C-78CA-D8E6-E6A9-85BA2AD4141E}"/>
              </a:ext>
            </a:extLst>
          </p:cNvPr>
          <p:cNvPicPr>
            <a:picLocks noGrp="1" noChangeAspect="1"/>
          </p:cNvPicPr>
          <p:nvPr>
            <p:ph idx="1"/>
          </p:nvPr>
        </p:nvPicPr>
        <p:blipFill>
          <a:blip r:embed="rId2"/>
          <a:stretch>
            <a:fillRect/>
          </a:stretch>
        </p:blipFill>
        <p:spPr>
          <a:xfrm>
            <a:off x="418196" y="1729765"/>
            <a:ext cx="11355607" cy="4113821"/>
          </a:xfrm>
        </p:spPr>
      </p:pic>
    </p:spTree>
    <p:extLst>
      <p:ext uri="{BB962C8B-B14F-4D97-AF65-F5344CB8AC3E}">
        <p14:creationId xmlns:p14="http://schemas.microsoft.com/office/powerpoint/2010/main" val="185810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{E92B7360-D2E4-C94F-8858-A4445C6C1FFA}tf10001058</Template>
  <TotalTime>989</TotalTime>
  <Words>692</Words>
  <Application>Microsoft Macintosh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ff1</vt:lpstr>
      <vt:lpstr>ff2</vt:lpstr>
      <vt:lpstr>Source Sans Pro</vt:lpstr>
      <vt:lpstr>Celestial</vt:lpstr>
      <vt:lpstr>LEAD SCORING CASE STUDY</vt:lpstr>
      <vt:lpstr>Problem Statement </vt:lpstr>
      <vt:lpstr>Business Objective   </vt:lpstr>
      <vt:lpstr>Solution Methodology</vt:lpstr>
      <vt:lpstr>PowerPoint Presentation</vt:lpstr>
      <vt:lpstr>Data Manipulation</vt:lpstr>
      <vt:lpstr>PowerPoint Presentation</vt:lpstr>
      <vt:lpstr>EDA</vt:lpstr>
      <vt:lpstr>PowerPoint Presentation</vt:lpstr>
      <vt:lpstr>PowerPoint Presentation</vt:lpstr>
      <vt:lpstr>Categorical Variable Relation</vt:lpstr>
      <vt:lpstr>PowerPoint Presentation</vt:lpstr>
      <vt:lpstr>PowerPoint Presentation</vt:lpstr>
      <vt:lpstr>Data Conversion</vt:lpstr>
      <vt:lpstr>Model Building</vt:lpstr>
      <vt:lpstr>ROC Curve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h</dc:creator>
  <cp:lastModifiedBy>h</cp:lastModifiedBy>
  <cp:revision>2</cp:revision>
  <dcterms:created xsi:type="dcterms:W3CDTF">2023-06-19T14:43:45Z</dcterms:created>
  <dcterms:modified xsi:type="dcterms:W3CDTF">2023-06-20T07:55:20Z</dcterms:modified>
</cp:coreProperties>
</file>