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7500600" cy="9855200"/>
  <p:notesSz cx="17500600" cy="985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11592" y="3031490"/>
            <a:ext cx="14864715" cy="2053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23185" y="5476240"/>
            <a:ext cx="12241530" cy="2444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74395" y="2249170"/>
            <a:ext cx="7607236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006268" y="2249170"/>
            <a:ext cx="7607236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282" y="1255536"/>
            <a:ext cx="15595334" cy="751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395" y="2249170"/>
            <a:ext cx="15739110" cy="645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45886" y="9094470"/>
            <a:ext cx="5596128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74395" y="9094470"/>
            <a:ext cx="4022217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591289" y="9094470"/>
            <a:ext cx="4022217" cy="48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Relationship Id="rId6" Type="http://schemas.openxmlformats.org/officeDocument/2006/relationships/image" Target="../media/image46.png"/><Relationship Id="rId7" Type="http://schemas.openxmlformats.org/officeDocument/2006/relationships/image" Target="../media/image47.jpg"/><Relationship Id="rId8" Type="http://schemas.openxmlformats.org/officeDocument/2006/relationships/image" Target="../media/image48.jpg"/><Relationship Id="rId9" Type="http://schemas.openxmlformats.org/officeDocument/2006/relationships/image" Target="../media/image49.jpg"/><Relationship Id="rId10" Type="http://schemas.openxmlformats.org/officeDocument/2006/relationships/image" Target="../media/image50.jpg"/><Relationship Id="rId11" Type="http://schemas.openxmlformats.org/officeDocument/2006/relationships/image" Target="../media/image51.jpg"/><Relationship Id="rId12" Type="http://schemas.openxmlformats.org/officeDocument/2006/relationships/image" Target="../media/image52.jpg"/><Relationship Id="rId13" Type="http://schemas.openxmlformats.org/officeDocument/2006/relationships/image" Target="../media/image5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pn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487900" cy="977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32800"/>
            <a:ext cx="17449800" cy="13208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422400"/>
            <a:ext cx="17443450" cy="552450"/>
          </a:xfrm>
          <a:custGeom>
            <a:avLst/>
            <a:gdLst/>
            <a:ahLst/>
            <a:cxnLst/>
            <a:rect l="l" t="t" r="r" b="b"/>
            <a:pathLst>
              <a:path w="17443450" h="552450">
                <a:moveTo>
                  <a:pt x="17443450" y="552450"/>
                </a:moveTo>
                <a:lnTo>
                  <a:pt x="0" y="5524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552450"/>
                </a:lnTo>
                <a:close/>
              </a:path>
            </a:pathLst>
          </a:custGeom>
          <a:solidFill>
            <a:srgbClr val="0A05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10"/>
              </a:spcBef>
            </a:pPr>
            <a:r>
              <a:rPr dirty="0" sz="4500" spc="-265"/>
              <a:t>Graphical</a:t>
            </a:r>
            <a:r>
              <a:rPr dirty="0" sz="4500" spc="260"/>
              <a:t> </a:t>
            </a:r>
            <a:r>
              <a:rPr dirty="0" sz="4500" spc="-285"/>
              <a:t>User</a:t>
            </a:r>
            <a:r>
              <a:rPr dirty="0" sz="4500" spc="-5"/>
              <a:t> </a:t>
            </a:r>
            <a:r>
              <a:rPr dirty="0" sz="4500" spc="-80"/>
              <a:t>Interface</a:t>
            </a:r>
            <a:r>
              <a:rPr dirty="0" sz="4500" spc="285"/>
              <a:t> </a:t>
            </a:r>
            <a:r>
              <a:rPr dirty="0" sz="4500" spc="-434"/>
              <a:t>(GUI)</a:t>
            </a:r>
            <a:endParaRPr sz="4500"/>
          </a:p>
        </p:txBody>
      </p:sp>
      <p:sp>
        <p:nvSpPr>
          <p:cNvPr id="5" name="object 5" descr=""/>
          <p:cNvSpPr/>
          <p:nvPr/>
        </p:nvSpPr>
        <p:spPr>
          <a:xfrm>
            <a:off x="0" y="2540000"/>
            <a:ext cx="17443450" cy="374650"/>
          </a:xfrm>
          <a:custGeom>
            <a:avLst/>
            <a:gdLst/>
            <a:ahLst/>
            <a:cxnLst/>
            <a:rect l="l" t="t" r="r" b="b"/>
            <a:pathLst>
              <a:path w="17443450" h="374650">
                <a:moveTo>
                  <a:pt x="174434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374650"/>
                </a:lnTo>
                <a:close/>
              </a:path>
            </a:pathLst>
          </a:custGeom>
          <a:solidFill>
            <a:srgbClr val="0501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47235" y="2422525"/>
            <a:ext cx="559816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dirty="0" sz="310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Functionality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0" y="3035300"/>
            <a:ext cx="17443450" cy="3746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57070" indent="-333375">
              <a:lnSpc>
                <a:spcPts val="2810"/>
              </a:lnSpc>
              <a:buChar char="•"/>
              <a:tabLst>
                <a:tab pos="1957070" algn="l"/>
                <a:tab pos="4279900" algn="l"/>
              </a:tabLst>
            </a:pP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Implemented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305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Tkinter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05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35">
                <a:solidFill>
                  <a:srgbClr val="FFFFFF"/>
                </a:solidFill>
                <a:latin typeface="Arial MT"/>
                <a:cs typeface="Arial MT"/>
              </a:rPr>
              <a:t>Python,</a:t>
            </a:r>
            <a:r>
              <a:rPr dirty="0" sz="30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providing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0" y="3429000"/>
            <a:ext cx="17443450" cy="3746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59610">
              <a:lnSpc>
                <a:spcPts val="2950"/>
              </a:lnSpc>
            </a:pPr>
            <a:r>
              <a:rPr dirty="0" sz="3250" spc="-275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3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65">
                <a:solidFill>
                  <a:srgbClr val="FFFFFF"/>
                </a:solidFill>
                <a:latin typeface="Arial MT"/>
                <a:cs typeface="Arial MT"/>
              </a:rPr>
              <a:t>intuitive</a:t>
            </a:r>
            <a:r>
              <a:rPr dirty="0" sz="325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9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dirty="0" sz="3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9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5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25">
                <a:solidFill>
                  <a:srgbClr val="FFFFFF"/>
                </a:solidFill>
                <a:latin typeface="Arial MT"/>
                <a:cs typeface="Arial MT"/>
              </a:rPr>
              <a:t>interaction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0" y="3911600"/>
            <a:ext cx="17443450" cy="3873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62785" indent="-339725">
              <a:lnSpc>
                <a:spcPts val="2970"/>
              </a:lnSpc>
              <a:buChar char="•"/>
              <a:tabLst>
                <a:tab pos="1962785" algn="l"/>
              </a:tabLst>
            </a:pP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dirty="0" sz="3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dirty="0" sz="31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trained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ensemble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0" y="4318000"/>
            <a:ext cx="17443450" cy="3873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58339">
              <a:lnSpc>
                <a:spcPts val="2950"/>
              </a:lnSpc>
            </a:pPr>
            <a:r>
              <a:rPr dirty="0" sz="3250" spc="-125">
                <a:solidFill>
                  <a:srgbClr val="FFFFFF"/>
                </a:solidFill>
                <a:latin typeface="Arial MT"/>
                <a:cs typeface="Arial MT"/>
              </a:rPr>
              <a:t>classifier,</a:t>
            </a:r>
            <a:r>
              <a:rPr dirty="0" sz="32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80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32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25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dirty="0" sz="32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0">
                <a:solidFill>
                  <a:srgbClr val="FFFFFF"/>
                </a:solidFill>
                <a:latin typeface="Arial MT"/>
                <a:cs typeface="Arial MT"/>
              </a:rPr>
              <a:t>attempts.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0" y="4800600"/>
            <a:ext cx="17443450" cy="374650"/>
          </a:xfrm>
          <a:prstGeom prst="rect">
            <a:avLst/>
          </a:prstGeom>
          <a:solidFill>
            <a:srgbClr val="050118"/>
          </a:solidFill>
        </p:spPr>
        <p:txBody>
          <a:bodyPr wrap="square" lIns="0" tIns="0" rIns="0" bIns="0" rtlCol="0" vert="horz">
            <a:spAutoFit/>
          </a:bodyPr>
          <a:lstStyle/>
          <a:p>
            <a:pPr marL="1960880" indent="-338455">
              <a:lnSpc>
                <a:spcPts val="2900"/>
              </a:lnSpc>
              <a:buChar char="•"/>
              <a:tabLst>
                <a:tab pos="1960880" algn="l"/>
              </a:tabLst>
            </a:pPr>
            <a:r>
              <a:rPr dirty="0" sz="3250" spc="-210">
                <a:solidFill>
                  <a:srgbClr val="FFFFFF"/>
                </a:solidFill>
                <a:latin typeface="Arial MT"/>
                <a:cs typeface="Arial MT"/>
              </a:rPr>
              <a:t>Enables</a:t>
            </a:r>
            <a:r>
              <a:rPr dirty="0" sz="3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3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dirty="0" sz="32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65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dirty="0" sz="3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65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3250" spc="-60">
                <a:solidFill>
                  <a:srgbClr val="FFFFFF"/>
                </a:solidFill>
                <a:latin typeface="Arial MT"/>
                <a:cs typeface="Arial MT"/>
              </a:rPr>
              <a:t> content</a:t>
            </a:r>
            <a:r>
              <a:rPr dirty="0" sz="3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0" y="5207000"/>
            <a:ext cx="17443450" cy="374650"/>
          </a:xfrm>
          <a:prstGeom prst="rect">
            <a:avLst/>
          </a:prstGeom>
          <a:solidFill>
            <a:srgbClr val="050118"/>
          </a:solidFill>
        </p:spPr>
        <p:txBody>
          <a:bodyPr wrap="square" lIns="0" tIns="0" rIns="0" bIns="0" rtlCol="0" vert="horz">
            <a:spAutoFit/>
          </a:bodyPr>
          <a:lstStyle/>
          <a:p>
            <a:pPr marL="1958975">
              <a:lnSpc>
                <a:spcPts val="2860"/>
              </a:lnSpc>
            </a:pPr>
            <a:r>
              <a:rPr dirty="0" sz="3300" spc="-275">
                <a:solidFill>
                  <a:srgbClr val="FFFFFF"/>
                </a:solidFill>
                <a:latin typeface="Arial MT"/>
                <a:cs typeface="Arial MT"/>
              </a:rPr>
              <a:t>assess</a:t>
            </a:r>
            <a:r>
              <a:rPr dirty="0" sz="330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Arial MT"/>
                <a:cs typeface="Arial MT"/>
              </a:rPr>
              <a:t>its </a:t>
            </a:r>
            <a:r>
              <a:rPr dirty="0" sz="3300" spc="-75">
                <a:solidFill>
                  <a:srgbClr val="FFFFFF"/>
                </a:solidFill>
                <a:latin typeface="Arial MT"/>
                <a:cs typeface="Arial MT"/>
              </a:rPr>
              <a:t>legitimacy.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5778500"/>
            <a:ext cx="17443450" cy="374650"/>
          </a:xfrm>
          <a:custGeom>
            <a:avLst/>
            <a:gdLst/>
            <a:ahLst/>
            <a:cxnLst/>
            <a:rect l="l" t="t" r="r" b="b"/>
            <a:pathLst>
              <a:path w="17443450" h="374650">
                <a:moveTo>
                  <a:pt x="174434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3746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53745" y="5663494"/>
            <a:ext cx="4859020" cy="49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Usability</a:t>
            </a:r>
            <a:r>
              <a:rPr dirty="0" sz="30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0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3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0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50">
                <a:solidFill>
                  <a:srgbClr val="FFFFFF"/>
                </a:solidFill>
                <a:latin typeface="Arial MT"/>
                <a:cs typeface="Arial MT"/>
              </a:rPr>
              <a:t>Feed</a:t>
            </a:r>
            <a:r>
              <a:rPr dirty="0" sz="3050" spc="-50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65">
                <a:solidFill>
                  <a:srgbClr val="FFFFFF"/>
                </a:solidFill>
                <a:latin typeface="Arial MT"/>
                <a:cs typeface="Arial MT"/>
              </a:rPr>
              <a:t>back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0" y="6261100"/>
            <a:ext cx="17443450" cy="3873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62785" indent="-339090">
              <a:lnSpc>
                <a:spcPts val="2910"/>
              </a:lnSpc>
              <a:buChar char="•"/>
              <a:tabLst>
                <a:tab pos="1962785" algn="l"/>
                <a:tab pos="9581515" algn="l"/>
              </a:tabLst>
            </a:pP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Usability</a:t>
            </a:r>
            <a:r>
              <a:rPr dirty="0" sz="30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dirty="0" sz="30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70">
                <a:solidFill>
                  <a:srgbClr val="FFFFFF"/>
                </a:solidFill>
                <a:latin typeface="Arial MT"/>
                <a:cs typeface="Arial MT"/>
              </a:rPr>
              <a:t>assesses</a:t>
            </a:r>
            <a:r>
              <a:rPr dirty="0" sz="30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90">
                <a:solidFill>
                  <a:srgbClr val="EBEBEB"/>
                </a:solidFill>
                <a:latin typeface="Arial MT"/>
                <a:cs typeface="Arial MT"/>
              </a:rPr>
              <a:t>GUI</a:t>
            </a:r>
            <a:r>
              <a:rPr dirty="0" sz="3050" spc="-85">
                <a:solidFill>
                  <a:srgbClr val="EBEBEB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effectiveness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0" y="6680200"/>
            <a:ext cx="17443450" cy="3492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62785">
              <a:lnSpc>
                <a:spcPts val="2740"/>
              </a:lnSpc>
            </a:pP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2950" spc="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interaction</a:t>
            </a:r>
            <a:r>
              <a:rPr dirty="0" sz="2950" spc="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95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result</a:t>
            </a:r>
            <a:r>
              <a:rPr dirty="0" sz="295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Arial MT"/>
                <a:cs typeface="Arial MT"/>
              </a:rPr>
              <a:t>interpretation.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0" y="7137400"/>
            <a:ext cx="17443450" cy="387350"/>
          </a:xfrm>
          <a:prstGeom prst="rect">
            <a:avLst/>
          </a:prstGeom>
          <a:solidFill>
            <a:srgbClr val="03010F"/>
          </a:solidFill>
        </p:spPr>
        <p:txBody>
          <a:bodyPr wrap="square" lIns="0" tIns="0" rIns="0" bIns="0" rtlCol="0" vert="horz">
            <a:spAutoFit/>
          </a:bodyPr>
          <a:lstStyle/>
          <a:p>
            <a:pPr marL="1962785" indent="-339090">
              <a:lnSpc>
                <a:spcPts val="2960"/>
              </a:lnSpc>
              <a:buChar char="•"/>
              <a:tabLst>
                <a:tab pos="1962785" algn="l"/>
              </a:tabLst>
            </a:pPr>
            <a:r>
              <a:rPr dirty="0" sz="3050" spc="-3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 feedback</a:t>
            </a:r>
            <a:r>
              <a:rPr dirty="0" sz="3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highlights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strengths</a:t>
            </a:r>
            <a:r>
              <a:rPr dirty="0" sz="30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305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intuitive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0" y="7556500"/>
            <a:ext cx="17443450" cy="361950"/>
          </a:xfrm>
          <a:prstGeom prst="rect">
            <a:avLst/>
          </a:prstGeom>
          <a:solidFill>
            <a:srgbClr val="01000E"/>
          </a:solidFill>
        </p:spPr>
        <p:txBody>
          <a:bodyPr wrap="square" lIns="0" tIns="0" rIns="0" bIns="0" rtlCol="0" vert="horz">
            <a:spAutoFit/>
          </a:bodyPr>
          <a:lstStyle/>
          <a:p>
            <a:pPr marL="1960880">
              <a:lnSpc>
                <a:spcPts val="2820"/>
              </a:lnSpc>
            </a:pP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dirty="0" sz="31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areas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needing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improvement.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0" y="8026400"/>
            <a:ext cx="17443450" cy="387350"/>
          </a:xfrm>
          <a:custGeom>
            <a:avLst/>
            <a:gdLst/>
            <a:ahLst/>
            <a:cxnLst/>
            <a:rect l="l" t="t" r="r" b="b"/>
            <a:pathLst>
              <a:path w="17443450" h="387350">
                <a:moveTo>
                  <a:pt x="17443450" y="387350"/>
                </a:moveTo>
                <a:lnTo>
                  <a:pt x="0" y="3873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387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609890" y="7891285"/>
            <a:ext cx="7185659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10"/>
              </a:spcBef>
              <a:buChar char="•"/>
              <a:tabLst>
                <a:tab pos="351155" algn="l"/>
              </a:tabLst>
            </a:pPr>
            <a:r>
              <a:rPr dirty="0" sz="3250" spc="-180">
                <a:solidFill>
                  <a:srgbClr val="FFFFFF"/>
                </a:solidFill>
                <a:latin typeface="Arial MT"/>
                <a:cs typeface="Arial MT"/>
              </a:rPr>
              <a:t>Evaluates</a:t>
            </a:r>
            <a:r>
              <a:rPr dirty="0" sz="3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25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2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95">
                <a:solidFill>
                  <a:srgbClr val="FFFFFF"/>
                </a:solidFill>
                <a:latin typeface="Arial MT"/>
                <a:cs typeface="Arial MT"/>
              </a:rPr>
              <a:t>satisfaction,</a:t>
            </a:r>
            <a:r>
              <a:rPr dirty="0" sz="32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4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325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00">
                <a:solidFill>
                  <a:srgbClr val="FFFFFF"/>
                </a:solidFill>
                <a:latin typeface="Arial MT"/>
                <a:cs typeface="Arial MT"/>
              </a:rPr>
              <a:t>positive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50" y="1473200"/>
            <a:ext cx="17430750" cy="419100"/>
            <a:chOff x="6350" y="1473200"/>
            <a:chExt cx="17430750" cy="419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18050" y="1473200"/>
              <a:ext cx="19050" cy="4191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350" y="1473200"/>
              <a:ext cx="17424400" cy="412750"/>
            </a:xfrm>
            <a:custGeom>
              <a:avLst/>
              <a:gdLst/>
              <a:ahLst/>
              <a:cxnLst/>
              <a:rect l="l" t="t" r="r" b="b"/>
              <a:pathLst>
                <a:path w="17424400" h="412750">
                  <a:moveTo>
                    <a:pt x="17424395" y="412749"/>
                  </a:moveTo>
                  <a:lnTo>
                    <a:pt x="0" y="41274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41274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20"/>
              </a:spcBef>
            </a:pPr>
            <a:r>
              <a:rPr dirty="0" spc="-280"/>
              <a:t>Ensemble</a:t>
            </a:r>
            <a:r>
              <a:rPr dirty="0" spc="95"/>
              <a:t> </a:t>
            </a:r>
            <a:r>
              <a:rPr dirty="0" spc="-145"/>
              <a:t>Classifier</a:t>
            </a:r>
            <a:r>
              <a:rPr dirty="0" spc="290"/>
              <a:t> </a:t>
            </a:r>
            <a:r>
              <a:rPr dirty="0" spc="-185"/>
              <a:t>Performance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6350" y="2597150"/>
            <a:ext cx="17430750" cy="285750"/>
            <a:chOff x="6350" y="2597150"/>
            <a:chExt cx="17430750" cy="28575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8050" y="2597150"/>
              <a:ext cx="19050" cy="14605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350" y="2597150"/>
              <a:ext cx="17424400" cy="285750"/>
            </a:xfrm>
            <a:custGeom>
              <a:avLst/>
              <a:gdLst/>
              <a:ahLst/>
              <a:cxnLst/>
              <a:rect l="l" t="t" r="r" b="b"/>
              <a:pathLst>
                <a:path w="17424400" h="285750">
                  <a:moveTo>
                    <a:pt x="17424395" y="285749"/>
                  </a:moveTo>
                  <a:lnTo>
                    <a:pt x="0" y="28574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285749"/>
                  </a:lnTo>
                  <a:close/>
                </a:path>
              </a:pathLst>
            </a:custGeom>
            <a:solidFill>
              <a:srgbClr val="0300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44308" y="2431697"/>
            <a:ext cx="3792854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4390" algn="l"/>
              </a:tabLst>
            </a:pPr>
            <a:r>
              <a:rPr dirty="0" sz="3400" spc="-425">
                <a:solidFill>
                  <a:srgbClr val="B589E6"/>
                </a:solidFill>
                <a:latin typeface="Arial MT"/>
                <a:cs typeface="Arial MT"/>
              </a:rPr>
              <a:t>Ove</a:t>
            </a:r>
            <a:r>
              <a:rPr dirty="0" sz="3400">
                <a:solidFill>
                  <a:srgbClr val="B589E6"/>
                </a:solidFill>
                <a:latin typeface="Arial MT"/>
                <a:cs typeface="Arial MT"/>
              </a:rPr>
              <a:t>	</a:t>
            </a:r>
            <a:r>
              <a:rPr dirty="0" sz="3400" spc="-480">
                <a:solidFill>
                  <a:srgbClr val="C69CF6"/>
                </a:solidFill>
                <a:latin typeface="Arial MT"/>
                <a:cs typeface="Arial MT"/>
              </a:rPr>
              <a:t>v</a:t>
            </a:r>
            <a:r>
              <a:rPr dirty="0" sz="3400">
                <a:solidFill>
                  <a:srgbClr val="C69CF6"/>
                </a:solidFill>
                <a:latin typeface="Arial MT"/>
                <a:cs typeface="Arial MT"/>
              </a:rPr>
              <a:t> </a:t>
            </a:r>
            <a:r>
              <a:rPr dirty="0" sz="3400" spc="-330">
                <a:solidFill>
                  <a:srgbClr val="C19AED"/>
                </a:solidFill>
                <a:latin typeface="Arial MT"/>
                <a:cs typeface="Arial MT"/>
              </a:rPr>
              <a:t>ew</a:t>
            </a:r>
            <a:r>
              <a:rPr dirty="0" sz="3400" spc="180">
                <a:solidFill>
                  <a:srgbClr val="C19AED"/>
                </a:solidFill>
                <a:latin typeface="Arial MT"/>
                <a:cs typeface="Arial MT"/>
              </a:rPr>
              <a:t> </a:t>
            </a:r>
            <a:r>
              <a:rPr dirty="0" sz="3400" spc="-275">
                <a:solidFill>
                  <a:srgbClr val="AF95DF"/>
                </a:solidFill>
                <a:latin typeface="Arial MT"/>
                <a:cs typeface="Arial MT"/>
              </a:rPr>
              <a:t>of</a:t>
            </a:r>
            <a:r>
              <a:rPr dirty="0" sz="3400" spc="204">
                <a:solidFill>
                  <a:srgbClr val="AF95DF"/>
                </a:solidFill>
                <a:latin typeface="Arial MT"/>
                <a:cs typeface="Arial MT"/>
              </a:rPr>
              <a:t> </a:t>
            </a:r>
            <a:r>
              <a:rPr dirty="0" sz="3400" spc="-360">
                <a:solidFill>
                  <a:srgbClr val="BA99F0"/>
                </a:solidFill>
                <a:latin typeface="Arial MT"/>
                <a:cs typeface="Arial MT"/>
              </a:rPr>
              <a:t>Ensemn</a:t>
            </a:r>
            <a:r>
              <a:rPr dirty="0" sz="3400" spc="-5">
                <a:solidFill>
                  <a:srgbClr val="BA99F0"/>
                </a:solidFill>
                <a:latin typeface="Arial MT"/>
                <a:cs typeface="Arial MT"/>
              </a:rPr>
              <a:t> </a:t>
            </a:r>
            <a:r>
              <a:rPr dirty="0" sz="3400" spc="-470" i="1">
                <a:solidFill>
                  <a:srgbClr val="443169"/>
                </a:solidFill>
                <a:latin typeface="Arial"/>
                <a:cs typeface="Arial"/>
              </a:rPr>
              <a:t>e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350" y="2997200"/>
            <a:ext cx="17430750" cy="361950"/>
            <a:chOff x="6350" y="2997200"/>
            <a:chExt cx="17430750" cy="36195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8050" y="2997200"/>
              <a:ext cx="19050" cy="3619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900" y="3003550"/>
              <a:ext cx="1504950" cy="2794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350" y="2997200"/>
              <a:ext cx="17424400" cy="355600"/>
            </a:xfrm>
            <a:custGeom>
              <a:avLst/>
              <a:gdLst/>
              <a:ahLst/>
              <a:cxnLst/>
              <a:rect l="l" t="t" r="r" b="b"/>
              <a:pathLst>
                <a:path w="17424400" h="355600">
                  <a:moveTo>
                    <a:pt x="17424395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3555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237603" y="2856441"/>
            <a:ext cx="42303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0">
                <a:solidFill>
                  <a:srgbClr val="9070C3"/>
                </a:solidFill>
                <a:latin typeface="Arial MT"/>
                <a:cs typeface="Arial MT"/>
              </a:rPr>
              <a:t>Key</a:t>
            </a:r>
            <a:r>
              <a:rPr dirty="0" sz="3200" spc="125">
                <a:solidFill>
                  <a:srgbClr val="9070C3"/>
                </a:solidFill>
                <a:latin typeface="Arial MT"/>
                <a:cs typeface="Arial MT"/>
              </a:rPr>
              <a:t> </a:t>
            </a:r>
            <a:r>
              <a:rPr dirty="0" sz="3200" spc="-90">
                <a:solidFill>
                  <a:srgbClr val="6D5295"/>
                </a:solidFill>
                <a:latin typeface="Arial MT"/>
                <a:cs typeface="Arial MT"/>
              </a:rPr>
              <a:t>Perfo</a:t>
            </a:r>
            <a:r>
              <a:rPr dirty="0" sz="3200" spc="45">
                <a:solidFill>
                  <a:srgbClr val="6D5295"/>
                </a:solidFill>
                <a:latin typeface="Arial MT"/>
                <a:cs typeface="Arial MT"/>
              </a:rPr>
              <a:t> </a:t>
            </a:r>
            <a:r>
              <a:rPr dirty="0" sz="3200" spc="-125">
                <a:solidFill>
                  <a:srgbClr val="AE89E1"/>
                </a:solidFill>
                <a:latin typeface="Arial MT"/>
                <a:cs typeface="Arial MT"/>
              </a:rPr>
              <a:t>mance</a:t>
            </a:r>
            <a:r>
              <a:rPr dirty="0" sz="3200" spc="20">
                <a:solidFill>
                  <a:srgbClr val="AE89E1"/>
                </a:solidFill>
                <a:latin typeface="Arial MT"/>
                <a:cs typeface="Arial MT"/>
              </a:rPr>
              <a:t> </a:t>
            </a:r>
            <a:r>
              <a:rPr dirty="0" sz="3200" spc="-95">
                <a:solidFill>
                  <a:srgbClr val="4D346B"/>
                </a:solidFill>
                <a:latin typeface="Arial MT"/>
                <a:cs typeface="Arial MT"/>
              </a:rPr>
              <a:t>Metrics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74170" y="2856441"/>
            <a:ext cx="39998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10">
                <a:solidFill>
                  <a:srgbClr val="77579C"/>
                </a:solidFill>
                <a:latin typeface="Arial MT"/>
                <a:cs typeface="Arial MT"/>
              </a:rPr>
              <a:t>Real-</a:t>
            </a:r>
            <a:r>
              <a:rPr dirty="0" sz="3200" spc="-130">
                <a:solidFill>
                  <a:srgbClr val="77579C"/>
                </a:solidFill>
                <a:latin typeface="Arial MT"/>
                <a:cs typeface="Arial MT"/>
              </a:rPr>
              <a:t>Time</a:t>
            </a:r>
            <a:r>
              <a:rPr dirty="0" sz="3200" spc="40">
                <a:solidFill>
                  <a:srgbClr val="77579C"/>
                </a:solidFill>
                <a:latin typeface="Arial MT"/>
                <a:cs typeface="Arial MT"/>
              </a:rPr>
              <a:t> </a:t>
            </a:r>
            <a:r>
              <a:rPr dirty="0" sz="3200" spc="-290">
                <a:solidFill>
                  <a:srgbClr val="695095"/>
                </a:solidFill>
                <a:latin typeface="Arial MT"/>
                <a:cs typeface="Arial MT"/>
              </a:rPr>
              <a:t>GUI</a:t>
            </a:r>
            <a:r>
              <a:rPr dirty="0" sz="3200" spc="70">
                <a:solidFill>
                  <a:srgbClr val="695095"/>
                </a:solidFill>
                <a:latin typeface="Arial MT"/>
                <a:cs typeface="Arial MT"/>
              </a:rPr>
              <a:t> </a:t>
            </a:r>
            <a:r>
              <a:rPr dirty="0" sz="3200" spc="-145">
                <a:solidFill>
                  <a:srgbClr val="B590E9"/>
                </a:solidFill>
                <a:latin typeface="Arial MT"/>
                <a:cs typeface="Arial MT"/>
              </a:rPr>
              <a:t>Feed</a:t>
            </a:r>
            <a:r>
              <a:rPr dirty="0" sz="3200" spc="-145">
                <a:solidFill>
                  <a:srgbClr val="C69AF9"/>
                </a:solidFill>
                <a:latin typeface="Arial MT"/>
                <a:cs typeface="Arial MT"/>
              </a:rPr>
              <a:t>bac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50" y="3587750"/>
            <a:ext cx="17430750" cy="374650"/>
            <a:chOff x="6350" y="3587750"/>
            <a:chExt cx="17430750" cy="37465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18050" y="3587750"/>
              <a:ext cx="19050" cy="37465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350" y="3587750"/>
              <a:ext cx="17424400" cy="368300"/>
            </a:xfrm>
            <a:custGeom>
              <a:avLst/>
              <a:gdLst/>
              <a:ahLst/>
              <a:cxnLst/>
              <a:rect l="l" t="t" r="r" b="b"/>
              <a:pathLst>
                <a:path w="17424400" h="368300">
                  <a:moveTo>
                    <a:pt x="17424395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3682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-19050" y="3471862"/>
            <a:ext cx="17475200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1831339">
              <a:lnSpc>
                <a:spcPct val="100000"/>
              </a:lnSpc>
              <a:spcBef>
                <a:spcPts val="110"/>
              </a:spcBef>
              <a:tabLst>
                <a:tab pos="2510155" algn="l"/>
              </a:tabLst>
            </a:pPr>
            <a:r>
              <a:rPr dirty="0" sz="3050" spc="-30">
                <a:solidFill>
                  <a:srgbClr val="FFFFFF"/>
                </a:solidFill>
                <a:latin typeface="Arial MT"/>
                <a:cs typeface="Arial MT"/>
              </a:rPr>
              <a:t>Accuracy: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90.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9</a:t>
            </a:r>
            <a:r>
              <a:rPr dirty="0" baseline="47892" sz="2175" spc="-37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305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350" y="3987800"/>
            <a:ext cx="17430750" cy="1733550"/>
            <a:chOff x="6350" y="3987800"/>
            <a:chExt cx="17430750" cy="173355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8450" y="4762500"/>
              <a:ext cx="1212850" cy="8572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12550" y="4368800"/>
              <a:ext cx="5924550" cy="6032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12550" y="4946650"/>
              <a:ext cx="3568700" cy="33655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06200" y="5346700"/>
              <a:ext cx="3498850" cy="34290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350" y="3987800"/>
              <a:ext cx="17424400" cy="1733550"/>
            </a:xfrm>
            <a:custGeom>
              <a:avLst/>
              <a:gdLst/>
              <a:ahLst/>
              <a:cxnLst/>
              <a:rect l="l" t="t" r="r" b="b"/>
              <a:pathLst>
                <a:path w="17424400" h="1733550">
                  <a:moveTo>
                    <a:pt x="17424395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1733549"/>
                  </a:lnTo>
                  <a:close/>
                </a:path>
              </a:pathLst>
            </a:custGeom>
            <a:solidFill>
              <a:srgbClr val="0501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51045" y="3841044"/>
            <a:ext cx="4734560" cy="1885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ts val="3529"/>
              </a:lnSpc>
              <a:spcBef>
                <a:spcPts val="105"/>
              </a:spcBef>
            </a:pPr>
            <a:r>
              <a:rPr dirty="0" sz="3300" spc="-17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dirty="0" sz="3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65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dirty="0" sz="33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300">
              <a:latin typeface="Arial MT"/>
              <a:cs typeface="Arial MT"/>
            </a:endParaRPr>
          </a:p>
          <a:p>
            <a:pPr marL="3810">
              <a:lnSpc>
                <a:spcPts val="3470"/>
              </a:lnSpc>
            </a:pPr>
            <a:r>
              <a:rPr dirty="0" sz="3250" spc="-145">
                <a:solidFill>
                  <a:srgbClr val="FFFFFF"/>
                </a:solidFill>
                <a:latin typeface="Arial MT"/>
                <a:cs typeface="Arial MT"/>
              </a:rPr>
              <a:t>combine</a:t>
            </a:r>
            <a:r>
              <a:rPr dirty="0" sz="32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14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dirty="0" sz="3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23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3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25">
                <a:solidFill>
                  <a:srgbClr val="FFFFFF"/>
                </a:solidFill>
                <a:latin typeface="Arial MT"/>
                <a:cs typeface="Arial MT"/>
              </a:rPr>
              <a:t>assifiers.</a:t>
            </a:r>
            <a:endParaRPr sz="3250">
              <a:latin typeface="Arial MT"/>
              <a:cs typeface="Arial MT"/>
            </a:endParaRPr>
          </a:p>
          <a:p>
            <a:pPr marR="245745">
              <a:lnSpc>
                <a:spcPts val="3100"/>
              </a:lnSpc>
              <a:spcBef>
                <a:spcPts val="1420"/>
              </a:spcBef>
            </a:pPr>
            <a:r>
              <a:rPr dirty="0" sz="3200" spc="-150">
                <a:solidFill>
                  <a:srgbClr val="FFFFFF"/>
                </a:solidFill>
                <a:latin typeface="Arial MT"/>
                <a:cs typeface="Arial MT"/>
              </a:rPr>
              <a:t>Enhances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robustness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32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Arial MT"/>
                <a:cs typeface="Arial MT"/>
              </a:rPr>
              <a:t>aggregating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40376" y="3948780"/>
            <a:ext cx="2963545" cy="17780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855"/>
              </a:spcBef>
            </a:pP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Precision: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60">
                <a:solidFill>
                  <a:srgbClr val="FFFFFF"/>
                </a:solidFill>
                <a:latin typeface="Arial MT"/>
                <a:cs typeface="Arial MT"/>
              </a:rPr>
              <a:t>88.89%</a:t>
            </a:r>
            <a:endParaRPr sz="3100">
              <a:latin typeface="Arial MT"/>
              <a:cs typeface="Arial MT"/>
            </a:endParaRPr>
          </a:p>
          <a:p>
            <a:pPr marR="1372870" indent="1270">
              <a:lnSpc>
                <a:spcPts val="4700"/>
              </a:lnSpc>
              <a:spcBef>
                <a:spcPts val="20"/>
              </a:spcBef>
            </a:pPr>
            <a:r>
              <a:rPr dirty="0" sz="3200" spc="-165">
                <a:solidFill>
                  <a:srgbClr val="FFFFFF"/>
                </a:solidFill>
                <a:latin typeface="Arial MT"/>
                <a:cs typeface="Arial MT"/>
              </a:rPr>
              <a:t>Recall:</a:t>
            </a:r>
            <a:r>
              <a:rPr dirty="0" sz="32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350">
                <a:solidFill>
                  <a:srgbClr val="FFFFFF"/>
                </a:solidFill>
                <a:latin typeface="Arial MT"/>
                <a:cs typeface="Arial MT"/>
              </a:rPr>
              <a:t>81 </a:t>
            </a:r>
            <a:r>
              <a:rPr dirty="0" sz="3200" spc="-190">
                <a:solidFill>
                  <a:srgbClr val="FFFFFF"/>
                </a:solidFill>
                <a:latin typeface="Arial MT"/>
                <a:cs typeface="Arial MT"/>
              </a:rPr>
              <a:t>F1-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score: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50" y="5753100"/>
            <a:ext cx="17424400" cy="368300"/>
          </a:xfrm>
          <a:prstGeom prst="rect">
            <a:avLst/>
          </a:prstGeom>
          <a:solidFill>
            <a:srgbClr val="050118"/>
          </a:solidFill>
        </p:spPr>
        <p:txBody>
          <a:bodyPr wrap="square" lIns="0" tIns="0" rIns="0" bIns="0" rtlCol="0" vert="horz">
            <a:spAutoFit/>
          </a:bodyPr>
          <a:lstStyle/>
          <a:p>
            <a:pPr marL="951865">
              <a:lnSpc>
                <a:spcPts val="2860"/>
              </a:lnSpc>
            </a:pP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outputs</a:t>
            </a:r>
            <a:r>
              <a:rPr dirty="0" sz="30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 individual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350" y="6165850"/>
            <a:ext cx="17424400" cy="279400"/>
          </a:xfrm>
          <a:custGeom>
            <a:avLst/>
            <a:gdLst/>
            <a:ahLst/>
            <a:cxnLst/>
            <a:rect l="l" t="t" r="r" b="b"/>
            <a:pathLst>
              <a:path w="17424400" h="279400">
                <a:moveTo>
                  <a:pt x="17424395" y="279399"/>
                </a:moveTo>
                <a:lnTo>
                  <a:pt x="0" y="279399"/>
                </a:lnTo>
                <a:lnTo>
                  <a:pt x="0" y="0"/>
                </a:lnTo>
                <a:lnTo>
                  <a:pt x="17424395" y="0"/>
                </a:lnTo>
                <a:lnTo>
                  <a:pt x="17424395" y="279399"/>
                </a:lnTo>
                <a:close/>
              </a:path>
            </a:pathLst>
          </a:custGeom>
          <a:solidFill>
            <a:srgbClr val="0501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350" y="6743700"/>
            <a:ext cx="17424400" cy="35560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958850">
              <a:lnSpc>
                <a:spcPts val="2800"/>
              </a:lnSpc>
            </a:pPr>
            <a:r>
              <a:rPr dirty="0" sz="3300" spc="-195">
                <a:solidFill>
                  <a:srgbClr val="FFFFFF"/>
                </a:solidFill>
                <a:latin typeface="Arial MT"/>
                <a:cs typeface="Arial MT"/>
              </a:rPr>
              <a:t>Achieves</a:t>
            </a:r>
            <a:r>
              <a:rPr dirty="0" sz="33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Arial MT"/>
                <a:cs typeface="Arial MT"/>
              </a:rPr>
              <a:t>superior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350" y="7118350"/>
            <a:ext cx="17424400" cy="368300"/>
          </a:xfrm>
          <a:prstGeom prst="rect">
            <a:avLst/>
          </a:prstGeom>
          <a:solidFill>
            <a:srgbClr val="050113"/>
          </a:solidFill>
        </p:spPr>
        <p:txBody>
          <a:bodyPr wrap="square" lIns="0" tIns="0" rIns="0" bIns="0" rtlCol="0" vert="horz">
            <a:spAutoFit/>
          </a:bodyPr>
          <a:lstStyle/>
          <a:p>
            <a:pPr marL="943610">
              <a:lnSpc>
                <a:spcPts val="2900"/>
              </a:lnSpc>
            </a:pPr>
            <a:r>
              <a:rPr dirty="0" sz="3300" spc="-14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55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33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4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350" y="7518400"/>
            <a:ext cx="17424400" cy="298450"/>
          </a:xfrm>
          <a:prstGeom prst="rect">
            <a:avLst/>
          </a:prstGeom>
          <a:solidFill>
            <a:srgbClr val="01000E"/>
          </a:solidFill>
        </p:spPr>
        <p:txBody>
          <a:bodyPr wrap="square" lIns="0" tIns="0" rIns="0" bIns="0" rtlCol="0" vert="horz">
            <a:spAutoFit/>
          </a:bodyPr>
          <a:lstStyle/>
          <a:p>
            <a:pPr marL="946150">
              <a:lnSpc>
                <a:spcPts val="2350"/>
              </a:lnSpc>
            </a:pP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classifiers.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350" y="8267700"/>
            <a:ext cx="17424400" cy="1130300"/>
            <a:chOff x="6350" y="8267700"/>
            <a:chExt cx="17424400" cy="1130300"/>
          </a:xfrm>
        </p:grpSpPr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0350" y="8267700"/>
              <a:ext cx="1955800" cy="10033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5450" y="9258300"/>
              <a:ext cx="1600200" cy="13970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6150" y="9258300"/>
              <a:ext cx="1879600" cy="13970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350" y="8267700"/>
              <a:ext cx="17424400" cy="1123950"/>
            </a:xfrm>
            <a:custGeom>
              <a:avLst/>
              <a:gdLst/>
              <a:ahLst/>
              <a:cxnLst/>
              <a:rect l="l" t="t" r="r" b="b"/>
              <a:pathLst>
                <a:path w="17424400" h="1123950">
                  <a:moveTo>
                    <a:pt x="17424395" y="1123949"/>
                  </a:moveTo>
                  <a:lnTo>
                    <a:pt x="0" y="1123949"/>
                  </a:lnTo>
                  <a:lnTo>
                    <a:pt x="0" y="0"/>
                  </a:lnTo>
                  <a:lnTo>
                    <a:pt x="17424395" y="0"/>
                  </a:lnTo>
                  <a:lnTo>
                    <a:pt x="17424395" y="1123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50" y="1454150"/>
            <a:ext cx="17411700" cy="514350"/>
          </a:xfrm>
          <a:custGeom>
            <a:avLst/>
            <a:gdLst/>
            <a:ahLst/>
            <a:cxnLst/>
            <a:rect l="l" t="t" r="r" b="b"/>
            <a:pathLst>
              <a:path w="17411700" h="514350">
                <a:moveTo>
                  <a:pt x="17411690" y="514349"/>
                </a:moveTo>
                <a:lnTo>
                  <a:pt x="0" y="51434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51434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561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4250" spc="-90"/>
              <a:t>Purpose</a:t>
            </a:r>
            <a:r>
              <a:rPr dirty="0" sz="4250" spc="110"/>
              <a:t> </a:t>
            </a:r>
            <a:r>
              <a:rPr dirty="0" sz="4250"/>
              <a:t>of</a:t>
            </a:r>
            <a:r>
              <a:rPr dirty="0" sz="4250" spc="40"/>
              <a:t> </a:t>
            </a:r>
            <a:r>
              <a:rPr dirty="0" sz="4250" spc="-260"/>
              <a:t>Email</a:t>
            </a:r>
            <a:r>
              <a:rPr dirty="0" sz="4250" spc="-30"/>
              <a:t> </a:t>
            </a:r>
            <a:r>
              <a:rPr dirty="0" sz="4250" spc="-80"/>
              <a:t>Phishing</a:t>
            </a:r>
            <a:r>
              <a:rPr dirty="0" sz="4250" spc="204"/>
              <a:t> </a:t>
            </a:r>
            <a:r>
              <a:rPr dirty="0" sz="4250" spc="-10"/>
              <a:t>Detection</a:t>
            </a:r>
            <a:endParaRPr sz="4250"/>
          </a:p>
        </p:txBody>
      </p:sp>
      <p:sp>
        <p:nvSpPr>
          <p:cNvPr id="4" name="object 4" descr=""/>
          <p:cNvSpPr/>
          <p:nvPr/>
        </p:nvSpPr>
        <p:spPr>
          <a:xfrm>
            <a:off x="6350" y="3016250"/>
            <a:ext cx="17411700" cy="361950"/>
          </a:xfrm>
          <a:custGeom>
            <a:avLst/>
            <a:gdLst/>
            <a:ahLst/>
            <a:cxnLst/>
            <a:rect l="l" t="t" r="r" b="b"/>
            <a:pathLst>
              <a:path w="17411700" h="361950">
                <a:moveTo>
                  <a:pt x="17411690" y="361949"/>
                </a:moveTo>
                <a:lnTo>
                  <a:pt x="0" y="36194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36194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49927" y="2887839"/>
            <a:ext cx="742950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25">
                <a:solidFill>
                  <a:srgbClr val="48345E"/>
                </a:solidFill>
                <a:latin typeface="Courier New"/>
                <a:cs typeface="Courier New"/>
              </a:rPr>
              <a:t>önae</a:t>
            </a:r>
            <a:r>
              <a:rPr dirty="0" sz="3100" spc="-790">
                <a:solidFill>
                  <a:srgbClr val="48345E"/>
                </a:solidFill>
                <a:latin typeface="Courier New"/>
                <a:cs typeface="Courier New"/>
              </a:rPr>
              <a:t> </a:t>
            </a:r>
            <a:r>
              <a:rPr dirty="0" sz="3100" spc="-235">
                <a:solidFill>
                  <a:srgbClr val="AC87D8"/>
                </a:solidFill>
                <a:latin typeface="Courier New"/>
                <a:cs typeface="Courier New"/>
              </a:rPr>
              <a:t>slaninglne</a:t>
            </a:r>
            <a:r>
              <a:rPr dirty="0" sz="3100" spc="-645">
                <a:solidFill>
                  <a:srgbClr val="AC87D8"/>
                </a:solidFill>
                <a:latin typeface="Courier New"/>
                <a:cs typeface="Courier New"/>
              </a:rPr>
              <a:t> </a:t>
            </a:r>
            <a:r>
              <a:rPr dirty="0" sz="3100" spc="-235">
                <a:solidFill>
                  <a:srgbClr val="523872"/>
                </a:solidFill>
                <a:latin typeface="Courier New"/>
                <a:cs typeface="Courier New"/>
              </a:rPr>
              <a:t>Th</a:t>
            </a:r>
            <a:r>
              <a:rPr dirty="0" sz="3100" spc="-680">
                <a:solidFill>
                  <a:srgbClr val="523872"/>
                </a:solidFill>
                <a:latin typeface="Courier New"/>
                <a:cs typeface="Courier New"/>
              </a:rPr>
              <a:t> </a:t>
            </a:r>
            <a:r>
              <a:rPr dirty="0" sz="3100" spc="-10">
                <a:solidFill>
                  <a:srgbClr val="A080CA"/>
                </a:solidFill>
                <a:latin typeface="Courier New"/>
                <a:cs typeface="Courier New"/>
              </a:rPr>
              <a:t>ealOtL</a:t>
            </a:r>
            <a:r>
              <a:rPr dirty="0" baseline="2688" sz="4650" spc="-15">
                <a:solidFill>
                  <a:srgbClr val="A080CA"/>
                </a:solidFill>
                <a:latin typeface="Courier New"/>
                <a:cs typeface="Courier New"/>
              </a:rPr>
              <a:t>maIPn</a:t>
            </a:r>
            <a:r>
              <a:rPr dirty="0" sz="3100" spc="-10">
                <a:solidFill>
                  <a:srgbClr val="A080CA"/>
                </a:solidFill>
                <a:latin typeface="Courier New"/>
                <a:cs typeface="Courier New"/>
              </a:rPr>
              <a:t>snng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98654" y="2881489"/>
            <a:ext cx="7277734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230620" algn="l"/>
              </a:tabLst>
            </a:pPr>
            <a:r>
              <a:rPr dirty="0" baseline="-1792" sz="4650" spc="112">
                <a:solidFill>
                  <a:srgbClr val="67488E"/>
                </a:solidFill>
                <a:latin typeface="Courier New"/>
                <a:cs typeface="Courier New"/>
              </a:rPr>
              <a:t>GOiS</a:t>
            </a:r>
            <a:r>
              <a:rPr dirty="0" sz="3100" spc="75">
                <a:solidFill>
                  <a:srgbClr val="67488E"/>
                </a:solidFill>
                <a:latin typeface="Courier New"/>
                <a:cs typeface="Courier New"/>
              </a:rPr>
              <a:t>O{PhShng</a:t>
            </a:r>
            <a:r>
              <a:rPr dirty="0" sz="3100" spc="-1170">
                <a:solidFill>
                  <a:srgbClr val="67488E"/>
                </a:solidFill>
                <a:latin typeface="Courier New"/>
                <a:cs typeface="Courier New"/>
              </a:rPr>
              <a:t> </a:t>
            </a:r>
            <a:r>
              <a:rPr dirty="0" sz="3100">
                <a:solidFill>
                  <a:srgbClr val="C69AF9"/>
                </a:solidFill>
                <a:latin typeface="Courier New"/>
                <a:cs typeface="Courier New"/>
              </a:rPr>
              <a:t>Ema</a:t>
            </a:r>
            <a:r>
              <a:rPr dirty="0" sz="3100" spc="370">
                <a:solidFill>
                  <a:srgbClr val="C69AF9"/>
                </a:solidFill>
                <a:latin typeface="Courier New"/>
                <a:cs typeface="Courier New"/>
              </a:rPr>
              <a:t> </a:t>
            </a:r>
            <a:r>
              <a:rPr dirty="0" sz="3100" spc="-85">
                <a:solidFill>
                  <a:srgbClr val="9C80CC"/>
                </a:solidFill>
                <a:latin typeface="Courier New"/>
                <a:cs typeface="Courier New"/>
              </a:rPr>
              <a:t>De</a:t>
            </a:r>
            <a:r>
              <a:rPr dirty="0" sz="3100" spc="-715">
                <a:solidFill>
                  <a:srgbClr val="9C80CC"/>
                </a:solidFill>
                <a:latin typeface="Courier New"/>
                <a:cs typeface="Courier New"/>
              </a:rPr>
              <a:t> </a:t>
            </a:r>
            <a:r>
              <a:rPr dirty="0" sz="3100" spc="-335">
                <a:solidFill>
                  <a:srgbClr val="9C80CC"/>
                </a:solidFill>
                <a:latin typeface="Courier New"/>
                <a:cs typeface="Courier New"/>
              </a:rPr>
              <a:t>OCLOœ</a:t>
            </a:r>
            <a:r>
              <a:rPr dirty="0" sz="3100">
                <a:solidFill>
                  <a:srgbClr val="9C80CC"/>
                </a:solidFill>
                <a:latin typeface="Courier New"/>
                <a:cs typeface="Courier New"/>
              </a:rPr>
              <a:t>	</a:t>
            </a:r>
            <a:r>
              <a:rPr dirty="0" sz="3100" spc="-409">
                <a:solidFill>
                  <a:srgbClr val="7759A3"/>
                </a:solidFill>
                <a:latin typeface="Courier New"/>
                <a:cs typeface="Courier New"/>
              </a:rPr>
              <a:t>S</a:t>
            </a:r>
            <a:r>
              <a:rPr dirty="0" sz="3100" spc="-520">
                <a:solidFill>
                  <a:srgbClr val="7759A3"/>
                </a:solidFill>
                <a:latin typeface="Courier New"/>
                <a:cs typeface="Courier New"/>
              </a:rPr>
              <a:t>  </a:t>
            </a:r>
            <a:r>
              <a:rPr dirty="0" sz="3100" spc="100">
                <a:solidFill>
                  <a:srgbClr val="7759A3"/>
                </a:solidFill>
                <a:latin typeface="Courier New"/>
                <a:cs typeface="Courier New"/>
              </a:rPr>
              <a:t>iS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350" y="3613150"/>
            <a:ext cx="17411700" cy="361950"/>
          </a:xfrm>
          <a:custGeom>
            <a:avLst/>
            <a:gdLst/>
            <a:ahLst/>
            <a:cxnLst/>
            <a:rect l="l" t="t" r="r" b="b"/>
            <a:pathLst>
              <a:path w="17411700" h="361950">
                <a:moveTo>
                  <a:pt x="17411690" y="361949"/>
                </a:moveTo>
                <a:lnTo>
                  <a:pt x="0" y="36194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36194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54241" y="3484562"/>
            <a:ext cx="5236845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050" spc="-60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dirty="0" sz="30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attacks</a:t>
            </a:r>
            <a:r>
              <a:rPr dirty="0" sz="30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exploit</a:t>
            </a:r>
            <a:r>
              <a:rPr dirty="0" sz="30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8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017788" y="3478565"/>
            <a:ext cx="734314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dirty="0" sz="31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Arial MT"/>
                <a:cs typeface="Arial MT"/>
              </a:rPr>
              <a:t>automated</a:t>
            </a:r>
            <a:r>
              <a:rPr dirty="0" sz="31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r>
              <a:rPr dirty="0" sz="31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315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350" y="4006850"/>
            <a:ext cx="17411700" cy="368300"/>
          </a:xfrm>
          <a:custGeom>
            <a:avLst/>
            <a:gdLst/>
            <a:ahLst/>
            <a:cxnLst/>
            <a:rect l="l" t="t" r="r" b="b"/>
            <a:pathLst>
              <a:path w="17411700" h="368300">
                <a:moveTo>
                  <a:pt x="17411690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368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60102" y="3878615"/>
            <a:ext cx="7334884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796029" algn="l"/>
              </a:tabLst>
            </a:pP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vuInerabiIities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505">
                <a:solidFill>
                  <a:srgbClr val="FFFFFF"/>
                </a:solidFill>
                <a:latin typeface="Arial MT"/>
                <a:cs typeface="Arial MT"/>
              </a:rPr>
              <a:t>sweat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 information.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10381" y="3878615"/>
            <a:ext cx="588010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dirty="0" sz="31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50" spc="-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dirty="0" sz="31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30">
                <a:solidFill>
                  <a:srgbClr val="FFFFFF"/>
                </a:solidFill>
                <a:latin typeface="Arial MT"/>
                <a:cs typeface="Arial MT"/>
              </a:rPr>
              <a:t>cybersecurity.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350" y="4584700"/>
            <a:ext cx="17411700" cy="368300"/>
          </a:xfrm>
          <a:custGeom>
            <a:avLst/>
            <a:gdLst/>
            <a:ahLst/>
            <a:cxnLst/>
            <a:rect l="l" t="t" r="r" b="b"/>
            <a:pathLst>
              <a:path w="17411700" h="368300">
                <a:moveTo>
                  <a:pt x="17411690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368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350" y="4997450"/>
            <a:ext cx="17411700" cy="355600"/>
          </a:xfrm>
          <a:custGeom>
            <a:avLst/>
            <a:gdLst/>
            <a:ahLst/>
            <a:cxnLst/>
            <a:rect l="l" t="t" r="r" b="b"/>
            <a:pathLst>
              <a:path w="17411700" h="355600">
                <a:moveTo>
                  <a:pt x="17411690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411690" y="0"/>
                </a:lnTo>
                <a:lnTo>
                  <a:pt x="17411690" y="3555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50" y="5384800"/>
            <a:ext cx="17411700" cy="368300"/>
          </a:xfrm>
          <a:prstGeom prst="rect">
            <a:avLst/>
          </a:prstGeom>
          <a:solidFill>
            <a:srgbClr val="050118"/>
          </a:solidFill>
        </p:spPr>
        <p:txBody>
          <a:bodyPr wrap="square" lIns="0" tIns="0" rIns="0" bIns="0" rtlCol="0" vert="horz">
            <a:spAutoFit/>
          </a:bodyPr>
          <a:lstStyle/>
          <a:p>
            <a:pPr marL="951865">
              <a:lnSpc>
                <a:spcPts val="2900"/>
              </a:lnSpc>
            </a:pPr>
            <a:r>
              <a:rPr dirty="0" sz="3300" spc="-65">
                <a:solidFill>
                  <a:srgbClr val="FFFFFF"/>
                </a:solidFill>
                <a:latin typeface="Arial MT"/>
                <a:cs typeface="Arial MT"/>
              </a:rPr>
              <a:t>speciłic</a:t>
            </a:r>
            <a:r>
              <a:rPr dirty="0" sz="33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50">
                <a:solidFill>
                  <a:srgbClr val="FFFFFF"/>
                </a:solidFill>
                <a:latin typeface="Arial MT"/>
                <a:cs typeface="Arial MT"/>
              </a:rPr>
              <a:t>individuals</a:t>
            </a:r>
            <a:r>
              <a:rPr dirty="0" sz="330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6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33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Arial MT"/>
                <a:cs typeface="Arial MT"/>
              </a:rPr>
              <a:t>organizations.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50" y="9245600"/>
            <a:ext cx="17418050" cy="171450"/>
            <a:chOff x="6350" y="9245600"/>
            <a:chExt cx="17418050" cy="17145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450" y="9245600"/>
              <a:ext cx="1600200" cy="1333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150" y="9245600"/>
              <a:ext cx="1879600" cy="13335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350" y="9245600"/>
              <a:ext cx="17411700" cy="127000"/>
            </a:xfrm>
            <a:custGeom>
              <a:avLst/>
              <a:gdLst/>
              <a:ahLst/>
              <a:cxnLst/>
              <a:rect l="l" t="t" r="r" b="b"/>
              <a:pathLst>
                <a:path w="17411700" h="127000">
                  <a:moveTo>
                    <a:pt x="17411690" y="126999"/>
                  </a:moveTo>
                  <a:lnTo>
                    <a:pt x="0" y="126999"/>
                  </a:lnTo>
                  <a:lnTo>
                    <a:pt x="0" y="0"/>
                  </a:lnTo>
                  <a:lnTo>
                    <a:pt x="17411690" y="0"/>
                  </a:lnTo>
                  <a:lnTo>
                    <a:pt x="17411690" y="12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9398000"/>
              <a:ext cx="17418050" cy="1905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350" y="9398000"/>
              <a:ext cx="17411700" cy="12700"/>
            </a:xfrm>
            <a:custGeom>
              <a:avLst/>
              <a:gdLst/>
              <a:ahLst/>
              <a:cxnLst/>
              <a:rect l="l" t="t" r="r" b="b"/>
              <a:pathLst>
                <a:path w="17411700" h="12700">
                  <a:moveTo>
                    <a:pt x="17411690" y="12699"/>
                  </a:moveTo>
                  <a:lnTo>
                    <a:pt x="0" y="12699"/>
                  </a:lnTo>
                  <a:lnTo>
                    <a:pt x="0" y="0"/>
                  </a:lnTo>
                  <a:lnTo>
                    <a:pt x="17411690" y="0"/>
                  </a:lnTo>
                  <a:lnTo>
                    <a:pt x="17411690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460500"/>
            <a:ext cx="17468850" cy="514350"/>
          </a:xfrm>
          <a:custGeom>
            <a:avLst/>
            <a:gdLst/>
            <a:ahLst/>
            <a:cxnLst/>
            <a:rect l="l" t="t" r="r" b="b"/>
            <a:pathLst>
              <a:path w="17468850" h="514350">
                <a:moveTo>
                  <a:pt x="17468850" y="514350"/>
                </a:moveTo>
                <a:lnTo>
                  <a:pt x="0" y="5143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514350"/>
                </a:lnTo>
                <a:close/>
              </a:path>
            </a:pathLst>
          </a:custGeom>
          <a:solidFill>
            <a:srgbClr val="0A00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794" y="1274586"/>
            <a:ext cx="699135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120"/>
              <a:t>Contribution</a:t>
            </a:r>
            <a:r>
              <a:rPr dirty="0" sz="4500" spc="285"/>
              <a:t> </a:t>
            </a:r>
            <a:r>
              <a:rPr dirty="0" sz="4500"/>
              <a:t>to</a:t>
            </a:r>
            <a:r>
              <a:rPr dirty="0" sz="4500" spc="-65"/>
              <a:t> </a:t>
            </a:r>
            <a:r>
              <a:rPr dirty="0" sz="4500" spc="-390"/>
              <a:t>Email</a:t>
            </a:r>
            <a:r>
              <a:rPr dirty="0" sz="4500" spc="140"/>
              <a:t> </a:t>
            </a:r>
            <a:r>
              <a:rPr dirty="0" sz="4500" spc="-165"/>
              <a:t>Security</a:t>
            </a:r>
            <a:endParaRPr sz="4500"/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590800"/>
            <a:ext cx="17468850" cy="361950"/>
            <a:chOff x="0" y="2590800"/>
            <a:chExt cx="17468850" cy="3619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400" y="2597150"/>
              <a:ext cx="3822700" cy="3492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2590800"/>
              <a:ext cx="17468850" cy="361950"/>
            </a:xfrm>
            <a:custGeom>
              <a:avLst/>
              <a:gdLst/>
              <a:ahLst/>
              <a:cxnLst/>
              <a:rect l="l" t="t" r="r" b="b"/>
              <a:pathLst>
                <a:path w="17468850" h="361950">
                  <a:moveTo>
                    <a:pt x="174688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17468850" y="0"/>
                  </a:lnTo>
                  <a:lnTo>
                    <a:pt x="17468850" y="3619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0" y="2436636"/>
            <a:ext cx="17468850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23240">
              <a:lnSpc>
                <a:spcPct val="100000"/>
              </a:lnSpc>
              <a:spcBef>
                <a:spcPts val="110"/>
              </a:spcBef>
            </a:pPr>
            <a:r>
              <a:rPr dirty="0" sz="3250" spc="-475">
                <a:solidFill>
                  <a:srgbClr val="C69EF9"/>
                </a:solidFill>
                <a:latin typeface="Courier New"/>
                <a:cs typeface="Courier New"/>
              </a:rPr>
              <a:t>hlshng</a:t>
            </a:r>
            <a:r>
              <a:rPr dirty="0" sz="3250" spc="-620">
                <a:solidFill>
                  <a:srgbClr val="C69EF9"/>
                </a:solidFill>
                <a:latin typeface="Courier New"/>
                <a:cs typeface="Courier New"/>
              </a:rPr>
              <a:t> </a:t>
            </a:r>
            <a:r>
              <a:rPr dirty="0" sz="3250" spc="-280">
                <a:solidFill>
                  <a:srgbClr val="574275"/>
                </a:solidFill>
                <a:latin typeface="Courier New"/>
                <a:cs typeface="Courier New"/>
              </a:rPr>
              <a:t>Aüac</a:t>
            </a:r>
            <a:r>
              <a:rPr dirty="0" sz="3250" spc="-434">
                <a:solidFill>
                  <a:srgbClr val="574275"/>
                </a:solidFill>
                <a:latin typeface="Courier New"/>
                <a:cs typeface="Courier New"/>
              </a:rPr>
              <a:t> </a:t>
            </a:r>
            <a:r>
              <a:rPr dirty="0" sz="3250" spc="-409">
                <a:solidFill>
                  <a:srgbClr val="574275"/>
                </a:solidFill>
                <a:latin typeface="Courier New"/>
                <a:cs typeface="Courier New"/>
              </a:rPr>
              <a:t>s</a:t>
            </a:r>
            <a:r>
              <a:rPr dirty="0" sz="3250" spc="-229">
                <a:solidFill>
                  <a:srgbClr val="574275"/>
                </a:solidFill>
                <a:latin typeface="Courier New"/>
                <a:cs typeface="Courier New"/>
              </a:rPr>
              <a:t> </a:t>
            </a:r>
            <a:r>
              <a:rPr dirty="0" sz="3250" spc="-355">
                <a:solidFill>
                  <a:srgbClr val="C49CF7"/>
                </a:solidFill>
                <a:latin typeface="Courier New"/>
                <a:cs typeface="Courier New"/>
              </a:rPr>
              <a:t>A</a:t>
            </a:r>
            <a:r>
              <a:rPr dirty="0" sz="3250" spc="-1045">
                <a:solidFill>
                  <a:srgbClr val="C49CF7"/>
                </a:solidFill>
                <a:latin typeface="Courier New"/>
                <a:cs typeface="Courier New"/>
              </a:rPr>
              <a:t> </a:t>
            </a:r>
            <a:r>
              <a:rPr dirty="0" sz="3250" spc="-415">
                <a:solidFill>
                  <a:srgbClr val="5E497E"/>
                </a:solidFill>
                <a:latin typeface="Courier New"/>
                <a:cs typeface="Courier New"/>
              </a:rPr>
              <a:t>Iago</a:t>
            </a:r>
            <a:endParaRPr sz="325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2984500"/>
            <a:ext cx="17468850" cy="374650"/>
            <a:chOff x="0" y="2984500"/>
            <a:chExt cx="17468850" cy="3746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400" y="3003550"/>
              <a:ext cx="1797050" cy="33655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2984500"/>
              <a:ext cx="17468850" cy="374650"/>
            </a:xfrm>
            <a:custGeom>
              <a:avLst/>
              <a:gdLst/>
              <a:ahLst/>
              <a:cxnLst/>
              <a:rect l="l" t="t" r="r" b="b"/>
              <a:pathLst>
                <a:path w="17468850" h="374650">
                  <a:moveTo>
                    <a:pt x="17468850" y="374650"/>
                  </a:moveTo>
                  <a:lnTo>
                    <a:pt x="0" y="374650"/>
                  </a:lnTo>
                  <a:lnTo>
                    <a:pt x="0" y="0"/>
                  </a:lnTo>
                  <a:lnTo>
                    <a:pt x="17468850" y="0"/>
                  </a:lnTo>
                  <a:lnTo>
                    <a:pt x="17468850" y="3746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02598" y="2847975"/>
            <a:ext cx="105473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125">
                <a:solidFill>
                  <a:srgbClr val="BD9AEF"/>
                </a:solidFill>
                <a:latin typeface="Arial MT"/>
                <a:cs typeface="Arial MT"/>
              </a:rPr>
              <a:t>Threat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37717" y="2836686"/>
            <a:ext cx="4342130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146810" algn="l"/>
              </a:tabLst>
            </a:pPr>
            <a:r>
              <a:rPr dirty="0" sz="3250" spc="-10">
                <a:solidFill>
                  <a:srgbClr val="C69EFB"/>
                </a:solidFill>
                <a:latin typeface="Arial MT"/>
                <a:cs typeface="Arial MT"/>
              </a:rPr>
              <a:t>Detec</a:t>
            </a:r>
            <a:r>
              <a:rPr dirty="0" sz="3250">
                <a:solidFill>
                  <a:srgbClr val="C69EFB"/>
                </a:solidFill>
                <a:latin typeface="Arial MT"/>
                <a:cs typeface="Arial MT"/>
              </a:rPr>
              <a:t>	</a:t>
            </a:r>
            <a:r>
              <a:rPr dirty="0" sz="3250" spc="-100">
                <a:solidFill>
                  <a:srgbClr val="C69EFB"/>
                </a:solidFill>
                <a:latin typeface="Arial MT"/>
                <a:cs typeface="Arial MT"/>
              </a:rPr>
              <a:t>ing</a:t>
            </a:r>
            <a:r>
              <a:rPr dirty="0" sz="3250" spc="-125">
                <a:solidFill>
                  <a:srgbClr val="C69EFB"/>
                </a:solidFill>
                <a:latin typeface="Arial MT"/>
                <a:cs typeface="Arial MT"/>
              </a:rPr>
              <a:t> </a:t>
            </a:r>
            <a:r>
              <a:rPr dirty="0" sz="3250" spc="-420">
                <a:solidFill>
                  <a:srgbClr val="BC99F4"/>
                </a:solidFill>
                <a:latin typeface="Arial MT"/>
                <a:cs typeface="Arial MT"/>
              </a:rPr>
              <a:t>Pn</a:t>
            </a:r>
            <a:r>
              <a:rPr dirty="0" sz="3250" spc="145">
                <a:solidFill>
                  <a:srgbClr val="BC99F4"/>
                </a:solidFill>
                <a:latin typeface="Arial MT"/>
                <a:cs typeface="Arial MT"/>
              </a:rPr>
              <a:t> </a:t>
            </a:r>
            <a:r>
              <a:rPr dirty="0" sz="3250" spc="-330">
                <a:solidFill>
                  <a:srgbClr val="563B80"/>
                </a:solidFill>
                <a:latin typeface="Arial MT"/>
                <a:cs typeface="Arial MT"/>
              </a:rPr>
              <a:t>sn</a:t>
            </a:r>
            <a:r>
              <a:rPr dirty="0" sz="3250" spc="-10">
                <a:solidFill>
                  <a:srgbClr val="563B80"/>
                </a:solidFill>
                <a:latin typeface="Arial MT"/>
                <a:cs typeface="Arial MT"/>
              </a:rPr>
              <a:t> </a:t>
            </a:r>
            <a:r>
              <a:rPr dirty="0" sz="3250" spc="-95">
                <a:solidFill>
                  <a:srgbClr val="AA87DB"/>
                </a:solidFill>
                <a:latin typeface="Arial MT"/>
                <a:cs typeface="Arial MT"/>
              </a:rPr>
              <a:t>ng</a:t>
            </a:r>
            <a:r>
              <a:rPr dirty="0" sz="3250" spc="-100">
                <a:solidFill>
                  <a:srgbClr val="AA87DB"/>
                </a:solidFill>
                <a:latin typeface="Arial MT"/>
                <a:cs typeface="Arial MT"/>
              </a:rPr>
              <a:t> </a:t>
            </a:r>
            <a:r>
              <a:rPr dirty="0" sz="3250" spc="-270">
                <a:solidFill>
                  <a:srgbClr val="7459A0"/>
                </a:solidFill>
                <a:latin typeface="Arial MT"/>
                <a:cs typeface="Arial MT"/>
              </a:rPr>
              <a:t>Lmai!s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3581400"/>
            <a:ext cx="17468850" cy="755650"/>
          </a:xfrm>
          <a:custGeom>
            <a:avLst/>
            <a:gdLst/>
            <a:ahLst/>
            <a:cxnLst/>
            <a:rect l="l" t="t" r="r" b="b"/>
            <a:pathLst>
              <a:path w="17468850" h="755650">
                <a:moveTo>
                  <a:pt x="17468850" y="755650"/>
                </a:moveTo>
                <a:lnTo>
                  <a:pt x="0" y="7556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75565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03653" y="3451225"/>
            <a:ext cx="4677410" cy="9017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5080" marR="5080" indent="-5715">
              <a:lnSpc>
                <a:spcPts val="3150"/>
              </a:lnSpc>
              <a:spcBef>
                <a:spcPts val="705"/>
              </a:spcBef>
            </a:pPr>
            <a:r>
              <a:rPr dirty="0" sz="3100" spc="-114">
                <a:solidFill>
                  <a:srgbClr val="FFFFFF"/>
                </a:solidFill>
                <a:latin typeface="Arial MT"/>
                <a:cs typeface="Arial MT"/>
              </a:rPr>
              <a:t>Emphasizes</a:t>
            </a:r>
            <a:r>
              <a:rPr dirty="0" sz="31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1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importance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continuous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innovation.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92086" y="3451225"/>
            <a:ext cx="4307840" cy="9017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R="5080" indent="1270">
              <a:lnSpc>
                <a:spcPts val="3150"/>
              </a:lnSpc>
              <a:spcBef>
                <a:spcPts val="705"/>
              </a:spcBef>
            </a:pP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attacks</a:t>
            </a: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exploit 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dirty="0" sz="3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vulnerabilities,</a:t>
            </a:r>
            <a:r>
              <a:rPr dirty="0" sz="31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535147" y="3451225"/>
            <a:ext cx="4055110" cy="9017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R="5080" indent="1270">
              <a:lnSpc>
                <a:spcPts val="3150"/>
              </a:lnSpc>
              <a:spcBef>
                <a:spcPts val="705"/>
              </a:spcBef>
            </a:pP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involves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email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content,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metadata,</a:t>
            </a:r>
            <a:r>
              <a:rPr dirty="0" sz="31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4356100"/>
            <a:ext cx="17468850" cy="958850"/>
          </a:xfrm>
          <a:custGeom>
            <a:avLst/>
            <a:gdLst/>
            <a:ahLst/>
            <a:cxnLst/>
            <a:rect l="l" t="t" r="r" b="b"/>
            <a:pathLst>
              <a:path w="17468850" h="958850">
                <a:moveTo>
                  <a:pt x="17468850" y="958850"/>
                </a:moveTo>
                <a:lnTo>
                  <a:pt x="0" y="9588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9588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002562" y="4420305"/>
            <a:ext cx="3989070" cy="899794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810" marR="5080" indent="-4445">
              <a:lnSpc>
                <a:spcPct val="79400"/>
              </a:lnSpc>
              <a:spcBef>
                <a:spcPts val="885"/>
              </a:spcBef>
            </a:pP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Highlights</a:t>
            </a:r>
            <a:r>
              <a:rPr dirty="0" sz="32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200" spc="-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collaboration</a:t>
            </a:r>
            <a:r>
              <a:rPr dirty="0" sz="320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20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Arial MT"/>
                <a:cs typeface="Arial MT"/>
              </a:rPr>
              <a:t>combat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96041" y="4138788"/>
            <a:ext cx="4766945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540">
              <a:lnSpc>
                <a:spcPct val="118500"/>
              </a:lnSpc>
              <a:spcBef>
                <a:spcPts val="100"/>
              </a:spcBef>
            </a:pP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dirty="0" sz="32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technical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weaknesses. </a:t>
            </a:r>
            <a:r>
              <a:rPr dirty="0" sz="3200" spc="-13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attacks</a:t>
            </a:r>
            <a:r>
              <a:rPr dirty="0" sz="32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20">
                <a:solidFill>
                  <a:srgbClr val="FFFFFF"/>
                </a:solidFill>
                <a:latin typeface="Arial MT"/>
                <a:cs typeface="Arial MT"/>
              </a:rPr>
              <a:t>become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533633" y="4138788"/>
            <a:ext cx="3917315" cy="118110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810"/>
              </a:spcBef>
            </a:pPr>
            <a:r>
              <a:rPr dirty="0" sz="3200" spc="-105">
                <a:solidFill>
                  <a:srgbClr val="FFFFFF"/>
                </a:solidFill>
                <a:latin typeface="Arial MT"/>
                <a:cs typeface="Arial MT"/>
              </a:rPr>
              <a:t>sender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information.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3200" spc="-335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320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detection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0" y="5346700"/>
            <a:ext cx="17468850" cy="374650"/>
          </a:xfrm>
          <a:custGeom>
            <a:avLst/>
            <a:gdLst/>
            <a:ahLst/>
            <a:cxnLst/>
            <a:rect l="l" t="t" r="r" b="b"/>
            <a:pathLst>
              <a:path w="17468850" h="374650">
                <a:moveTo>
                  <a:pt x="174688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3746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002537" y="5216525"/>
            <a:ext cx="283908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attacks.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92086" y="5216525"/>
            <a:ext cx="433768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sophisticated,</a:t>
            </a:r>
            <a:r>
              <a:rPr dirty="0" sz="310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530645" y="5216525"/>
            <a:ext cx="437261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textual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0" y="5740400"/>
            <a:ext cx="17468850" cy="374650"/>
          </a:xfrm>
          <a:custGeom>
            <a:avLst/>
            <a:gdLst/>
            <a:ahLst/>
            <a:cxnLst/>
            <a:rect l="l" t="t" r="r" b="b"/>
            <a:pathLst>
              <a:path w="17468850" h="374650">
                <a:moveTo>
                  <a:pt x="174688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37465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292086" y="5616575"/>
            <a:ext cx="451802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psychological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manipulation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538439" y="5616575"/>
            <a:ext cx="426148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spot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suspicious</a:t>
            </a:r>
            <a:r>
              <a:rPr dirty="0" sz="3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0" y="6146800"/>
            <a:ext cx="17468850" cy="298450"/>
          </a:xfrm>
          <a:custGeom>
            <a:avLst/>
            <a:gdLst/>
            <a:ahLst/>
            <a:cxnLst/>
            <a:rect l="l" t="t" r="r" b="b"/>
            <a:pathLst>
              <a:path w="17468850" h="298450">
                <a:moveTo>
                  <a:pt x="17468850" y="298450"/>
                </a:moveTo>
                <a:lnTo>
                  <a:pt x="0" y="298450"/>
                </a:lnTo>
                <a:lnTo>
                  <a:pt x="0" y="0"/>
                </a:lnTo>
                <a:lnTo>
                  <a:pt x="17468850" y="0"/>
                </a:lnTo>
                <a:lnTo>
                  <a:pt x="17468850" y="29845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298574" y="6016625"/>
            <a:ext cx="316166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deceive</a:t>
            </a:r>
            <a:r>
              <a:rPr dirty="0" sz="310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victims.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534393" y="5963708"/>
            <a:ext cx="3435985" cy="565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3550" spc="-42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5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50" spc="-270">
                <a:solidFill>
                  <a:srgbClr val="FFFFFF"/>
                </a:solidFill>
                <a:latin typeface="Arial MT"/>
                <a:cs typeface="Arial MT"/>
              </a:rPr>
              <a:t>inconsistencies.</a:t>
            </a:r>
            <a:endParaRPr sz="355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0" y="9258300"/>
            <a:ext cx="17475200" cy="139700"/>
            <a:chOff x="0" y="9258300"/>
            <a:chExt cx="17475200" cy="139700"/>
          </a:xfrm>
        </p:grpSpPr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258300"/>
              <a:ext cx="17475200" cy="13970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0" y="9258300"/>
              <a:ext cx="17468850" cy="133350"/>
            </a:xfrm>
            <a:custGeom>
              <a:avLst/>
              <a:gdLst/>
              <a:ahLst/>
              <a:cxnLst/>
              <a:rect l="l" t="t" r="r" b="b"/>
              <a:pathLst>
                <a:path w="17468850" h="133350">
                  <a:moveTo>
                    <a:pt x="174688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7468850" y="0"/>
                  </a:lnTo>
                  <a:lnTo>
                    <a:pt x="17468850" y="133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" y="1270000"/>
            <a:ext cx="17405350" cy="52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350" y="2349500"/>
            <a:ext cx="17399000" cy="368300"/>
          </a:xfrm>
          <a:custGeom>
            <a:avLst/>
            <a:gdLst/>
            <a:ahLst/>
            <a:cxnLst/>
            <a:rect l="l" t="t" r="r" b="b"/>
            <a:pathLst>
              <a:path w="17399000" h="368300">
                <a:moveTo>
                  <a:pt x="173989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68299"/>
                </a:lnTo>
                <a:close/>
              </a:path>
            </a:pathLst>
          </a:custGeom>
          <a:solidFill>
            <a:srgbClr val="0300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50" y="2838450"/>
            <a:ext cx="17399000" cy="36830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54530" indent="-339090">
              <a:lnSpc>
                <a:spcPts val="2900"/>
              </a:lnSpc>
              <a:buChar char="•"/>
              <a:tabLst>
                <a:tab pos="1954530" algn="l"/>
              </a:tabLst>
            </a:pPr>
            <a:r>
              <a:rPr dirty="0" sz="3350" spc="-265">
                <a:solidFill>
                  <a:srgbClr val="FFFFFF"/>
                </a:solidFill>
                <a:latin typeface="Arial MT"/>
                <a:cs typeface="Arial MT"/>
              </a:rPr>
              <a:t>Naive</a:t>
            </a:r>
            <a:r>
              <a:rPr dirty="0" sz="33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95">
                <a:solidFill>
                  <a:srgbClr val="FFFFFF"/>
                </a:solidFill>
                <a:latin typeface="Arial MT"/>
                <a:cs typeface="Arial MT"/>
              </a:rPr>
              <a:t>Bayes:</a:t>
            </a:r>
            <a:r>
              <a:rPr dirty="0" sz="33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25">
                <a:solidFill>
                  <a:srgbClr val="FFFFFF"/>
                </a:solidFill>
                <a:latin typeface="Arial MT"/>
                <a:cs typeface="Arial MT"/>
              </a:rPr>
              <a:t>known</a:t>
            </a:r>
            <a:r>
              <a:rPr dirty="0" sz="33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6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3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459">
                <a:solidFill>
                  <a:srgbClr val="FFFFFF"/>
                </a:solidFill>
                <a:latin typeface="Arial MT"/>
                <a:cs typeface="Arial MT"/>
              </a:rPr>
              <a:t>ias</a:t>
            </a:r>
            <a:r>
              <a:rPr dirty="0" sz="3350" spc="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60">
                <a:solidFill>
                  <a:srgbClr val="FFFFFF"/>
                </a:solidFill>
                <a:latin typeface="Arial MT"/>
                <a:cs typeface="Arial MT"/>
              </a:rPr>
              <a:t>simpIicity,</a:t>
            </a:r>
            <a:r>
              <a:rPr dirty="0" sz="335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0">
                <a:solidFill>
                  <a:srgbClr val="FFFFFF"/>
                </a:solidFill>
                <a:latin typeface="Arial MT"/>
                <a:cs typeface="Arial MT"/>
              </a:rPr>
              <a:t>fast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350" y="3238500"/>
            <a:ext cx="17399000" cy="368300"/>
          </a:xfrm>
          <a:custGeom>
            <a:avLst/>
            <a:gdLst/>
            <a:ahLst/>
            <a:cxnLst/>
            <a:rect l="l" t="t" r="r" b="b"/>
            <a:pathLst>
              <a:path w="17399000" h="368300">
                <a:moveTo>
                  <a:pt x="173989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68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50" y="3708400"/>
            <a:ext cx="17399000" cy="3873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56435" indent="-339725">
              <a:lnSpc>
                <a:spcPts val="3030"/>
              </a:lnSpc>
              <a:buChar char="•"/>
              <a:tabLst>
                <a:tab pos="1956435" algn="l"/>
                <a:tab pos="7397115" algn="l"/>
              </a:tabLst>
            </a:pPr>
            <a:r>
              <a:rPr dirty="0" sz="3150" spc="-6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dirty="0" sz="31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Vector</a:t>
            </a:r>
            <a:r>
              <a:rPr dirty="0" sz="31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300">
                <a:solidFill>
                  <a:srgbClr val="FFFFFF"/>
                </a:solidFill>
                <a:latin typeface="Arial MT"/>
                <a:cs typeface="Arial MT"/>
              </a:rPr>
              <a:t>(SVM)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50" spc="-5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350" y="4140200"/>
            <a:ext cx="17399000" cy="355600"/>
          </a:xfrm>
          <a:custGeom>
            <a:avLst/>
            <a:gdLst/>
            <a:ahLst/>
            <a:cxnLst/>
            <a:rect l="l" t="t" r="r" b="b"/>
            <a:pathLst>
              <a:path w="17399000" h="355600">
                <a:moveTo>
                  <a:pt x="17398997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555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50" y="4514850"/>
            <a:ext cx="17399000" cy="368300"/>
          </a:xfrm>
          <a:prstGeom prst="rect">
            <a:avLst/>
          </a:prstGeom>
          <a:solidFill>
            <a:srgbClr val="050118"/>
          </a:solidFill>
        </p:spPr>
        <p:txBody>
          <a:bodyPr wrap="square" lIns="0" tIns="0" rIns="0" bIns="0" rtlCol="0" vert="horz">
            <a:spAutoFit/>
          </a:bodyPr>
          <a:lstStyle/>
          <a:p>
            <a:pPr marL="1954530">
              <a:lnSpc>
                <a:spcPts val="2890"/>
              </a:lnSpc>
              <a:tabLst>
                <a:tab pos="3173095" algn="l"/>
                <a:tab pos="346646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overłit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350" y="5003799"/>
            <a:ext cx="17399000" cy="768350"/>
          </a:xfrm>
          <a:custGeom>
            <a:avLst/>
            <a:gdLst/>
            <a:ahLst/>
            <a:cxnLst/>
            <a:rect l="l" t="t" r="r" b="b"/>
            <a:pathLst>
              <a:path w="17399000" h="768350">
                <a:moveTo>
                  <a:pt x="17398988" y="400050"/>
                </a:moveTo>
                <a:lnTo>
                  <a:pt x="0" y="400050"/>
                </a:lnTo>
                <a:lnTo>
                  <a:pt x="0" y="768350"/>
                </a:lnTo>
                <a:lnTo>
                  <a:pt x="17398988" y="768350"/>
                </a:lnTo>
                <a:lnTo>
                  <a:pt x="17398988" y="400050"/>
                </a:lnTo>
                <a:close/>
              </a:path>
              <a:path w="17399000" h="768350">
                <a:moveTo>
                  <a:pt x="17398988" y="0"/>
                </a:moveTo>
                <a:lnTo>
                  <a:pt x="0" y="0"/>
                </a:lnTo>
                <a:lnTo>
                  <a:pt x="0" y="368300"/>
                </a:lnTo>
                <a:lnTo>
                  <a:pt x="17398988" y="368300"/>
                </a:lnTo>
                <a:lnTo>
                  <a:pt x="17398988" y="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961492" y="5275615"/>
            <a:ext cx="782637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294379" algn="l"/>
              </a:tabLst>
            </a:pPr>
            <a:r>
              <a:rPr dirty="0" sz="3150" spc="-70">
                <a:solidFill>
                  <a:srgbClr val="FFFFFF"/>
                </a:solidFill>
                <a:latin typeface="Arial MT"/>
                <a:cs typeface="Arial MT"/>
              </a:rPr>
              <a:t>robustness</a:t>
            </a:r>
            <a:r>
              <a:rPr dirty="0" sz="315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5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Arial MT"/>
                <a:cs typeface="Arial MT"/>
              </a:rPr>
              <a:t>ove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	itting,</a:t>
            </a:r>
            <a:r>
              <a:rPr dirty="0" sz="315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5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31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350" y="5822950"/>
            <a:ext cx="17399000" cy="349250"/>
          </a:xfrm>
          <a:custGeom>
            <a:avLst/>
            <a:gdLst/>
            <a:ahLst/>
            <a:cxnLst/>
            <a:rect l="l" t="t" r="r" b="b"/>
            <a:pathLst>
              <a:path w="17399000" h="349250">
                <a:moveTo>
                  <a:pt x="17398997" y="349249"/>
                </a:moveTo>
                <a:lnTo>
                  <a:pt x="0" y="34924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4924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6350" y="9061450"/>
            <a:ext cx="17405350" cy="171450"/>
            <a:chOff x="6350" y="9061450"/>
            <a:chExt cx="17405350" cy="17145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850" y="9061450"/>
              <a:ext cx="1600200" cy="1333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9061450"/>
              <a:ext cx="1879600" cy="13335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350" y="9061450"/>
              <a:ext cx="17399000" cy="127000"/>
            </a:xfrm>
            <a:custGeom>
              <a:avLst/>
              <a:gdLst/>
              <a:ahLst/>
              <a:cxnLst/>
              <a:rect l="l" t="t" r="r" b="b"/>
              <a:pathLst>
                <a:path w="17399000" h="127000">
                  <a:moveTo>
                    <a:pt x="17398997" y="126999"/>
                  </a:moveTo>
                  <a:lnTo>
                    <a:pt x="0" y="1269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12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" y="9213850"/>
              <a:ext cx="17405350" cy="190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350" y="9213850"/>
              <a:ext cx="17399000" cy="12700"/>
            </a:xfrm>
            <a:custGeom>
              <a:avLst/>
              <a:gdLst/>
              <a:ahLst/>
              <a:cxnLst/>
              <a:rect l="l" t="t" r="r" b="b"/>
              <a:pathLst>
                <a:path w="17399000" h="12700">
                  <a:moveTo>
                    <a:pt x="17398997" y="12699"/>
                  </a:moveTo>
                  <a:lnTo>
                    <a:pt x="0" y="126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50" y="1485900"/>
            <a:ext cx="17373600" cy="495300"/>
          </a:xfrm>
          <a:custGeom>
            <a:avLst/>
            <a:gdLst/>
            <a:ahLst/>
            <a:cxnLst/>
            <a:rect l="l" t="t" r="r" b="b"/>
            <a:pathLst>
              <a:path w="17373600" h="495300">
                <a:moveTo>
                  <a:pt x="173735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495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750" spc="-600"/>
              <a:t>Key</a:t>
            </a:r>
            <a:r>
              <a:rPr dirty="0" sz="4750" spc="220"/>
              <a:t> </a:t>
            </a:r>
            <a:r>
              <a:rPr dirty="0" sz="4750" spc="-515"/>
              <a:t>Terms</a:t>
            </a:r>
            <a:r>
              <a:rPr dirty="0" sz="4750" spc="150"/>
              <a:t> </a:t>
            </a:r>
            <a:r>
              <a:rPr dirty="0" sz="4750" spc="-320"/>
              <a:t>in</a:t>
            </a:r>
            <a:r>
              <a:rPr dirty="0" sz="4750" spc="-15"/>
              <a:t> </a:t>
            </a:r>
            <a:r>
              <a:rPr dirty="0" sz="4750" spc="-305"/>
              <a:t>Cybersecurity</a:t>
            </a:r>
            <a:endParaRPr sz="4750"/>
          </a:p>
        </p:txBody>
      </p:sp>
      <p:sp>
        <p:nvSpPr>
          <p:cNvPr id="4" name="object 4" descr=""/>
          <p:cNvSpPr/>
          <p:nvPr/>
        </p:nvSpPr>
        <p:spPr>
          <a:xfrm>
            <a:off x="6350" y="2603500"/>
            <a:ext cx="17373600" cy="355600"/>
          </a:xfrm>
          <a:custGeom>
            <a:avLst/>
            <a:gdLst/>
            <a:ahLst/>
            <a:cxnLst/>
            <a:rect l="l" t="t" r="r" b="b"/>
            <a:pathLst>
              <a:path w="17373600" h="355600">
                <a:moveTo>
                  <a:pt x="17373599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3555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6350" y="3003550"/>
            <a:ext cx="17373600" cy="349250"/>
            <a:chOff x="6350" y="3003550"/>
            <a:chExt cx="17373600" cy="3492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200" y="3009900"/>
              <a:ext cx="2324100" cy="3429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7450" y="3009900"/>
              <a:ext cx="2317750" cy="3429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350" y="3003550"/>
              <a:ext cx="17373600" cy="349250"/>
            </a:xfrm>
            <a:custGeom>
              <a:avLst/>
              <a:gdLst/>
              <a:ahLst/>
              <a:cxnLst/>
              <a:rect l="l" t="t" r="r" b="b"/>
              <a:pathLst>
                <a:path w="17373600" h="349250">
                  <a:moveTo>
                    <a:pt x="17373599" y="349249"/>
                  </a:moveTo>
                  <a:lnTo>
                    <a:pt x="0" y="34924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34924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6350" y="3594099"/>
            <a:ext cx="17373600" cy="755650"/>
          </a:xfrm>
          <a:custGeom>
            <a:avLst/>
            <a:gdLst/>
            <a:ahLst/>
            <a:cxnLst/>
            <a:rect l="l" t="t" r="r" b="b"/>
            <a:pathLst>
              <a:path w="17373600" h="755650">
                <a:moveTo>
                  <a:pt x="17373588" y="400050"/>
                </a:moveTo>
                <a:lnTo>
                  <a:pt x="0" y="400050"/>
                </a:lnTo>
                <a:lnTo>
                  <a:pt x="0" y="755650"/>
                </a:lnTo>
                <a:lnTo>
                  <a:pt x="17373588" y="755650"/>
                </a:lnTo>
                <a:lnTo>
                  <a:pt x="17373588" y="400050"/>
                </a:lnTo>
                <a:close/>
              </a:path>
              <a:path w="17373600" h="755650">
                <a:moveTo>
                  <a:pt x="17373588" y="0"/>
                </a:moveTo>
                <a:lnTo>
                  <a:pt x="0" y="0"/>
                </a:lnTo>
                <a:lnTo>
                  <a:pt x="0" y="361950"/>
                </a:lnTo>
                <a:lnTo>
                  <a:pt x="17373588" y="361950"/>
                </a:lnTo>
                <a:lnTo>
                  <a:pt x="17373588" y="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42017" y="3471686"/>
            <a:ext cx="4152900" cy="8877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110"/>
              </a:spcBef>
            </a:pPr>
            <a:r>
              <a:rPr dirty="0" sz="3000" spc="-40">
                <a:solidFill>
                  <a:srgbClr val="FFFFFF"/>
                </a:solidFill>
                <a:latin typeface="Arial MT"/>
                <a:cs typeface="Arial MT"/>
              </a:rPr>
              <a:t>Phishing.</a:t>
            </a:r>
            <a:r>
              <a:rPr dirty="0" sz="3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FFFFFF"/>
                </a:solidFill>
                <a:latin typeface="Arial MT"/>
                <a:cs typeface="Arial MT"/>
              </a:rPr>
              <a:t>Cyber</a:t>
            </a:r>
            <a:r>
              <a:rPr dirty="0" sz="3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 MT"/>
                <a:cs typeface="Arial MT"/>
              </a:rPr>
              <a:t>attack</a:t>
            </a:r>
            <a:endParaRPr sz="3000">
              <a:latin typeface="Arial MT"/>
              <a:cs typeface="Arial MT"/>
            </a:endParaRPr>
          </a:p>
          <a:p>
            <a:pPr marL="21590">
              <a:lnSpc>
                <a:spcPts val="3445"/>
              </a:lnSpc>
            </a:pPr>
            <a:r>
              <a:rPr dirty="0" sz="3100" spc="-3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3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attackers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pose</a:t>
            </a:r>
            <a:r>
              <a:rPr dirty="0" sz="31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5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350" y="9264650"/>
            <a:ext cx="17379950" cy="171450"/>
            <a:chOff x="6350" y="9264650"/>
            <a:chExt cx="17379950" cy="17145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" y="9264650"/>
              <a:ext cx="17379950" cy="1714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350" y="9417050"/>
              <a:ext cx="17373600" cy="12700"/>
            </a:xfrm>
            <a:custGeom>
              <a:avLst/>
              <a:gdLst/>
              <a:ahLst/>
              <a:cxnLst/>
              <a:rect l="l" t="t" r="r" b="b"/>
              <a:pathLst>
                <a:path w="17373600" h="12700">
                  <a:moveTo>
                    <a:pt x="17373599" y="12699"/>
                  </a:moveTo>
                  <a:lnTo>
                    <a:pt x="0" y="1269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228718" y="3465512"/>
            <a:ext cx="4455160" cy="8934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970">
              <a:lnSpc>
                <a:spcPts val="3379"/>
              </a:lnSpc>
              <a:spcBef>
                <a:spcPts val="110"/>
              </a:spcBef>
            </a:pPr>
            <a:r>
              <a:rPr dirty="0" sz="3050" spc="-80">
                <a:solidFill>
                  <a:srgbClr val="FFFFFF"/>
                </a:solidFill>
                <a:latin typeface="Arial MT"/>
                <a:cs typeface="Arial MT"/>
              </a:rPr>
              <a:t>Ensemble</a:t>
            </a:r>
            <a:r>
              <a:rPr dirty="0" sz="30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Learning:</a:t>
            </a:r>
            <a:endParaRPr sz="3050">
              <a:latin typeface="Arial MT"/>
              <a:cs typeface="Arial MT"/>
            </a:endParaRPr>
          </a:p>
          <a:p>
            <a:pPr marL="12700">
              <a:lnSpc>
                <a:spcPts val="3440"/>
              </a:lnSpc>
            </a:pP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Combïnes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69608" y="3453341"/>
            <a:ext cx="4697095" cy="9061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0"/>
              </a:lnSpc>
              <a:spcBef>
                <a:spcPts val="105"/>
              </a:spcBef>
            </a:pP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Metadata.</a:t>
            </a:r>
            <a:r>
              <a:rPr dirty="0" sz="32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32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endParaRPr sz="3200">
              <a:latin typeface="Arial MT"/>
              <a:cs typeface="Arial MT"/>
            </a:endParaRPr>
          </a:p>
          <a:p>
            <a:pPr marL="16510">
              <a:lnSpc>
                <a:spcPts val="3400"/>
              </a:lnSpc>
            </a:pP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dirty="0" sz="310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31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3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sender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350" y="4381500"/>
            <a:ext cx="17373600" cy="355600"/>
          </a:xfrm>
          <a:custGeom>
            <a:avLst/>
            <a:gdLst/>
            <a:ahLst/>
            <a:cxnLst/>
            <a:rect l="l" t="t" r="r" b="b"/>
            <a:pathLst>
              <a:path w="17373600" h="355600">
                <a:moveTo>
                  <a:pt x="17373599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3555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235104" y="4246738"/>
            <a:ext cx="3678554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350" y="4768850"/>
            <a:ext cx="17373600" cy="552450"/>
          </a:xfrm>
          <a:custGeom>
            <a:avLst/>
            <a:gdLst/>
            <a:ahLst/>
            <a:cxnLst/>
            <a:rect l="l" t="t" r="r" b="b"/>
            <a:pathLst>
              <a:path w="17373600" h="552450">
                <a:moveTo>
                  <a:pt x="17373599" y="552449"/>
                </a:moveTo>
                <a:lnTo>
                  <a:pt x="0" y="55244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55244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45554" y="4246738"/>
            <a:ext cx="4629785" cy="9061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110"/>
              </a:spcBef>
              <a:tabLst>
                <a:tab pos="2075180" algn="l"/>
              </a:tabLst>
            </a:pP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trustworthy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	entities</a:t>
            </a:r>
            <a:r>
              <a:rPr dirty="0" sz="3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70">
                <a:solidFill>
                  <a:srgbClr val="FFFFFF"/>
                </a:solidFill>
                <a:latin typeface="Arial MT"/>
                <a:cs typeface="Arial MT"/>
              </a:rPr>
              <a:t>sweat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ts val="3610"/>
              </a:lnSpc>
            </a:pPr>
            <a:r>
              <a:rPr dirty="0" sz="3350" spc="-165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dirty="0" sz="33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05">
                <a:solidFill>
                  <a:srgbClr val="FFFFFF"/>
                </a:solidFill>
                <a:latin typeface="Arial MT"/>
                <a:cs typeface="Arial MT"/>
              </a:rPr>
              <a:t>information.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350" y="5359400"/>
            <a:ext cx="17373600" cy="361950"/>
          </a:xfrm>
          <a:custGeom>
            <a:avLst/>
            <a:gdLst/>
            <a:ahLst/>
            <a:cxnLst/>
            <a:rect l="l" t="t" r="r" b="b"/>
            <a:pathLst>
              <a:path w="17373600" h="361950">
                <a:moveTo>
                  <a:pt x="17373599" y="361949"/>
                </a:moveTo>
                <a:lnTo>
                  <a:pt x="0" y="36194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36194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1467936" y="4812418"/>
            <a:ext cx="4268470" cy="923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00"/>
              </a:lnSpc>
              <a:spcBef>
                <a:spcPts val="105"/>
              </a:spcBef>
            </a:pPr>
            <a:r>
              <a:rPr dirty="0" sz="3250" spc="-210">
                <a:solidFill>
                  <a:srgbClr val="FFFFFF"/>
                </a:solidFill>
                <a:latin typeface="Arial MT"/>
                <a:cs typeface="Arial MT"/>
              </a:rPr>
              <a:t>Presenting:</a:t>
            </a:r>
            <a:r>
              <a:rPr dirty="0" sz="3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70">
                <a:solidFill>
                  <a:srgbClr val="FFFFFF"/>
                </a:solidFill>
                <a:latin typeface="Arial MT"/>
                <a:cs typeface="Arial MT"/>
              </a:rPr>
              <a:t>Fabricated</a:t>
            </a:r>
            <a:endParaRPr sz="3250">
              <a:latin typeface="Arial MT"/>
              <a:cs typeface="Arial MT"/>
            </a:endParaRPr>
          </a:p>
          <a:p>
            <a:pPr marL="18415">
              <a:lnSpc>
                <a:spcPts val="3560"/>
              </a:lnSpc>
            </a:pPr>
            <a:r>
              <a:rPr dirty="0" sz="3300" spc="-160">
                <a:solidFill>
                  <a:srgbClr val="FFFFFF"/>
                </a:solidFill>
                <a:latin typeface="Arial MT"/>
                <a:cs typeface="Arial MT"/>
              </a:rPr>
              <a:t>scenarios</a:t>
            </a:r>
            <a:r>
              <a:rPr dirty="0" sz="33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4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33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25">
                <a:solidFill>
                  <a:srgbClr val="FFFFFF"/>
                </a:solidFill>
                <a:latin typeface="Arial MT"/>
                <a:cs typeface="Arial MT"/>
              </a:rPr>
              <a:t>attackers</a:t>
            </a:r>
            <a:r>
              <a:rPr dirty="0" sz="33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4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350" y="5753100"/>
            <a:ext cx="17373600" cy="368300"/>
          </a:xfrm>
          <a:custGeom>
            <a:avLst/>
            <a:gdLst/>
            <a:ahLst/>
            <a:cxnLst/>
            <a:rect l="l" t="t" r="r" b="b"/>
            <a:pathLst>
              <a:path w="17373600" h="368300">
                <a:moveTo>
                  <a:pt x="17373599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373599" y="0"/>
                </a:lnTo>
                <a:lnTo>
                  <a:pt x="17373599" y="3682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947450" y="5224638"/>
            <a:ext cx="4476115" cy="906144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 marR="5080" indent="-635">
              <a:lnSpc>
                <a:spcPts val="3200"/>
              </a:lnSpc>
              <a:spcBef>
                <a:spcPts val="650"/>
              </a:spcBef>
            </a:pP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Spear 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Phishing‘</a:t>
            </a:r>
            <a:r>
              <a:rPr dirty="0" sz="31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7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100" spc="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targeted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version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 phishing</a:t>
            </a:r>
            <a:r>
              <a:rPr dirty="0" sz="31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28688" y="5224638"/>
            <a:ext cx="4211955" cy="906144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6510" marR="5080" indent="-4445">
              <a:lnSpc>
                <a:spcPts val="3200"/>
              </a:lnSpc>
              <a:spcBef>
                <a:spcPts val="650"/>
              </a:spcBef>
            </a:pP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Extraction 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Transforms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raw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472678" y="5631038"/>
            <a:ext cx="442849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elicit</a:t>
            </a:r>
            <a:r>
              <a:rPr dirty="0" sz="31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information.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50" y="6153150"/>
            <a:ext cx="17373600" cy="946150"/>
            <a:chOff x="6350" y="6153150"/>
            <a:chExt cx="17373600" cy="946150"/>
          </a:xfrm>
        </p:grpSpPr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9850" y="6324600"/>
              <a:ext cx="4756150" cy="77470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350" y="6153150"/>
              <a:ext cx="17373600" cy="946150"/>
            </a:xfrm>
            <a:custGeom>
              <a:avLst/>
              <a:gdLst/>
              <a:ahLst/>
              <a:cxnLst/>
              <a:rect l="l" t="t" r="r" b="b"/>
              <a:pathLst>
                <a:path w="17373600" h="946150">
                  <a:moveTo>
                    <a:pt x="17373599" y="946149"/>
                  </a:moveTo>
                  <a:lnTo>
                    <a:pt x="0" y="94614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94614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43174" y="6024915"/>
            <a:ext cx="473519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crafts</a:t>
            </a:r>
            <a:r>
              <a:rPr dirty="0" sz="31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114">
                <a:solidFill>
                  <a:srgbClr val="FFFFFF"/>
                </a:solidFill>
                <a:latin typeface="Arial MT"/>
                <a:cs typeface="Arial MT"/>
              </a:rPr>
              <a:t>messages</a:t>
            </a:r>
            <a:r>
              <a:rPr dirty="0" sz="31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15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38552" y="6412265"/>
            <a:ext cx="470090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-65">
                <a:solidFill>
                  <a:srgbClr val="FFFFFF"/>
                </a:solidFill>
                <a:latin typeface="Arial MT"/>
                <a:cs typeface="Arial MT"/>
              </a:rPr>
              <a:t>individuals</a:t>
            </a:r>
            <a:r>
              <a:rPr dirty="0" sz="31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315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Arial MT"/>
                <a:cs typeface="Arial MT"/>
              </a:rPr>
              <a:t>organizations.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28297" y="6024915"/>
            <a:ext cx="4831080" cy="89471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820"/>
              </a:spcBef>
            </a:pPr>
            <a:r>
              <a:rPr dirty="0" sz="3150" spc="-75">
                <a:solidFill>
                  <a:srgbClr val="FFFFFF"/>
                </a:solidFill>
                <a:latin typeface="Arial MT"/>
                <a:cs typeface="Arial MT"/>
              </a:rPr>
              <a:t>meaningful</a:t>
            </a:r>
            <a:r>
              <a:rPr dirty="0" sz="31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6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dirty="0" sz="31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dirty="0" sz="31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dirty="0" sz="3150" spc="-95">
                <a:solidFill>
                  <a:srgbClr val="FFFFFF"/>
                </a:solidFill>
                <a:latin typeface="Arial MT"/>
                <a:cs typeface="Arial MT"/>
              </a:rPr>
              <a:t> algorithms.</a:t>
            </a:r>
            <a:endParaRPr sz="315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350" y="7131050"/>
            <a:ext cx="17373600" cy="755650"/>
            <a:chOff x="6350" y="7131050"/>
            <a:chExt cx="17373600" cy="755650"/>
          </a:xfrm>
        </p:grpSpPr>
        <p:sp>
          <p:nvSpPr>
            <p:cNvPr id="33" name="object 33" descr=""/>
            <p:cNvSpPr/>
            <p:nvPr/>
          </p:nvSpPr>
          <p:spPr>
            <a:xfrm>
              <a:off x="6350" y="7131050"/>
              <a:ext cx="17373600" cy="355600"/>
            </a:xfrm>
            <a:custGeom>
              <a:avLst/>
              <a:gdLst/>
              <a:ahLst/>
              <a:cxnLst/>
              <a:rect l="l" t="t" r="r" b="b"/>
              <a:pathLst>
                <a:path w="17373600" h="355600">
                  <a:moveTo>
                    <a:pt x="17373599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355599"/>
                  </a:lnTo>
                  <a:close/>
                </a:path>
              </a:pathLst>
            </a:custGeom>
            <a:solidFill>
              <a:srgbClr val="0501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50" y="7518400"/>
              <a:ext cx="17373600" cy="368300"/>
            </a:xfrm>
            <a:custGeom>
              <a:avLst/>
              <a:gdLst/>
              <a:ahLst/>
              <a:cxnLst/>
              <a:rect l="l" t="t" r="r" b="b"/>
              <a:pathLst>
                <a:path w="17373600" h="368300">
                  <a:moveTo>
                    <a:pt x="17373599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368299"/>
                  </a:lnTo>
                  <a:close/>
                </a:path>
              </a:pathLst>
            </a:custGeom>
            <a:solidFill>
              <a:srgbClr val="01000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227483" y="6971594"/>
            <a:ext cx="4656455" cy="930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  <a:tabLst>
                <a:tab pos="2094230" algn="l"/>
              </a:tabLst>
            </a:pPr>
            <a:r>
              <a:rPr dirty="0" sz="3300" spc="-10">
                <a:solidFill>
                  <a:srgbClr val="FFFFFF"/>
                </a:solidFill>
                <a:latin typeface="Arial MT"/>
                <a:cs typeface="Arial MT"/>
              </a:rPr>
              <a:t>Hyperpara</a:t>
            </a:r>
            <a:r>
              <a:rPr dirty="0" sz="3300">
                <a:solidFill>
                  <a:srgbClr val="FFFFFF"/>
                </a:solidFill>
                <a:latin typeface="Arial MT"/>
                <a:cs typeface="Arial MT"/>
              </a:rPr>
              <a:t>	e</a:t>
            </a:r>
            <a:r>
              <a:rPr dirty="0" sz="33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65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r>
              <a:rPr dirty="0" sz="33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10">
                <a:solidFill>
                  <a:srgbClr val="FFFFFF"/>
                </a:solidFill>
                <a:latin typeface="Arial MT"/>
                <a:cs typeface="Arial MT"/>
              </a:rPr>
              <a:t>Tuning: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ts val="3590"/>
              </a:lnSpc>
            </a:pPr>
            <a:r>
              <a:rPr dirty="0" sz="3350" spc="-200">
                <a:solidFill>
                  <a:srgbClr val="FFFFFF"/>
                </a:solidFill>
                <a:latin typeface="Arial MT"/>
                <a:cs typeface="Arial MT"/>
              </a:rPr>
              <a:t>Optimizes</a:t>
            </a:r>
            <a:r>
              <a:rPr dirty="0" sz="33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1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dirty="0" sz="33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0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472995" y="6971594"/>
            <a:ext cx="3376929" cy="930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 sz="3300" spc="-26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dirty="0" sz="33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00">
                <a:solidFill>
                  <a:srgbClr val="FFFFFF"/>
                </a:solidFill>
                <a:latin typeface="Arial MT"/>
                <a:cs typeface="Arial MT"/>
              </a:rPr>
              <a:t>interaction</a:t>
            </a:r>
            <a:r>
              <a:rPr dirty="0" sz="33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04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300">
              <a:latin typeface="Arial MT"/>
              <a:cs typeface="Arial MT"/>
            </a:endParaRPr>
          </a:p>
          <a:p>
            <a:pPr marL="22860">
              <a:lnSpc>
                <a:spcPts val="3590"/>
              </a:lnSpc>
            </a:pPr>
            <a:r>
              <a:rPr dirty="0" sz="3350" spc="-95">
                <a:solidFill>
                  <a:srgbClr val="FFFFFF"/>
                </a:solidFill>
                <a:latin typeface="Arial MT"/>
                <a:cs typeface="Arial MT"/>
              </a:rPr>
              <a:t>feedback.</a:t>
            </a:r>
            <a:endParaRPr sz="335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350" y="7931150"/>
            <a:ext cx="17373600" cy="749300"/>
            <a:chOff x="6350" y="7931150"/>
            <a:chExt cx="17373600" cy="749300"/>
          </a:xfrm>
        </p:grpSpPr>
        <p:sp>
          <p:nvSpPr>
            <p:cNvPr id="38" name="object 38" descr=""/>
            <p:cNvSpPr/>
            <p:nvPr/>
          </p:nvSpPr>
          <p:spPr>
            <a:xfrm>
              <a:off x="6350" y="7931150"/>
              <a:ext cx="17373600" cy="355600"/>
            </a:xfrm>
            <a:custGeom>
              <a:avLst/>
              <a:gdLst/>
              <a:ahLst/>
              <a:cxnLst/>
              <a:rect l="l" t="t" r="r" b="b"/>
              <a:pathLst>
                <a:path w="17373600" h="355600">
                  <a:moveTo>
                    <a:pt x="17373599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355599"/>
                  </a:lnTo>
                  <a:close/>
                </a:path>
              </a:pathLst>
            </a:custGeom>
            <a:solidFill>
              <a:srgbClr val="01000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350" y="8318500"/>
              <a:ext cx="17373600" cy="361950"/>
            </a:xfrm>
            <a:custGeom>
              <a:avLst/>
              <a:gdLst/>
              <a:ahLst/>
              <a:cxnLst/>
              <a:rect l="l" t="t" r="r" b="b"/>
              <a:pathLst>
                <a:path w="17373600" h="361950">
                  <a:moveTo>
                    <a:pt x="17373599" y="361949"/>
                  </a:moveTo>
                  <a:lnTo>
                    <a:pt x="0" y="361949"/>
                  </a:lnTo>
                  <a:lnTo>
                    <a:pt x="0" y="0"/>
                  </a:lnTo>
                  <a:lnTo>
                    <a:pt x="17373599" y="0"/>
                  </a:lnTo>
                  <a:lnTo>
                    <a:pt x="17373599" y="361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27075" y="8171744"/>
            <a:ext cx="222313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-180">
                <a:solidFill>
                  <a:srgbClr val="FFFFFF"/>
                </a:solidFill>
                <a:latin typeface="Arial MT"/>
                <a:cs typeface="Arial MT"/>
              </a:rPr>
              <a:t>performance.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460500"/>
            <a:ext cx="17430750" cy="514350"/>
          </a:xfrm>
          <a:custGeom>
            <a:avLst/>
            <a:gdLst/>
            <a:ahLst/>
            <a:cxnLst/>
            <a:rect l="l" t="t" r="r" b="b"/>
            <a:pathLst>
              <a:path w="17430750" h="514350">
                <a:moveTo>
                  <a:pt x="17430750" y="514350"/>
                </a:moveTo>
                <a:lnTo>
                  <a:pt x="0" y="5143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514350"/>
                </a:lnTo>
                <a:close/>
              </a:path>
            </a:pathLst>
          </a:custGeom>
          <a:solidFill>
            <a:srgbClr val="0501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4650" spc="-470"/>
              <a:t>Email</a:t>
            </a:r>
            <a:r>
              <a:rPr dirty="0" sz="4650" spc="225"/>
              <a:t> </a:t>
            </a:r>
            <a:r>
              <a:rPr dirty="0" sz="4650" spc="-345"/>
              <a:t>Features</a:t>
            </a:r>
            <a:r>
              <a:rPr dirty="0" sz="4650" spc="490"/>
              <a:t> </a:t>
            </a:r>
            <a:r>
              <a:rPr dirty="0" sz="4650" spc="-360"/>
              <a:t>Analysis</a:t>
            </a:r>
            <a:endParaRPr sz="4650"/>
          </a:p>
        </p:txBody>
      </p:sp>
      <p:sp>
        <p:nvSpPr>
          <p:cNvPr id="4" name="object 4" descr=""/>
          <p:cNvSpPr txBox="1"/>
          <p:nvPr/>
        </p:nvSpPr>
        <p:spPr>
          <a:xfrm>
            <a:off x="0" y="2578100"/>
            <a:ext cx="17430750" cy="3746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990600">
              <a:lnSpc>
                <a:spcPts val="2840"/>
              </a:lnSpc>
            </a:pPr>
            <a:r>
              <a:rPr dirty="0" sz="3200" spc="-345">
                <a:solidFill>
                  <a:srgbClr val="8066A3"/>
                </a:solidFill>
                <a:latin typeface="Arial MT"/>
                <a:cs typeface="Arial MT"/>
              </a:rPr>
              <a:t>Ana</a:t>
            </a:r>
            <a:r>
              <a:rPr dirty="0" sz="3200" spc="120">
                <a:solidFill>
                  <a:srgbClr val="8066A3"/>
                </a:solidFill>
                <a:latin typeface="Arial MT"/>
                <a:cs typeface="Arial MT"/>
              </a:rPr>
              <a:t> </a:t>
            </a:r>
            <a:r>
              <a:rPr dirty="0" sz="3200" spc="-90">
                <a:solidFill>
                  <a:srgbClr val="604985"/>
                </a:solidFill>
                <a:latin typeface="Arial MT"/>
                <a:cs typeface="Arial MT"/>
              </a:rPr>
              <a:t>yzing</a:t>
            </a:r>
            <a:r>
              <a:rPr dirty="0" sz="3200" spc="-70">
                <a:solidFill>
                  <a:srgbClr val="604985"/>
                </a:solidFill>
                <a:latin typeface="Arial MT"/>
                <a:cs typeface="Arial MT"/>
              </a:rPr>
              <a:t> </a:t>
            </a:r>
            <a:r>
              <a:rPr dirty="0" sz="3200" spc="-35">
                <a:solidFill>
                  <a:srgbClr val="BD99E6"/>
                </a:solidFill>
                <a:latin typeface="Arial MT"/>
                <a:cs typeface="Arial MT"/>
              </a:rPr>
              <a:t>Senaer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2971800"/>
            <a:ext cx="17430750" cy="374650"/>
            <a:chOff x="0" y="2971800"/>
            <a:chExt cx="17430750" cy="3746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2971800"/>
              <a:ext cx="1841500" cy="330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850" y="2978150"/>
              <a:ext cx="3536950" cy="3556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2971800"/>
              <a:ext cx="17430750" cy="374650"/>
            </a:xfrm>
            <a:custGeom>
              <a:avLst/>
              <a:gdLst/>
              <a:ahLst/>
              <a:cxnLst/>
              <a:rect l="l" t="t" r="r" b="b"/>
              <a:pathLst>
                <a:path w="17430750" h="374650">
                  <a:moveTo>
                    <a:pt x="17430750" y="374650"/>
                  </a:moveTo>
                  <a:lnTo>
                    <a:pt x="0" y="374650"/>
                  </a:lnTo>
                  <a:lnTo>
                    <a:pt x="0" y="0"/>
                  </a:lnTo>
                  <a:lnTo>
                    <a:pt x="17430750" y="0"/>
                  </a:lnTo>
                  <a:lnTo>
                    <a:pt x="17430750" y="3746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0" y="2839155"/>
            <a:ext cx="1743075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511915">
              <a:lnSpc>
                <a:spcPct val="100000"/>
              </a:lnSpc>
              <a:spcBef>
                <a:spcPts val="95"/>
              </a:spcBef>
            </a:pPr>
            <a:r>
              <a:rPr dirty="0" sz="3200" spc="-390">
                <a:solidFill>
                  <a:srgbClr val="A880D4"/>
                </a:solidFill>
                <a:latin typeface="Arial MT"/>
                <a:cs typeface="Arial MT"/>
              </a:rPr>
              <a:t>URL</a:t>
            </a:r>
            <a:r>
              <a:rPr dirty="0" sz="3200" spc="165">
                <a:solidFill>
                  <a:srgbClr val="A880D4"/>
                </a:solidFill>
                <a:latin typeface="Arial MT"/>
                <a:cs typeface="Arial MT"/>
              </a:rPr>
              <a:t> </a:t>
            </a:r>
            <a:r>
              <a:rPr dirty="0" sz="3200" spc="-125">
                <a:solidFill>
                  <a:srgbClr val="604B87"/>
                </a:solidFill>
                <a:latin typeface="Arial MT"/>
                <a:cs typeface="Arial MT"/>
              </a:rPr>
              <a:t>Features</a:t>
            </a:r>
            <a:r>
              <a:rPr dirty="0" sz="3200" spc="-90">
                <a:solidFill>
                  <a:srgbClr val="604B87"/>
                </a:solidFill>
                <a:latin typeface="Arial MT"/>
                <a:cs typeface="Arial MT"/>
              </a:rPr>
              <a:t> </a:t>
            </a:r>
            <a:r>
              <a:rPr dirty="0" sz="3200" spc="-85">
                <a:solidFill>
                  <a:srgbClr val="A180D1"/>
                </a:solidFill>
                <a:latin typeface="Arial MT"/>
                <a:cs typeface="Arial MT"/>
              </a:rPr>
              <a:t>in</a:t>
            </a:r>
            <a:r>
              <a:rPr dirty="0" sz="3200" spc="-50">
                <a:solidFill>
                  <a:srgbClr val="A180D1"/>
                </a:solidFill>
                <a:latin typeface="Arial MT"/>
                <a:cs typeface="Arial MT"/>
              </a:rPr>
              <a:t> </a:t>
            </a:r>
            <a:r>
              <a:rPr dirty="0" sz="3200" spc="-270">
                <a:solidFill>
                  <a:srgbClr val="694F93"/>
                </a:solidFill>
                <a:latin typeface="Arial MT"/>
                <a:cs typeface="Arial MT"/>
              </a:rPr>
              <a:t>Emails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3556000"/>
            <a:ext cx="17430750" cy="387350"/>
          </a:xfrm>
          <a:custGeom>
            <a:avLst/>
            <a:gdLst/>
            <a:ahLst/>
            <a:cxnLst/>
            <a:rect l="l" t="t" r="r" b="b"/>
            <a:pathLst>
              <a:path w="17430750" h="387350">
                <a:moveTo>
                  <a:pt x="17430750" y="387350"/>
                </a:moveTo>
                <a:lnTo>
                  <a:pt x="0" y="3873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8735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75862" y="3418416"/>
            <a:ext cx="8731250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290185" algn="l"/>
              </a:tabLst>
            </a:pPr>
            <a:r>
              <a:rPr dirty="0" sz="3300" spc="-155">
                <a:solidFill>
                  <a:srgbClr val="FFFFFF"/>
                </a:solidFill>
                <a:latin typeface="Arial MT"/>
                <a:cs typeface="Arial MT"/>
              </a:rPr>
              <a:t>Counts</a:t>
            </a:r>
            <a:r>
              <a:rPr dirty="0" sz="33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3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9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33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3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Arial MT"/>
                <a:cs typeface="Arial MT"/>
              </a:rPr>
              <a:t>words</a:t>
            </a:r>
            <a:r>
              <a:rPr dirty="0" sz="33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00" spc="-110">
                <a:solidFill>
                  <a:srgbClr val="FFFFFF"/>
                </a:solidFill>
                <a:latin typeface="Arial MT"/>
                <a:cs typeface="Arial MT"/>
              </a:rPr>
              <a:t>Detects </a:t>
            </a:r>
            <a:r>
              <a:rPr dirty="0" sz="3300" spc="-175">
                <a:solidFill>
                  <a:srgbClr val="FFFFFF"/>
                </a:solidFill>
                <a:latin typeface="Arial MT"/>
                <a:cs typeface="Arial MT"/>
              </a:rPr>
              <a:t>presence</a:t>
            </a:r>
            <a:r>
              <a:rPr dirty="0" sz="33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00934" y="3444875"/>
            <a:ext cx="4335145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Identifies</a:t>
            </a:r>
            <a:r>
              <a:rPr dirty="0" sz="3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1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presence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3975100"/>
            <a:ext cx="17430750" cy="1263650"/>
          </a:xfrm>
          <a:custGeom>
            <a:avLst/>
            <a:gdLst/>
            <a:ahLst/>
            <a:cxnLst/>
            <a:rect l="l" t="t" r="r" b="b"/>
            <a:pathLst>
              <a:path w="17430750" h="1263650">
                <a:moveTo>
                  <a:pt x="17430750" y="1263650"/>
                </a:moveTo>
                <a:lnTo>
                  <a:pt x="0" y="12636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12636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514543" y="3853744"/>
            <a:ext cx="3275329" cy="49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050" spc="-110">
                <a:solidFill>
                  <a:srgbClr val="FFFFFF"/>
                </a:solidFill>
                <a:latin typeface="Arial MT"/>
                <a:cs typeface="Arial MT"/>
              </a:rPr>
              <a:t>'@'</a:t>
            </a:r>
            <a:r>
              <a:rPr dirty="0" sz="30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30">
                <a:solidFill>
                  <a:srgbClr val="FFFFFF"/>
                </a:solidFill>
                <a:latin typeface="Arial MT"/>
                <a:cs typeface="Arial MT"/>
              </a:rPr>
              <a:t>symbol</a:t>
            </a:r>
            <a:r>
              <a:rPr dirty="0" sz="3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05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65">
                <a:solidFill>
                  <a:srgbClr val="FFFFFF"/>
                </a:solidFill>
                <a:latin typeface="Arial MT"/>
                <a:cs typeface="Arial MT"/>
              </a:rPr>
              <a:t>URLs.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76741" y="3763310"/>
            <a:ext cx="4231640" cy="15506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indent="635">
              <a:lnSpc>
                <a:spcPct val="100000"/>
              </a:lnSpc>
              <a:spcBef>
                <a:spcPts val="815"/>
              </a:spcBef>
            </a:pPr>
            <a:r>
              <a:rPr dirty="0" sz="3050">
                <a:solidFill>
                  <a:srgbClr val="F4F4F4"/>
                </a:solidFill>
                <a:latin typeface="Arial MT"/>
                <a:cs typeface="Arial MT"/>
              </a:rPr>
              <a:t>in</a:t>
            </a:r>
            <a:r>
              <a:rPr dirty="0" sz="3050" spc="-50">
                <a:solidFill>
                  <a:srgbClr val="F4F4F4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0F0F0"/>
                </a:solidFill>
                <a:latin typeface="Arial MT"/>
                <a:cs typeface="Arial MT"/>
              </a:rPr>
              <a:t>the</a:t>
            </a:r>
            <a:r>
              <a:rPr dirty="0" sz="3050" spc="5">
                <a:solidFill>
                  <a:srgbClr val="F0F0F0"/>
                </a:solidFill>
                <a:latin typeface="Arial MT"/>
                <a:cs typeface="Arial MT"/>
              </a:rPr>
              <a:t> </a:t>
            </a:r>
            <a:r>
              <a:rPr dirty="0" sz="3050" spc="-30">
                <a:solidFill>
                  <a:srgbClr val="FFFFFF"/>
                </a:solidFill>
                <a:latin typeface="Arial MT"/>
                <a:cs typeface="Arial MT"/>
              </a:rPr>
              <a:t>sender's</a:t>
            </a:r>
            <a:r>
              <a:rPr dirty="0" sz="30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address.</a:t>
            </a:r>
            <a:endParaRPr sz="3050">
              <a:latin typeface="Arial MT"/>
              <a:cs typeface="Arial MT"/>
            </a:endParaRPr>
          </a:p>
          <a:p>
            <a:pPr marL="6350" marR="5080" indent="-6985">
              <a:lnSpc>
                <a:spcPct val="79400"/>
              </a:lnSpc>
              <a:spcBef>
                <a:spcPts val="1530"/>
              </a:spcBef>
            </a:pPr>
            <a:r>
              <a:rPr dirty="0" sz="3200" spc="-114">
                <a:solidFill>
                  <a:srgbClr val="FFFFFF"/>
                </a:solidFill>
                <a:latin typeface="Arial MT"/>
                <a:cs typeface="Arial MT"/>
              </a:rPr>
              <a:t>Checks</a:t>
            </a:r>
            <a:r>
              <a:rPr dirty="0" sz="3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25">
                <a:solidFill>
                  <a:srgbClr val="FFFFFF"/>
                </a:solidFill>
                <a:latin typeface="Arial MT"/>
                <a:cs typeface="Arial MT"/>
              </a:rPr>
              <a:t>discrepancies 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32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Arial MT"/>
                <a:cs typeface="Arial MT"/>
              </a:rPr>
              <a:t>sender's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81341" y="3853744"/>
            <a:ext cx="4370705" cy="1459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725">
              <a:lnSpc>
                <a:spcPts val="3279"/>
              </a:lnSpc>
              <a:spcBef>
                <a:spcPts val="105"/>
              </a:spcBef>
            </a:pPr>
            <a:r>
              <a:rPr dirty="0" sz="3050" spc="-35">
                <a:solidFill>
                  <a:srgbClr val="FFFFFF"/>
                </a:solidFill>
                <a:latin typeface="Arial MT"/>
                <a:cs typeface="Arial MT"/>
              </a:rPr>
              <a:t>keywords</a:t>
            </a:r>
            <a:r>
              <a:rPr dirty="0" sz="30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305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'bank'</a:t>
            </a:r>
            <a:r>
              <a:rPr dirty="0" sz="30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050">
              <a:latin typeface="Arial MT"/>
              <a:cs typeface="Arial MT"/>
            </a:endParaRPr>
          </a:p>
          <a:p>
            <a:pPr marL="25400">
              <a:lnSpc>
                <a:spcPts val="3460"/>
              </a:lnSpc>
            </a:pPr>
            <a:r>
              <a:rPr dirty="0" baseline="-26041" sz="4800" spc="89">
                <a:solidFill>
                  <a:srgbClr val="FFFFFF"/>
                </a:solidFill>
                <a:latin typeface="Arial MT"/>
                <a:cs typeface="Arial MT"/>
              </a:rPr>
              <a:t>'</a:t>
            </a:r>
            <a:r>
              <a:rPr dirty="0" baseline="1355" sz="3075" spc="89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850" spc="6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1501" sz="2775" spc="89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baseline="1355" sz="3075" spc="89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baseline="-26041" sz="4800" spc="89">
                <a:solidFill>
                  <a:srgbClr val="FFFFFF"/>
                </a:solidFill>
                <a:latin typeface="Arial MT"/>
                <a:cs typeface="Arial MT"/>
              </a:rPr>
              <a:t>”'</a:t>
            </a:r>
            <a:endParaRPr baseline="-26041" sz="4800">
              <a:latin typeface="Arial MT"/>
              <a:cs typeface="Arial MT"/>
            </a:endParaRPr>
          </a:p>
          <a:p>
            <a:pPr marL="84455">
              <a:lnSpc>
                <a:spcPct val="100000"/>
              </a:lnSpc>
              <a:spcBef>
                <a:spcPts val="710"/>
              </a:spcBef>
            </a:pPr>
            <a:r>
              <a:rPr dirty="0" sz="3200" spc="-114">
                <a:solidFill>
                  <a:srgbClr val="FFFFFF"/>
                </a:solidFill>
                <a:latin typeface="Arial MT"/>
                <a:cs typeface="Arial MT"/>
              </a:rPr>
              <a:t>Calculates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dirty="0" sz="3200" spc="-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dirty="0" sz="3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5334000"/>
            <a:ext cx="17430750" cy="298450"/>
          </a:xfrm>
          <a:custGeom>
            <a:avLst/>
            <a:gdLst/>
            <a:ahLst/>
            <a:cxnLst/>
            <a:rect l="l" t="t" r="r" b="b"/>
            <a:pathLst>
              <a:path w="17430750" h="298450">
                <a:moveTo>
                  <a:pt x="17430750" y="298450"/>
                </a:moveTo>
                <a:lnTo>
                  <a:pt x="0" y="2984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2984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69068" y="5192536"/>
            <a:ext cx="3724910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40">
                <a:solidFill>
                  <a:srgbClr val="FFFFFF"/>
                </a:solidFill>
                <a:latin typeface="Arial MT"/>
                <a:cs typeface="Arial MT"/>
              </a:rPr>
              <a:t>email's</a:t>
            </a:r>
            <a:r>
              <a:rPr dirty="0" sz="3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80">
                <a:solidFill>
                  <a:srgbClr val="FFFFFF"/>
                </a:solidFill>
                <a:latin typeface="Arial MT"/>
                <a:cs typeface="Arial MT"/>
              </a:rPr>
              <a:t>modal</a:t>
            </a:r>
            <a:r>
              <a:rPr dirty="0" sz="3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75">
                <a:solidFill>
                  <a:srgbClr val="FFFFFF"/>
                </a:solidFill>
                <a:latin typeface="Arial MT"/>
                <a:cs typeface="Arial MT"/>
              </a:rPr>
              <a:t>domain.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50913" y="5183716"/>
            <a:ext cx="4736465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145">
                <a:solidFill>
                  <a:srgbClr val="FFFFFF"/>
                </a:solidFill>
                <a:latin typeface="Arial MT"/>
                <a:cs typeface="Arial MT"/>
              </a:rPr>
              <a:t>characters</a:t>
            </a:r>
            <a:r>
              <a:rPr dirty="0" sz="33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3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204">
                <a:solidFill>
                  <a:srgbClr val="FFFFFF"/>
                </a:solidFill>
                <a:latin typeface="Arial MT"/>
                <a:cs typeface="Arial MT"/>
              </a:rPr>
              <a:t>words</a:t>
            </a:r>
            <a:r>
              <a:rPr dirty="0" sz="33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8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5740400"/>
            <a:ext cx="17430750" cy="361950"/>
          </a:xfrm>
          <a:custGeom>
            <a:avLst/>
            <a:gdLst/>
            <a:ahLst/>
            <a:cxnLst/>
            <a:rect l="l" t="t" r="r" b="b"/>
            <a:pathLst>
              <a:path w="17430750" h="361950">
                <a:moveTo>
                  <a:pt x="17430750" y="361950"/>
                </a:moveTo>
                <a:lnTo>
                  <a:pt x="0" y="3619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619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0" y="6311900"/>
            <a:ext cx="17430750" cy="311150"/>
          </a:xfrm>
          <a:custGeom>
            <a:avLst/>
            <a:gdLst/>
            <a:ahLst/>
            <a:cxnLst/>
            <a:rect l="l" t="t" r="r" b="b"/>
            <a:pathLst>
              <a:path w="17430750" h="311150">
                <a:moveTo>
                  <a:pt x="17430750" y="311150"/>
                </a:moveTo>
                <a:lnTo>
                  <a:pt x="0" y="3111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11150"/>
                </a:lnTo>
                <a:close/>
              </a:path>
            </a:pathLst>
          </a:custGeom>
          <a:solidFill>
            <a:srgbClr val="0501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256498" y="5456569"/>
            <a:ext cx="4251325" cy="122999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135"/>
              </a:spcBef>
            </a:pPr>
            <a:r>
              <a:rPr dirty="0" sz="3300" spc="-25">
                <a:solidFill>
                  <a:srgbClr val="FFFFFF"/>
                </a:solidFill>
                <a:latin typeface="Arial MT"/>
                <a:cs typeface="Arial MT"/>
              </a:rPr>
              <a:t>subject.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950" spc="-10">
                <a:solidFill>
                  <a:srgbClr val="FFFFFF"/>
                </a:solidFill>
                <a:latin typeface="Arial MT"/>
                <a:cs typeface="Arial MT"/>
              </a:rPr>
              <a:t>Evaluates</a:t>
            </a:r>
            <a:r>
              <a:rPr dirty="0" sz="295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richness</a:t>
            </a:r>
            <a:r>
              <a:rPr dirty="0" sz="295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0" y="6718300"/>
            <a:ext cx="17430750" cy="374650"/>
          </a:xfrm>
          <a:custGeom>
            <a:avLst/>
            <a:gdLst/>
            <a:ahLst/>
            <a:cxnLst/>
            <a:rect l="l" t="t" r="r" b="b"/>
            <a:pathLst>
              <a:path w="17430750" h="374650">
                <a:moveTo>
                  <a:pt x="174307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74650"/>
                </a:lnTo>
                <a:close/>
              </a:path>
            </a:pathLst>
          </a:custGeom>
          <a:solidFill>
            <a:srgbClr val="05011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0" y="7289800"/>
            <a:ext cx="17430750" cy="311150"/>
          </a:xfrm>
          <a:custGeom>
            <a:avLst/>
            <a:gdLst/>
            <a:ahLst/>
            <a:cxnLst/>
            <a:rect l="l" t="t" r="r" b="b"/>
            <a:pathLst>
              <a:path w="17430750" h="311150">
                <a:moveTo>
                  <a:pt x="17430750" y="311150"/>
                </a:moveTo>
                <a:lnTo>
                  <a:pt x="0" y="3111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11150"/>
                </a:lnTo>
                <a:close/>
              </a:path>
            </a:pathLst>
          </a:custGeom>
          <a:solidFill>
            <a:srgbClr val="030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250307" y="6440054"/>
            <a:ext cx="4208145" cy="123253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90"/>
              </a:spcBef>
            </a:pPr>
            <a:r>
              <a:rPr dirty="0" sz="3300" spc="-45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3300" spc="-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204">
                <a:solidFill>
                  <a:srgbClr val="FFFFFF"/>
                </a:solidFill>
                <a:latin typeface="Cambria"/>
                <a:cs typeface="Cambria"/>
              </a:rPr>
              <a:t>su</a:t>
            </a:r>
            <a:r>
              <a:rPr dirty="0" sz="3300" spc="-2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Cambria"/>
                <a:cs typeface="Cambria"/>
              </a:rPr>
              <a:t>bject.</a:t>
            </a:r>
            <a:endParaRPr sz="3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Identifies</a:t>
            </a:r>
            <a:r>
              <a:rPr dirty="0" sz="30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dirty="0" sz="30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0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55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30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2F2F2"/>
                </a:solidFill>
                <a:latin typeface="Arial MT"/>
                <a:cs typeface="Arial MT"/>
              </a:rPr>
              <a:t>is</a:t>
            </a:r>
            <a:r>
              <a:rPr dirty="0" sz="3050" spc="-4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dirty="0" sz="3050" spc="-409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0" y="7696200"/>
            <a:ext cx="17430750" cy="361950"/>
          </a:xfrm>
          <a:custGeom>
            <a:avLst/>
            <a:gdLst/>
            <a:ahLst/>
            <a:cxnLst/>
            <a:rect l="l" t="t" r="r" b="b"/>
            <a:pathLst>
              <a:path w="17430750" h="361950">
                <a:moveTo>
                  <a:pt x="17430750" y="361950"/>
                </a:moveTo>
                <a:lnTo>
                  <a:pt x="0" y="361950"/>
                </a:lnTo>
                <a:lnTo>
                  <a:pt x="0" y="0"/>
                </a:lnTo>
                <a:lnTo>
                  <a:pt x="17430750" y="0"/>
                </a:lnTo>
                <a:lnTo>
                  <a:pt x="17430750" y="361950"/>
                </a:lnTo>
                <a:close/>
              </a:path>
            </a:pathLst>
          </a:custGeom>
          <a:solidFill>
            <a:srgbClr val="0301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254377" y="7559675"/>
            <a:ext cx="91694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reply.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9232900"/>
            <a:ext cx="17437100" cy="139700"/>
            <a:chOff x="0" y="9232900"/>
            <a:chExt cx="17437100" cy="139700"/>
          </a:xfrm>
        </p:grpSpPr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232900"/>
              <a:ext cx="17437100" cy="13970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0" y="9232900"/>
              <a:ext cx="17430750" cy="133350"/>
            </a:xfrm>
            <a:custGeom>
              <a:avLst/>
              <a:gdLst/>
              <a:ahLst/>
              <a:cxnLst/>
              <a:rect l="l" t="t" r="r" b="b"/>
              <a:pathLst>
                <a:path w="17430750" h="133350">
                  <a:moveTo>
                    <a:pt x="17430750" y="133350"/>
                  </a:moveTo>
                  <a:lnTo>
                    <a:pt x="0" y="133350"/>
                  </a:lnTo>
                  <a:lnTo>
                    <a:pt x="0" y="0"/>
                  </a:lnTo>
                  <a:lnTo>
                    <a:pt x="17430750" y="0"/>
                  </a:lnTo>
                  <a:lnTo>
                    <a:pt x="17430750" y="133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407400"/>
            <a:ext cx="17411700" cy="13716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447800"/>
            <a:ext cx="17449800" cy="520700"/>
            <a:chOff x="0" y="1447800"/>
            <a:chExt cx="17449800" cy="5207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5350" y="1447800"/>
              <a:ext cx="44450" cy="5207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447800"/>
              <a:ext cx="17443450" cy="514350"/>
            </a:xfrm>
            <a:custGeom>
              <a:avLst/>
              <a:gdLst/>
              <a:ahLst/>
              <a:cxnLst/>
              <a:rect l="l" t="t" r="r" b="b"/>
              <a:pathLst>
                <a:path w="17443450" h="514350">
                  <a:moveTo>
                    <a:pt x="17443450" y="514350"/>
                  </a:moveTo>
                  <a:lnTo>
                    <a:pt x="0" y="5143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5143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dirty="0" sz="4550" spc="-280"/>
              <a:t>Model</a:t>
            </a:r>
            <a:r>
              <a:rPr dirty="0" sz="4550" spc="380"/>
              <a:t> </a:t>
            </a:r>
            <a:r>
              <a:rPr dirty="0" sz="4550" spc="-295"/>
              <a:t>Training</a:t>
            </a:r>
            <a:r>
              <a:rPr dirty="0" sz="4550" spc="310"/>
              <a:t> </a:t>
            </a:r>
            <a:r>
              <a:rPr dirty="0" sz="4550" spc="-335"/>
              <a:t>and</a:t>
            </a:r>
            <a:r>
              <a:rPr dirty="0" sz="4550" spc="200"/>
              <a:t> </a:t>
            </a:r>
            <a:r>
              <a:rPr dirty="0" sz="4550" spc="-295"/>
              <a:t>Evaluation</a:t>
            </a:r>
            <a:endParaRPr sz="4550"/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2514600"/>
            <a:ext cx="17449800" cy="393700"/>
            <a:chOff x="0" y="2514600"/>
            <a:chExt cx="17449800" cy="3937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5350" y="2514600"/>
              <a:ext cx="44450" cy="3937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2514600"/>
              <a:ext cx="17443450" cy="387350"/>
            </a:xfrm>
            <a:custGeom>
              <a:avLst/>
              <a:gdLst/>
              <a:ahLst/>
              <a:cxnLst/>
              <a:rect l="l" t="t" r="r" b="b"/>
              <a:pathLst>
                <a:path w="17443450" h="387350">
                  <a:moveTo>
                    <a:pt x="17443450" y="387350"/>
                  </a:moveTo>
                  <a:lnTo>
                    <a:pt x="0" y="3873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3873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3009900"/>
            <a:ext cx="17449800" cy="762000"/>
            <a:chOff x="0" y="3009900"/>
            <a:chExt cx="17449800" cy="76200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5350" y="3009900"/>
              <a:ext cx="44450" cy="393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0" y="3009900"/>
              <a:ext cx="17443450" cy="387350"/>
            </a:xfrm>
            <a:custGeom>
              <a:avLst/>
              <a:gdLst/>
              <a:ahLst/>
              <a:cxnLst/>
              <a:rect l="l" t="t" r="r" b="b"/>
              <a:pathLst>
                <a:path w="17443450" h="387350">
                  <a:moveTo>
                    <a:pt x="17443450" y="387350"/>
                  </a:moveTo>
                  <a:lnTo>
                    <a:pt x="0" y="3873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3873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05350" y="3416300"/>
              <a:ext cx="44450" cy="35560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0" y="3416300"/>
              <a:ext cx="17443450" cy="349250"/>
            </a:xfrm>
            <a:custGeom>
              <a:avLst/>
              <a:gdLst/>
              <a:ahLst/>
              <a:cxnLst/>
              <a:rect l="l" t="t" r="r" b="b"/>
              <a:pathLst>
                <a:path w="17443450" h="349250">
                  <a:moveTo>
                    <a:pt x="17443450" y="349250"/>
                  </a:moveTo>
                  <a:lnTo>
                    <a:pt x="0" y="3492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349250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0" y="3898900"/>
            <a:ext cx="17443450" cy="781050"/>
          </a:xfrm>
          <a:custGeom>
            <a:avLst/>
            <a:gdLst/>
            <a:ahLst/>
            <a:cxnLst/>
            <a:rect l="l" t="t" r="r" b="b"/>
            <a:pathLst>
              <a:path w="17443450" h="781050">
                <a:moveTo>
                  <a:pt x="17443450" y="781050"/>
                </a:moveTo>
                <a:lnTo>
                  <a:pt x="0" y="7810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781050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0" y="4775200"/>
            <a:ext cx="17449800" cy="787400"/>
            <a:chOff x="0" y="4775200"/>
            <a:chExt cx="17449800" cy="787400"/>
          </a:xfrm>
        </p:grpSpPr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05350" y="4775200"/>
              <a:ext cx="44450" cy="3937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0" y="4775200"/>
              <a:ext cx="17443450" cy="387350"/>
            </a:xfrm>
            <a:custGeom>
              <a:avLst/>
              <a:gdLst/>
              <a:ahLst/>
              <a:cxnLst/>
              <a:rect l="l" t="t" r="r" b="b"/>
              <a:pathLst>
                <a:path w="17443450" h="387350">
                  <a:moveTo>
                    <a:pt x="17443450" y="387350"/>
                  </a:moveTo>
                  <a:lnTo>
                    <a:pt x="0" y="3873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387350"/>
                  </a:lnTo>
                  <a:close/>
                </a:path>
              </a:pathLst>
            </a:custGeom>
            <a:solidFill>
              <a:srgbClr val="0501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05350" y="5181600"/>
              <a:ext cx="44450" cy="3810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0" y="5181600"/>
              <a:ext cx="17443450" cy="374650"/>
            </a:xfrm>
            <a:custGeom>
              <a:avLst/>
              <a:gdLst/>
              <a:ahLst/>
              <a:cxnLst/>
              <a:rect l="l" t="t" r="r" b="b"/>
              <a:pathLst>
                <a:path w="17443450" h="374650">
                  <a:moveTo>
                    <a:pt x="17443450" y="374650"/>
                  </a:moveTo>
                  <a:lnTo>
                    <a:pt x="0" y="374650"/>
                  </a:lnTo>
                  <a:lnTo>
                    <a:pt x="0" y="0"/>
                  </a:lnTo>
                  <a:lnTo>
                    <a:pt x="17443450" y="0"/>
                  </a:lnTo>
                  <a:lnTo>
                    <a:pt x="17443450" y="374650"/>
                  </a:lnTo>
                  <a:close/>
                </a:path>
              </a:pathLst>
            </a:custGeom>
            <a:solidFill>
              <a:srgbClr val="0501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0" y="5765800"/>
            <a:ext cx="17443450" cy="374650"/>
          </a:xfrm>
          <a:custGeom>
            <a:avLst/>
            <a:gdLst/>
            <a:ahLst/>
            <a:cxnLst/>
            <a:rect l="l" t="t" r="r" b="b"/>
            <a:pathLst>
              <a:path w="17443450" h="374650">
                <a:moveTo>
                  <a:pt x="174434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374650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0" y="2405944"/>
            <a:ext cx="17443450" cy="37388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 sz="3050" spc="-2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30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0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0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60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05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Evaluation</a:t>
            </a:r>
            <a:endParaRPr sz="3050">
              <a:latin typeface="Arial MT"/>
              <a:cs typeface="Arial MT"/>
            </a:endParaRPr>
          </a:p>
          <a:p>
            <a:pPr marL="1922780" marR="7338059" indent="-338455">
              <a:lnSpc>
                <a:spcPts val="3150"/>
              </a:lnSpc>
              <a:spcBef>
                <a:spcPts val="770"/>
              </a:spcBef>
              <a:buChar char="•"/>
              <a:tabLst>
                <a:tab pos="1924685" algn="l"/>
              </a:tabLst>
            </a:pP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Covers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classifiers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 Naive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Bayes, 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00" spc="-195">
                <a:solidFill>
                  <a:srgbClr val="FFFFFF"/>
                </a:solidFill>
                <a:latin typeface="Arial MT"/>
                <a:cs typeface="Arial MT"/>
              </a:rPr>
              <a:t>SVM,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35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Forest.</a:t>
            </a:r>
            <a:endParaRPr sz="3100">
              <a:latin typeface="Arial MT"/>
              <a:cs typeface="Arial MT"/>
            </a:endParaRPr>
          </a:p>
          <a:p>
            <a:pPr marL="1924685" marR="7600950" indent="-339725">
              <a:lnSpc>
                <a:spcPts val="3150"/>
              </a:lnSpc>
              <a:spcBef>
                <a:spcPts val="700"/>
              </a:spcBef>
              <a:buChar char="•"/>
              <a:tabLst>
                <a:tab pos="1932939" algn="l"/>
                <a:tab pos="5801995" algn="l"/>
              </a:tabLst>
            </a:pP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Discusses</a:t>
            </a:r>
            <a:r>
              <a:rPr dirty="0" sz="31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31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dirty="0" sz="3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ensemble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learning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1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robustness.</a:t>
            </a:r>
            <a:endParaRPr sz="3100">
              <a:latin typeface="Arial MT"/>
              <a:cs typeface="Arial MT"/>
            </a:endParaRPr>
          </a:p>
          <a:p>
            <a:pPr marL="1924050" marR="7271384" indent="-339725">
              <a:lnSpc>
                <a:spcPts val="3150"/>
              </a:lnSpc>
              <a:spcBef>
                <a:spcPts val="600"/>
              </a:spcBef>
              <a:buChar char="•"/>
              <a:tabLst>
                <a:tab pos="1930400" algn="l"/>
              </a:tabLst>
            </a:pPr>
            <a:r>
              <a:rPr dirty="0" sz="3100" spc="-100">
                <a:solidFill>
                  <a:srgbClr val="FFFFFF"/>
                </a:solidFill>
                <a:latin typeface="Arial MT"/>
                <a:cs typeface="Arial MT"/>
              </a:rPr>
              <a:t>Evaluates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3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metrics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310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31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accuracy,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precision,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recall,</a:t>
            </a:r>
            <a:r>
              <a:rPr dirty="0" sz="31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50">
                <a:solidFill>
                  <a:srgbClr val="FFFFFF"/>
                </a:solidFill>
                <a:latin typeface="Arial MT"/>
                <a:cs typeface="Arial MT"/>
              </a:rPr>
              <a:t>F1-</a:t>
            </a:r>
            <a:r>
              <a:rPr dirty="0" sz="3100" spc="-55">
                <a:solidFill>
                  <a:srgbClr val="FFFFFF"/>
                </a:solidFill>
                <a:latin typeface="Arial MT"/>
                <a:cs typeface="Arial MT"/>
              </a:rPr>
              <a:t>score.</a:t>
            </a:r>
            <a:endParaRPr sz="31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dirty="0" sz="3400" spc="-409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3400" spc="2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265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dirty="0" sz="3400" spc="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29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4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33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0" y="6261100"/>
            <a:ext cx="17443450" cy="3619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24685" indent="-339090">
              <a:lnSpc>
                <a:spcPts val="2760"/>
              </a:lnSpc>
              <a:buChar char="•"/>
              <a:tabLst>
                <a:tab pos="1924685" algn="l"/>
              </a:tabLst>
            </a:pP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Utilizes</a:t>
            </a:r>
            <a:r>
              <a:rPr dirty="0" sz="30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Arial MT"/>
                <a:cs typeface="Arial MT"/>
              </a:rPr>
              <a:t>ensemble</a:t>
            </a:r>
            <a:r>
              <a:rPr dirty="0" sz="30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4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dirty="0" sz="30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dirty="0" sz="30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0" y="6654800"/>
            <a:ext cx="17443450" cy="3746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922780">
              <a:lnSpc>
                <a:spcPts val="2820"/>
              </a:lnSpc>
              <a:tabLst>
                <a:tab pos="3378835" algn="l"/>
              </a:tabLst>
            </a:pP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majority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voting,</a:t>
            </a:r>
            <a:r>
              <a:rPr dirty="0" sz="31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stacking,</a:t>
            </a:r>
            <a:r>
              <a:rPr dirty="0" sz="3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boosting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0" y="7124700"/>
            <a:ext cx="17443450" cy="374650"/>
          </a:xfrm>
          <a:prstGeom prst="rect">
            <a:avLst/>
          </a:prstGeom>
          <a:solidFill>
            <a:srgbClr val="030011"/>
          </a:solidFill>
        </p:spPr>
        <p:txBody>
          <a:bodyPr wrap="square" lIns="0" tIns="0" rIns="0" bIns="0" rtlCol="0" vert="horz">
            <a:spAutoFit/>
          </a:bodyPr>
          <a:lstStyle/>
          <a:p>
            <a:pPr marL="1925320" indent="-339090">
              <a:lnSpc>
                <a:spcPts val="2840"/>
              </a:lnSpc>
              <a:buChar char="•"/>
              <a:tabLst>
                <a:tab pos="1925320" algn="l"/>
              </a:tabLst>
            </a:pPr>
            <a:r>
              <a:rPr dirty="0" sz="2950" spc="-30">
                <a:solidFill>
                  <a:srgbClr val="FFFFFF"/>
                </a:solidFill>
                <a:latin typeface="Arial MT"/>
                <a:cs typeface="Arial MT"/>
              </a:rPr>
              <a:t>Employs</a:t>
            </a:r>
            <a:r>
              <a:rPr dirty="0" sz="2950" spc="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9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Tkinter</a:t>
            </a:r>
            <a:r>
              <a:rPr dirty="0" sz="2950" spc="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dirty="0" sz="2950" spc="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9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dirty="0" sz="29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9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Arial MT"/>
                <a:cs typeface="Arial MT"/>
              </a:rPr>
              <a:t>GUI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0" y="7531100"/>
            <a:ext cx="17443450" cy="361950"/>
          </a:xfrm>
          <a:prstGeom prst="rect">
            <a:avLst/>
          </a:prstGeom>
          <a:solidFill>
            <a:srgbClr val="03010F"/>
          </a:solidFill>
        </p:spPr>
        <p:txBody>
          <a:bodyPr wrap="square" lIns="0" tIns="0" rIns="0" bIns="0" rtlCol="0" vert="horz">
            <a:spAutoFit/>
          </a:bodyPr>
          <a:lstStyle/>
          <a:p>
            <a:pPr marL="1923414">
              <a:lnSpc>
                <a:spcPts val="2810"/>
              </a:lnSpc>
            </a:pPr>
            <a:r>
              <a:rPr dirty="0" sz="3050" spc="-10">
                <a:solidFill>
                  <a:srgbClr val="FFFFFF"/>
                </a:solidFill>
                <a:latin typeface="Arial MT"/>
                <a:cs typeface="Arial MT"/>
              </a:rPr>
              <a:t>development.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0" y="8013700"/>
            <a:ext cx="17443450" cy="374650"/>
          </a:xfrm>
          <a:custGeom>
            <a:avLst/>
            <a:gdLst/>
            <a:ahLst/>
            <a:cxnLst/>
            <a:rect l="l" t="t" r="r" b="b"/>
            <a:pathLst>
              <a:path w="17443450" h="374650">
                <a:moveTo>
                  <a:pt x="17443450" y="374650"/>
                </a:moveTo>
                <a:lnTo>
                  <a:pt x="0" y="374650"/>
                </a:lnTo>
                <a:lnTo>
                  <a:pt x="0" y="0"/>
                </a:lnTo>
                <a:lnTo>
                  <a:pt x="17443450" y="0"/>
                </a:lnTo>
                <a:lnTo>
                  <a:pt x="17443450" y="37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572728" y="7896225"/>
            <a:ext cx="5924550" cy="501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25"/>
              </a:spcBef>
              <a:buChar char="•"/>
              <a:tabLst>
                <a:tab pos="350520" algn="l"/>
              </a:tabLst>
            </a:pP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Optimizes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r>
              <a:rPr dirty="0" sz="3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" y="1454150"/>
            <a:ext cx="17494250" cy="50165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350" y="3003550"/>
            <a:ext cx="17487900" cy="355600"/>
            <a:chOff x="6350" y="3003550"/>
            <a:chExt cx="17487900" cy="3556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003550"/>
              <a:ext cx="5346700" cy="355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350" y="3003550"/>
              <a:ext cx="17487900" cy="355600"/>
            </a:xfrm>
            <a:custGeom>
              <a:avLst/>
              <a:gdLst/>
              <a:ahLst/>
              <a:cxnLst/>
              <a:rect l="l" t="t" r="r" b="b"/>
              <a:pathLst>
                <a:path w="17487900" h="355600">
                  <a:moveTo>
                    <a:pt x="17487897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487897" y="0"/>
                  </a:lnTo>
                  <a:lnTo>
                    <a:pt x="17487897" y="3555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350" y="3587750"/>
            <a:ext cx="17487900" cy="368300"/>
          </a:xfrm>
          <a:custGeom>
            <a:avLst/>
            <a:gdLst/>
            <a:ahLst/>
            <a:cxnLst/>
            <a:rect l="l" t="t" r="r" b="b"/>
            <a:pathLst>
              <a:path w="17487900" h="368300">
                <a:moveTo>
                  <a:pt x="174878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487897" y="0"/>
                </a:lnTo>
                <a:lnTo>
                  <a:pt x="17487897" y="368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29964" y="3465688"/>
            <a:ext cx="1434465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066405" algn="l"/>
              </a:tabLst>
            </a:pP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dirty="0" sz="31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45">
                <a:solidFill>
                  <a:srgbClr val="FFFFFF"/>
                </a:solidFill>
                <a:latin typeface="Arial MT"/>
                <a:cs typeface="Arial MT"/>
              </a:rPr>
              <a:t>exploies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8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dirty="0" sz="3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vuInerabiIities,</a:t>
            </a:r>
            <a:r>
              <a:rPr dirty="0" sz="31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2F2F2"/>
                </a:solidFill>
                <a:latin typeface="Arial MT"/>
                <a:cs typeface="Arial MT"/>
              </a:rPr>
              <a:t>not</a:t>
            </a:r>
            <a:r>
              <a:rPr dirty="0" sz="3100">
                <a:solidFill>
                  <a:srgbClr val="F2F2F2"/>
                </a:solidFill>
                <a:latin typeface="Arial MT"/>
                <a:cs typeface="Arial MT"/>
              </a:rPr>
              <a:t>	</a:t>
            </a: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Textual</a:t>
            </a:r>
            <a:r>
              <a:rPr dirty="0" sz="3100" spc="-90">
                <a:solidFill>
                  <a:srgbClr val="FFFFFF"/>
                </a:solidFill>
                <a:latin typeface="Arial MT"/>
                <a:cs typeface="Arial MT"/>
              </a:rPr>
              <a:t> analysis: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>
                <a:solidFill>
                  <a:srgbClr val="FFFFFF"/>
                </a:solidFill>
                <a:latin typeface="Arial MT"/>
                <a:cs typeface="Arial MT"/>
              </a:rPr>
              <a:t>Identities</a:t>
            </a:r>
            <a:r>
              <a:rPr dirty="0" sz="31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suspicious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350" y="3987800"/>
            <a:ext cx="17487900" cy="368300"/>
          </a:xfrm>
          <a:custGeom>
            <a:avLst/>
            <a:gdLst/>
            <a:ahLst/>
            <a:cxnLst/>
            <a:rect l="l" t="t" r="r" b="b"/>
            <a:pathLst>
              <a:path w="17487900" h="368300">
                <a:moveTo>
                  <a:pt x="174878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487897" y="0"/>
                </a:lnTo>
                <a:lnTo>
                  <a:pt x="17487897" y="3682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50" y="4565650"/>
            <a:ext cx="17487900" cy="374650"/>
          </a:xfrm>
          <a:prstGeom prst="rect">
            <a:avLst/>
          </a:prstGeom>
          <a:solidFill>
            <a:srgbClr val="050115"/>
          </a:solidFill>
        </p:spPr>
        <p:txBody>
          <a:bodyPr wrap="square" lIns="0" tIns="0" rIns="0" bIns="0" rtlCol="0" vert="horz">
            <a:spAutoFit/>
          </a:bodyPr>
          <a:lstStyle/>
          <a:p>
            <a:pPr marL="1021715">
              <a:lnSpc>
                <a:spcPts val="2940"/>
              </a:lnSpc>
            </a:pPr>
            <a:r>
              <a:rPr dirty="0" sz="3200" spc="-130">
                <a:solidFill>
                  <a:srgbClr val="FFFFFF"/>
                </a:solidFill>
                <a:latin typeface="Arial MT"/>
                <a:cs typeface="Arial MT"/>
              </a:rPr>
              <a:t>Evolved</a:t>
            </a:r>
            <a:r>
              <a:rPr dirty="0" sz="32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generic</a:t>
            </a:r>
            <a:r>
              <a:rPr dirty="0" sz="32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span</a:t>
            </a:r>
            <a:r>
              <a:rPr dirty="0" sz="32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350" y="4972050"/>
            <a:ext cx="17487900" cy="368300"/>
          </a:xfrm>
          <a:custGeom>
            <a:avLst/>
            <a:gdLst/>
            <a:ahLst/>
            <a:cxnLst/>
            <a:rect l="l" t="t" r="r" b="b"/>
            <a:pathLst>
              <a:path w="17487900" h="368300">
                <a:moveTo>
                  <a:pt x="174878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487897" y="0"/>
                </a:lnTo>
                <a:lnTo>
                  <a:pt x="17487897" y="3682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35404" y="4843815"/>
            <a:ext cx="5920105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50" spc="-40">
                <a:solidFill>
                  <a:srgbClr val="FFFFFF"/>
                </a:solidFill>
                <a:latin typeface="Arial MT"/>
                <a:cs typeface="Arial MT"/>
              </a:rPr>
              <a:t>sophisticated,</a:t>
            </a:r>
            <a:r>
              <a:rPr dirty="0" sz="3150" spc="-1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35">
                <a:solidFill>
                  <a:srgbClr val="FFFFFF"/>
                </a:solidFill>
                <a:latin typeface="Arial MT"/>
                <a:cs typeface="Arial MT"/>
              </a:rPr>
              <a:t>targeted </a:t>
            </a:r>
            <a:r>
              <a:rPr dirty="0" sz="3150" spc="-110">
                <a:solidFill>
                  <a:srgbClr val="FFFFFF"/>
                </a:solidFill>
                <a:latin typeface="Arial MT"/>
                <a:cs typeface="Arial MT"/>
              </a:rPr>
              <a:t>campaigns.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89742" y="4831468"/>
            <a:ext cx="3458210" cy="521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50" spc="-10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dirty="0" sz="3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9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325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90">
                <a:solidFill>
                  <a:srgbClr val="FFFFFF"/>
                </a:solidFill>
                <a:latin typeface="Arial MT"/>
                <a:cs typeface="Arial MT"/>
              </a:rPr>
              <a:t>detection.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350" y="5562600"/>
            <a:ext cx="17487900" cy="355600"/>
          </a:xfrm>
          <a:custGeom>
            <a:avLst/>
            <a:gdLst/>
            <a:ahLst/>
            <a:cxnLst/>
            <a:rect l="l" t="t" r="r" b="b"/>
            <a:pathLst>
              <a:path w="17487900" h="355600">
                <a:moveTo>
                  <a:pt x="17487897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487897" y="0"/>
                </a:lnTo>
                <a:lnTo>
                  <a:pt x="17487897" y="3555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27106" y="5390797"/>
            <a:ext cx="599376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400" spc="-215">
                <a:solidFill>
                  <a:srgbClr val="FFFFFF"/>
                </a:solidFill>
                <a:latin typeface="Arial MT"/>
                <a:cs typeface="Arial MT"/>
              </a:rPr>
              <a:t>Psychological</a:t>
            </a:r>
            <a:r>
              <a:rPr dirty="0" sz="340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210">
                <a:solidFill>
                  <a:srgbClr val="FFFFFF"/>
                </a:solidFill>
                <a:latin typeface="Arial MT"/>
                <a:cs typeface="Arial MT"/>
              </a:rPr>
              <a:t>manipulation</a:t>
            </a:r>
            <a:r>
              <a:rPr dirty="0" sz="3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185">
                <a:solidFill>
                  <a:srgbClr val="FFFFFF"/>
                </a:solidFill>
                <a:latin typeface="Arial MT"/>
                <a:cs typeface="Arial MT"/>
              </a:rPr>
              <a:t>induces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95916" y="5396970"/>
            <a:ext cx="6768465" cy="53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350" spc="-22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dirty="0" sz="33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45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dirty="0" sz="33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95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dirty="0" sz="33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80">
                <a:solidFill>
                  <a:srgbClr val="FFFFFF"/>
                </a:solidFill>
                <a:latin typeface="Arial MT"/>
                <a:cs typeface="Arial MT"/>
              </a:rPr>
              <a:t>body</a:t>
            </a:r>
            <a:r>
              <a:rPr dirty="0" sz="33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320">
                <a:solidFill>
                  <a:srgbClr val="FFFFFF"/>
                </a:solidFill>
                <a:latin typeface="Arial MT"/>
                <a:cs typeface="Arial MT"/>
              </a:rPr>
              <a:t>next,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350" y="5962650"/>
            <a:ext cx="17487900" cy="355600"/>
          </a:xfrm>
          <a:custGeom>
            <a:avLst/>
            <a:gdLst/>
            <a:ahLst/>
            <a:cxnLst/>
            <a:rect l="l" t="t" r="r" b="b"/>
            <a:pathLst>
              <a:path w="17487900" h="355600">
                <a:moveTo>
                  <a:pt x="17487897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487897" y="0"/>
                </a:lnTo>
                <a:lnTo>
                  <a:pt x="17487897" y="355599"/>
                </a:lnTo>
                <a:close/>
              </a:path>
            </a:pathLst>
          </a:custGeom>
          <a:solidFill>
            <a:srgbClr val="0501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27640" y="5809368"/>
            <a:ext cx="5725160" cy="521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50" spc="-135">
                <a:solidFill>
                  <a:srgbClr val="FFFFFF"/>
                </a:solidFill>
                <a:latin typeface="Arial MT"/>
                <a:cs typeface="Arial MT"/>
              </a:rPr>
              <a:t>urgency,</a:t>
            </a:r>
            <a:r>
              <a:rPr dirty="0" sz="325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145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dirty="0" sz="3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50" spc="-70">
                <a:solidFill>
                  <a:srgbClr val="FFFFFF"/>
                </a:solidFill>
                <a:latin typeface="Arial MT"/>
                <a:cs typeface="Arial MT"/>
              </a:rPr>
              <a:t>susceptibility.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100093" y="5827888"/>
            <a:ext cx="402717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subject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lines,</a:t>
            </a:r>
            <a:r>
              <a:rPr dirty="0" sz="31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100" spc="-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195">
                <a:solidFill>
                  <a:srgbClr val="FFFFFF"/>
                </a:solidFill>
                <a:latin typeface="Arial MT"/>
                <a:cs typeface="Arial MT"/>
              </a:rPr>
              <a:t>URLs.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350" y="8343900"/>
            <a:ext cx="17487900" cy="1016000"/>
            <a:chOff x="6350" y="8343900"/>
            <a:chExt cx="17487900" cy="1016000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6550" y="8343900"/>
              <a:ext cx="1955800" cy="10033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650" y="9220200"/>
              <a:ext cx="1600200" cy="1397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050" y="9220200"/>
              <a:ext cx="1866900" cy="13970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350" y="8343900"/>
              <a:ext cx="17487900" cy="1009650"/>
            </a:xfrm>
            <a:custGeom>
              <a:avLst/>
              <a:gdLst/>
              <a:ahLst/>
              <a:cxnLst/>
              <a:rect l="l" t="t" r="r" b="b"/>
              <a:pathLst>
                <a:path w="17487900" h="1009650">
                  <a:moveTo>
                    <a:pt x="17487897" y="1009649"/>
                  </a:moveTo>
                  <a:lnTo>
                    <a:pt x="0" y="1009649"/>
                  </a:lnTo>
                  <a:lnTo>
                    <a:pt x="0" y="0"/>
                  </a:lnTo>
                  <a:lnTo>
                    <a:pt x="17487897" y="0"/>
                  </a:lnTo>
                  <a:lnTo>
                    <a:pt x="17487897" y="1009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50" y="1485900"/>
            <a:ext cx="17405350" cy="520700"/>
            <a:chOff x="6350" y="1485900"/>
            <a:chExt cx="17405350" cy="520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92650" y="1485900"/>
              <a:ext cx="19050" cy="5207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350" y="1485900"/>
              <a:ext cx="17399000" cy="514350"/>
            </a:xfrm>
            <a:custGeom>
              <a:avLst/>
              <a:gdLst/>
              <a:ahLst/>
              <a:cxnLst/>
              <a:rect l="l" t="t" r="r" b="b"/>
              <a:pathLst>
                <a:path w="17399000" h="514350">
                  <a:moveTo>
                    <a:pt x="17398997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51434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80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4500" spc="-310"/>
              <a:t>Popular</a:t>
            </a:r>
            <a:r>
              <a:rPr dirty="0" sz="4500" spc="390"/>
              <a:t> </a:t>
            </a:r>
            <a:r>
              <a:rPr dirty="0" sz="4500" spc="-135"/>
              <a:t>Classification</a:t>
            </a:r>
            <a:r>
              <a:rPr dirty="0" sz="4500" spc="-40"/>
              <a:t> </a:t>
            </a:r>
            <a:r>
              <a:rPr dirty="0" sz="4500" spc="-180"/>
              <a:t>Algorithms</a:t>
            </a:r>
            <a:endParaRPr sz="4500"/>
          </a:p>
        </p:txBody>
      </p:sp>
      <p:grpSp>
        <p:nvGrpSpPr>
          <p:cNvPr id="6" name="object 6" descr=""/>
          <p:cNvGrpSpPr/>
          <p:nvPr/>
        </p:nvGrpSpPr>
        <p:grpSpPr>
          <a:xfrm>
            <a:off x="6350" y="2622550"/>
            <a:ext cx="17405350" cy="749300"/>
            <a:chOff x="6350" y="2622550"/>
            <a:chExt cx="17405350" cy="7493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2650" y="2622550"/>
              <a:ext cx="19050" cy="34925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350" y="2622550"/>
              <a:ext cx="17399000" cy="342900"/>
            </a:xfrm>
            <a:custGeom>
              <a:avLst/>
              <a:gdLst/>
              <a:ahLst/>
              <a:cxnLst/>
              <a:rect l="l" t="t" r="r" b="b"/>
              <a:pathLst>
                <a:path w="17399000" h="342900">
                  <a:moveTo>
                    <a:pt x="17398997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428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92650" y="2990850"/>
              <a:ext cx="19050" cy="3810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4750" y="2997200"/>
              <a:ext cx="933450" cy="32385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350" y="2990850"/>
              <a:ext cx="17399000" cy="374650"/>
            </a:xfrm>
            <a:custGeom>
              <a:avLst/>
              <a:gdLst/>
              <a:ahLst/>
              <a:cxnLst/>
              <a:rect l="l" t="t" r="r" b="b"/>
              <a:pathLst>
                <a:path w="17399000" h="374650">
                  <a:moveTo>
                    <a:pt x="17398997" y="374649"/>
                  </a:moveTo>
                  <a:lnTo>
                    <a:pt x="0" y="37464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7464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30634" y="2893836"/>
            <a:ext cx="3607435" cy="4851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84580" algn="l"/>
                <a:tab pos="2196465" algn="l"/>
                <a:tab pos="3343275" algn="l"/>
              </a:tabLst>
            </a:pPr>
            <a:r>
              <a:rPr dirty="0" sz="3000" spc="-10">
                <a:solidFill>
                  <a:srgbClr val="AE8ADB"/>
                </a:solidFill>
                <a:latin typeface="Cambria"/>
                <a:cs typeface="Cambria"/>
              </a:rPr>
              <a:t>Naive</a:t>
            </a:r>
            <a:r>
              <a:rPr dirty="0" sz="3000">
                <a:solidFill>
                  <a:srgbClr val="AE8ADB"/>
                </a:solidFill>
                <a:latin typeface="Cambria"/>
                <a:cs typeface="Cambria"/>
              </a:rPr>
              <a:t>	</a:t>
            </a:r>
            <a:r>
              <a:rPr dirty="0" sz="3000" spc="-10">
                <a:solidFill>
                  <a:srgbClr val="604282"/>
                </a:solidFill>
                <a:latin typeface="Cambria"/>
                <a:cs typeface="Cambria"/>
              </a:rPr>
              <a:t>BaÿOS</a:t>
            </a:r>
            <a:r>
              <a:rPr dirty="0" sz="3000">
                <a:solidFill>
                  <a:srgbClr val="604282"/>
                </a:solidFill>
                <a:latin typeface="Cambria"/>
                <a:cs typeface="Cambria"/>
              </a:rPr>
              <a:t>	</a:t>
            </a:r>
            <a:r>
              <a:rPr dirty="0" sz="3000" spc="90">
                <a:solidFill>
                  <a:srgbClr val="796797"/>
                </a:solidFill>
                <a:latin typeface="Cambria"/>
                <a:cs typeface="Cambria"/>
              </a:rPr>
              <a:t>CUSS</a:t>
            </a:r>
            <a:r>
              <a:rPr dirty="0" sz="3000">
                <a:solidFill>
                  <a:srgbClr val="796797"/>
                </a:solidFill>
                <a:latin typeface="Cambria"/>
                <a:cs typeface="Cambria"/>
              </a:rPr>
              <a:t>	</a:t>
            </a:r>
            <a:r>
              <a:rPr dirty="0" sz="3000" spc="-515">
                <a:solidFill>
                  <a:srgbClr val="BD95F6"/>
                </a:solidFill>
                <a:latin typeface="Cambria"/>
                <a:cs typeface="Cambria"/>
              </a:rPr>
              <a:t>ÏO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455633" y="2850620"/>
            <a:ext cx="4074795" cy="53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5925" algn="l"/>
                <a:tab pos="3011805" algn="l"/>
              </a:tabLst>
            </a:pPr>
            <a:r>
              <a:rPr dirty="0" sz="3350" spc="-395">
                <a:solidFill>
                  <a:srgbClr val="C69CF9"/>
                </a:solidFill>
                <a:latin typeface="Cambria"/>
                <a:cs typeface="Cambria"/>
              </a:rPr>
              <a:t>Re</a:t>
            </a:r>
            <a:r>
              <a:rPr dirty="0" sz="3350" spc="-260">
                <a:solidFill>
                  <a:srgbClr val="C69CF9"/>
                </a:solidFill>
                <a:latin typeface="Cambria"/>
                <a:cs typeface="Cambria"/>
              </a:rPr>
              <a:t> </a:t>
            </a:r>
            <a:r>
              <a:rPr dirty="0" sz="3350" spc="-20">
                <a:solidFill>
                  <a:srgbClr val="A883DD"/>
                </a:solidFill>
                <a:latin typeface="Cambria"/>
                <a:cs typeface="Cambria"/>
              </a:rPr>
              <a:t>noon</a:t>
            </a:r>
            <a:r>
              <a:rPr dirty="0" sz="3350">
                <a:solidFill>
                  <a:srgbClr val="A883DD"/>
                </a:solidFill>
                <a:latin typeface="Cambria"/>
                <a:cs typeface="Cambria"/>
              </a:rPr>
              <a:t>	</a:t>
            </a:r>
            <a:r>
              <a:rPr dirty="0" sz="3350">
                <a:solidFill>
                  <a:srgbClr val="7E64AA"/>
                </a:solidFill>
                <a:latin typeface="Cambria"/>
                <a:cs typeface="Cambria"/>
              </a:rPr>
              <a:t>o</a:t>
            </a:r>
            <a:r>
              <a:rPr dirty="0" sz="3350" spc="125">
                <a:solidFill>
                  <a:srgbClr val="7E64AA"/>
                </a:solidFill>
                <a:latin typeface="Cambria"/>
                <a:cs typeface="Cambria"/>
              </a:rPr>
              <a:t> </a:t>
            </a:r>
            <a:r>
              <a:rPr dirty="0" sz="3350" spc="-25">
                <a:solidFill>
                  <a:srgbClr val="BD95F4"/>
                </a:solidFill>
                <a:latin typeface="Cambria"/>
                <a:cs typeface="Cambria"/>
              </a:rPr>
              <a:t>est</a:t>
            </a:r>
            <a:r>
              <a:rPr dirty="0" sz="3350">
                <a:solidFill>
                  <a:srgbClr val="BD95F4"/>
                </a:solidFill>
                <a:latin typeface="Cambria"/>
                <a:cs typeface="Cambria"/>
              </a:rPr>
              <a:t>	</a:t>
            </a:r>
            <a:r>
              <a:rPr dirty="0" sz="3350">
                <a:solidFill>
                  <a:srgbClr val="6B4B95"/>
                </a:solidFill>
                <a:latin typeface="Cambria"/>
                <a:cs typeface="Cambria"/>
              </a:rPr>
              <a:t>ass</a:t>
            </a:r>
            <a:r>
              <a:rPr dirty="0" sz="3350" spc="-30">
                <a:solidFill>
                  <a:srgbClr val="6B4B95"/>
                </a:solidFill>
                <a:latin typeface="Cambria"/>
                <a:cs typeface="Cambria"/>
              </a:rPr>
              <a:t> </a:t>
            </a:r>
            <a:r>
              <a:rPr dirty="0" sz="3350">
                <a:solidFill>
                  <a:srgbClr val="6B4B95"/>
                </a:solidFill>
                <a:latin typeface="Cambria"/>
                <a:cs typeface="Cambria"/>
              </a:rPr>
              <a:t>í</a:t>
            </a:r>
            <a:r>
              <a:rPr dirty="0" sz="3350" spc="-150">
                <a:solidFill>
                  <a:srgbClr val="6B4B95"/>
                </a:solidFill>
                <a:latin typeface="Cambria"/>
                <a:cs typeface="Cambria"/>
              </a:rPr>
              <a:t> </a:t>
            </a:r>
            <a:r>
              <a:rPr dirty="0" sz="3350" spc="-60">
                <a:solidFill>
                  <a:srgbClr val="6B4B95"/>
                </a:solidFill>
                <a:latin typeface="Cambria"/>
                <a:cs typeface="Cambria"/>
              </a:rPr>
              <a:t>e</a:t>
            </a:r>
            <a:endParaRPr sz="3350">
              <a:latin typeface="Cambria"/>
              <a:cs typeface="Cambri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350" y="3600450"/>
            <a:ext cx="17405350" cy="374650"/>
            <a:chOff x="6350" y="3600450"/>
            <a:chExt cx="17405350" cy="374650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92650" y="3600450"/>
              <a:ext cx="19050" cy="37465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500" y="3600450"/>
              <a:ext cx="3016250" cy="36195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350" y="3600450"/>
              <a:ext cx="17399000" cy="368300"/>
            </a:xfrm>
            <a:custGeom>
              <a:avLst/>
              <a:gdLst/>
              <a:ahLst/>
              <a:cxnLst/>
              <a:rect l="l" t="t" r="r" b="b"/>
              <a:pathLst>
                <a:path w="17399000" h="368300">
                  <a:moveTo>
                    <a:pt x="17398997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682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191987" y="2462918"/>
            <a:ext cx="4124325" cy="1513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0505" algn="l"/>
              </a:tabLst>
            </a:pPr>
            <a:r>
              <a:rPr dirty="0" sz="3250" spc="170">
                <a:solidFill>
                  <a:srgbClr val="674D8E"/>
                </a:solidFill>
                <a:latin typeface="Courier New"/>
                <a:cs typeface="Courier New"/>
              </a:rPr>
              <a:t>Sylo</a:t>
            </a:r>
            <a:r>
              <a:rPr dirty="0" sz="3250">
                <a:solidFill>
                  <a:srgbClr val="674D8E"/>
                </a:solidFill>
                <a:latin typeface="Courier New"/>
                <a:cs typeface="Courier New"/>
              </a:rPr>
              <a:t>	</a:t>
            </a:r>
            <a:r>
              <a:rPr dirty="0" sz="3250">
                <a:solidFill>
                  <a:srgbClr val="9C75CA"/>
                </a:solidFill>
                <a:latin typeface="Courier New"/>
                <a:cs typeface="Courier New"/>
              </a:rPr>
              <a:t>Veco</a:t>
            </a:r>
            <a:r>
              <a:rPr dirty="0" sz="3250" spc="-145">
                <a:solidFill>
                  <a:srgbClr val="9C75CA"/>
                </a:solidFill>
                <a:latin typeface="Courier New"/>
                <a:cs typeface="Courier New"/>
              </a:rPr>
              <a:t> </a:t>
            </a:r>
            <a:r>
              <a:rPr dirty="0" sz="3250" spc="-125">
                <a:solidFill>
                  <a:srgbClr val="9C75CA"/>
                </a:solidFill>
                <a:latin typeface="Courier New"/>
                <a:cs typeface="Courier New"/>
              </a:rPr>
              <a:t>Vacnne</a:t>
            </a:r>
            <a:endParaRPr sz="3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250">
              <a:latin typeface="Courier New"/>
              <a:cs typeface="Courier New"/>
            </a:endParaRPr>
          </a:p>
          <a:p>
            <a:pPr marL="22860">
              <a:lnSpc>
                <a:spcPct val="100000"/>
              </a:lnSpc>
            </a:pPr>
            <a:r>
              <a:rPr dirty="0" sz="3300" spc="-11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dirty="0" sz="33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9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3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455510" y="3478388"/>
            <a:ext cx="423354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60">
                <a:solidFill>
                  <a:srgbClr val="FFFFFF"/>
                </a:solidFill>
                <a:latin typeface="Arial MT"/>
                <a:cs typeface="Arial MT"/>
              </a:rPr>
              <a:t>Accuracy: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95">
                <a:solidFill>
                  <a:srgbClr val="FFFFFF"/>
                </a:solidFill>
                <a:latin typeface="Arial MT"/>
                <a:cs typeface="Arial MT"/>
              </a:rPr>
              <a:t>Produces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350" y="4006850"/>
            <a:ext cx="17405350" cy="361950"/>
            <a:chOff x="6350" y="4006850"/>
            <a:chExt cx="17405350" cy="361950"/>
          </a:xfrm>
        </p:grpSpPr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92650" y="4006850"/>
              <a:ext cx="19050" cy="3619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350" y="4006850"/>
              <a:ext cx="17399000" cy="355600"/>
            </a:xfrm>
            <a:custGeom>
              <a:avLst/>
              <a:gdLst/>
              <a:ahLst/>
              <a:cxnLst/>
              <a:rect l="l" t="t" r="r" b="b"/>
              <a:pathLst>
                <a:path w="17399000" h="355600">
                  <a:moveTo>
                    <a:pt x="17398997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55599"/>
                  </a:lnTo>
                  <a:close/>
                </a:path>
              </a:pathLst>
            </a:custGeom>
            <a:solidFill>
              <a:srgbClr val="0501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350" y="3853744"/>
            <a:ext cx="17399000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52860">
              <a:lnSpc>
                <a:spcPct val="100000"/>
              </a:lnSpc>
              <a:spcBef>
                <a:spcPts val="105"/>
              </a:spcBef>
            </a:pPr>
            <a:r>
              <a:rPr dirty="0" sz="3300" spc="-135">
                <a:solidFill>
                  <a:srgbClr val="FFFFFF"/>
                </a:solidFill>
                <a:latin typeface="Arial MT"/>
                <a:cs typeface="Arial MT"/>
              </a:rPr>
              <a:t>accurate</a:t>
            </a:r>
            <a:r>
              <a:rPr dirty="0" sz="3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13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33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00" spc="-3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33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350" y="4387850"/>
            <a:ext cx="17405350" cy="374650"/>
            <a:chOff x="6350" y="4387850"/>
            <a:chExt cx="17405350" cy="374650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92650" y="4387850"/>
              <a:ext cx="19050" cy="37465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350" y="4387850"/>
              <a:ext cx="17399000" cy="368300"/>
            </a:xfrm>
            <a:custGeom>
              <a:avLst/>
              <a:gdLst/>
              <a:ahLst/>
              <a:cxnLst/>
              <a:rect l="l" t="t" r="r" b="b"/>
              <a:pathLst>
                <a:path w="17399000" h="368300">
                  <a:moveTo>
                    <a:pt x="17398997" y="368299"/>
                  </a:moveTo>
                  <a:lnTo>
                    <a:pt x="0" y="3682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68299"/>
                  </a:lnTo>
                  <a:close/>
                </a:path>
              </a:pathLst>
            </a:custGeom>
            <a:solidFill>
              <a:srgbClr val="0501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217915" y="4259438"/>
            <a:ext cx="423227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00" spc="-65">
                <a:solidFill>
                  <a:srgbClr val="FFFFFF"/>
                </a:solidFill>
                <a:latin typeface="Arial MT"/>
                <a:cs typeface="Arial MT"/>
              </a:rPr>
              <a:t>Performs</a:t>
            </a:r>
            <a:r>
              <a:rPr dirty="0" sz="3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dirty="0" sz="310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35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31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5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460170" y="4259438"/>
            <a:ext cx="449897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100" spc="-85">
                <a:solidFill>
                  <a:srgbClr val="FFFFFF"/>
                </a:solidFill>
                <a:latin typeface="Arial MT"/>
                <a:cs typeface="Arial MT"/>
              </a:rPr>
              <a:t>averaging</a:t>
            </a:r>
            <a:r>
              <a:rPr dirty="0" sz="3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Arial MT"/>
                <a:cs typeface="Arial MT"/>
              </a:rPr>
              <a:t>predictions</a:t>
            </a:r>
            <a:r>
              <a:rPr dirty="0" sz="31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00" spc="-7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350" y="4800600"/>
            <a:ext cx="17405350" cy="361950"/>
            <a:chOff x="6350" y="4800600"/>
            <a:chExt cx="17405350" cy="361950"/>
          </a:xfrm>
        </p:grpSpPr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92650" y="4800600"/>
              <a:ext cx="19050" cy="36195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350" y="4800600"/>
              <a:ext cx="17399000" cy="355600"/>
            </a:xfrm>
            <a:custGeom>
              <a:avLst/>
              <a:gdLst/>
              <a:ahLst/>
              <a:cxnLst/>
              <a:rect l="l" t="t" r="r" b="b"/>
              <a:pathLst>
                <a:path w="17399000" h="355600">
                  <a:moveTo>
                    <a:pt x="17398997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55599"/>
                  </a:lnTo>
                  <a:close/>
                </a:path>
              </a:pathLst>
            </a:custGeom>
            <a:solidFill>
              <a:srgbClr val="05011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215419" y="4653491"/>
            <a:ext cx="48348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110">
                <a:solidFill>
                  <a:srgbClr val="FFFFFF"/>
                </a:solidFill>
                <a:latin typeface="Arial MT"/>
                <a:cs typeface="Arial MT"/>
              </a:rPr>
              <a:t>dimensions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exceed</a:t>
            </a:r>
            <a:r>
              <a:rPr dirty="0" sz="32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55">
                <a:solidFill>
                  <a:srgbClr val="FFFFFF"/>
                </a:solidFill>
                <a:latin typeface="Arial MT"/>
                <a:cs typeface="Arial MT"/>
              </a:rPr>
              <a:t>samples.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453939" y="4653491"/>
            <a:ext cx="389445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dirty="0" sz="32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decision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Arial MT"/>
                <a:cs typeface="Arial MT"/>
              </a:rPr>
              <a:t>trees.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350" y="5365750"/>
            <a:ext cx="17399000" cy="368300"/>
          </a:xfrm>
          <a:custGeom>
            <a:avLst/>
            <a:gdLst/>
            <a:ahLst/>
            <a:cxnLst/>
            <a:rect l="l" t="t" r="r" b="b"/>
            <a:pathLst>
              <a:path w="17399000" h="368300">
                <a:moveTo>
                  <a:pt x="173989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682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440963" y="5212820"/>
            <a:ext cx="4437380" cy="536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7779" algn="l"/>
              </a:tabLst>
            </a:pPr>
            <a:r>
              <a:rPr dirty="0" sz="3350" spc="-225">
                <a:solidFill>
                  <a:srgbClr val="FFFFFF"/>
                </a:solidFill>
                <a:latin typeface="Arial MT"/>
                <a:cs typeface="Arial MT"/>
              </a:rPr>
              <a:t>Robustness</a:t>
            </a:r>
            <a:r>
              <a:rPr dirty="0" sz="3350" spc="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35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31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3350" spc="2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170">
                <a:solidFill>
                  <a:srgbClr val="FFFFFF"/>
                </a:solidFill>
                <a:latin typeface="Arial MT"/>
                <a:cs typeface="Arial MT"/>
              </a:rPr>
              <a:t>ing: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350" y="5778500"/>
            <a:ext cx="17399000" cy="355600"/>
          </a:xfrm>
          <a:custGeom>
            <a:avLst/>
            <a:gdLst/>
            <a:ahLst/>
            <a:cxnLst/>
            <a:rect l="l" t="t" r="r" b="b"/>
            <a:pathLst>
              <a:path w="17399000" h="355600">
                <a:moveTo>
                  <a:pt x="17398997" y="355599"/>
                </a:moveTo>
                <a:lnTo>
                  <a:pt x="0" y="3555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555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911206" y="5212820"/>
            <a:ext cx="4704715" cy="932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685"/>
              </a:lnSpc>
              <a:spcBef>
                <a:spcPts val="105"/>
              </a:spcBef>
              <a:tabLst>
                <a:tab pos="2882900" algn="l"/>
                <a:tab pos="3462654" algn="l"/>
              </a:tabLst>
            </a:pPr>
            <a:r>
              <a:rPr dirty="0" sz="3350" spc="-180">
                <a:solidFill>
                  <a:srgbClr val="FFFFFF"/>
                </a:solidFill>
                <a:latin typeface="Arial MT"/>
                <a:cs typeface="Arial MT"/>
              </a:rPr>
              <a:t>Fast</a:t>
            </a:r>
            <a:r>
              <a:rPr dirty="0" sz="33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Arial MT"/>
                <a:cs typeface="Arial MT"/>
              </a:rPr>
              <a:t>Training: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25">
                <a:solidFill>
                  <a:srgbClr val="FFFFFF"/>
                </a:solidFill>
                <a:latin typeface="Arial MT"/>
                <a:cs typeface="Arial MT"/>
              </a:rPr>
              <a:t>ic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165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endParaRPr sz="3350">
              <a:latin typeface="Arial MT"/>
              <a:cs typeface="Arial MT"/>
            </a:endParaRPr>
          </a:p>
          <a:p>
            <a:pPr marL="20955">
              <a:lnSpc>
                <a:spcPts val="3445"/>
              </a:lnSpc>
            </a:pPr>
            <a:r>
              <a:rPr dirty="0" sz="3150" spc="-50">
                <a:solidFill>
                  <a:srgbClr val="FFFFFF"/>
                </a:solidFill>
                <a:latin typeface="Arial MT"/>
                <a:cs typeface="Arial MT"/>
              </a:rPr>
              <a:t>times,</a:t>
            </a:r>
            <a:r>
              <a:rPr dirty="0" sz="31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90">
                <a:solidFill>
                  <a:srgbClr val="FFFFFF"/>
                </a:solidFill>
                <a:latin typeface="Arial MT"/>
                <a:cs typeface="Arial MT"/>
              </a:rPr>
              <a:t>scalable</a:t>
            </a:r>
            <a:r>
              <a:rPr dirty="0" sz="31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315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endParaRPr sz="315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6350" y="6165850"/>
            <a:ext cx="17399000" cy="368300"/>
          </a:xfrm>
          <a:custGeom>
            <a:avLst/>
            <a:gdLst/>
            <a:ahLst/>
            <a:cxnLst/>
            <a:rect l="l" t="t" r="r" b="b"/>
            <a:pathLst>
              <a:path w="17399000" h="368300">
                <a:moveTo>
                  <a:pt x="17398997" y="368299"/>
                </a:moveTo>
                <a:lnTo>
                  <a:pt x="0" y="368299"/>
                </a:lnTo>
                <a:lnTo>
                  <a:pt x="0" y="0"/>
                </a:lnTo>
                <a:lnTo>
                  <a:pt x="17398997" y="0"/>
                </a:lnTo>
                <a:lnTo>
                  <a:pt x="17398997" y="368299"/>
                </a:lnTo>
                <a:close/>
              </a:path>
            </a:pathLst>
          </a:custGeom>
          <a:solidFill>
            <a:srgbClr val="0501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6199286" y="4953683"/>
            <a:ext cx="4114165" cy="1599565"/>
          </a:xfrm>
          <a:prstGeom prst="rect">
            <a:avLst/>
          </a:prstGeom>
        </p:spPr>
        <p:txBody>
          <a:bodyPr wrap="square" lIns="0" tIns="27241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2145"/>
              </a:spcBef>
              <a:tabLst>
                <a:tab pos="1648460" algn="l"/>
              </a:tabLst>
            </a:pPr>
            <a:r>
              <a:rPr dirty="0" sz="3350" spc="-340">
                <a:solidFill>
                  <a:srgbClr val="FFFFFF"/>
                </a:solidFill>
                <a:latin typeface="Arial MT"/>
                <a:cs typeface="Arial MT"/>
              </a:rPr>
              <a:t>Versa</a:t>
            </a:r>
            <a:r>
              <a:rPr dirty="0" sz="3350" spc="3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6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3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31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26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33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04">
                <a:solidFill>
                  <a:srgbClr val="FFFFFF"/>
                </a:solidFill>
                <a:latin typeface="Arial MT"/>
                <a:cs typeface="Arial MT"/>
              </a:rPr>
              <a:t>Handles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45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endParaRPr sz="3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dirty="0" sz="3500" spc="-195">
                <a:solidFill>
                  <a:srgbClr val="FFFFFF"/>
                </a:solidFill>
                <a:latin typeface="Arial MT"/>
                <a:cs typeface="Arial MT"/>
              </a:rPr>
              <a:t>classiłication</a:t>
            </a:r>
            <a:r>
              <a:rPr dirty="0" sz="35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500" spc="-305">
                <a:solidFill>
                  <a:srgbClr val="FFFFFF"/>
                </a:solidFill>
                <a:latin typeface="Arial MT"/>
                <a:cs typeface="Arial MT"/>
              </a:rPr>
              <a:t>tasks.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350" y="6565900"/>
            <a:ext cx="17399000" cy="933450"/>
            <a:chOff x="6350" y="6565900"/>
            <a:chExt cx="17399000" cy="933450"/>
          </a:xfrm>
        </p:grpSpPr>
        <p:sp>
          <p:nvSpPr>
            <p:cNvPr id="41" name="object 41" descr=""/>
            <p:cNvSpPr/>
            <p:nvPr/>
          </p:nvSpPr>
          <p:spPr>
            <a:xfrm>
              <a:off x="6350" y="6565900"/>
              <a:ext cx="17399000" cy="546100"/>
            </a:xfrm>
            <a:custGeom>
              <a:avLst/>
              <a:gdLst/>
              <a:ahLst/>
              <a:cxnLst/>
              <a:rect l="l" t="t" r="r" b="b"/>
              <a:pathLst>
                <a:path w="17399000" h="546100">
                  <a:moveTo>
                    <a:pt x="17398997" y="546099"/>
                  </a:moveTo>
                  <a:lnTo>
                    <a:pt x="0" y="5460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546099"/>
                  </a:lnTo>
                  <a:close/>
                </a:path>
              </a:pathLst>
            </a:custGeom>
            <a:solidFill>
              <a:srgbClr val="03001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350" y="7143750"/>
              <a:ext cx="17399000" cy="355600"/>
            </a:xfrm>
            <a:custGeom>
              <a:avLst/>
              <a:gdLst/>
              <a:ahLst/>
              <a:cxnLst/>
              <a:rect l="l" t="t" r="r" b="b"/>
              <a:pathLst>
                <a:path w="17399000" h="355600">
                  <a:moveTo>
                    <a:pt x="17398997" y="355599"/>
                  </a:moveTo>
                  <a:lnTo>
                    <a:pt x="0" y="35559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355599"/>
                  </a:lnTo>
                  <a:close/>
                </a:path>
              </a:pathLst>
            </a:custGeom>
            <a:solidFill>
              <a:srgbClr val="05011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11206" y="6646333"/>
            <a:ext cx="4698365" cy="8686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415">
              <a:lnSpc>
                <a:spcPts val="3040"/>
              </a:lnSpc>
              <a:spcBef>
                <a:spcPts val="114"/>
              </a:spcBef>
              <a:tabLst>
                <a:tab pos="2110740" algn="l"/>
              </a:tabLst>
            </a:pPr>
            <a:r>
              <a:rPr dirty="0" sz="2900" spc="-10">
                <a:solidFill>
                  <a:srgbClr val="FFFFFF"/>
                </a:solidFill>
                <a:latin typeface="Arial MT"/>
                <a:cs typeface="Arial MT"/>
              </a:rPr>
              <a:t>Robustness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900" spc="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Arial MT"/>
                <a:cs typeface="Arial MT"/>
              </a:rPr>
              <a:t>irrelevant</a:t>
            </a:r>
            <a:endParaRPr sz="2900">
              <a:latin typeface="Arial MT"/>
              <a:cs typeface="Arial MT"/>
            </a:endParaRPr>
          </a:p>
          <a:p>
            <a:pPr marL="12700">
              <a:lnSpc>
                <a:spcPts val="3579"/>
              </a:lnSpc>
            </a:pPr>
            <a:r>
              <a:rPr dirty="0" sz="3350" spc="-215">
                <a:solidFill>
                  <a:srgbClr val="FFFFFF"/>
                </a:solidFill>
                <a:latin typeface="Arial MT"/>
                <a:cs typeface="Arial MT"/>
              </a:rPr>
              <a:t>Features:</a:t>
            </a:r>
            <a:r>
              <a:rPr dirty="0" sz="33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215">
                <a:solidFill>
                  <a:srgbClr val="FFFFFF"/>
                </a:solidFill>
                <a:latin typeface="Arial MT"/>
                <a:cs typeface="Arial MT"/>
              </a:rPr>
              <a:t>Handles</a:t>
            </a:r>
            <a:r>
              <a:rPr dirty="0" sz="33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190">
                <a:solidFill>
                  <a:srgbClr val="FFFFFF"/>
                </a:solidFill>
                <a:latin typeface="Arial MT"/>
                <a:cs typeface="Arial MT"/>
              </a:rPr>
              <a:t>irrelevant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6350" y="7531100"/>
            <a:ext cx="17399000" cy="768350"/>
          </a:xfrm>
          <a:custGeom>
            <a:avLst/>
            <a:gdLst/>
            <a:ahLst/>
            <a:cxnLst/>
            <a:rect l="l" t="t" r="r" b="b"/>
            <a:pathLst>
              <a:path w="17399000" h="768350">
                <a:moveTo>
                  <a:pt x="17398988" y="400050"/>
                </a:moveTo>
                <a:lnTo>
                  <a:pt x="0" y="400050"/>
                </a:lnTo>
                <a:lnTo>
                  <a:pt x="0" y="768350"/>
                </a:lnTo>
                <a:lnTo>
                  <a:pt x="17398988" y="768350"/>
                </a:lnTo>
                <a:lnTo>
                  <a:pt x="17398988" y="400050"/>
                </a:lnTo>
                <a:close/>
              </a:path>
              <a:path w="17399000" h="768350">
                <a:moveTo>
                  <a:pt x="17398988" y="0"/>
                </a:moveTo>
                <a:lnTo>
                  <a:pt x="0" y="0"/>
                </a:lnTo>
                <a:lnTo>
                  <a:pt x="0" y="368300"/>
                </a:lnTo>
                <a:lnTo>
                  <a:pt x="17398988" y="368300"/>
                </a:lnTo>
                <a:lnTo>
                  <a:pt x="17398988" y="0"/>
                </a:lnTo>
                <a:close/>
              </a:path>
            </a:pathLst>
          </a:custGeom>
          <a:solidFill>
            <a:srgbClr val="01000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923318" y="7796741"/>
            <a:ext cx="370395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5">
                <a:solidFill>
                  <a:srgbClr val="FFFFFF"/>
                </a:solidFill>
                <a:latin typeface="Arial MT"/>
                <a:cs typeface="Arial MT"/>
              </a:rPr>
              <a:t>independence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200821" y="6646333"/>
            <a:ext cx="4449445" cy="16700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415">
              <a:lnSpc>
                <a:spcPts val="3040"/>
              </a:lnSpc>
              <a:spcBef>
                <a:spcPts val="114"/>
              </a:spcBef>
              <a:tabLst>
                <a:tab pos="2110740" algn="l"/>
                <a:tab pos="3832860" algn="l"/>
                <a:tab pos="4131310" algn="l"/>
              </a:tabLst>
            </a:pPr>
            <a:r>
              <a:rPr dirty="0" sz="2900" spc="-10">
                <a:solidFill>
                  <a:srgbClr val="FFFFFF"/>
                </a:solidFill>
                <a:latin typeface="Arial MT"/>
                <a:cs typeface="Arial MT"/>
              </a:rPr>
              <a:t>Robustness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	to</a:t>
            </a:r>
            <a:r>
              <a:rPr dirty="0" sz="2900" spc="2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Arial MT"/>
                <a:cs typeface="Arial MT"/>
              </a:rPr>
              <a:t>Overfit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900" spc="-5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29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900" spc="-25">
                <a:solidFill>
                  <a:srgbClr val="FFFFFF"/>
                </a:solidFill>
                <a:latin typeface="Arial MT"/>
                <a:cs typeface="Arial MT"/>
              </a:rPr>
              <a:t>g:</a:t>
            </a:r>
            <a:endParaRPr sz="2900">
              <a:latin typeface="Arial MT"/>
              <a:cs typeface="Arial MT"/>
            </a:endParaRPr>
          </a:p>
          <a:p>
            <a:pPr marL="13970">
              <a:lnSpc>
                <a:spcPts val="3579"/>
              </a:lnSpc>
              <a:tabLst>
                <a:tab pos="883285" algn="l"/>
                <a:tab pos="2508250" algn="l"/>
              </a:tabLst>
            </a:pPr>
            <a:r>
              <a:rPr dirty="0" sz="3350" spc="-440">
                <a:solidFill>
                  <a:srgbClr val="FFFFFF"/>
                </a:solidFill>
                <a:latin typeface="Arial MT"/>
                <a:cs typeface="Arial MT"/>
              </a:rPr>
              <a:t>Reg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10">
                <a:solidFill>
                  <a:srgbClr val="FFFFFF"/>
                </a:solidFill>
                <a:latin typeface="Arial MT"/>
                <a:cs typeface="Arial MT"/>
              </a:rPr>
              <a:t>larizatio</a:t>
            </a:r>
            <a:r>
              <a:rPr dirty="0" sz="33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350" spc="-175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endParaRPr sz="3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dirty="0" sz="3400" spc="-215">
                <a:solidFill>
                  <a:srgbClr val="FFFFFF"/>
                </a:solidFill>
                <a:latin typeface="Arial MT"/>
                <a:cs typeface="Arial MT"/>
              </a:rPr>
              <a:t>ensuring</a:t>
            </a:r>
            <a:r>
              <a:rPr dirty="0" sz="3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140">
                <a:solidFill>
                  <a:srgbClr val="FFFFFF"/>
                </a:solidFill>
                <a:latin typeface="Arial MT"/>
                <a:cs typeface="Arial MT"/>
              </a:rPr>
              <a:t>generaIization.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401405" y="6388191"/>
            <a:ext cx="4806315" cy="192786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650"/>
              </a:spcBef>
              <a:tabLst>
                <a:tab pos="1145540" algn="l"/>
              </a:tabLst>
            </a:pPr>
            <a:r>
              <a:rPr dirty="0" baseline="-28735" sz="4350" spc="97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dirty="0" sz="2250" spc="6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2900" spc="6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2150" spc="65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dirty="0" sz="21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baseline="-28735" sz="4350" spc="615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dirty="0" sz="1750" spc="409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2150" spc="409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endParaRPr sz="21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dirty="0" sz="3350" spc="-254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dirty="0" sz="3350" spc="2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350" spc="-95">
                <a:solidFill>
                  <a:srgbClr val="FFFFFF"/>
                </a:solidFill>
                <a:latin typeface="Arial MT"/>
                <a:cs typeface="Arial MT"/>
              </a:rPr>
              <a:t>importance:</a:t>
            </a:r>
            <a:endParaRPr sz="3350">
              <a:latin typeface="Arial MT"/>
              <a:cs typeface="Arial MT"/>
            </a:endParaRPr>
          </a:p>
          <a:p>
            <a:pPr marL="57150">
              <a:lnSpc>
                <a:spcPct val="100000"/>
              </a:lnSpc>
              <a:spcBef>
                <a:spcPts val="2230"/>
              </a:spcBef>
              <a:tabLst>
                <a:tab pos="2209165" algn="l"/>
              </a:tabLst>
            </a:pPr>
            <a:r>
              <a:rPr dirty="0" sz="3400" spc="-30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dirty="0" sz="3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125">
                <a:solidFill>
                  <a:srgbClr val="FFFFFF"/>
                </a:solidFill>
                <a:latin typeface="Arial MT"/>
                <a:cs typeface="Arial MT"/>
              </a:rPr>
              <a:t>disc</a:t>
            </a:r>
            <a:r>
              <a:rPr dirty="0" sz="3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31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34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400" spc="-155">
                <a:solidFill>
                  <a:srgbClr val="FFFFFF"/>
                </a:solidFill>
                <a:latin typeface="Arial MT"/>
                <a:cs typeface="Arial MT"/>
              </a:rPr>
              <a:t>inative</a:t>
            </a:r>
            <a:r>
              <a:rPr dirty="0" sz="3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400" spc="-20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350" y="8343900"/>
            <a:ext cx="17399000" cy="1225550"/>
            <a:chOff x="6350" y="8343900"/>
            <a:chExt cx="17399000" cy="1225550"/>
          </a:xfrm>
        </p:grpSpPr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7650" y="8591550"/>
              <a:ext cx="1924050" cy="97790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350" y="8343900"/>
              <a:ext cx="17399000" cy="1225550"/>
            </a:xfrm>
            <a:custGeom>
              <a:avLst/>
              <a:gdLst/>
              <a:ahLst/>
              <a:cxnLst/>
              <a:rect l="l" t="t" r="r" b="b"/>
              <a:pathLst>
                <a:path w="17399000" h="1225550">
                  <a:moveTo>
                    <a:pt x="17398997" y="1225549"/>
                  </a:moveTo>
                  <a:lnTo>
                    <a:pt x="0" y="1225549"/>
                  </a:lnTo>
                  <a:lnTo>
                    <a:pt x="0" y="0"/>
                  </a:lnTo>
                  <a:lnTo>
                    <a:pt x="17398997" y="0"/>
                  </a:lnTo>
                  <a:lnTo>
                    <a:pt x="17398997" y="1225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2024-04-25T05:06:37Z</dcterms:created>
  <dcterms:modified xsi:type="dcterms:W3CDTF">2024-04-25T05:06:37Z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LastSaved">
    <vt:filetime>2024-04-25T00:00:00Z</vt:filetime>
  </property>
  <property fmtid="{D5CDD505-2E9C-101B-9397-08002B2CF9AE}" pid="4" name="Producer">
    <vt:lpwstr>macOS Version 14.4.1 (Build 23E224) Quartz PDFContext</vt:lpwstr>
  </property>
</Properties>
</file>