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/>
      <a:tcStyle>
        <a:tcBdr/>
        <a:fill>
          <a:solidFill>
            <a:srgbClr val="E6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EF1"/>
          </a:solidFill>
        </a:fill>
      </a:tcStyle>
    </a:wholeTbl>
    <a:band2H>
      <a:tcTxStyle/>
      <a:tcStyle>
        <a:tcBdr/>
        <a:fill>
          <a:solidFill>
            <a:srgbClr val="E6F6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9CE"/>
          </a:solidFill>
        </a:fill>
      </a:tcStyle>
    </a:wholeTbl>
    <a:band2H>
      <a:tcTxStyle/>
      <a:tcStyle>
        <a:tcBdr/>
        <a:fill>
          <a:solidFill>
            <a:srgbClr val="F0F4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Niraj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Niraj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Omkar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Parth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Kunal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Maruti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Kunal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Parth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Omkar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Maruti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Maruti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u0W_9lII9ajLcqRcj4PoEihkukF_OTzA" TargetMode="External"/><Relationship Id="rId7" Type="http://schemas.openxmlformats.org/officeDocument/2006/relationships/hyperlink" Target="https://www.geeksforgeeks.org/quick-sort/" TargetMode="External"/><Relationship Id="rId2" Type="http://schemas.openxmlformats.org/officeDocument/2006/relationships/hyperlink" Target="https://www.geeksforgeeks.org/python-gui-tkint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insertion-sort/" TargetMode="External"/><Relationship Id="rId5" Type="http://schemas.openxmlformats.org/officeDocument/2006/relationships/hyperlink" Target="https://www.geeksforgeeks.org/bubble-sort/" TargetMode="External"/><Relationship Id="rId4" Type="http://schemas.openxmlformats.org/officeDocument/2006/relationships/hyperlink" Target="https://youtu.be/XGlRX34KvJ8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609600" y="381000"/>
            <a:ext cx="7772400" cy="1828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Visualization of Sorting Algorithms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idx="1"/>
          </p:nvPr>
        </p:nvSpPr>
        <p:spPr>
          <a:xfrm>
            <a:off x="533400" y="2057400"/>
            <a:ext cx="8229600" cy="4572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sz="1700" b="1">
                <a:solidFill>
                  <a:srgbClr val="000000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B.Tech</a:t>
            </a:r>
            <a:r>
              <a:rPr dirty="0">
                <a:solidFill>
                  <a:schemeClr val="tx1"/>
                </a:solidFill>
              </a:rPr>
              <a:t> F.Y. 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N2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40 12011121 Kunal Patil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41 12010845 Mandar Patil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42 120110171 Maruti Patil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43 12011336 Niraj Patil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44 12010795 Omkar Patil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45 12010088 </a:t>
            </a:r>
            <a:r>
              <a:rPr lang="en-US" sz="2200" b="1" dirty="0" err="1">
                <a:solidFill>
                  <a:schemeClr val="tx1"/>
                </a:solidFill>
              </a:rPr>
              <a:t>Parth</a:t>
            </a:r>
            <a:r>
              <a:rPr lang="en-US" sz="2200" b="1" dirty="0">
                <a:solidFill>
                  <a:schemeClr val="tx1"/>
                </a:solidFill>
              </a:rPr>
              <a:t> Patil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1200"/>
              </a:spcBef>
              <a:defRPr sz="1700" b="1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Problem Solving and Programming Course Project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700" b="1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Department of Engineering, Sciences and Humanities (DESH)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700" b="1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Vishwakarma Institute of Technology, Pune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sz="1700" b="1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A.Y.(2020-2021) Term II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3"/>
          </a:xfrm>
          <a:prstGeom prst="rect">
            <a:avLst/>
          </a:prstGeom>
        </p:spPr>
        <p:txBody>
          <a:bodyPr/>
          <a:lstStyle>
            <a:lvl1pPr>
              <a:defRPr sz="3900" b="1" cap="small"/>
            </a:lvl1pPr>
          </a:lstStyle>
          <a:p>
            <a:r>
              <a:t>Implementation (Cont.)</a:t>
            </a:r>
          </a:p>
        </p:txBody>
      </p:sp>
      <p:sp>
        <p:nvSpPr>
          <p:cNvPr id="14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defRPr b="1"/>
            </a:pPr>
            <a:r>
              <a:rPr dirty="0"/>
              <a:t>Overall Algorithm</a:t>
            </a:r>
            <a:endParaRPr sz="2800" dirty="0"/>
          </a:p>
          <a:p>
            <a:pPr marL="457200" lvl="1" indent="-457200">
              <a:spcBef>
                <a:spcPts val="400"/>
              </a:spcBef>
              <a:buChar char="•"/>
              <a:defRPr sz="1800" b="1"/>
            </a:pPr>
            <a:r>
              <a:rPr dirty="0"/>
              <a:t>Bubble Sort</a:t>
            </a:r>
            <a:endParaRPr sz="2800" dirty="0"/>
          </a:p>
          <a:p>
            <a:pPr marL="0" indent="57150">
              <a:lnSpc>
                <a:spcPct val="107000"/>
              </a:lnSpc>
              <a:spcBef>
                <a:spcPts val="800"/>
              </a:spcBef>
              <a:buSzTx/>
              <a:buNone/>
              <a:defRPr sz="1800"/>
            </a:pPr>
            <a:r>
              <a:rPr dirty="0"/>
              <a:t>Bubble Sort also referred as Sinking Sort is a simple sorting algorithm which repeatedly traverses through the data collection.</a:t>
            </a:r>
          </a:p>
          <a:p>
            <a:pPr marL="0" indent="57150">
              <a:lnSpc>
                <a:spcPct val="107000"/>
              </a:lnSpc>
              <a:spcBef>
                <a:spcPts val="800"/>
              </a:spcBef>
              <a:buSzTx/>
              <a:buNone/>
              <a:defRPr sz="1800"/>
            </a:pPr>
            <a:r>
              <a:rPr dirty="0"/>
              <a:t>It focuses on moving larger elements to a particular end.</a:t>
            </a:r>
          </a:p>
          <a:p>
            <a:pPr marL="0" indent="57150">
              <a:lnSpc>
                <a:spcPct val="107000"/>
              </a:lnSpc>
              <a:spcBef>
                <a:spcPts val="800"/>
              </a:spcBef>
              <a:buSzTx/>
              <a:buNone/>
              <a:defRPr sz="1800"/>
            </a:pPr>
            <a:endParaRPr dirty="0"/>
          </a:p>
          <a:p>
            <a:pPr marL="0" lvl="2" indent="400050">
              <a:spcBef>
                <a:spcPts val="500"/>
              </a:spcBef>
              <a:buSzTx/>
              <a:buNone/>
              <a:defRPr sz="1400" b="1"/>
            </a:pPr>
            <a:endParaRPr dirty="0"/>
          </a:p>
          <a:p>
            <a:pPr>
              <a:lnSpc>
                <a:spcPct val="107000"/>
              </a:lnSpc>
              <a:spcBef>
                <a:spcPts val="800"/>
              </a:spcBef>
              <a:defRPr sz="2000" b="1"/>
            </a:pPr>
            <a:endParaRPr dirty="0"/>
          </a:p>
          <a:p>
            <a:pPr marL="457200" lvl="1" indent="-457200">
              <a:spcBef>
                <a:spcPts val="400"/>
              </a:spcBef>
              <a:buChar char="•"/>
              <a:defRPr sz="1800" b="1"/>
            </a:pPr>
            <a:r>
              <a:rPr dirty="0"/>
              <a:t>Insertion Sort</a:t>
            </a:r>
            <a:endParaRPr sz="2800" dirty="0"/>
          </a:p>
          <a:p>
            <a:pPr marL="0" indent="0">
              <a:lnSpc>
                <a:spcPct val="107000"/>
              </a:lnSpc>
              <a:spcBef>
                <a:spcPts val="400"/>
              </a:spcBef>
              <a:buSzTx/>
              <a:buNone/>
              <a:defRPr sz="1800"/>
            </a:pPr>
            <a:r>
              <a:rPr dirty="0"/>
              <a:t>The data collection is virtually split into sorted and an unsorted part.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buSzTx/>
              <a:buNone/>
              <a:defRPr sz="1800"/>
            </a:pPr>
            <a:r>
              <a:rPr dirty="0"/>
              <a:t>Values from the unsorted part are picked and placed at the current position in the sorted part.</a:t>
            </a:r>
          </a:p>
        </p:txBody>
      </p:sp>
      <p:sp>
        <p:nvSpPr>
          <p:cNvPr id="14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150" name="Table 4"/>
          <p:cNvGraphicFramePr/>
          <p:nvPr>
            <p:extLst>
              <p:ext uri="{D42A27DB-BD31-4B8C-83A1-F6EECF244321}">
                <p14:modId xmlns:p14="http://schemas.microsoft.com/office/powerpoint/2010/main" val="3946465584"/>
              </p:ext>
            </p:extLst>
          </p:nvPr>
        </p:nvGraphicFramePr>
        <p:xfrm>
          <a:off x="669162" y="3246722"/>
          <a:ext cx="7805675" cy="6233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0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/>
                        <a:t>Best case 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/>
                        <a:t>Average case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/>
                        <a:t>Worst case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/>
                        <a:t>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1400" dirty="0"/>
                        <a:t>N</a:t>
                      </a:r>
                      <a:r>
                        <a:rPr lang="en-US" sz="1400" baseline="30000" dirty="0"/>
                        <a:t>2</a:t>
                      </a:r>
                      <a:endParaRPr sz="1400" dirty="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lang="en-IN" sz="1400" dirty="0"/>
                        <a:t>N</a:t>
                      </a:r>
                      <a:r>
                        <a:rPr lang="en-IN" sz="1400" baseline="30000" dirty="0"/>
                        <a:t>2</a:t>
                      </a:r>
                      <a:endParaRPr sz="1400" dirty="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1" name="Table 5"/>
          <p:cNvGraphicFramePr/>
          <p:nvPr/>
        </p:nvGraphicFramePr>
        <p:xfrm>
          <a:off x="573051" y="5733034"/>
          <a:ext cx="7997894" cy="6233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000"/>
                        <a:t>Best case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000"/>
                        <a:t>Average case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2000"/>
                        <a:t>Worst case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000"/>
                        <a:t>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defRPr sz="2000"/>
                      </a:pPr>
                      <a:r>
                        <a:t>N</a:t>
                      </a:r>
                      <a:r>
                        <a:rPr baseline="30000"/>
                        <a:t>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defRPr sz="2000"/>
                      </a:pPr>
                      <a:r>
                        <a:t>N</a:t>
                      </a:r>
                      <a:r>
                        <a:rPr baseline="30000"/>
                        <a:t>2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3"/>
          </a:xfrm>
          <a:prstGeom prst="rect">
            <a:avLst/>
          </a:prstGeom>
        </p:spPr>
        <p:txBody>
          <a:bodyPr/>
          <a:lstStyle>
            <a:lvl1pPr>
              <a:defRPr sz="3900" b="1" cap="small"/>
            </a:lvl1pPr>
          </a:lstStyle>
          <a:p>
            <a:r>
              <a:t>Implementation (Cont.)</a:t>
            </a:r>
          </a:p>
        </p:txBody>
      </p:sp>
      <p:sp>
        <p:nvSpPr>
          <p:cNvPr id="15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defRPr b="1"/>
            </a:pPr>
            <a:r>
              <a:t>Overall Algorithm</a:t>
            </a:r>
            <a:endParaRPr sz="2800"/>
          </a:p>
          <a:p>
            <a:pPr marL="342900" lvl="1" indent="-342900">
              <a:spcBef>
                <a:spcPts val="600"/>
              </a:spcBef>
              <a:defRPr b="1"/>
            </a:pPr>
            <a:endParaRPr sz="2800"/>
          </a:p>
          <a:p>
            <a:pPr marL="0" lvl="1" indent="0">
              <a:spcBef>
                <a:spcPts val="600"/>
              </a:spcBef>
              <a:buSzTx/>
              <a:buNone/>
              <a:defRPr b="1"/>
            </a:pPr>
            <a:endParaRPr sz="2800"/>
          </a:p>
          <a:p>
            <a:pPr marL="457200" lvl="1" indent="-457200">
              <a:spcBef>
                <a:spcPts val="400"/>
              </a:spcBef>
              <a:buChar char="•"/>
              <a:defRPr sz="1800" b="1"/>
            </a:pPr>
            <a:r>
              <a:t>Quick Sort</a:t>
            </a:r>
            <a:endParaRPr sz="2800"/>
          </a:p>
          <a:p>
            <a:pPr marL="0" indent="0">
              <a:lnSpc>
                <a:spcPct val="107000"/>
              </a:lnSpc>
              <a:spcBef>
                <a:spcPts val="400"/>
              </a:spcBef>
              <a:buSzTx/>
              <a:buNone/>
              <a:defRPr sz="1800"/>
            </a:pPr>
            <a:r>
              <a:t>Quick Sort is a Divide and Conquer algorithm.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buSzTx/>
              <a:buNone/>
              <a:defRPr sz="1800"/>
            </a:pPr>
            <a:r>
              <a:t>The Key process in Quick Sort is partition function.</a:t>
            </a:r>
          </a:p>
        </p:txBody>
      </p:sp>
      <p:sp>
        <p:nvSpPr>
          <p:cNvPr id="15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aphicFrame>
        <p:nvGraphicFramePr>
          <p:cNvPr id="158" name="Table 6"/>
          <p:cNvGraphicFramePr/>
          <p:nvPr/>
        </p:nvGraphicFramePr>
        <p:xfrm>
          <a:off x="571498" y="4267200"/>
          <a:ext cx="8001001" cy="6233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6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000"/>
                        <a:t>Best case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000"/>
                        <a:t>Average case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sz="2000"/>
                        <a:t>Worst case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000"/>
                        <a:t>NlogN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rPr sz="2000"/>
                        <a:t>NlogN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defRPr sz="2000"/>
                      </a:pPr>
                      <a:r>
                        <a:t>N</a:t>
                      </a:r>
                      <a:r>
                        <a:rPr baseline="30000"/>
                        <a:t>2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63" name="Rectangle"/>
          <p:cNvSpPr/>
          <p:nvPr/>
        </p:nvSpPr>
        <p:spPr>
          <a:xfrm>
            <a:off x="1320541" y="1050432"/>
            <a:ext cx="1270000" cy="45209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4" name="START"/>
          <p:cNvSpPr txBox="1"/>
          <p:nvPr/>
        </p:nvSpPr>
        <p:spPr>
          <a:xfrm>
            <a:off x="1622185" y="1109934"/>
            <a:ext cx="66671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START</a:t>
            </a:r>
          </a:p>
        </p:txBody>
      </p:sp>
      <p:sp>
        <p:nvSpPr>
          <p:cNvPr id="165" name="Line"/>
          <p:cNvSpPr/>
          <p:nvPr/>
        </p:nvSpPr>
        <p:spPr>
          <a:xfrm>
            <a:off x="1955541" y="1560486"/>
            <a:ext cx="1" cy="4774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6" name="Rectangle"/>
          <p:cNvSpPr/>
          <p:nvPr/>
        </p:nvSpPr>
        <p:spPr>
          <a:xfrm>
            <a:off x="1180841" y="2095940"/>
            <a:ext cx="1549400" cy="8711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7" name="Line"/>
          <p:cNvSpPr/>
          <p:nvPr/>
        </p:nvSpPr>
        <p:spPr>
          <a:xfrm>
            <a:off x="1955541" y="3066488"/>
            <a:ext cx="0" cy="4774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68" name="DECIDE THE ALGORITHM TO BE USED"/>
          <p:cNvSpPr txBox="1"/>
          <p:nvPr/>
        </p:nvSpPr>
        <p:spPr>
          <a:xfrm>
            <a:off x="1410774" y="2093589"/>
            <a:ext cx="1295401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DECIDE THE ALGORITHM TO BE USED</a:t>
            </a:r>
          </a:p>
        </p:txBody>
      </p:sp>
      <p:sp>
        <p:nvSpPr>
          <p:cNvPr id="169" name="Rectangle"/>
          <p:cNvSpPr/>
          <p:nvPr/>
        </p:nvSpPr>
        <p:spPr>
          <a:xfrm>
            <a:off x="984338" y="3581245"/>
            <a:ext cx="1942406" cy="138359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0" name="Line"/>
          <p:cNvSpPr/>
          <p:nvPr/>
        </p:nvSpPr>
        <p:spPr>
          <a:xfrm>
            <a:off x="1955541" y="5041888"/>
            <a:ext cx="0" cy="4774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1" name="SELECT ARRAY SIZE, MIN. VALUE, MAX. VALUE &amp; SPEED OF ANIMATION"/>
          <p:cNvSpPr txBox="1"/>
          <p:nvPr/>
        </p:nvSpPr>
        <p:spPr>
          <a:xfrm>
            <a:off x="990763" y="3661443"/>
            <a:ext cx="2029804" cy="120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SELECT ARRAY SIZE, MIN. VALUE, MAX. VALUE &amp; SPEED OF ANIMATION</a:t>
            </a:r>
          </a:p>
        </p:txBody>
      </p:sp>
      <p:sp>
        <p:nvSpPr>
          <p:cNvPr id="172" name="Rectangle"/>
          <p:cNvSpPr/>
          <p:nvPr/>
        </p:nvSpPr>
        <p:spPr>
          <a:xfrm>
            <a:off x="984338" y="5596427"/>
            <a:ext cx="1942406" cy="89188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3" name="Line"/>
          <p:cNvSpPr/>
          <p:nvPr/>
        </p:nvSpPr>
        <p:spPr>
          <a:xfrm>
            <a:off x="2974337" y="6138369"/>
            <a:ext cx="78511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4" name="UNSORTED ARRAY APPEAR"/>
          <p:cNvSpPr txBox="1"/>
          <p:nvPr/>
        </p:nvSpPr>
        <p:spPr>
          <a:xfrm>
            <a:off x="1018470" y="5729777"/>
            <a:ext cx="1874142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UNSORTED ARRAY APPEAR</a:t>
            </a:r>
          </a:p>
        </p:txBody>
      </p:sp>
      <p:sp>
        <p:nvSpPr>
          <p:cNvPr id="175" name="Rectangle"/>
          <p:cNvSpPr/>
          <p:nvPr/>
        </p:nvSpPr>
        <p:spPr>
          <a:xfrm>
            <a:off x="3807045" y="5624328"/>
            <a:ext cx="1554860" cy="83608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6" name="Line"/>
          <p:cNvSpPr/>
          <p:nvPr/>
        </p:nvSpPr>
        <p:spPr>
          <a:xfrm flipV="1">
            <a:off x="4584475" y="5041888"/>
            <a:ext cx="1" cy="4774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7" name="CLICK ON START"/>
          <p:cNvSpPr txBox="1"/>
          <p:nvPr/>
        </p:nvSpPr>
        <p:spPr>
          <a:xfrm>
            <a:off x="3993334" y="5753775"/>
            <a:ext cx="1182283" cy="577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700"/>
            </a:lvl1pPr>
          </a:lstStyle>
          <a:p>
            <a:r>
              <a:t>CLICK ON START</a:t>
            </a:r>
          </a:p>
        </p:txBody>
      </p:sp>
      <p:sp>
        <p:nvSpPr>
          <p:cNvPr id="178" name="Rectangle"/>
          <p:cNvSpPr/>
          <p:nvPr/>
        </p:nvSpPr>
        <p:spPr>
          <a:xfrm>
            <a:off x="3613272" y="3560064"/>
            <a:ext cx="1942406" cy="138359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9" name="ANIMATION OF SORTING START (BEGIN)"/>
          <p:cNvSpPr txBox="1"/>
          <p:nvPr/>
        </p:nvSpPr>
        <p:spPr>
          <a:xfrm>
            <a:off x="3568863" y="3784192"/>
            <a:ext cx="1967807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ANIMATION OF SORTING START (BEGIN)</a:t>
            </a:r>
          </a:p>
        </p:txBody>
      </p:sp>
      <p:sp>
        <p:nvSpPr>
          <p:cNvPr id="180" name="Rectangle"/>
          <p:cNvSpPr/>
          <p:nvPr/>
        </p:nvSpPr>
        <p:spPr>
          <a:xfrm>
            <a:off x="3581563" y="1495799"/>
            <a:ext cx="1942407" cy="138359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81" name="Line"/>
          <p:cNvSpPr/>
          <p:nvPr/>
        </p:nvSpPr>
        <p:spPr>
          <a:xfrm flipV="1">
            <a:off x="4552766" y="2977624"/>
            <a:ext cx="1" cy="4774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82" name="AT END, WE GOT SORTED ARRAY"/>
          <p:cNvSpPr txBox="1"/>
          <p:nvPr/>
        </p:nvSpPr>
        <p:spPr>
          <a:xfrm>
            <a:off x="3698508" y="1875004"/>
            <a:ext cx="1771934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AT END, WE GOT SORTED ARRAY</a:t>
            </a:r>
          </a:p>
        </p:txBody>
      </p:sp>
      <p:sp>
        <p:nvSpPr>
          <p:cNvPr id="183" name="Line"/>
          <p:cNvSpPr/>
          <p:nvPr/>
        </p:nvSpPr>
        <p:spPr>
          <a:xfrm>
            <a:off x="5590537" y="2154549"/>
            <a:ext cx="78511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84" name="Shape"/>
          <p:cNvSpPr/>
          <p:nvPr/>
        </p:nvSpPr>
        <p:spPr>
          <a:xfrm>
            <a:off x="6475475" y="1519549"/>
            <a:ext cx="1746534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85" name="TRY AGAIN"/>
          <p:cNvSpPr txBox="1"/>
          <p:nvPr/>
        </p:nvSpPr>
        <p:spPr>
          <a:xfrm>
            <a:off x="6713742" y="1988005"/>
            <a:ext cx="130002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/>
              <a:t>TRY AGAIN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>
            <a:off x="7348742" y="2863324"/>
            <a:ext cx="1" cy="4774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87" name="Rounded Rectangle"/>
          <p:cNvSpPr/>
          <p:nvPr/>
        </p:nvSpPr>
        <p:spPr>
          <a:xfrm>
            <a:off x="6713742" y="3499202"/>
            <a:ext cx="1270001" cy="1183989"/>
          </a:xfrm>
          <a:prstGeom prst="roundRect">
            <a:avLst>
              <a:gd name="adj" fmla="val 1609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88" name="END"/>
          <p:cNvSpPr txBox="1"/>
          <p:nvPr/>
        </p:nvSpPr>
        <p:spPr>
          <a:xfrm>
            <a:off x="7096758" y="3924652"/>
            <a:ext cx="548393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END</a:t>
            </a:r>
          </a:p>
        </p:txBody>
      </p:sp>
      <p:sp>
        <p:nvSpPr>
          <p:cNvPr id="190" name="Line"/>
          <p:cNvSpPr/>
          <p:nvPr/>
        </p:nvSpPr>
        <p:spPr>
          <a:xfrm flipH="1" flipV="1">
            <a:off x="2778885" y="2490914"/>
            <a:ext cx="409571" cy="927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91" name="Title 1"/>
          <p:cNvSpPr txBox="1">
            <a:spLocks noGrp="1"/>
          </p:cNvSpPr>
          <p:nvPr>
            <p:ph type="title"/>
          </p:nvPr>
        </p:nvSpPr>
        <p:spPr>
          <a:xfrm>
            <a:off x="321844" y="6638"/>
            <a:ext cx="8229601" cy="715963"/>
          </a:xfrm>
          <a:prstGeom prst="rect">
            <a:avLst/>
          </a:prstGeom>
        </p:spPr>
        <p:txBody>
          <a:bodyPr/>
          <a:lstStyle/>
          <a:p>
            <a:pPr>
              <a:defRPr b="1" cap="small"/>
            </a:pPr>
            <a:r>
              <a:rPr sz="3800" dirty="0"/>
              <a:t>Implementation </a:t>
            </a:r>
            <a:r>
              <a:rPr sz="1800" b="0" dirty="0">
                <a:latin typeface="Big Caslon Medium"/>
                <a:ea typeface="Big Caslon Medium"/>
                <a:cs typeface="Big Caslon Medium"/>
                <a:sym typeface="Big Caslon Medium"/>
              </a:rPr>
              <a:t>(FLOW-CHART)</a:t>
            </a:r>
            <a:endParaRPr sz="1300" b="0" dirty="0">
              <a:latin typeface="Big Caslon Medium"/>
              <a:ea typeface="Big Caslon Medium"/>
              <a:cs typeface="Big Caslon Medium"/>
              <a:sym typeface="Big Caslon Medium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185479-549E-4B79-92F2-45EA14271043}"/>
              </a:ext>
            </a:extLst>
          </p:cNvPr>
          <p:cNvCxnSpPr/>
          <p:nvPr/>
        </p:nvCxnSpPr>
        <p:spPr>
          <a:xfrm flipV="1">
            <a:off x="7348742" y="1008929"/>
            <a:ext cx="0" cy="49359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ABBC95-4028-4951-9C0E-B6F1F9D0E92B}"/>
              </a:ext>
            </a:extLst>
          </p:cNvPr>
          <p:cNvCxnSpPr>
            <a:cxnSpLocks/>
          </p:cNvCxnSpPr>
          <p:nvPr/>
        </p:nvCxnSpPr>
        <p:spPr>
          <a:xfrm flipH="1">
            <a:off x="3188456" y="1008929"/>
            <a:ext cx="4160286" cy="4150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52352C-F974-4D40-92C0-9248F7AC591D}"/>
              </a:ext>
            </a:extLst>
          </p:cNvPr>
          <p:cNvCxnSpPr>
            <a:stCxn id="190" idx="0"/>
          </p:cNvCxnSpPr>
          <p:nvPr/>
        </p:nvCxnSpPr>
        <p:spPr>
          <a:xfrm flipV="1">
            <a:off x="3188456" y="1050432"/>
            <a:ext cx="0" cy="144975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RY AGAIN">
            <a:extLst>
              <a:ext uri="{FF2B5EF4-FFF2-40B4-BE49-F238E27FC236}">
                <a16:creationId xmlns:a16="http://schemas.microsoft.com/office/drawing/2014/main" id="{BD2D87F4-CF97-4A01-B626-CC1E3E5CB567}"/>
              </a:ext>
            </a:extLst>
          </p:cNvPr>
          <p:cNvSpPr txBox="1"/>
          <p:nvPr/>
        </p:nvSpPr>
        <p:spPr>
          <a:xfrm>
            <a:off x="7462730" y="2814623"/>
            <a:ext cx="3936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NO</a:t>
            </a:r>
            <a:endParaRPr dirty="0"/>
          </a:p>
        </p:txBody>
      </p:sp>
      <p:sp>
        <p:nvSpPr>
          <p:cNvPr id="40" name="TRY AGAIN">
            <a:extLst>
              <a:ext uri="{FF2B5EF4-FFF2-40B4-BE49-F238E27FC236}">
                <a16:creationId xmlns:a16="http://schemas.microsoft.com/office/drawing/2014/main" id="{A1F82583-6ED4-4C3B-9D00-AF7A229FFB69}"/>
              </a:ext>
            </a:extLst>
          </p:cNvPr>
          <p:cNvSpPr txBox="1"/>
          <p:nvPr/>
        </p:nvSpPr>
        <p:spPr>
          <a:xfrm>
            <a:off x="7433876" y="1021992"/>
            <a:ext cx="42255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YES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cap="small"/>
            </a:lvl1pPr>
          </a:lstStyle>
          <a:p>
            <a:r>
              <a:t>Results and discussion</a:t>
            </a:r>
          </a:p>
        </p:txBody>
      </p:sp>
      <p:sp>
        <p:nvSpPr>
          <p:cNvPr id="19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00" name="TextBox 6"/>
          <p:cNvSpPr txBox="1"/>
          <p:nvPr/>
        </p:nvSpPr>
        <p:spPr>
          <a:xfrm>
            <a:off x="502919" y="5148290"/>
            <a:ext cx="3794762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Fig.: 2</a:t>
            </a:r>
          </a:p>
          <a:p>
            <a:r>
              <a:t>Generating random no. of blocks</a:t>
            </a:r>
          </a:p>
        </p:txBody>
      </p:sp>
      <p:sp>
        <p:nvSpPr>
          <p:cNvPr id="201" name="TextBox 7"/>
          <p:cNvSpPr txBox="1"/>
          <p:nvPr/>
        </p:nvSpPr>
        <p:spPr>
          <a:xfrm>
            <a:off x="5189219" y="5148288"/>
            <a:ext cx="307086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Fig.: 3</a:t>
            </a:r>
          </a:p>
          <a:p>
            <a:r>
              <a:t>Results after sorting is complete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142E8-6961-43A4-92FE-B87002301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75" y="1915011"/>
            <a:ext cx="4397738" cy="30674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C39910-5A12-43AB-A275-AC5A9DFEA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389" y="1915011"/>
            <a:ext cx="4397739" cy="30835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cap="small"/>
            </a:pPr>
            <a:r>
              <a:t>Conclusion and Future Scope </a:t>
            </a:r>
            <a:r>
              <a:rPr b="0" cap="none"/>
              <a:t> </a:t>
            </a:r>
          </a:p>
        </p:txBody>
      </p:sp>
      <p:sp>
        <p:nvSpPr>
          <p:cNvPr id="20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999488"/>
            <a:ext cx="8229600" cy="4126675"/>
          </a:xfrm>
          <a:prstGeom prst="rect">
            <a:avLst/>
          </a:prstGeom>
        </p:spPr>
        <p:txBody>
          <a:bodyPr/>
          <a:lstStyle/>
          <a:p>
            <a:r>
              <a:rPr lang="en-US" b="1" cap="small" dirty="0"/>
              <a:t>Conclusion </a:t>
            </a:r>
          </a:p>
          <a:p>
            <a:pPr marL="457200" lvl="1" indent="0">
              <a:buNone/>
            </a:pPr>
            <a:r>
              <a:rPr lang="en-US" dirty="0"/>
              <a:t>Arranges the elements according to the sorting technique chosen.</a:t>
            </a:r>
            <a:endParaRPr lang="en-US" sz="2400" dirty="0">
              <a:solidFill>
                <a:srgbClr val="FF0000"/>
              </a:solidFill>
            </a:endParaRPr>
          </a:p>
          <a:p>
            <a:pPr algn="just"/>
            <a:r>
              <a:rPr lang="en-US" b="1" cap="small" dirty="0"/>
              <a:t>Future Scope </a:t>
            </a:r>
          </a:p>
          <a:p>
            <a:pPr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800" dirty="0"/>
              <a:t>Sorting the elements right after the user enters the value of the element.</a:t>
            </a:r>
            <a:endParaRPr lang="en-US" sz="2400" dirty="0"/>
          </a:p>
        </p:txBody>
      </p:sp>
      <p:sp>
        <p:nvSpPr>
          <p:cNvPr id="20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Contribution</a:t>
            </a:r>
          </a:p>
        </p:txBody>
      </p:sp>
      <p:sp>
        <p:nvSpPr>
          <p:cNvPr id="21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14604" y="1642188"/>
            <a:ext cx="4114800" cy="4987212"/>
          </a:xfrm>
          <a:prstGeom prst="rect">
            <a:avLst/>
          </a:prstGeom>
        </p:spPr>
        <p:txBody>
          <a:bodyPr numCol="1"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en-US" b="1" dirty="0" err="1"/>
              <a:t>Div</a:t>
            </a:r>
            <a:r>
              <a:rPr lang="en-US" b="1" dirty="0"/>
              <a:t> N Batch N2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Roll No 40-GRNo- 12011121 –Kunal Patil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 Merging of PPT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Learning Tkinter Module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Roll No 41-GRNo- 12010845 –Mandar Patil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Learning Tkinter Module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Coding for design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Roll No 42-GRNo- 12011071 –Maruti Patil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chemeClr val="tx1"/>
                </a:solidFill>
              </a:rPr>
              <a:t>Learning Tkinter Module</a:t>
            </a:r>
          </a:p>
          <a:p>
            <a:pPr lvl="1">
              <a:spcBef>
                <a:spcPts val="1200"/>
              </a:spcBef>
            </a:pPr>
            <a:r>
              <a:rPr lang="en-US" sz="2900" dirty="0">
                <a:solidFill>
                  <a:schemeClr val="tx1"/>
                </a:solidFill>
              </a:rPr>
              <a:t>Coding for Quick Sort</a:t>
            </a:r>
          </a:p>
          <a:p>
            <a:pPr>
              <a:spcBef>
                <a:spcPts val="1200"/>
              </a:spcBef>
            </a:pP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09609C-41BC-4C6D-8D4A-94B6EFEC8448}"/>
              </a:ext>
            </a:extLst>
          </p:cNvPr>
          <p:cNvSpPr txBox="1">
            <a:spLocks/>
          </p:cNvSpPr>
          <p:nvPr/>
        </p:nvSpPr>
        <p:spPr>
          <a:xfrm>
            <a:off x="4814596" y="2118048"/>
            <a:ext cx="4114800" cy="450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numCol="1">
            <a:normAutofit fontScale="70000" lnSpcReduction="20000"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Roll No 43-GRNo- 12011336 –Niraj Patil</a:t>
            </a:r>
          </a:p>
          <a:p>
            <a:pPr lvl="1" hangingPunct="1">
              <a:spcBef>
                <a:spcPts val="1200"/>
              </a:spcBef>
            </a:pPr>
            <a:r>
              <a:rPr lang="en-US" sz="2900" dirty="0">
                <a:solidFill>
                  <a:schemeClr val="tx1"/>
                </a:solidFill>
              </a:rPr>
              <a:t>Merging of Report</a:t>
            </a:r>
          </a:p>
          <a:p>
            <a:pPr lvl="1" hangingPunct="1">
              <a:spcBef>
                <a:spcPts val="1200"/>
              </a:spcBef>
            </a:pPr>
            <a:r>
              <a:rPr lang="en-US" sz="2900" dirty="0">
                <a:solidFill>
                  <a:schemeClr val="tx1"/>
                </a:solidFill>
              </a:rPr>
              <a:t>Learning Tkinter Module</a:t>
            </a:r>
          </a:p>
          <a:p>
            <a:pPr hangingPunct="1"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Roll No 44-GRNo- 12010795 –Omkar Patil</a:t>
            </a:r>
          </a:p>
          <a:p>
            <a:pPr lvl="1" hangingPunct="1">
              <a:spcBef>
                <a:spcPts val="1200"/>
              </a:spcBef>
            </a:pPr>
            <a:r>
              <a:rPr lang="en-US" sz="2900" dirty="0">
                <a:solidFill>
                  <a:schemeClr val="tx1"/>
                </a:solidFill>
              </a:rPr>
              <a:t>Learning Tkinter Module</a:t>
            </a:r>
          </a:p>
          <a:p>
            <a:pPr lvl="1" hangingPunct="1">
              <a:spcBef>
                <a:spcPts val="1200"/>
              </a:spcBef>
            </a:pPr>
            <a:r>
              <a:rPr lang="en-US" sz="2900" dirty="0">
                <a:solidFill>
                  <a:schemeClr val="tx1"/>
                </a:solidFill>
              </a:rPr>
              <a:t>Coding for Bubble sort</a:t>
            </a:r>
          </a:p>
          <a:p>
            <a:pPr hangingPunct="1"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</a:rPr>
              <a:t>Roll No 45-GRNo- 12010088 –</a:t>
            </a:r>
            <a:r>
              <a:rPr lang="en-US" b="1" dirty="0" err="1">
                <a:solidFill>
                  <a:schemeClr val="tx1"/>
                </a:solidFill>
              </a:rPr>
              <a:t>Parth</a:t>
            </a:r>
            <a:r>
              <a:rPr lang="en-US" b="1" dirty="0">
                <a:solidFill>
                  <a:schemeClr val="tx1"/>
                </a:solidFill>
              </a:rPr>
              <a:t> Patil</a:t>
            </a:r>
          </a:p>
          <a:p>
            <a:pPr lvl="1" hangingPunct="1">
              <a:spcBef>
                <a:spcPts val="1200"/>
              </a:spcBef>
            </a:pPr>
            <a:r>
              <a:rPr lang="en-US" sz="2900" dirty="0">
                <a:solidFill>
                  <a:schemeClr val="tx1"/>
                </a:solidFill>
              </a:rPr>
              <a:t>Learning Tkinter Module</a:t>
            </a:r>
          </a:p>
          <a:p>
            <a:pPr lvl="1" hangingPunct="1">
              <a:spcBef>
                <a:spcPts val="1200"/>
              </a:spcBef>
            </a:pPr>
            <a:r>
              <a:rPr lang="en-US" sz="2900" dirty="0">
                <a:solidFill>
                  <a:schemeClr val="tx1"/>
                </a:solidFill>
              </a:rPr>
              <a:t>Coding for Insertion Sort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cap="small"/>
            </a:lvl1pPr>
          </a:lstStyle>
          <a:p>
            <a:r>
              <a:t>References</a:t>
            </a:r>
          </a:p>
        </p:txBody>
      </p:sp>
      <p:sp>
        <p:nvSpPr>
          <p:cNvPr id="2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905000"/>
            <a:ext cx="8490857" cy="4221163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400"/>
              </a:spcBef>
              <a:buFont typeface="+mj-lt"/>
              <a:buAutoNum type="arabicPeriod"/>
              <a:defRPr sz="2000" cap="small"/>
            </a:pPr>
            <a:r>
              <a:rPr u="sng" dirty="0">
                <a:solidFill>
                  <a:schemeClr val="tx1"/>
                </a:solidFill>
                <a:uFill>
                  <a:solidFill>
                    <a:srgbClr val="E2D700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https://www.geeksforgeeks.org/python-gui-tkinter/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  <a:defRPr sz="2000" cap="small"/>
            </a:pPr>
            <a:r>
              <a:rPr dirty="0">
                <a:solidFill>
                  <a:schemeClr val="tx1"/>
                </a:solidFill>
              </a:rPr>
              <a:t>code with </a:t>
            </a:r>
            <a:r>
              <a:rPr dirty="0" err="1">
                <a:solidFill>
                  <a:schemeClr val="tx1"/>
                </a:solidFill>
              </a:rPr>
              <a:t>harry’s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tkinter</a:t>
            </a:r>
            <a:r>
              <a:rPr dirty="0">
                <a:solidFill>
                  <a:schemeClr val="tx1"/>
                </a:solidFill>
              </a:rPr>
              <a:t> tutorial (</a:t>
            </a:r>
            <a:r>
              <a:rPr u="sng" dirty="0">
                <a:solidFill>
                  <a:schemeClr val="tx1"/>
                </a:solidFill>
                <a:uFill>
                  <a:solidFill>
                    <a:srgbClr val="E2D700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https://youtube.com/playlist?list=plu0w_9lii9ajlcqrcj4poeihkukf_otza</a:t>
            </a:r>
            <a:r>
              <a:rPr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  <a:defRPr sz="2000" cap="small"/>
            </a:pPr>
            <a:r>
              <a:rPr u="sng" dirty="0">
                <a:solidFill>
                  <a:schemeClr val="tx1"/>
                </a:solidFill>
                <a:uFill>
                  <a:solidFill>
                    <a:srgbClr val="E2D700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https://youtu.be/xglrx34kvj8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  <a:defRPr sz="2000" cap="small"/>
            </a:pPr>
            <a:r>
              <a:rPr u="sng" dirty="0">
                <a:solidFill>
                  <a:schemeClr val="tx1"/>
                </a:solidFill>
                <a:uFill>
                  <a:solidFill>
                    <a:srgbClr val="E2D700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https://www.geeksforgeeks.org/bubble-sort/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  <a:defRPr sz="2000" cap="small"/>
            </a:pPr>
            <a:r>
              <a:rPr u="sng" dirty="0">
                <a:solidFill>
                  <a:schemeClr val="tx1"/>
                </a:solidFill>
                <a:uFill>
                  <a:solidFill>
                    <a:srgbClr val="E2D700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https://www.geeksforgeeks.org/insertion-sort/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  <a:defRPr sz="2000" cap="small"/>
            </a:pPr>
            <a:r>
              <a:rPr u="sng" dirty="0">
                <a:solidFill>
                  <a:schemeClr val="tx1"/>
                </a:solidFill>
                <a:uFill>
                  <a:solidFill>
                    <a:srgbClr val="E2D700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https://www.geeksforgeeks.org/quick-sort/</a:t>
            </a:r>
          </a:p>
        </p:txBody>
      </p:sp>
      <p:sp>
        <p:nvSpPr>
          <p:cNvPr id="2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4"/>
          <p:cNvSpPr txBox="1"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86384">
              <a:defRPr sz="8256" b="1"/>
            </a:lvl1pPr>
          </a:lstStyle>
          <a:p>
            <a:r>
              <a:t>Thank You</a:t>
            </a:r>
          </a:p>
        </p:txBody>
      </p:sp>
      <p:sp>
        <p:nvSpPr>
          <p:cNvPr id="22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58674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OUTLINE</a:t>
            </a:r>
          </a:p>
        </p:txBody>
      </p:sp>
      <p:sp>
        <p:nvSpPr>
          <p:cNvPr id="9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133600" y="1371600"/>
            <a:ext cx="5410200" cy="4800600"/>
          </a:xfrm>
          <a:prstGeom prst="rect">
            <a:avLst/>
          </a:prstGeom>
        </p:spPr>
        <p:txBody>
          <a:bodyPr/>
          <a:lstStyle/>
          <a:p>
            <a:pPr>
              <a:defRPr b="1" cap="small"/>
            </a:pPr>
            <a:r>
              <a:t>Introduction </a:t>
            </a:r>
          </a:p>
          <a:p>
            <a:pPr>
              <a:defRPr b="1" cap="small"/>
            </a:pPr>
            <a:r>
              <a:t>problem statement</a:t>
            </a:r>
          </a:p>
          <a:p>
            <a:pPr>
              <a:defRPr b="1" cap="small"/>
            </a:pPr>
            <a:r>
              <a:t> objectives and aim </a:t>
            </a:r>
          </a:p>
          <a:p>
            <a:pPr>
              <a:defRPr b="1" cap="small"/>
            </a:pPr>
            <a:r>
              <a:t>Background </a:t>
            </a:r>
          </a:p>
          <a:p>
            <a:pPr>
              <a:defRPr b="1" cap="small"/>
            </a:pPr>
            <a:r>
              <a:t>Implementation</a:t>
            </a:r>
          </a:p>
          <a:p>
            <a:pPr>
              <a:defRPr b="1" cap="small"/>
            </a:pPr>
            <a:r>
              <a:t>Results and discussion </a:t>
            </a:r>
          </a:p>
          <a:p>
            <a:pPr>
              <a:defRPr b="1" cap="small"/>
            </a:pPr>
            <a:r>
              <a:t>Conclusion and Future Scope</a:t>
            </a:r>
          </a:p>
          <a:p>
            <a:pPr>
              <a:defRPr b="1" cap="small"/>
            </a:pPr>
            <a:r>
              <a:t>References</a:t>
            </a:r>
          </a:p>
        </p:txBody>
      </p:sp>
      <p:sp>
        <p:nvSpPr>
          <p:cNvPr id="9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cap="small"/>
            </a:lvl1pPr>
          </a:lstStyle>
          <a:p>
            <a:r>
              <a:t>Introduction </a:t>
            </a:r>
          </a:p>
        </p:txBody>
      </p:sp>
      <p:sp>
        <p:nvSpPr>
          <p:cNvPr id="10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378683"/>
          </a:xfrm>
          <a:prstGeom prst="rect">
            <a:avLst/>
          </a:prstGeom>
        </p:spPr>
        <p:txBody>
          <a:bodyPr/>
          <a:lstStyle/>
          <a:p>
            <a:pPr marL="342899" indent="-342899">
              <a:defRPr sz="2900"/>
            </a:pPr>
            <a:r>
              <a:rPr dirty="0"/>
              <a:t>A Sorting algorithm is an algorithm that puts elements of a list in a certain order. </a:t>
            </a:r>
          </a:p>
          <a:p>
            <a:pPr marL="342899" indent="-342899">
              <a:defRPr sz="2900"/>
            </a:pPr>
            <a:endParaRPr dirty="0"/>
          </a:p>
          <a:p>
            <a:pPr marL="342899" indent="-342899">
              <a:defRPr sz="2900"/>
            </a:pPr>
            <a:r>
              <a:rPr dirty="0"/>
              <a:t>The algorithms </a:t>
            </a:r>
            <a:r>
              <a:rPr lang="en-US" dirty="0"/>
              <a:t>we covered </a:t>
            </a:r>
            <a:r>
              <a:rPr dirty="0"/>
              <a:t>are: Bubble Sort, Insertion Sort, and Merge Sort </a:t>
            </a:r>
          </a:p>
          <a:p>
            <a:pPr marL="342899" indent="-342899">
              <a:defRPr sz="2900"/>
            </a:pPr>
            <a:endParaRPr dirty="0"/>
          </a:p>
          <a:p>
            <a:pPr marL="342899" indent="-342899">
              <a:defRPr sz="2900"/>
            </a:pPr>
            <a:r>
              <a:rPr dirty="0"/>
              <a:t>The GUI (Graphical User Interface) is implemented using Tkinter package in python.</a:t>
            </a:r>
          </a:p>
        </p:txBody>
      </p:sp>
      <p:sp>
        <p:nvSpPr>
          <p:cNvPr id="10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cap="small"/>
            </a:lvl1pPr>
          </a:lstStyle>
          <a:p>
            <a:r>
              <a:t>problem statement</a:t>
            </a:r>
          </a:p>
        </p:txBody>
      </p:sp>
      <p:sp>
        <p:nvSpPr>
          <p:cNvPr id="10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2743199"/>
            <a:ext cx="8229600" cy="1828802"/>
          </a:xfrm>
          <a:prstGeom prst="rect">
            <a:avLst/>
          </a:prstGeom>
        </p:spPr>
        <p:txBody>
          <a:bodyPr/>
          <a:lstStyle>
            <a:lvl1pPr marL="0" indent="0" algn="just">
              <a:buSzTx/>
              <a:buNone/>
            </a:lvl1pPr>
          </a:lstStyle>
          <a:p>
            <a:r>
              <a:t>To visualize different sorting techniques like insertion sort , bubble sort and quick sort for better understanding and interest of students.</a:t>
            </a:r>
          </a:p>
        </p:txBody>
      </p:sp>
      <p:sp>
        <p:nvSpPr>
          <p:cNvPr id="10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cap="small"/>
            </a:lvl1pPr>
          </a:lstStyle>
          <a:p>
            <a:r>
              <a:t>objectives and aim </a:t>
            </a:r>
          </a:p>
        </p:txBody>
      </p:sp>
      <p:sp>
        <p:nvSpPr>
          <p:cNvPr id="11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25908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8000"/>
              </a:lnSpc>
              <a:spcBef>
                <a:spcPts val="0"/>
              </a:spcBef>
              <a:buSzTx/>
              <a:buNone/>
              <a:defRPr sz="5200" b="1" cap="small"/>
            </a:pPr>
            <a:r>
              <a:t>objectives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Representing complex sorting process in graphical manner.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Analyzing execution of algorithms.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To increase the learning pace of students.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Providing a experimental approach.</a:t>
            </a:r>
          </a:p>
        </p:txBody>
      </p:sp>
      <p:sp>
        <p:nvSpPr>
          <p:cNvPr id="11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16" name="Title 1"/>
          <p:cNvSpPr txBox="1"/>
          <p:nvPr/>
        </p:nvSpPr>
        <p:spPr>
          <a:xfrm>
            <a:off x="579119" y="3886200"/>
            <a:ext cx="8138162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defRPr sz="4400" b="1" cap="small"/>
            </a:lvl1pPr>
          </a:lstStyle>
          <a:p>
            <a:r>
              <a:t>aim </a:t>
            </a:r>
          </a:p>
        </p:txBody>
      </p:sp>
      <p:sp>
        <p:nvSpPr>
          <p:cNvPr id="117" name="Content Placeholder 2"/>
          <p:cNvSpPr txBox="1"/>
          <p:nvPr/>
        </p:nvSpPr>
        <p:spPr>
          <a:xfrm>
            <a:off x="655319" y="5029200"/>
            <a:ext cx="8138162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lvl1pPr>
          </a:lstStyle>
          <a:p>
            <a:r>
              <a:rPr sz="2800" dirty="0"/>
              <a:t>Providing visualized execution of sorting algorithms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3"/>
          </a:xfrm>
          <a:prstGeom prst="rect">
            <a:avLst/>
          </a:prstGeom>
        </p:spPr>
        <p:txBody>
          <a:bodyPr/>
          <a:lstStyle>
            <a:lvl1pPr>
              <a:defRPr b="1" cap="small"/>
            </a:lvl1pPr>
          </a:lstStyle>
          <a:p>
            <a:r>
              <a:t>background</a:t>
            </a:r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219199"/>
            <a:ext cx="8229600" cy="53641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defRPr sz="2000" b="1"/>
            </a:pPr>
            <a:r>
              <a:t>Running on normal OUTPUT/TERMINAL Screen</a:t>
            </a:r>
            <a:endParaRPr sz="290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Shows only end result	</a:t>
            </a:r>
            <a:endParaRPr sz="250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Can't see the steps	</a:t>
            </a:r>
            <a:endParaRPr sz="250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000"/>
            </a:pPr>
            <a:r>
              <a:t>Difficult to understand</a:t>
            </a:r>
            <a:r>
              <a:rPr sz="2500"/>
              <a:t>		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000" b="1"/>
            </a:pPr>
            <a:r>
              <a:t>Solution</a:t>
            </a:r>
            <a:r>
              <a:rPr b="0"/>
              <a:t>:</a:t>
            </a:r>
            <a:r>
              <a:rPr sz="2200" b="0"/>
              <a:t>	</a:t>
            </a:r>
            <a:endParaRPr sz="2200"/>
          </a:p>
          <a:p>
            <a:pPr marL="1600200" lvl="3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t>Showing each step	</a:t>
            </a:r>
            <a:endParaRPr sz="1800"/>
          </a:p>
          <a:p>
            <a:pPr marL="1600200" lvl="3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t>Using Animation	</a:t>
            </a:r>
            <a:endParaRPr sz="1800"/>
          </a:p>
          <a:p>
            <a:pPr marL="1600200" lvl="3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t>Delay between each step</a:t>
            </a:r>
            <a:endParaRPr sz="1800"/>
          </a:p>
          <a:p>
            <a:pPr>
              <a:lnSpc>
                <a:spcPct val="90000"/>
              </a:lnSpc>
              <a:spcBef>
                <a:spcPts val="600"/>
              </a:spcBef>
              <a:defRPr sz="2000" b="1"/>
            </a:pPr>
            <a:r>
              <a:t>Animated videos</a:t>
            </a:r>
            <a:r>
              <a:rPr sz="2900" b="0"/>
              <a:t>	</a:t>
            </a:r>
            <a:endParaRPr sz="290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Takes lots of effort	</a:t>
            </a:r>
            <a:endParaRPr sz="250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Made for fixed array	</a:t>
            </a:r>
            <a:endParaRPr sz="250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000"/>
            </a:pPr>
            <a:r>
              <a:t>Can't experiment</a:t>
            </a:r>
            <a:r>
              <a:rPr sz="2500"/>
              <a:t>		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000" b="1"/>
            </a:pPr>
            <a:r>
              <a:t>Solution</a:t>
            </a:r>
            <a:r>
              <a:rPr b="0"/>
              <a:t>:</a:t>
            </a:r>
            <a:r>
              <a:rPr sz="2200" b="0"/>
              <a:t>	</a:t>
            </a:r>
            <a:endParaRPr sz="2200"/>
          </a:p>
          <a:p>
            <a:pPr marL="1600200" lvl="3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t>Auto-changing animation for different arrays</a:t>
            </a:r>
          </a:p>
        </p:txBody>
      </p:sp>
      <p:sp>
        <p:nvSpPr>
          <p:cNvPr id="12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cap="small"/>
            </a:lvl1pPr>
          </a:lstStyle>
          <a:p>
            <a:r>
              <a:t>Implementation</a:t>
            </a:r>
          </a:p>
        </p:txBody>
      </p:sp>
      <p:sp>
        <p:nvSpPr>
          <p:cNvPr id="12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lnSpc>
                <a:spcPct val="80000"/>
              </a:lnSpc>
              <a:spcBef>
                <a:spcPts val="600"/>
              </a:spcBef>
              <a:defRPr sz="2592" b="1"/>
            </a:pPr>
            <a:r>
              <a:rPr dirty="0"/>
              <a:t>Category of the project </a:t>
            </a:r>
          </a:p>
          <a:p>
            <a:pPr marL="713231" lvl="1" indent="-274320" defTabSz="877823">
              <a:lnSpc>
                <a:spcPct val="80000"/>
              </a:lnSpc>
              <a:spcBef>
                <a:spcPts val="400"/>
              </a:spcBef>
              <a:defRPr sz="1919"/>
            </a:pPr>
            <a:r>
              <a:rPr dirty="0"/>
              <a:t>GUI application</a:t>
            </a:r>
            <a:endParaRPr sz="2208" dirty="0"/>
          </a:p>
          <a:p>
            <a:pPr marL="329184" indent="-329184" defTabSz="877823">
              <a:lnSpc>
                <a:spcPct val="80000"/>
              </a:lnSpc>
              <a:spcBef>
                <a:spcPts val="600"/>
              </a:spcBef>
              <a:defRPr sz="2592" b="1"/>
            </a:pPr>
            <a:r>
              <a:rPr dirty="0"/>
              <a:t>Tools / Platform</a:t>
            </a:r>
          </a:p>
          <a:p>
            <a:pPr marL="713231" lvl="1" indent="-274320" defTabSz="877823">
              <a:lnSpc>
                <a:spcPct val="80000"/>
              </a:lnSpc>
              <a:spcBef>
                <a:spcPts val="500"/>
              </a:spcBef>
              <a:defRPr sz="2208"/>
            </a:pPr>
            <a:r>
              <a:rPr dirty="0"/>
              <a:t>Python</a:t>
            </a:r>
          </a:p>
          <a:p>
            <a:pPr marL="713231" lvl="1" indent="-274320" defTabSz="877823">
              <a:lnSpc>
                <a:spcPct val="80000"/>
              </a:lnSpc>
              <a:spcBef>
                <a:spcPts val="500"/>
              </a:spcBef>
              <a:defRPr sz="2208"/>
            </a:pPr>
            <a:r>
              <a:rPr dirty="0" err="1"/>
              <a:t>Pycharm</a:t>
            </a:r>
            <a:endParaRPr dirty="0"/>
          </a:p>
          <a:p>
            <a:pPr marL="713231" lvl="1" indent="-274320" defTabSz="877823">
              <a:lnSpc>
                <a:spcPct val="80000"/>
              </a:lnSpc>
              <a:spcBef>
                <a:spcPts val="500"/>
              </a:spcBef>
              <a:defRPr sz="2208"/>
            </a:pPr>
            <a:r>
              <a:rPr dirty="0"/>
              <a:t>Tkinter</a:t>
            </a:r>
          </a:p>
          <a:p>
            <a:pPr marL="329184" indent="-329184" defTabSz="877823">
              <a:lnSpc>
                <a:spcPct val="80000"/>
              </a:lnSpc>
              <a:spcBef>
                <a:spcPts val="600"/>
              </a:spcBef>
              <a:defRPr sz="2592" b="1"/>
            </a:pPr>
            <a:r>
              <a:rPr dirty="0"/>
              <a:t>Front end-Backend Software Requirement</a:t>
            </a:r>
          </a:p>
          <a:p>
            <a:pPr marL="713231" lvl="1" indent="-274320" defTabSz="877823">
              <a:lnSpc>
                <a:spcPct val="80000"/>
              </a:lnSpc>
              <a:spcBef>
                <a:spcPts val="500"/>
              </a:spcBef>
              <a:defRPr sz="2208"/>
            </a:pPr>
            <a:r>
              <a:rPr dirty="0"/>
              <a:t>64 bit version of Microsoft windows</a:t>
            </a:r>
          </a:p>
          <a:p>
            <a:pPr marL="713231" lvl="1" indent="-274320" defTabSz="877823">
              <a:lnSpc>
                <a:spcPct val="80000"/>
              </a:lnSpc>
              <a:spcBef>
                <a:spcPts val="500"/>
              </a:spcBef>
              <a:defRPr sz="2208"/>
            </a:pPr>
            <a:r>
              <a:rPr dirty="0"/>
              <a:t>Min. 4 GB RAM</a:t>
            </a:r>
          </a:p>
          <a:p>
            <a:pPr marL="713231" lvl="1" indent="-274320" defTabSz="877823">
              <a:lnSpc>
                <a:spcPct val="80000"/>
              </a:lnSpc>
              <a:spcBef>
                <a:spcPts val="500"/>
              </a:spcBef>
              <a:defRPr sz="2208"/>
            </a:pPr>
            <a:r>
              <a:rPr dirty="0"/>
              <a:t>1.5 GB Hard Disk</a:t>
            </a:r>
          </a:p>
          <a:p>
            <a:pPr marL="713231" lvl="1" indent="-274320" defTabSz="877823">
              <a:lnSpc>
                <a:spcPct val="80000"/>
              </a:lnSpc>
              <a:spcBef>
                <a:spcPts val="500"/>
              </a:spcBef>
              <a:defRPr sz="2208"/>
            </a:pPr>
            <a:r>
              <a:rPr dirty="0"/>
              <a:t>1024x768 min. screen resolution</a:t>
            </a:r>
          </a:p>
          <a:p>
            <a:pPr marL="713231" lvl="1" indent="-274320" defTabSz="877823">
              <a:lnSpc>
                <a:spcPct val="80000"/>
              </a:lnSpc>
              <a:spcBef>
                <a:spcPts val="500"/>
              </a:spcBef>
              <a:defRPr sz="2208"/>
            </a:pPr>
            <a:r>
              <a:rPr dirty="0"/>
              <a:t>Latest Python version</a:t>
            </a:r>
          </a:p>
        </p:txBody>
      </p:sp>
      <p:sp>
        <p:nvSpPr>
          <p:cNvPr id="12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cap="small"/>
            </a:lvl1pPr>
          </a:lstStyle>
          <a:p>
            <a:r>
              <a:rPr dirty="0"/>
              <a:t>Implementation (Cont.)</a:t>
            </a:r>
          </a:p>
        </p:txBody>
      </p:sp>
      <p:sp>
        <p:nvSpPr>
          <p:cNvPr id="13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/>
            </a:pPr>
            <a:r>
              <a:rPr dirty="0"/>
              <a:t>Modules / Features</a:t>
            </a:r>
            <a:endParaRPr lang="en-US" dirty="0"/>
          </a:p>
          <a:p>
            <a:pPr fontAlgn="base">
              <a:buFont typeface="+mj-lt"/>
              <a:buAutoNum type="arabicPeriod"/>
            </a:pPr>
            <a:r>
              <a:rPr lang="en-US" sz="2600" dirty="0">
                <a:solidFill>
                  <a:srgbClr val="273239"/>
                </a:solidFill>
              </a:rPr>
              <a:t>A list of random values within a specified range is generated as bars.</a:t>
            </a:r>
          </a:p>
          <a:p>
            <a:pPr fontAlgn="base">
              <a:buFont typeface="+mj-lt"/>
              <a:buAutoNum type="arabicPeriod"/>
            </a:pPr>
            <a:r>
              <a:rPr lang="en-US" sz="2600" dirty="0">
                <a:solidFill>
                  <a:srgbClr val="273239"/>
                </a:solidFill>
              </a:rPr>
              <a:t>Different colors (red and green) are used to show the sorting process.</a:t>
            </a:r>
          </a:p>
          <a:p>
            <a:pPr fontAlgn="base">
              <a:buFont typeface="+mj-lt"/>
              <a:buAutoNum type="arabicPeriod"/>
            </a:pPr>
            <a:r>
              <a:rPr lang="en-US" sz="2600" dirty="0">
                <a:solidFill>
                  <a:srgbClr val="273239"/>
                </a:solidFill>
              </a:rPr>
              <a:t>A suitable “Speed” range bar is created for the ease of the user to visualize.</a:t>
            </a:r>
          </a:p>
          <a:p>
            <a:pPr fontAlgn="base">
              <a:buFont typeface="+mj-lt"/>
              <a:buAutoNum type="arabicPeriod"/>
            </a:pPr>
            <a:r>
              <a:rPr lang="en-US" sz="2600" dirty="0">
                <a:solidFill>
                  <a:srgbClr val="273239"/>
                </a:solidFill>
              </a:rPr>
              <a:t>“Generate” and “Start” buttons are created separately for the creation of data bars and initiation of the sorting process.</a:t>
            </a:r>
          </a:p>
          <a:p>
            <a:pPr marL="457200" lvl="1" indent="0">
              <a:buNone/>
              <a:defRPr b="1"/>
            </a:pPr>
            <a:endParaRPr dirty="0"/>
          </a:p>
        </p:txBody>
      </p:sp>
      <p:sp>
        <p:nvSpPr>
          <p:cNvPr id="13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1298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95527">
              <a:defRPr sz="3393" b="1" cap="small"/>
            </a:lvl1pPr>
          </a:lstStyle>
          <a:p>
            <a:r>
              <a:t>Implementation (Cont.)</a:t>
            </a:r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787624"/>
            <a:ext cx="8229600" cy="5338541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defRPr b="1"/>
            </a:pPr>
            <a:r>
              <a:rPr dirty="0"/>
              <a:t>System Architecture</a:t>
            </a:r>
          </a:p>
        </p:txBody>
      </p:sp>
      <p:sp>
        <p:nvSpPr>
          <p:cNvPr id="1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43" name="TextBox 23"/>
          <p:cNvSpPr txBox="1"/>
          <p:nvPr/>
        </p:nvSpPr>
        <p:spPr>
          <a:xfrm>
            <a:off x="2636521" y="6375163"/>
            <a:ext cx="425195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Fig.: 1  Visualization of Sorting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D3585-0F28-4C60-854B-69B525BB3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85" y="1321933"/>
            <a:ext cx="7325030" cy="5092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80A9E3-BD14-45A4-A8EE-566C86D1E115}"/>
              </a:ext>
            </a:extLst>
          </p:cNvPr>
          <p:cNvCxnSpPr/>
          <p:nvPr/>
        </p:nvCxnSpPr>
        <p:spPr>
          <a:xfrm>
            <a:off x="6126480" y="1699260"/>
            <a:ext cx="3581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E27D35-AE80-4862-AF09-EA98CB8EC1ED}"/>
              </a:ext>
            </a:extLst>
          </p:cNvPr>
          <p:cNvCxnSpPr/>
          <p:nvPr/>
        </p:nvCxnSpPr>
        <p:spPr>
          <a:xfrm>
            <a:off x="6324600" y="2057400"/>
            <a:ext cx="38862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0B54B0-6D77-40E3-8326-450BA8921041}"/>
              </a:ext>
            </a:extLst>
          </p:cNvPr>
          <p:cNvCxnSpPr/>
          <p:nvPr/>
        </p:nvCxnSpPr>
        <p:spPr>
          <a:xfrm>
            <a:off x="7040880" y="2827020"/>
            <a:ext cx="25146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09E5BB-B438-47AD-B412-55558486D3F0}"/>
              </a:ext>
            </a:extLst>
          </p:cNvPr>
          <p:cNvCxnSpPr/>
          <p:nvPr/>
        </p:nvCxnSpPr>
        <p:spPr>
          <a:xfrm flipH="1">
            <a:off x="2461260" y="2423160"/>
            <a:ext cx="50292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0E7C32-1C37-4250-9A64-268083AE4FD4}"/>
              </a:ext>
            </a:extLst>
          </p:cNvPr>
          <p:cNvCxnSpPr/>
          <p:nvPr/>
        </p:nvCxnSpPr>
        <p:spPr>
          <a:xfrm flipH="1">
            <a:off x="2461260" y="2827020"/>
            <a:ext cx="31242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35DBD1-49AF-4365-ADC2-CEEF0E423055}"/>
              </a:ext>
            </a:extLst>
          </p:cNvPr>
          <p:cNvCxnSpPr/>
          <p:nvPr/>
        </p:nvCxnSpPr>
        <p:spPr>
          <a:xfrm>
            <a:off x="2034540" y="3192780"/>
            <a:ext cx="373380" cy="23622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7F44D-23D1-4573-A4B2-47A1A5C04B9F}"/>
              </a:ext>
            </a:extLst>
          </p:cNvPr>
          <p:cNvCxnSpPr/>
          <p:nvPr/>
        </p:nvCxnSpPr>
        <p:spPr>
          <a:xfrm>
            <a:off x="5890260" y="3192780"/>
            <a:ext cx="41529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355F8B-649D-4773-A495-1CA4A8787A8E}"/>
              </a:ext>
            </a:extLst>
          </p:cNvPr>
          <p:cNvSpPr txBox="1"/>
          <p:nvPr/>
        </p:nvSpPr>
        <p:spPr>
          <a:xfrm>
            <a:off x="203200" y="3192780"/>
            <a:ext cx="5027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GUI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79940F-0E59-4344-A7A9-BFBD3E8E781F}"/>
              </a:ext>
            </a:extLst>
          </p:cNvPr>
          <p:cNvCxnSpPr/>
          <p:nvPr/>
        </p:nvCxnSpPr>
        <p:spPr>
          <a:xfrm flipH="1">
            <a:off x="705900" y="2992582"/>
            <a:ext cx="394085" cy="200198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805</Words>
  <Application>Microsoft Office PowerPoint</Application>
  <PresentationFormat>On-screen Show (4:3)</PresentationFormat>
  <Paragraphs>190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Big Caslon Medium</vt:lpstr>
      <vt:lpstr>Calibri</vt:lpstr>
      <vt:lpstr>Times New Roman</vt:lpstr>
      <vt:lpstr>Office Theme</vt:lpstr>
      <vt:lpstr>Visualization of Sorting Algorithms</vt:lpstr>
      <vt:lpstr>OUTLINE</vt:lpstr>
      <vt:lpstr>Introduction </vt:lpstr>
      <vt:lpstr>problem statement</vt:lpstr>
      <vt:lpstr>objectives and aim </vt:lpstr>
      <vt:lpstr>background</vt:lpstr>
      <vt:lpstr>Implementation</vt:lpstr>
      <vt:lpstr>Implementation (Cont.)</vt:lpstr>
      <vt:lpstr>Implementation (Cont.)</vt:lpstr>
      <vt:lpstr>Implementation (Cont.)</vt:lpstr>
      <vt:lpstr>Implementation (Cont.)</vt:lpstr>
      <vt:lpstr>Implementation (FLOW-CHART)</vt:lpstr>
      <vt:lpstr>Results and discussion</vt:lpstr>
      <vt:lpstr>Conclusion and Future Scope  </vt:lpstr>
      <vt:lpstr>Contribution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Sorting Algorithms</dc:title>
  <dc:creator>Mandar</dc:creator>
  <cp:lastModifiedBy>Mandar Patil</cp:lastModifiedBy>
  <cp:revision>9</cp:revision>
  <dcterms:modified xsi:type="dcterms:W3CDTF">2021-07-18T16:35:12Z</dcterms:modified>
</cp:coreProperties>
</file>