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4" r:id="rId5"/>
    <p:sldId id="256" r:id="rId6"/>
    <p:sldId id="279" r:id="rId7"/>
    <p:sldId id="280" r:id="rId8"/>
    <p:sldId id="281" r:id="rId9"/>
    <p:sldId id="282" r:id="rId10"/>
    <p:sldId id="283" r:id="rId11"/>
    <p:sldId id="259" r:id="rId12"/>
    <p:sldId id="258" r:id="rId13"/>
    <p:sldId id="286" r:id="rId14"/>
    <p:sldId id="260" r:id="rId15"/>
    <p:sldId id="287" r:id="rId16"/>
    <p:sldId id="261" r:id="rId17"/>
    <p:sldId id="262" r:id="rId18"/>
    <p:sldId id="263" r:id="rId19"/>
    <p:sldId id="266" r:id="rId20"/>
    <p:sldId id="265" r:id="rId21"/>
    <p:sldId id="264" r:id="rId22"/>
    <p:sldId id="267" r:id="rId23"/>
    <p:sldId id="268" r:id="rId24"/>
    <p:sldId id="269" r:id="rId25"/>
    <p:sldId id="270" r:id="rId26"/>
    <p:sldId id="271" r:id="rId27"/>
    <p:sldId id="27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itha Mary A C" userId="S::akshithamary.ac2021@vitstudent.ac.in::f8f859f6-1923-4ff2-a0a0-30e34d497bf3" providerId="AD" clId="Web-{3E7CB82B-129D-4795-BA1D-A67C256966F9}"/>
    <pc:docChg chg="modSld">
      <pc:chgData name="Akshitha Mary A C" userId="S::akshithamary.ac2021@vitstudent.ac.in::f8f859f6-1923-4ff2-a0a0-30e34d497bf3" providerId="AD" clId="Web-{3E7CB82B-129D-4795-BA1D-A67C256966F9}" dt="2024-01-18T06:53:42.633" v="0" actId="1076"/>
      <pc:docMkLst>
        <pc:docMk/>
      </pc:docMkLst>
      <pc:sldChg chg="modSp">
        <pc:chgData name="Akshitha Mary A C" userId="S::akshithamary.ac2021@vitstudent.ac.in::f8f859f6-1923-4ff2-a0a0-30e34d497bf3" providerId="AD" clId="Web-{3E7CB82B-129D-4795-BA1D-A67C256966F9}" dt="2024-01-18T06:53:42.633" v="0" actId="1076"/>
        <pc:sldMkLst>
          <pc:docMk/>
          <pc:sldMk cId="2812104795" sldId="284"/>
        </pc:sldMkLst>
        <pc:picChg chg="mod">
          <ac:chgData name="Akshitha Mary A C" userId="S::akshithamary.ac2021@vitstudent.ac.in::f8f859f6-1923-4ff2-a0a0-30e34d497bf3" providerId="AD" clId="Web-{3E7CB82B-129D-4795-BA1D-A67C256966F9}" dt="2024-01-18T06:53:42.633" v="0" actId="1076"/>
          <ac:picMkLst>
            <pc:docMk/>
            <pc:sldMk cId="2812104795" sldId="284"/>
            <ac:picMk id="6146" creationId="{00000000-0000-0000-0000-000000000000}"/>
          </ac:picMkLst>
        </pc:picChg>
      </pc:sldChg>
    </pc:docChg>
  </pc:docChgLst>
  <pc:docChgLst>
    <pc:chgData name="Alfred Dharmaraj Aravindraj" userId="S::alfred.aravindraj2021@vitstudent.ac.in::8ae51ee7-47da-4d24-9397-e1e2b0a287f7" providerId="AD" clId="Web-{E14AF3D7-1C3C-45F0-90DB-F8154ED0D0F7}"/>
    <pc:docChg chg="modSld">
      <pc:chgData name="Alfred Dharmaraj Aravindraj" userId="S::alfred.aravindraj2021@vitstudent.ac.in::8ae51ee7-47da-4d24-9397-e1e2b0a287f7" providerId="AD" clId="Web-{E14AF3D7-1C3C-45F0-90DB-F8154ED0D0F7}" dt="2024-01-18T07:30:59.342" v="6" actId="1076"/>
      <pc:docMkLst>
        <pc:docMk/>
      </pc:docMkLst>
      <pc:sldChg chg="addSp modSp">
        <pc:chgData name="Alfred Dharmaraj Aravindraj" userId="S::alfred.aravindraj2021@vitstudent.ac.in::8ae51ee7-47da-4d24-9397-e1e2b0a287f7" providerId="AD" clId="Web-{E14AF3D7-1C3C-45F0-90DB-F8154ED0D0F7}" dt="2024-01-18T07:30:59.342" v="6" actId="1076"/>
        <pc:sldMkLst>
          <pc:docMk/>
          <pc:sldMk cId="344920582" sldId="282"/>
        </pc:sldMkLst>
        <pc:spChg chg="add mod">
          <ac:chgData name="Alfred Dharmaraj Aravindraj" userId="S::alfred.aravindraj2021@vitstudent.ac.in::8ae51ee7-47da-4d24-9397-e1e2b0a287f7" providerId="AD" clId="Web-{E14AF3D7-1C3C-45F0-90DB-F8154ED0D0F7}" dt="2024-01-18T07:27:04.745" v="3"/>
          <ac:spMkLst>
            <pc:docMk/>
            <pc:sldMk cId="344920582" sldId="282"/>
            <ac:spMk id="3" creationId="{5321A02A-A2E3-A257-6DF8-A19B1E8DF081}"/>
          </ac:spMkLst>
        </pc:spChg>
        <pc:spChg chg="add mod">
          <ac:chgData name="Alfred Dharmaraj Aravindraj" userId="S::alfred.aravindraj2021@vitstudent.ac.in::8ae51ee7-47da-4d24-9397-e1e2b0a287f7" providerId="AD" clId="Web-{E14AF3D7-1C3C-45F0-90DB-F8154ED0D0F7}" dt="2024-01-18T07:27:09.027" v="5"/>
          <ac:spMkLst>
            <pc:docMk/>
            <pc:sldMk cId="344920582" sldId="282"/>
            <ac:spMk id="4" creationId="{D9B729B0-5789-23F3-6AEF-8B7FE8AD92E2}"/>
          </ac:spMkLst>
        </pc:spChg>
        <pc:picChg chg="mod">
          <ac:chgData name="Alfred Dharmaraj Aravindraj" userId="S::alfred.aravindraj2021@vitstudent.ac.in::8ae51ee7-47da-4d24-9397-e1e2b0a287f7" providerId="AD" clId="Web-{E14AF3D7-1C3C-45F0-90DB-F8154ED0D0F7}" dt="2024-01-18T07:30:59.342" v="6" actId="1076"/>
          <ac:picMkLst>
            <pc:docMk/>
            <pc:sldMk cId="344920582" sldId="282"/>
            <ac:picMk id="4098" creationId="{00000000-0000-0000-0000-000000000000}"/>
          </ac:picMkLst>
        </pc:picChg>
      </pc:sldChg>
    </pc:docChg>
  </pc:docChgLst>
  <pc:docChgLst>
    <pc:chgData name="Sajith Prabhath S" userId="S::sajithprabhath.s2021@vitstudent.ac.in::f2f0ff94-4f9d-493d-a9e7-56f6a3a9688e" providerId="AD" clId="Web-{C1E196F1-3981-4956-8803-144361909D36}"/>
    <pc:docChg chg="modSld">
      <pc:chgData name="Sajith Prabhath S" userId="S::sajithprabhath.s2021@vitstudent.ac.in::f2f0ff94-4f9d-493d-a9e7-56f6a3a9688e" providerId="AD" clId="Web-{C1E196F1-3981-4956-8803-144361909D36}" dt="2024-01-18T06:44:07.578" v="5" actId="20577"/>
      <pc:docMkLst>
        <pc:docMk/>
      </pc:docMkLst>
      <pc:sldChg chg="modSp">
        <pc:chgData name="Sajith Prabhath S" userId="S::sajithprabhath.s2021@vitstudent.ac.in::f2f0ff94-4f9d-493d-a9e7-56f6a3a9688e" providerId="AD" clId="Web-{C1E196F1-3981-4956-8803-144361909D36}" dt="2024-01-18T06:44:07.578" v="5" actId="20577"/>
        <pc:sldMkLst>
          <pc:docMk/>
          <pc:sldMk cId="3699708664" sldId="262"/>
        </pc:sldMkLst>
        <pc:spChg chg="mod">
          <ac:chgData name="Sajith Prabhath S" userId="S::sajithprabhath.s2021@vitstudent.ac.in::f2f0ff94-4f9d-493d-a9e7-56f6a3a9688e" providerId="AD" clId="Web-{C1E196F1-3981-4956-8803-144361909D36}" dt="2024-01-18T06:44:07.578" v="5" actId="20577"/>
          <ac:spMkLst>
            <pc:docMk/>
            <pc:sldMk cId="3699708664" sldId="262"/>
            <ac:spMk id="3" creationId="{00000000-0000-0000-0000-000000000000}"/>
          </ac:spMkLst>
        </pc:spChg>
      </pc:sldChg>
      <pc:sldChg chg="modSp">
        <pc:chgData name="Sajith Prabhath S" userId="S::sajithprabhath.s2021@vitstudent.ac.in::f2f0ff94-4f9d-493d-a9e7-56f6a3a9688e" providerId="AD" clId="Web-{C1E196F1-3981-4956-8803-144361909D36}" dt="2024-01-18T06:36:56.787" v="0" actId="1076"/>
        <pc:sldMkLst>
          <pc:docMk/>
          <pc:sldMk cId="1730063926" sldId="280"/>
        </pc:sldMkLst>
        <pc:picChg chg="mod">
          <ac:chgData name="Sajith Prabhath S" userId="S::sajithprabhath.s2021@vitstudent.ac.in::f2f0ff94-4f9d-493d-a9e7-56f6a3a9688e" providerId="AD" clId="Web-{C1E196F1-3981-4956-8803-144361909D36}" dt="2024-01-18T06:36:56.787" v="0" actId="1076"/>
          <ac:picMkLst>
            <pc:docMk/>
            <pc:sldMk cId="1730063926" sldId="280"/>
            <ac:picMk id="2050" creationId="{00000000-0000-0000-0000-000000000000}"/>
          </ac:picMkLst>
        </pc:picChg>
      </pc:sldChg>
    </pc:docChg>
  </pc:docChgLst>
  <pc:docChgLst>
    <pc:chgData name="Keerthi Krishna S" userId="S::keerthikrishna.s2021@vitstudent.ac.in::eadcf2bf-7408-4cc6-b001-268f811f0ffe" providerId="AD" clId="Web-{00FD1643-8280-4D7C-AEC7-84FBC5AD326A}"/>
    <pc:docChg chg="modSld">
      <pc:chgData name="Keerthi Krishna S" userId="S::keerthikrishna.s2021@vitstudent.ac.in::eadcf2bf-7408-4cc6-b001-268f811f0ffe" providerId="AD" clId="Web-{00FD1643-8280-4D7C-AEC7-84FBC5AD326A}" dt="2024-01-18T06:57:18.345" v="3" actId="20577"/>
      <pc:docMkLst>
        <pc:docMk/>
      </pc:docMkLst>
      <pc:sldChg chg="modSp">
        <pc:chgData name="Keerthi Krishna S" userId="S::keerthikrishna.s2021@vitstudent.ac.in::eadcf2bf-7408-4cc6-b001-268f811f0ffe" providerId="AD" clId="Web-{00FD1643-8280-4D7C-AEC7-84FBC5AD326A}" dt="2024-01-18T06:57:18.345" v="3" actId="20577"/>
        <pc:sldMkLst>
          <pc:docMk/>
          <pc:sldMk cId="1945468094" sldId="271"/>
        </pc:sldMkLst>
        <pc:spChg chg="mod">
          <ac:chgData name="Keerthi Krishna S" userId="S::keerthikrishna.s2021@vitstudent.ac.in::eadcf2bf-7408-4cc6-b001-268f811f0ffe" providerId="AD" clId="Web-{00FD1643-8280-4D7C-AEC7-84FBC5AD326A}" dt="2024-01-18T06:57:18.345" v="3" actId="20577"/>
          <ac:spMkLst>
            <pc:docMk/>
            <pc:sldMk cId="1945468094" sldId="271"/>
            <ac:spMk id="5" creationId="{00000000-0000-0000-0000-000000000000}"/>
          </ac:spMkLst>
        </pc:spChg>
      </pc:sldChg>
    </pc:docChg>
  </pc:docChgLst>
  <pc:docChgLst>
    <pc:chgData name="Lokesh Kumar S B" userId="S::lokeshkumar.sb2021@vitstudent.ac.in::d6ea90b2-ffd1-4217-963a-c5a4f6d4c13b" providerId="AD" clId="Web-{F3180D31-ED95-401C-9735-949B806F2673}"/>
    <pc:docChg chg="modSld sldOrd">
      <pc:chgData name="Lokesh Kumar S B" userId="S::lokeshkumar.sb2021@vitstudent.ac.in::d6ea90b2-ffd1-4217-963a-c5a4f6d4c13b" providerId="AD" clId="Web-{F3180D31-ED95-401C-9735-949B806F2673}" dt="2024-01-18T07:12:32.883" v="4" actId="1076"/>
      <pc:docMkLst>
        <pc:docMk/>
      </pc:docMkLst>
      <pc:sldChg chg="ord">
        <pc:chgData name="Lokesh Kumar S B" userId="S::lokeshkumar.sb2021@vitstudent.ac.in::d6ea90b2-ffd1-4217-963a-c5a4f6d4c13b" providerId="AD" clId="Web-{F3180D31-ED95-401C-9735-949B806F2673}" dt="2024-01-18T07:04:18.662" v="1"/>
        <pc:sldMkLst>
          <pc:docMk/>
          <pc:sldMk cId="3262140801" sldId="256"/>
        </pc:sldMkLst>
      </pc:sldChg>
      <pc:sldChg chg="ord">
        <pc:chgData name="Lokesh Kumar S B" userId="S::lokeshkumar.sb2021@vitstudent.ac.in::d6ea90b2-ffd1-4217-963a-c5a4f6d4c13b" providerId="AD" clId="Web-{F3180D31-ED95-401C-9735-949B806F2673}" dt="2024-01-18T07:03:22.660" v="0"/>
        <pc:sldMkLst>
          <pc:docMk/>
          <pc:sldMk cId="3529547316" sldId="279"/>
        </pc:sldMkLst>
      </pc:sldChg>
      <pc:sldChg chg="modSp">
        <pc:chgData name="Lokesh Kumar S B" userId="S::lokeshkumar.sb2021@vitstudent.ac.in::d6ea90b2-ffd1-4217-963a-c5a4f6d4c13b" providerId="AD" clId="Web-{F3180D31-ED95-401C-9735-949B806F2673}" dt="2024-01-18T07:12:32.883" v="4" actId="1076"/>
        <pc:sldMkLst>
          <pc:docMk/>
          <pc:sldMk cId="1730063926" sldId="280"/>
        </pc:sldMkLst>
        <pc:picChg chg="mod">
          <ac:chgData name="Lokesh Kumar S B" userId="S::lokeshkumar.sb2021@vitstudent.ac.in::d6ea90b2-ffd1-4217-963a-c5a4f6d4c13b" providerId="AD" clId="Web-{F3180D31-ED95-401C-9735-949B806F2673}" dt="2024-01-18T07:12:32.883" v="4" actId="1076"/>
          <ac:picMkLst>
            <pc:docMk/>
            <pc:sldMk cId="1730063926" sldId="280"/>
            <ac:picMk id="2050" creationId="{00000000-0000-0000-0000-000000000000}"/>
          </ac:picMkLst>
        </pc:picChg>
      </pc:sldChg>
      <pc:sldChg chg="ord">
        <pc:chgData name="Lokesh Kumar S B" userId="S::lokeshkumar.sb2021@vitstudent.ac.in::d6ea90b2-ffd1-4217-963a-c5a4f6d4c13b" providerId="AD" clId="Web-{F3180D31-ED95-401C-9735-949B806F2673}" dt="2024-01-18T07:04:35.725" v="2"/>
        <pc:sldMkLst>
          <pc:docMk/>
          <pc:sldMk cId="2812104795" sldId="284"/>
        </pc:sldMkLst>
      </pc:sldChg>
    </pc:docChg>
  </pc:docChgLst>
  <pc:docChgLst>
    <pc:chgData name="Srihari Gopal Karthikayini" userId="S::sriharigopal.karthi2021@vitstudent.ac.in::053b3fb0-482b-4247-a176-35ffe326ad43" providerId="AD" clId="Web-{9FBE3A33-104F-4F9A-856A-9833B39182A4}"/>
    <pc:docChg chg="sldOrd">
      <pc:chgData name="Srihari Gopal Karthikayini" userId="S::sriharigopal.karthi2021@vitstudent.ac.in::053b3fb0-482b-4247-a176-35ffe326ad43" providerId="AD" clId="Web-{9FBE3A33-104F-4F9A-856A-9833B39182A4}" dt="2024-01-18T06:38:21.375" v="0"/>
      <pc:docMkLst>
        <pc:docMk/>
      </pc:docMkLst>
      <pc:sldChg chg="ord">
        <pc:chgData name="Srihari Gopal Karthikayini" userId="S::sriharigopal.karthi2021@vitstudent.ac.in::053b3fb0-482b-4247-a176-35ffe326ad43" providerId="AD" clId="Web-{9FBE3A33-104F-4F9A-856A-9833B39182A4}" dt="2024-01-18T06:38:21.375" v="0"/>
        <pc:sldMkLst>
          <pc:docMk/>
          <pc:sldMk cId="431718791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385B-3CF7-4E91-AB91-5E4BA5258D5D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943A-EC07-4CE4-8F8F-2D5BD57A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1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385B-3CF7-4E91-AB91-5E4BA5258D5D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943A-EC07-4CE4-8F8F-2D5BD57A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4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385B-3CF7-4E91-AB91-5E4BA5258D5D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943A-EC07-4CE4-8F8F-2D5BD57A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385B-3CF7-4E91-AB91-5E4BA5258D5D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943A-EC07-4CE4-8F8F-2D5BD57A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5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385B-3CF7-4E91-AB91-5E4BA5258D5D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943A-EC07-4CE4-8F8F-2D5BD57A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8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385B-3CF7-4E91-AB91-5E4BA5258D5D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943A-EC07-4CE4-8F8F-2D5BD57A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8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385B-3CF7-4E91-AB91-5E4BA5258D5D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943A-EC07-4CE4-8F8F-2D5BD57A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3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385B-3CF7-4E91-AB91-5E4BA5258D5D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943A-EC07-4CE4-8F8F-2D5BD57A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385B-3CF7-4E91-AB91-5E4BA5258D5D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943A-EC07-4CE4-8F8F-2D5BD57A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1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385B-3CF7-4E91-AB91-5E4BA5258D5D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943A-EC07-4CE4-8F8F-2D5BD57A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0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385B-3CF7-4E91-AB91-5E4BA5258D5D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943A-EC07-4CE4-8F8F-2D5BD57A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4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7385B-3CF7-4E91-AB91-5E4BA5258D5D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B943A-EC07-4CE4-8F8F-2D5BD57A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4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ch-ic.com/downloads/CH341SER_ZIP.html" TargetMode="External"/><Relationship Id="rId2" Type="http://schemas.openxmlformats.org/officeDocument/2006/relationships/hyperlink" Target="https://www.silabs.com/products/development-tools/software/usb-to-uart-bridge-vcp-driv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ingspeak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thingspeak/getting-started-with-thingspeak.html" TargetMode="External"/><Relationship Id="rId2" Type="http://schemas.openxmlformats.org/officeDocument/2006/relationships/hyperlink" Target="https://thingspeak.com/app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ch-ic.com/downloads/CH341SER_ZIP.html" TargetMode="External"/><Relationship Id="rId2" Type="http://schemas.openxmlformats.org/officeDocument/2006/relationships/hyperlink" Target="https://www.silabs.com/products/development-tools/software/usb-to-uart-bridge-vcp-driver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149" y="465865"/>
            <a:ext cx="7886700" cy="797247"/>
          </a:xfrm>
        </p:spPr>
        <p:txBody>
          <a:bodyPr>
            <a:normAutofit fontScale="90000"/>
          </a:bodyPr>
          <a:lstStyle/>
          <a:p>
            <a:r>
              <a:rPr lang="en-US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600" b="1"/>
              <a:t>Installing ESP32 Board in the </a:t>
            </a:r>
            <a:r>
              <a:rPr lang="en-US" sz="3600" b="1" err="1"/>
              <a:t>Arduino</a:t>
            </a:r>
            <a:r>
              <a:rPr lang="en-US" sz="3600" b="1"/>
              <a:t> IDE</a:t>
            </a:r>
            <a:br>
              <a:rPr lang="en-US" sz="3600" b="1"/>
            </a:b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048" y="1274020"/>
            <a:ext cx="4432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Step 1: Installing or Updating the </a:t>
            </a:r>
            <a:r>
              <a:rPr lang="en-US" err="1"/>
              <a:t>Arduino</a:t>
            </a:r>
            <a:r>
              <a:rPr lang="en-US"/>
              <a:t> IDE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599" y="1745121"/>
            <a:ext cx="5747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Step 2: Installing the USB-to-Serial Bridge Driver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338942" y="2114453"/>
            <a:ext cx="74676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>
                <a:solidFill>
                  <a:srgbClr val="FF0000"/>
                </a:solidFill>
                <a:hlinkClick r:id="rId2"/>
              </a:rPr>
              <a:t>https://www.silabs.com/products/development-tools/software/usb-to-uart-bridge-vcp-drivers</a:t>
            </a:r>
            <a:endParaRPr lang="en-IN" sz="1400">
              <a:solidFill>
                <a:srgbClr val="FF0000"/>
              </a:solidFill>
            </a:endParaRPr>
          </a:p>
          <a:p>
            <a:r>
              <a:rPr lang="en-IN" sz="1400">
                <a:hlinkClick r:id="rId3"/>
              </a:rPr>
              <a:t>http://www.wch-ic.com/downloads/CH341SER_ZIP.html</a:t>
            </a:r>
            <a:endParaRPr lang="en-IN" sz="1400"/>
          </a:p>
          <a:p>
            <a:endParaRPr lang="en-IN" sz="1400"/>
          </a:p>
        </p:txBody>
      </p:sp>
      <p:sp>
        <p:nvSpPr>
          <p:cNvPr id="9" name="AutoShape 2" descr="Arduino IDE Preferenc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37810" y="6396335"/>
            <a:ext cx="82302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/>
              <a:t>https://raw.githubusercontent.com/espressif/arduino-esp32/gh-pages/package_esp32_index.json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942" y="2594592"/>
            <a:ext cx="6284942" cy="353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2104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964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– DHT 11 interfacing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211669"/>
            <a:ext cx="8955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Courtesy: Lab@602 AB3</a:t>
            </a:r>
          </a:p>
        </p:txBody>
      </p:sp>
      <p:pic>
        <p:nvPicPr>
          <p:cNvPr id="11266" name="Picture 2" descr="C:\Users\admin\Downloads\IMG-20240111-WA00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87" y="952498"/>
            <a:ext cx="3411038" cy="493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admin\Downloads\IMG-20240111-WA000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657" y="952498"/>
            <a:ext cx="3821704" cy="509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608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1274830"/>
            <a:ext cx="6642340" cy="5277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170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20" y="1242204"/>
            <a:ext cx="7224307" cy="5072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57300" y="2819400"/>
            <a:ext cx="2019300" cy="95897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99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(Environmental Program)</a:t>
            </a:r>
          </a:p>
        </p:txBody>
      </p:sp>
      <p:sp>
        <p:nvSpPr>
          <p:cNvPr id="5" name="Rectangle 4"/>
          <p:cNvSpPr/>
          <p:nvPr/>
        </p:nvSpPr>
        <p:spPr>
          <a:xfrm>
            <a:off x="628650" y="1084514"/>
            <a:ext cx="780868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/>
              <a:t>#include &lt;ESP8266WiFi.h&gt;</a:t>
            </a:r>
          </a:p>
          <a:p>
            <a:r>
              <a:rPr lang="en-IN" sz="2400"/>
              <a:t>#include &lt;</a:t>
            </a:r>
            <a:r>
              <a:rPr lang="en-IN" sz="2400" err="1"/>
              <a:t>DHT.h</a:t>
            </a:r>
            <a:r>
              <a:rPr lang="en-IN" sz="2400"/>
              <a:t>&gt;</a:t>
            </a:r>
          </a:p>
          <a:p>
            <a:r>
              <a:rPr lang="en-IN" sz="2400"/>
              <a:t>#include &lt;</a:t>
            </a:r>
            <a:r>
              <a:rPr lang="en-IN" sz="2400" err="1"/>
              <a:t>ThingSpeak.h</a:t>
            </a:r>
            <a:r>
              <a:rPr lang="en-IN" sz="2400"/>
              <a:t>&gt;</a:t>
            </a:r>
          </a:p>
          <a:p>
            <a:r>
              <a:rPr lang="en-IN" sz="2400"/>
              <a:t>DHT </a:t>
            </a:r>
            <a:r>
              <a:rPr lang="en-IN" sz="2400" err="1"/>
              <a:t>dht</a:t>
            </a:r>
            <a:r>
              <a:rPr lang="en-IN" sz="2400"/>
              <a:t>(D5, DHT11);</a:t>
            </a:r>
          </a:p>
          <a:p>
            <a:r>
              <a:rPr lang="en-IN" sz="2400" err="1"/>
              <a:t>WiFiClient</a:t>
            </a:r>
            <a:r>
              <a:rPr lang="en-IN" sz="2400"/>
              <a:t> client;</a:t>
            </a:r>
          </a:p>
          <a:p>
            <a:endParaRPr lang="en-IN" sz="2400"/>
          </a:p>
          <a:p>
            <a:endParaRPr lang="en-IN" sz="2400"/>
          </a:p>
          <a:p>
            <a:r>
              <a:rPr lang="en-IN" sz="2400" err="1"/>
              <a:t>const</a:t>
            </a:r>
            <a:r>
              <a:rPr lang="en-IN" sz="2400"/>
              <a:t> char *</a:t>
            </a:r>
            <a:r>
              <a:rPr lang="en-IN" sz="2400" err="1"/>
              <a:t>ssid</a:t>
            </a:r>
            <a:r>
              <a:rPr lang="en-IN" sz="2400"/>
              <a:t> =  "Rahul";  </a:t>
            </a:r>
          </a:p>
          <a:p>
            <a:r>
              <a:rPr lang="en-IN" sz="2400" err="1"/>
              <a:t>const</a:t>
            </a:r>
            <a:r>
              <a:rPr lang="en-IN" sz="2400"/>
              <a:t> char *pass =  "12345678";</a:t>
            </a:r>
            <a:br>
              <a:rPr lang="en-IN" sz="2400"/>
            </a:br>
            <a:endParaRPr lang="en-IN" sz="2400"/>
          </a:p>
          <a:p>
            <a:r>
              <a:rPr lang="en-IN" sz="2400"/>
              <a:t>long </a:t>
            </a:r>
            <a:r>
              <a:rPr lang="en-IN" sz="2400" err="1"/>
              <a:t>myChannelNumber</a:t>
            </a:r>
            <a:r>
              <a:rPr lang="en-IN" sz="2400"/>
              <a:t> = 2400352;</a:t>
            </a:r>
          </a:p>
          <a:p>
            <a:r>
              <a:rPr lang="en-IN" sz="2400" err="1"/>
              <a:t>const</a:t>
            </a:r>
            <a:r>
              <a:rPr lang="en-IN" sz="2400"/>
              <a:t> char </a:t>
            </a:r>
            <a:r>
              <a:rPr lang="en-IN" sz="2400" err="1"/>
              <a:t>myWriteAPIKey</a:t>
            </a:r>
            <a:r>
              <a:rPr lang="en-IN" sz="2400"/>
              <a:t>[] = "DT6UNP5Q36ARTV4U";</a:t>
            </a:r>
          </a:p>
        </p:txBody>
      </p:sp>
      <p:sp>
        <p:nvSpPr>
          <p:cNvPr id="6" name="Rectangle 5"/>
          <p:cNvSpPr/>
          <p:nvPr/>
        </p:nvSpPr>
        <p:spPr>
          <a:xfrm>
            <a:off x="628650" y="3827417"/>
            <a:ext cx="5873750" cy="9405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6502400" y="4034972"/>
            <a:ext cx="464457" cy="449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0743" y="3157809"/>
            <a:ext cx="22932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>
                <a:solidFill>
                  <a:srgbClr val="FF0000"/>
                </a:solidFill>
              </a:rPr>
              <a:t>Wifi</a:t>
            </a:r>
            <a:r>
              <a:rPr lang="en-US" b="1">
                <a:solidFill>
                  <a:srgbClr val="FF0000"/>
                </a:solidFill>
              </a:rPr>
              <a:t> connection Since Simulation</a:t>
            </a:r>
          </a:p>
          <a:p>
            <a:r>
              <a:rPr lang="en-US" b="1">
                <a:solidFill>
                  <a:srgbClr val="FF0000"/>
                </a:solidFill>
              </a:rPr>
              <a:t>No need for representing the </a:t>
            </a:r>
          </a:p>
          <a:p>
            <a:r>
              <a:rPr lang="en-US" b="1" err="1">
                <a:solidFill>
                  <a:srgbClr val="FF0000"/>
                </a:solidFill>
              </a:rPr>
              <a:t>Wifi</a:t>
            </a:r>
            <a:r>
              <a:rPr lang="en-US" b="1">
                <a:solidFill>
                  <a:srgbClr val="FF0000"/>
                </a:solidFill>
              </a:rPr>
              <a:t> Name as well as WIFI Password</a:t>
            </a:r>
          </a:p>
        </p:txBody>
      </p:sp>
      <p:sp>
        <p:nvSpPr>
          <p:cNvPr id="9" name="Rectangle 8"/>
          <p:cNvSpPr/>
          <p:nvPr/>
        </p:nvSpPr>
        <p:spPr>
          <a:xfrm>
            <a:off x="628650" y="4861835"/>
            <a:ext cx="5873750" cy="9163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5738949" y="5795167"/>
            <a:ext cx="464457" cy="449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12685" y="5450117"/>
            <a:ext cx="83353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>
              <a:solidFill>
                <a:srgbClr val="FF0000"/>
              </a:solidFill>
            </a:endParaRPr>
          </a:p>
          <a:p>
            <a:r>
              <a:rPr lang="en-US" b="1" err="1">
                <a:solidFill>
                  <a:srgbClr val="FF0000"/>
                </a:solidFill>
              </a:rPr>
              <a:t>ThingSpeak</a:t>
            </a:r>
            <a:r>
              <a:rPr lang="en-US" b="1">
                <a:solidFill>
                  <a:srgbClr val="FF0000"/>
                </a:solidFill>
              </a:rPr>
              <a:t> Configuration </a:t>
            </a:r>
            <a:r>
              <a:rPr lang="en-US" b="1">
                <a:solidFill>
                  <a:srgbClr val="FF0000"/>
                </a:solidFill>
                <a:hlinkClick r:id="rId2"/>
              </a:rPr>
              <a:t>www.thingspeak.com</a:t>
            </a:r>
            <a:endParaRPr lang="en-US" b="1">
              <a:solidFill>
                <a:srgbClr val="FF0000"/>
              </a:solidFill>
            </a:endParaRPr>
          </a:p>
          <a:p>
            <a:r>
              <a:rPr lang="en-US" b="1" err="1">
                <a:solidFill>
                  <a:srgbClr val="FF0000"/>
                </a:solidFill>
              </a:rPr>
              <a:t>APIKey</a:t>
            </a:r>
            <a:r>
              <a:rPr lang="en-US" b="1">
                <a:solidFill>
                  <a:srgbClr val="FF0000"/>
                </a:solidFill>
              </a:rPr>
              <a:t>: </a:t>
            </a:r>
          </a:p>
          <a:p>
            <a:r>
              <a:rPr lang="en-US" b="1">
                <a:solidFill>
                  <a:srgbClr val="FF0000"/>
                </a:solidFill>
              </a:rPr>
              <a:t>Need to be represented in programming as well as the </a:t>
            </a:r>
            <a:r>
              <a:rPr lang="en-US" b="1" err="1">
                <a:solidFill>
                  <a:srgbClr val="FF0000"/>
                </a:solidFill>
              </a:rPr>
              <a:t>Thingspeak</a:t>
            </a:r>
            <a:r>
              <a:rPr lang="en-US" b="1">
                <a:solidFill>
                  <a:srgbClr val="FF0000"/>
                </a:solidFill>
              </a:rPr>
              <a:t> for sending the data from hardware to the cloud server </a:t>
            </a:r>
            <a:r>
              <a:rPr lang="en-US" b="1" err="1">
                <a:solidFill>
                  <a:srgbClr val="FF0000"/>
                </a:solidFill>
              </a:rPr>
              <a:t>thingspeak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7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(Environmental Program)</a:t>
            </a:r>
          </a:p>
        </p:txBody>
      </p:sp>
      <p:sp>
        <p:nvSpPr>
          <p:cNvPr id="3" name="Rectangle 2"/>
          <p:cNvSpPr/>
          <p:nvPr/>
        </p:nvSpPr>
        <p:spPr>
          <a:xfrm>
            <a:off x="628650" y="1351067"/>
            <a:ext cx="7685314" cy="563231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400">
                <a:cs typeface="Calibri"/>
              </a:rPr>
              <a:t>void setup() {</a:t>
            </a:r>
            <a:endParaRPr lang="en-US"/>
          </a:p>
          <a:p>
            <a:r>
              <a:rPr lang="en-IN" sz="2400">
                <a:cs typeface="Calibri"/>
              </a:rPr>
              <a:t>  // put your setup code here, to run once:</a:t>
            </a:r>
            <a:endParaRPr lang="en-IN"/>
          </a:p>
          <a:p>
            <a:r>
              <a:rPr lang="en-IN" sz="2400">
                <a:cs typeface="Calibri"/>
              </a:rPr>
              <a:t>  </a:t>
            </a:r>
            <a:r>
              <a:rPr lang="en-IN" sz="2400" err="1">
                <a:cs typeface="Calibri"/>
              </a:rPr>
              <a:t>Serial.begin</a:t>
            </a:r>
            <a:r>
              <a:rPr lang="en-IN" sz="2400">
                <a:cs typeface="Calibri"/>
              </a:rPr>
              <a:t>(115200);</a:t>
            </a:r>
            <a:endParaRPr lang="en-IN"/>
          </a:p>
          <a:p>
            <a:r>
              <a:rPr lang="en-IN" sz="2400">
                <a:cs typeface="Calibri"/>
              </a:rPr>
              <a:t>  </a:t>
            </a:r>
            <a:r>
              <a:rPr lang="en-IN" sz="2400" err="1">
                <a:cs typeface="Calibri"/>
              </a:rPr>
              <a:t>WiFi.begin</a:t>
            </a:r>
            <a:r>
              <a:rPr lang="en-IN" sz="2400">
                <a:cs typeface="Calibri"/>
              </a:rPr>
              <a:t>(</a:t>
            </a:r>
            <a:r>
              <a:rPr lang="en-IN" sz="2400" err="1">
                <a:cs typeface="Calibri"/>
              </a:rPr>
              <a:t>ssid</a:t>
            </a:r>
            <a:r>
              <a:rPr lang="en-IN" sz="2400">
                <a:cs typeface="Calibri"/>
              </a:rPr>
              <a:t>, pass);</a:t>
            </a:r>
            <a:endParaRPr lang="en-IN"/>
          </a:p>
          <a:p>
            <a:r>
              <a:rPr lang="en-IN" sz="2400">
                <a:cs typeface="Calibri"/>
              </a:rPr>
              <a:t>  while(</a:t>
            </a:r>
            <a:r>
              <a:rPr lang="en-IN" sz="2400" err="1">
                <a:cs typeface="Calibri"/>
              </a:rPr>
              <a:t>WiFi.status</a:t>
            </a:r>
            <a:r>
              <a:rPr lang="en-IN" sz="2400">
                <a:cs typeface="Calibri"/>
              </a:rPr>
              <a:t>() != WL_CONNECTED)</a:t>
            </a:r>
            <a:endParaRPr lang="en-IN"/>
          </a:p>
          <a:p>
            <a:r>
              <a:rPr lang="en-IN" sz="2400">
                <a:cs typeface="Calibri"/>
              </a:rPr>
              <a:t>  {</a:t>
            </a:r>
            <a:endParaRPr lang="en-IN"/>
          </a:p>
          <a:p>
            <a:r>
              <a:rPr lang="en-IN" sz="2400">
                <a:cs typeface="Calibri"/>
              </a:rPr>
              <a:t>    delay(200);</a:t>
            </a:r>
            <a:endParaRPr lang="en-IN"/>
          </a:p>
          <a:p>
            <a:r>
              <a:rPr lang="en-IN" sz="2400">
                <a:cs typeface="Calibri"/>
              </a:rPr>
              <a:t>    </a:t>
            </a:r>
            <a:r>
              <a:rPr lang="en-IN" sz="2400" err="1">
                <a:cs typeface="Calibri"/>
              </a:rPr>
              <a:t>Serial.print</a:t>
            </a:r>
            <a:r>
              <a:rPr lang="en-IN" sz="2400">
                <a:cs typeface="Calibri"/>
              </a:rPr>
              <a:t>("..");</a:t>
            </a:r>
            <a:endParaRPr lang="en-IN"/>
          </a:p>
          <a:p>
            <a:r>
              <a:rPr lang="en-IN" sz="2400">
                <a:cs typeface="Calibri"/>
              </a:rPr>
              <a:t>  }</a:t>
            </a:r>
            <a:endParaRPr lang="en-IN"/>
          </a:p>
          <a:p>
            <a:r>
              <a:rPr lang="en-IN" sz="2400">
                <a:cs typeface="Calibri"/>
              </a:rPr>
              <a:t>  </a:t>
            </a:r>
            <a:r>
              <a:rPr lang="en-IN" sz="2400" err="1">
                <a:cs typeface="Calibri"/>
              </a:rPr>
              <a:t>Serial.println</a:t>
            </a:r>
            <a:r>
              <a:rPr lang="en-IN" sz="2400">
                <a:cs typeface="Calibri"/>
              </a:rPr>
              <a:t>();</a:t>
            </a:r>
            <a:endParaRPr lang="en-IN"/>
          </a:p>
          <a:p>
            <a:r>
              <a:rPr lang="en-IN" sz="2400">
                <a:cs typeface="Calibri"/>
              </a:rPr>
              <a:t>  </a:t>
            </a:r>
            <a:r>
              <a:rPr lang="en-IN" sz="2400" err="1">
                <a:cs typeface="Calibri"/>
              </a:rPr>
              <a:t>Serial.println</a:t>
            </a:r>
            <a:r>
              <a:rPr lang="en-IN" sz="2400">
                <a:cs typeface="Calibri"/>
              </a:rPr>
              <a:t>("</a:t>
            </a:r>
            <a:r>
              <a:rPr lang="en-IN" sz="2400" err="1">
                <a:cs typeface="Calibri"/>
              </a:rPr>
              <a:t>NodeMCU</a:t>
            </a:r>
            <a:r>
              <a:rPr lang="en-IN" sz="2400">
                <a:cs typeface="Calibri"/>
              </a:rPr>
              <a:t> is connected!");</a:t>
            </a:r>
            <a:endParaRPr lang="en-IN"/>
          </a:p>
          <a:p>
            <a:r>
              <a:rPr lang="en-IN" sz="2400">
                <a:cs typeface="Calibri"/>
              </a:rPr>
              <a:t>  </a:t>
            </a:r>
            <a:r>
              <a:rPr lang="en-IN" sz="2400" err="1">
                <a:cs typeface="Calibri"/>
              </a:rPr>
              <a:t>Serial.println</a:t>
            </a:r>
            <a:r>
              <a:rPr lang="en-IN" sz="2400">
                <a:cs typeface="Calibri"/>
              </a:rPr>
              <a:t>(</a:t>
            </a:r>
            <a:r>
              <a:rPr lang="en-IN" sz="2400" err="1">
                <a:cs typeface="Calibri"/>
              </a:rPr>
              <a:t>WiFi.localIP</a:t>
            </a:r>
            <a:r>
              <a:rPr lang="en-IN" sz="2400">
                <a:cs typeface="Calibri"/>
              </a:rPr>
              <a:t>());</a:t>
            </a:r>
            <a:endParaRPr lang="en-IN"/>
          </a:p>
          <a:p>
            <a:r>
              <a:rPr lang="en-IN" sz="2400">
                <a:cs typeface="Calibri"/>
              </a:rPr>
              <a:t>  </a:t>
            </a:r>
            <a:r>
              <a:rPr lang="en-IN" sz="2400" err="1">
                <a:cs typeface="Calibri"/>
              </a:rPr>
              <a:t>dht.begin</a:t>
            </a:r>
            <a:r>
              <a:rPr lang="en-IN" sz="2400">
                <a:cs typeface="Calibri"/>
              </a:rPr>
              <a:t>();</a:t>
            </a:r>
            <a:endParaRPr lang="en-IN"/>
          </a:p>
          <a:p>
            <a:r>
              <a:rPr lang="en-IN" sz="2400">
                <a:cs typeface="Calibri"/>
              </a:rPr>
              <a:t>  </a:t>
            </a:r>
            <a:r>
              <a:rPr lang="en-IN" sz="2400" err="1">
                <a:cs typeface="Calibri"/>
              </a:rPr>
              <a:t>ThingSpeak.begin</a:t>
            </a:r>
            <a:r>
              <a:rPr lang="en-IN" sz="2400">
                <a:cs typeface="Calibri"/>
              </a:rPr>
              <a:t>(client);</a:t>
            </a:r>
            <a:endParaRPr lang="en-IN"/>
          </a:p>
          <a:p>
            <a:r>
              <a:rPr lang="en-IN" sz="2400">
                <a:cs typeface="Calibri"/>
              </a:rPr>
              <a:t>}</a:t>
            </a:r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745138" y="5698995"/>
            <a:ext cx="4890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>
              <a:solidFill>
                <a:srgbClr val="FF0000"/>
              </a:solidFill>
            </a:endParaRPr>
          </a:p>
          <a:p>
            <a:r>
              <a:rPr lang="en-US" b="1">
                <a:solidFill>
                  <a:srgbClr val="FF0000"/>
                </a:solidFill>
              </a:rPr>
              <a:t>DHT11 Library (as discussed in previous experiment</a:t>
            </a:r>
          </a:p>
        </p:txBody>
      </p:sp>
    </p:spTree>
    <p:extLst>
      <p:ext uri="{BB962C8B-B14F-4D97-AF65-F5344CB8AC3E}">
        <p14:creationId xmlns:p14="http://schemas.microsoft.com/office/powerpoint/2010/main" val="3699708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96905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(Environmental Program)</a:t>
            </a:r>
          </a:p>
        </p:txBody>
      </p:sp>
      <p:sp>
        <p:nvSpPr>
          <p:cNvPr id="4" name="Rectangle 3"/>
          <p:cNvSpPr/>
          <p:nvPr/>
        </p:nvSpPr>
        <p:spPr>
          <a:xfrm>
            <a:off x="464458" y="1403055"/>
            <a:ext cx="82731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/>
              <a:t>void loop() {</a:t>
            </a:r>
          </a:p>
          <a:p>
            <a:r>
              <a:rPr lang="en-IN" sz="2400"/>
              <a:t>  // put your main code here, to run repeatedly:</a:t>
            </a:r>
          </a:p>
          <a:p>
            <a:r>
              <a:rPr lang="en-IN" sz="2400"/>
              <a:t>  float h = </a:t>
            </a:r>
            <a:r>
              <a:rPr lang="en-IN" sz="2400" err="1"/>
              <a:t>dht.readHumidity</a:t>
            </a:r>
            <a:r>
              <a:rPr lang="en-IN" sz="2400"/>
              <a:t>();</a:t>
            </a:r>
          </a:p>
          <a:p>
            <a:r>
              <a:rPr lang="en-IN" sz="2400"/>
              <a:t>  float t = </a:t>
            </a:r>
            <a:r>
              <a:rPr lang="en-IN" sz="2400" err="1"/>
              <a:t>dht.readTemperature</a:t>
            </a:r>
            <a:r>
              <a:rPr lang="en-IN" sz="2400"/>
              <a:t>();</a:t>
            </a:r>
          </a:p>
          <a:p>
            <a:r>
              <a:rPr lang="en-IN" sz="2400"/>
              <a:t>  </a:t>
            </a:r>
            <a:r>
              <a:rPr lang="en-IN" sz="2400" err="1"/>
              <a:t>Serial.println</a:t>
            </a:r>
            <a:r>
              <a:rPr lang="en-IN" sz="2400"/>
              <a:t>("Temperature: " + (String) t);</a:t>
            </a:r>
          </a:p>
          <a:p>
            <a:r>
              <a:rPr lang="en-IN" sz="2400"/>
              <a:t>  </a:t>
            </a:r>
            <a:r>
              <a:rPr lang="en-IN" sz="2400" err="1"/>
              <a:t>Serial.println</a:t>
            </a:r>
            <a:r>
              <a:rPr lang="en-IN" sz="2400"/>
              <a:t>("Humidity: " + (String) h);</a:t>
            </a:r>
          </a:p>
          <a:p>
            <a:r>
              <a:rPr lang="en-IN" sz="2400"/>
              <a:t>  </a:t>
            </a:r>
            <a:r>
              <a:rPr lang="en-IN" sz="2400" err="1"/>
              <a:t>ThingSpeak.writeField</a:t>
            </a:r>
            <a:r>
              <a:rPr lang="en-IN" sz="2400"/>
              <a:t>(</a:t>
            </a:r>
            <a:r>
              <a:rPr lang="en-IN" sz="2400" err="1"/>
              <a:t>myChannelNumber</a:t>
            </a:r>
            <a:r>
              <a:rPr lang="en-IN" sz="2400"/>
              <a:t>, 1, t, </a:t>
            </a:r>
            <a:r>
              <a:rPr lang="en-IN" sz="2400" err="1"/>
              <a:t>myWriteAPIKey</a:t>
            </a:r>
            <a:r>
              <a:rPr lang="en-IN" sz="2400"/>
              <a:t>);</a:t>
            </a:r>
          </a:p>
          <a:p>
            <a:r>
              <a:rPr lang="en-IN" sz="2400"/>
              <a:t>  </a:t>
            </a:r>
            <a:r>
              <a:rPr lang="en-IN" sz="2400" err="1"/>
              <a:t>ThingSpeak.writeField</a:t>
            </a:r>
            <a:r>
              <a:rPr lang="en-IN" sz="2400"/>
              <a:t>(</a:t>
            </a:r>
            <a:r>
              <a:rPr lang="en-IN" sz="2400" err="1"/>
              <a:t>myChannelNumber</a:t>
            </a:r>
            <a:r>
              <a:rPr lang="en-IN" sz="2400"/>
              <a:t>, 2, h, </a:t>
            </a:r>
            <a:r>
              <a:rPr lang="en-IN" sz="2400" err="1"/>
              <a:t>myWriteAPIKey</a:t>
            </a:r>
            <a:r>
              <a:rPr lang="en-IN" sz="2400"/>
              <a:t>);</a:t>
            </a:r>
          </a:p>
          <a:p>
            <a:r>
              <a:rPr lang="en-IN" sz="2400"/>
              <a:t>  delay(10);</a:t>
            </a:r>
          </a:p>
          <a:p>
            <a:r>
              <a:rPr lang="en-IN" sz="240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45138" y="5176480"/>
            <a:ext cx="4890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Applicable only for real time </a:t>
            </a:r>
            <a:r>
              <a:rPr lang="en-US" b="1" err="1">
                <a:solidFill>
                  <a:srgbClr val="FF0000"/>
                </a:solidFill>
              </a:rPr>
              <a:t>implmentation</a:t>
            </a:r>
            <a:endParaRPr lang="en-US" b="1">
              <a:solidFill>
                <a:srgbClr val="FF0000"/>
              </a:solidFill>
            </a:endParaRPr>
          </a:p>
          <a:p>
            <a:r>
              <a:rPr lang="en-US" b="1" err="1">
                <a:solidFill>
                  <a:srgbClr val="FF0000"/>
                </a:solidFill>
              </a:rPr>
              <a:t>Thingspeak</a:t>
            </a:r>
            <a:r>
              <a:rPr lang="en-US" b="1">
                <a:solidFill>
                  <a:srgbClr val="FF0000"/>
                </a:solidFill>
              </a:rPr>
              <a:t> Library </a:t>
            </a:r>
          </a:p>
          <a:p>
            <a:r>
              <a:rPr lang="en-US" b="1">
                <a:solidFill>
                  <a:srgbClr val="FF0000"/>
                </a:solidFill>
              </a:rPr>
              <a:t>Arduino IDE -&gt; Tools -&gt; Manage Libraries -&gt; Type </a:t>
            </a:r>
            <a:r>
              <a:rPr lang="en-US" b="1" err="1">
                <a:solidFill>
                  <a:srgbClr val="FF0000"/>
                </a:solidFill>
              </a:rPr>
              <a:t>Thingspeak</a:t>
            </a:r>
            <a:r>
              <a:rPr lang="en-US" b="1">
                <a:solidFill>
                  <a:srgbClr val="FF0000"/>
                </a:solidFill>
              </a:rPr>
              <a:t> and install the library</a:t>
            </a:r>
          </a:p>
        </p:txBody>
      </p:sp>
    </p:spTree>
    <p:extLst>
      <p:ext uri="{BB962C8B-B14F-4D97-AF65-F5344CB8AC3E}">
        <p14:creationId xmlns:p14="http://schemas.microsoft.com/office/powerpoint/2010/main" val="1013696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96905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(Environmental Program)</a:t>
            </a:r>
          </a:p>
        </p:txBody>
      </p:sp>
      <p:sp>
        <p:nvSpPr>
          <p:cNvPr id="4" name="Rectangle 3"/>
          <p:cNvSpPr/>
          <p:nvPr/>
        </p:nvSpPr>
        <p:spPr>
          <a:xfrm>
            <a:off x="435428" y="1422468"/>
            <a:ext cx="82731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Parameters: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Humidity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Temperature</a:t>
            </a:r>
          </a:p>
          <a:p>
            <a:pPr algn="just"/>
            <a:endParaRPr lang="en-US" sz="36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b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the both fields or variables to transfer the data from the hardware to the </a:t>
            </a:r>
            <a:r>
              <a:rPr lang="en-US" sz="3600" b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r>
              <a:rPr lang="en-US" sz="3600" b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cloud for data visualization</a:t>
            </a:r>
            <a:endParaRPr lang="en-US" sz="3600" b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694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Configuration for ESP32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71" y="2676525"/>
            <a:ext cx="7402286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0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837" y="2096294"/>
            <a:ext cx="64103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18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Configuration for ESP32 </a:t>
            </a:r>
          </a:p>
        </p:txBody>
      </p:sp>
      <p:sp>
        <p:nvSpPr>
          <p:cNvPr id="3" name="Rectangle 2"/>
          <p:cNvSpPr/>
          <p:nvPr/>
        </p:nvSpPr>
        <p:spPr>
          <a:xfrm>
            <a:off x="224971" y="1428391"/>
            <a:ext cx="8919029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Channel Settings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Percentage complete: </a:t>
            </a:r>
            <a:r>
              <a:rPr lang="en-US" sz="14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Calculated based on data entered into the various fields of a channel. Enter the name, description, location, URL, video, and tags to complete your channel.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Channel Name: </a:t>
            </a:r>
            <a:r>
              <a:rPr lang="en-US" sz="14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 a unique name for the </a:t>
            </a:r>
            <a:r>
              <a:rPr lang="en-US" sz="1400" b="0" i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r>
              <a:rPr lang="en-US" sz="14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channel.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 </a:t>
            </a:r>
            <a:r>
              <a:rPr lang="en-US" sz="14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 a description of the </a:t>
            </a:r>
            <a:r>
              <a:rPr lang="en-US" sz="1400" b="0" i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r>
              <a:rPr lang="en-US" sz="14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channel.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Field#: </a:t>
            </a:r>
            <a:r>
              <a:rPr lang="en-US" sz="14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 the box to enable the field, and enter a field name. Each </a:t>
            </a:r>
            <a:r>
              <a:rPr lang="en-US" sz="1400" b="0" i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r>
              <a:rPr lang="en-US" sz="14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channel can have up to 8 fields.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Metadata: </a:t>
            </a:r>
            <a:r>
              <a:rPr lang="en-US" sz="14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 information about channel data, including JSON, XML, or CSV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Tags: </a:t>
            </a:r>
            <a:r>
              <a:rPr lang="en-US" sz="14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 keywords that identify the channel. Separate tags with commas.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 to External Site: </a:t>
            </a:r>
            <a:r>
              <a:rPr lang="en-US" sz="14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you have a website that contains information about your </a:t>
            </a:r>
            <a:r>
              <a:rPr lang="en-US" sz="1400" b="0" i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r>
              <a:rPr lang="en-US" sz="14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channel, specify the URL.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 Channel Location:</a:t>
            </a:r>
            <a:endParaRPr lang="en-US" sz="1400" b="0" i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Latitude: </a:t>
            </a:r>
            <a:r>
              <a:rPr lang="en-US" sz="14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Specify the latitude position in decimal degrees. For example, the latitude of the city of London is 51.5072.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Longitude: </a:t>
            </a:r>
            <a:r>
              <a:rPr lang="en-US" sz="14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Specify the longitude position in decimal degrees. For example, the longitude of the city of London is -0.1275.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Elevation: </a:t>
            </a:r>
            <a:r>
              <a:rPr lang="en-US" sz="14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Specify the elevation position meters. For example, the elevation of the city of London is 35.052.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Video URL: </a:t>
            </a:r>
            <a:r>
              <a:rPr lang="en-US" sz="14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you have a YouTube™ or Vimeo® video that displays your channel information, specify the full path of the video URL.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 to GitHub: </a:t>
            </a:r>
            <a:r>
              <a:rPr lang="en-US" sz="14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you store your </a:t>
            </a:r>
            <a:r>
              <a:rPr lang="en-US" sz="1400" b="0" i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r>
              <a:rPr lang="en-US" sz="14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code on GitHub®, specify the GitHub repository URL.</a:t>
            </a:r>
          </a:p>
          <a:p>
            <a:r>
              <a:rPr lang="en-US" sz="14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the Channel</a:t>
            </a:r>
          </a:p>
          <a:p>
            <a:r>
              <a:rPr lang="en-US" sz="14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get data into a channel from a device, website, or another </a:t>
            </a:r>
            <a:r>
              <a:rPr lang="en-US" sz="1400" b="0" i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ThingsSpeak</a:t>
            </a:r>
            <a:r>
              <a:rPr lang="en-US" sz="14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channel. You can then visualize data and transform it using </a:t>
            </a:r>
            <a:r>
              <a:rPr lang="en-US" sz="1400" b="0" i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r>
              <a:rPr lang="en-US" sz="14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b="0" i="0" u="none" strike="noStrike">
                <a:solidFill>
                  <a:srgbClr val="22AC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Apps</a:t>
            </a:r>
            <a:r>
              <a:rPr lang="en-US" sz="14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4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See </a:t>
            </a:r>
            <a:r>
              <a:rPr lang="en-US" sz="1400" b="0" i="0" u="none" strike="noStrike">
                <a:solidFill>
                  <a:srgbClr val="22AC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Get Started with </a:t>
            </a:r>
            <a:r>
              <a:rPr lang="en-US" sz="1400" b="0" i="0" u="none" strike="noStrike" err="1">
                <a:solidFill>
                  <a:srgbClr val="22AC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ThingSpeak</a:t>
            </a:r>
            <a:r>
              <a:rPr lang="en-US" sz="1400" b="0" i="0" u="none" strike="noStrike">
                <a:solidFill>
                  <a:srgbClr val="22AC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"</a:t>
            </a:r>
            <a:r>
              <a:rPr lang="en-US" sz="14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an example of measuring dew point from a weather station that acquires data from an Arduino® device.</a:t>
            </a:r>
          </a:p>
        </p:txBody>
      </p:sp>
    </p:spTree>
    <p:extLst>
      <p:ext uri="{BB962C8B-B14F-4D97-AF65-F5344CB8AC3E}">
        <p14:creationId xmlns:p14="http://schemas.microsoft.com/office/powerpoint/2010/main" val="66654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6543" y="2254478"/>
            <a:ext cx="6858000" cy="2387600"/>
          </a:xfrm>
        </p:spPr>
        <p:txBody>
          <a:bodyPr>
            <a:normAutofit fontScale="90000"/>
          </a:bodyPr>
          <a:lstStyle/>
          <a:p>
            <a:r>
              <a:rPr lang="en-US" sz="27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700" b="1" u="sng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CaseStudy</a:t>
            </a:r>
            <a:br>
              <a:rPr lang="en-US" sz="2700" b="1" u="sng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/>
            </a:b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monitoring using </a:t>
            </a:r>
            <a:r>
              <a:rPr lang="en-US" sz="4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(ESP32) with DHT22 and </a:t>
            </a:r>
            <a:r>
              <a:rPr lang="en-US" sz="4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3262140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Configuration for ESP32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39" y="1465943"/>
            <a:ext cx="7673521" cy="461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85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Configuration for ESP32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814285"/>
            <a:ext cx="7329714" cy="465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91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Configuration for ESP32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814285"/>
            <a:ext cx="7329714" cy="465318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73943" y="6008914"/>
            <a:ext cx="1654628" cy="6531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77657" y="5980667"/>
            <a:ext cx="1828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Save the Channel</a:t>
            </a:r>
          </a:p>
        </p:txBody>
      </p:sp>
    </p:spTree>
    <p:extLst>
      <p:ext uri="{BB962C8B-B14F-4D97-AF65-F5344CB8AC3E}">
        <p14:creationId xmlns:p14="http://schemas.microsoft.com/office/powerpoint/2010/main" val="2352689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Configuration for ESP32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28" y="1826079"/>
            <a:ext cx="7329715" cy="404744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01372" y="2815772"/>
            <a:ext cx="1001485" cy="391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53772" y="2050554"/>
            <a:ext cx="233012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>
                <a:solidFill>
                  <a:srgbClr val="FF0000"/>
                </a:solidFill>
                <a:cs typeface="Calibri"/>
              </a:rPr>
              <a:t>Reconfiguring Channel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3772" y="2329553"/>
            <a:ext cx="1001485" cy="391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73943" y="3218958"/>
            <a:ext cx="231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Different Visualization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92288" y="2474687"/>
            <a:ext cx="624113" cy="391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05085" y="2262621"/>
            <a:ext cx="2980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Note down the Write API Key</a:t>
            </a:r>
          </a:p>
        </p:txBody>
      </p:sp>
    </p:spTree>
    <p:extLst>
      <p:ext uri="{BB962C8B-B14F-4D97-AF65-F5344CB8AC3E}">
        <p14:creationId xmlns:p14="http://schemas.microsoft.com/office/powerpoint/2010/main" val="1945468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Configuration for ESP32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74" y="1616383"/>
            <a:ext cx="6923315" cy="37861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54514" y="3361963"/>
            <a:ext cx="586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Write API Key – Data transfer from Hardware to </a:t>
            </a:r>
            <a:r>
              <a:rPr lang="en-US" b="1" err="1">
                <a:solidFill>
                  <a:srgbClr val="FF0000"/>
                </a:solidFill>
              </a:rPr>
              <a:t>Thingspeak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84910" y="3695022"/>
            <a:ext cx="2808119" cy="391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6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149" y="465865"/>
            <a:ext cx="7886700" cy="797247"/>
          </a:xfrm>
        </p:spPr>
        <p:txBody>
          <a:bodyPr>
            <a:normAutofit fontScale="90000"/>
          </a:bodyPr>
          <a:lstStyle/>
          <a:p>
            <a:r>
              <a:rPr lang="en-US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600" b="1"/>
              <a:t>Installing ESP32 Board in the </a:t>
            </a:r>
            <a:r>
              <a:rPr lang="en-US" sz="3600" b="1" err="1"/>
              <a:t>Arduino</a:t>
            </a:r>
            <a:r>
              <a:rPr lang="en-US" sz="3600" b="1"/>
              <a:t> IDE</a:t>
            </a:r>
            <a:br>
              <a:rPr lang="en-US" sz="3600" b="1"/>
            </a:b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048" y="1274020"/>
            <a:ext cx="4432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Step 1: Installing or Updating the </a:t>
            </a:r>
            <a:r>
              <a:rPr lang="en-US" err="1"/>
              <a:t>Arduino</a:t>
            </a:r>
            <a:r>
              <a:rPr lang="en-US"/>
              <a:t> IDE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599" y="1745121"/>
            <a:ext cx="5747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Step 2: Installing the USB-to-Serial Bridge Driver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338942" y="2114453"/>
            <a:ext cx="74676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>
                <a:hlinkClick r:id="rId2"/>
              </a:rPr>
              <a:t>https://www.silabs.com/products/development-tools/software/usb-to-uart-bridge-vcp-drivers</a:t>
            </a:r>
            <a:endParaRPr lang="en-IN" sz="1400"/>
          </a:p>
          <a:p>
            <a:r>
              <a:rPr lang="en-IN" sz="1400">
                <a:hlinkClick r:id="rId3"/>
              </a:rPr>
              <a:t>http://www.wch-ic.com/downloads/CH341SER_ZIP.html</a:t>
            </a:r>
            <a:endParaRPr lang="en-IN" sz="1400"/>
          </a:p>
          <a:p>
            <a:endParaRPr lang="en-IN" sz="1400"/>
          </a:p>
        </p:txBody>
      </p:sp>
      <p:sp>
        <p:nvSpPr>
          <p:cNvPr id="8" name="Rectangle 7"/>
          <p:cNvSpPr/>
          <p:nvPr/>
        </p:nvSpPr>
        <p:spPr>
          <a:xfrm>
            <a:off x="737811" y="2668451"/>
            <a:ext cx="4010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Step 3: Installing the ESP32 </a:t>
            </a:r>
            <a:r>
              <a:rPr lang="en-US" err="1"/>
              <a:t>Arduino</a:t>
            </a:r>
            <a:r>
              <a:rPr lang="en-US"/>
              <a:t> Core</a:t>
            </a:r>
          </a:p>
        </p:txBody>
      </p:sp>
      <p:sp>
        <p:nvSpPr>
          <p:cNvPr id="9" name="AutoShape 2" descr="Arduino IDE Preferenc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95" y="3037783"/>
            <a:ext cx="3653519" cy="3311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214" y="3037783"/>
            <a:ext cx="4565856" cy="3311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37810" y="6396335"/>
            <a:ext cx="82302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/>
              <a:t>https://raw.githubusercontent.com/espressif/arduino-esp32/gh-pages/package_esp32_index.json</a:t>
            </a:r>
          </a:p>
        </p:txBody>
      </p:sp>
    </p:spTree>
    <p:extLst>
      <p:ext uri="{BB962C8B-B14F-4D97-AF65-F5344CB8AC3E}">
        <p14:creationId xmlns:p14="http://schemas.microsoft.com/office/powerpoint/2010/main" val="352954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149" y="465865"/>
            <a:ext cx="7886700" cy="797247"/>
          </a:xfrm>
        </p:spPr>
        <p:txBody>
          <a:bodyPr>
            <a:normAutofit fontScale="90000"/>
          </a:bodyPr>
          <a:lstStyle/>
          <a:p>
            <a:r>
              <a:rPr lang="en-US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600" b="1"/>
              <a:t>Installing ESP32 Board in the </a:t>
            </a:r>
            <a:r>
              <a:rPr lang="en-US" sz="3600" b="1" err="1"/>
              <a:t>Arduino</a:t>
            </a:r>
            <a:r>
              <a:rPr lang="en-US" sz="3600" b="1"/>
              <a:t> IDE</a:t>
            </a:r>
            <a:br>
              <a:rPr lang="en-US" sz="3600" b="1"/>
            </a:b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0725" y="1231537"/>
            <a:ext cx="4010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Step 3: Installing the ESP32 </a:t>
            </a:r>
            <a:r>
              <a:rPr lang="en-US" err="1"/>
              <a:t>Arduino</a:t>
            </a:r>
            <a:r>
              <a:rPr lang="en-US"/>
              <a:t> Core</a:t>
            </a:r>
          </a:p>
        </p:txBody>
      </p:sp>
      <p:sp>
        <p:nvSpPr>
          <p:cNvPr id="9" name="AutoShape 2" descr="Arduino IDE Preferenc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46373" y="6483421"/>
            <a:ext cx="82302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/>
              <a:t>https://raw.githubusercontent.com/espressif/arduino-esp32/gh-pages/package_esp32_index.json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020" y="1552116"/>
            <a:ext cx="5943146" cy="482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06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149" y="465865"/>
            <a:ext cx="7886700" cy="797247"/>
          </a:xfrm>
        </p:spPr>
        <p:txBody>
          <a:bodyPr>
            <a:normAutofit fontScale="90000"/>
          </a:bodyPr>
          <a:lstStyle/>
          <a:p>
            <a:r>
              <a:rPr lang="en-US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600" b="1"/>
              <a:t>Installing ESP32 Board in the </a:t>
            </a:r>
            <a:r>
              <a:rPr lang="en-US" sz="3600" b="1" err="1"/>
              <a:t>Arduino</a:t>
            </a:r>
            <a:r>
              <a:rPr lang="en-US" sz="3600" b="1"/>
              <a:t> IDE</a:t>
            </a:r>
            <a:br>
              <a:rPr lang="en-US" sz="3600" b="1"/>
            </a:b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0725" y="1231537"/>
            <a:ext cx="4010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Step 3: Installing the ESP32 </a:t>
            </a:r>
            <a:r>
              <a:rPr lang="en-US" err="1"/>
              <a:t>Arduino</a:t>
            </a:r>
            <a:r>
              <a:rPr lang="en-US"/>
              <a:t> Core</a:t>
            </a:r>
          </a:p>
        </p:txBody>
      </p:sp>
      <p:sp>
        <p:nvSpPr>
          <p:cNvPr id="9" name="AutoShape 2" descr="Arduino IDE Preferenc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46373" y="6483421"/>
            <a:ext cx="82302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/>
              <a:t>https://raw.githubusercontent.com/espressif/arduino-esp32/gh-pages/package_esp32_index.json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49" y="1721640"/>
            <a:ext cx="8125907" cy="4363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3597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149" y="465865"/>
            <a:ext cx="7886700" cy="797247"/>
          </a:xfrm>
        </p:spPr>
        <p:txBody>
          <a:bodyPr>
            <a:normAutofit fontScale="90000"/>
          </a:bodyPr>
          <a:lstStyle/>
          <a:p>
            <a:r>
              <a:rPr lang="en-US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600" b="1"/>
              <a:t>Installing ESP32 Board in the </a:t>
            </a:r>
            <a:r>
              <a:rPr lang="en-US" sz="3600" b="1" err="1"/>
              <a:t>Arduino</a:t>
            </a:r>
            <a:r>
              <a:rPr lang="en-US" sz="3600" b="1"/>
              <a:t> IDE</a:t>
            </a:r>
            <a:br>
              <a:rPr lang="en-US" sz="3600" b="1"/>
            </a:b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0725" y="1231537"/>
            <a:ext cx="4010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Step 3: Installing the ESP32 </a:t>
            </a:r>
            <a:r>
              <a:rPr lang="en-US" err="1"/>
              <a:t>Arduino</a:t>
            </a:r>
            <a:r>
              <a:rPr lang="en-US"/>
              <a:t> Core</a:t>
            </a:r>
          </a:p>
        </p:txBody>
      </p:sp>
      <p:sp>
        <p:nvSpPr>
          <p:cNvPr id="9" name="AutoShape 2" descr="Arduino IDE Preferenc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36" y="1802645"/>
            <a:ext cx="8126083" cy="4363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21A02A-A2E3-A257-6DF8-A19B1E8DF081}"/>
              </a:ext>
            </a:extLst>
          </p:cNvPr>
          <p:cNvSpPr txBox="1"/>
          <p:nvPr/>
        </p:nvSpPr>
        <p:spPr>
          <a:xfrm>
            <a:off x="3200400" y="320040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Environmental monitoring using NodeMCU (ESP32) with DHT22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B729B0-5789-23F3-6AEF-8B7FE8AD92E2}"/>
              </a:ext>
            </a:extLst>
          </p:cNvPr>
          <p:cNvSpPr txBox="1"/>
          <p:nvPr/>
        </p:nvSpPr>
        <p:spPr>
          <a:xfrm>
            <a:off x="3200400" y="3200400"/>
            <a:ext cx="274320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Times New Roman"/>
              </a:rPr>
              <a:t>Environmental monitoring using NodeMCU (ESP32) with DHT22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149" y="465865"/>
            <a:ext cx="7886700" cy="797247"/>
          </a:xfrm>
        </p:spPr>
        <p:txBody>
          <a:bodyPr>
            <a:normAutofit fontScale="90000"/>
          </a:bodyPr>
          <a:lstStyle/>
          <a:p>
            <a:r>
              <a:rPr lang="en-US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600" b="1"/>
              <a:t>Installing ESP32 Board in the </a:t>
            </a:r>
            <a:r>
              <a:rPr lang="en-US" sz="3600" b="1" err="1"/>
              <a:t>Arduino</a:t>
            </a:r>
            <a:r>
              <a:rPr lang="en-US" sz="3600" b="1"/>
              <a:t> IDE</a:t>
            </a:r>
            <a:br>
              <a:rPr lang="en-US" sz="3600" b="1"/>
            </a:b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0725" y="1231537"/>
            <a:ext cx="4010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Step 3: Installing the ESP32 </a:t>
            </a:r>
            <a:r>
              <a:rPr lang="en-US" err="1"/>
              <a:t>Arduino</a:t>
            </a:r>
            <a:r>
              <a:rPr lang="en-US"/>
              <a:t> Core</a:t>
            </a:r>
          </a:p>
        </p:txBody>
      </p:sp>
      <p:sp>
        <p:nvSpPr>
          <p:cNvPr id="9" name="AutoShape 2" descr="Arduino IDE Preferenc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38" y="1529951"/>
            <a:ext cx="7487725" cy="5075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27607" y="2485879"/>
            <a:ext cx="3260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a. Install </a:t>
            </a:r>
            <a:r>
              <a:rPr lang="en-US" sz="2400" b="1" err="1">
                <a:solidFill>
                  <a:srgbClr val="FF0000"/>
                </a:solidFill>
              </a:rPr>
              <a:t>Arduino</a:t>
            </a:r>
            <a:r>
              <a:rPr lang="en-US" sz="2400" b="1">
                <a:solidFill>
                  <a:srgbClr val="FF0000"/>
                </a:solidFill>
              </a:rPr>
              <a:t> ESP32</a:t>
            </a:r>
          </a:p>
          <a:p>
            <a:r>
              <a:rPr lang="en-US" sz="2400" b="1">
                <a:solidFill>
                  <a:srgbClr val="FF0000"/>
                </a:solidFill>
              </a:rPr>
              <a:t>b. ESP32</a:t>
            </a:r>
            <a:endParaRPr lang="en-IN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872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211669"/>
            <a:ext cx="8143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Courtesy:</a:t>
            </a:r>
          </a:p>
          <a:p>
            <a:r>
              <a:rPr lang="en-US"/>
              <a:t>https://www.studiopieters.nl/esp32-pinout/</a:t>
            </a:r>
          </a:p>
        </p:txBody>
      </p:sp>
      <p:pic>
        <p:nvPicPr>
          <p:cNvPr id="7170" name="Picture 2" descr="https://raw.githubusercontent.com/AchimPieters/esp32-homekit-camera/master/Images/ESP32-38%20PIN-DEVBO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09" y="1330617"/>
            <a:ext cx="8438660" cy="488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303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964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498845"/>
              </p:ext>
            </p:extLst>
          </p:nvPr>
        </p:nvGraphicFramePr>
        <p:xfrm>
          <a:off x="439964" y="2436373"/>
          <a:ext cx="7886700" cy="3657600"/>
        </p:xfrm>
        <a:graphic>
          <a:graphicData uri="http://schemas.openxmlformats.org/drawingml/2006/table">
            <a:tbl>
              <a:tblPr/>
              <a:tblGrid>
                <a:gridCol w="3188607">
                  <a:extLst>
                    <a:ext uri="{9D8B030D-6E8A-4147-A177-3AD203B41FA5}">
                      <a16:colId xmlns:a16="http://schemas.microsoft.com/office/drawing/2014/main" val="1060677486"/>
                    </a:ext>
                  </a:extLst>
                </a:gridCol>
                <a:gridCol w="4698093">
                  <a:extLst>
                    <a:ext uri="{9D8B030D-6E8A-4147-A177-3AD203B41FA5}">
                      <a16:colId xmlns:a16="http://schemas.microsoft.com/office/drawing/2014/main" val="18746187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 ADC channels</a:t>
                      </a:r>
                    </a:p>
                  </a:txBody>
                  <a:tcPr marL="3810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>
                          <a:effectLst/>
                        </a:rPr>
                        <a:t>15 channels of 12-bit SAR ADC with selectable ranges of 0-1V, 0-1.4V, 0-2V, or 0-4V</a:t>
                      </a:r>
                    </a:p>
                  </a:txBody>
                  <a:tcPr marL="28575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224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 UART interfaces</a:t>
                      </a:r>
                    </a:p>
                  </a:txBody>
                  <a:tcPr marL="3810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>
                          <a:effectLst/>
                        </a:rPr>
                        <a:t>2 UART interfaces with flow control and IrDA support</a:t>
                      </a:r>
                    </a:p>
                  </a:txBody>
                  <a:tcPr marL="28575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364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 PWM outputs</a:t>
                      </a:r>
                    </a:p>
                  </a:txBody>
                  <a:tcPr marL="3810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>
                          <a:effectLst/>
                        </a:rPr>
                        <a:t>25 PWM pins to control things like motor speed or LED brightness</a:t>
                      </a:r>
                    </a:p>
                  </a:txBody>
                  <a:tcPr marL="28575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17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 DAC channels</a:t>
                      </a:r>
                    </a:p>
                  </a:txBody>
                  <a:tcPr marL="3810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>
                          <a:effectLst/>
                        </a:rPr>
                        <a:t>Two 8-bit DACs to generate true analog voltages</a:t>
                      </a:r>
                    </a:p>
                  </a:txBody>
                  <a:tcPr marL="28575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671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SPI, I2C and I2S interface</a:t>
                      </a:r>
                    </a:p>
                  </a:txBody>
                  <a:tcPr marL="3810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>
                          <a:effectLst/>
                        </a:rPr>
                        <a:t>Three SPI and one I2C interfaces for connecting various sensors and peripherals, as well as two I2S interfaces for adding sound to your project</a:t>
                      </a:r>
                    </a:p>
                  </a:txBody>
                  <a:tcPr marL="28575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13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 Touch Pads</a:t>
                      </a:r>
                    </a:p>
                  </a:txBody>
                  <a:tcPr marL="3810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>
                          <a:effectLst/>
                        </a:rPr>
                        <a:t>9 GPIOs with capacitive touch sensing</a:t>
                      </a:r>
                    </a:p>
                  </a:txBody>
                  <a:tcPr marL="28575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083935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39964" y="866713"/>
            <a:ext cx="851535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ESP32 Peripherals and I/O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48 GPIO pins in total, only 25 of them are broken out to the pin headers on  both sides of the development board. These pins can be assigned a variety of peripheral duties, including: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211669"/>
            <a:ext cx="89553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Courtesy:</a:t>
            </a:r>
          </a:p>
          <a:p>
            <a:r>
              <a:rPr lang="en-US"/>
              <a:t>https://www.studiopieters.nl/esp32-pinout/</a:t>
            </a:r>
          </a:p>
        </p:txBody>
      </p:sp>
    </p:spTree>
    <p:extLst>
      <p:ext uri="{BB962C8B-B14F-4D97-AF65-F5344CB8AC3E}">
        <p14:creationId xmlns:p14="http://schemas.microsoft.com/office/powerpoint/2010/main" val="11236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D084FE8244824F8DA304D1666BE595" ma:contentTypeVersion="6" ma:contentTypeDescription="Create a new document." ma:contentTypeScope="" ma:versionID="fa47cf5da264ff33ee35d22dd0480275">
  <xsd:schema xmlns:xsd="http://www.w3.org/2001/XMLSchema" xmlns:xs="http://www.w3.org/2001/XMLSchema" xmlns:p="http://schemas.microsoft.com/office/2006/metadata/properties" xmlns:ns2="5c9723bf-e2da-41fd-b2fd-04456ba7cba0" xmlns:ns3="1a80a837-91c1-4480-9cf9-33b82e620694" targetNamespace="http://schemas.microsoft.com/office/2006/metadata/properties" ma:root="true" ma:fieldsID="8357d00d9d0f4aacad9fa1efc9eff044" ns2:_="" ns3:_="">
    <xsd:import namespace="5c9723bf-e2da-41fd-b2fd-04456ba7cba0"/>
    <xsd:import namespace="1a80a837-91c1-4480-9cf9-33b82e6206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9723bf-e2da-41fd-b2fd-04456ba7cb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80a837-91c1-4480-9cf9-33b82e62069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F2FA8A-1AC8-4FF6-9391-58DC3305796E}">
  <ds:schemaRefs>
    <ds:schemaRef ds:uri="03a81e43-d045-42eb-bddc-d03f7f519a1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EF51EE7-D9F4-436C-BD2A-89A0F96E2030}"/>
</file>

<file path=customXml/itemProps3.xml><?xml version="1.0" encoding="utf-8"?>
<ds:datastoreItem xmlns:ds="http://schemas.openxmlformats.org/officeDocument/2006/customXml" ds:itemID="{728A8EE9-6577-417E-9D39-B05FC34797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NodeMCU - Installing ESP32 Board in the Arduino IDE </vt:lpstr>
      <vt:lpstr>Use CaseStudy  Environmental monitoring using NodeMCU (ESP32) with DHT22 and Thingspeak Cloud Computing</vt:lpstr>
      <vt:lpstr>NodeMCU - Installing ESP32 Board in the Arduino IDE </vt:lpstr>
      <vt:lpstr>NodeMCU - Installing ESP32 Board in the Arduino IDE </vt:lpstr>
      <vt:lpstr>NodeMCU - Installing ESP32 Board in the Arduino IDE </vt:lpstr>
      <vt:lpstr>NodeMCU - Installing ESP32 Board in the Arduino IDE </vt:lpstr>
      <vt:lpstr>NodeMCU - Installing ESP32 Board in the Arduino IDE </vt:lpstr>
      <vt:lpstr>NodeMCU</vt:lpstr>
      <vt:lpstr>NodeMCU </vt:lpstr>
      <vt:lpstr>NodeMCU – DHT 11 interfacing</vt:lpstr>
      <vt:lpstr>NodeMCU</vt:lpstr>
      <vt:lpstr>NodeMCU</vt:lpstr>
      <vt:lpstr>NodeMCU (Environmental Program)</vt:lpstr>
      <vt:lpstr>NodeMCU (Environmental Program)</vt:lpstr>
      <vt:lpstr>NodeMCU (Environmental Program)</vt:lpstr>
      <vt:lpstr>NodeMCU (Environmental Program)</vt:lpstr>
      <vt:lpstr>ThingSpeak Configuration for ESP32 </vt:lpstr>
      <vt:lpstr>ThingSpeak</vt:lpstr>
      <vt:lpstr>ThingSpeak Configuration for ESP32 </vt:lpstr>
      <vt:lpstr>ThingSpeak Configuration for ESP32 </vt:lpstr>
      <vt:lpstr>ThingSpeak Configuration for ESP32 </vt:lpstr>
      <vt:lpstr>ThingSpeak Configuration for ESP32 </vt:lpstr>
      <vt:lpstr>ThingSpeak Configuration for ESP32 </vt:lpstr>
      <vt:lpstr>ThingSpeak Configuration for ESP32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 7  Environmental monitoring using NodeMCU (ESP32) with DHT22 and Thingspeak Cloud Computing</dc:title>
  <dc:creator>intel-vsc</dc:creator>
  <cp:revision>4</cp:revision>
  <dcterms:created xsi:type="dcterms:W3CDTF">2023-06-16T15:48:50Z</dcterms:created>
  <dcterms:modified xsi:type="dcterms:W3CDTF">2024-02-08T06:31:24Z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0x010100F8D084FE8244824F8DA304D1666BE595</vt:lpwstr>
  </property>
</Properties>
</file>