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55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ctrTitle"/>
          </p:nvPr>
        </p:nvSpPr>
        <p:spPr>
          <a:xfrm>
            <a:off x="2971799" y="1964267"/>
            <a:ext cx="5398295"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2971799" y="4385733"/>
            <a:ext cx="5398295"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699419" y="5870576"/>
            <a:ext cx="1200150" cy="377825"/>
          </a:xfrm>
        </p:spPr>
        <p:txBody>
          <a:bodyPr/>
          <a:lstStyle/>
          <a:p>
            <a:fld id="{1D8BD707-D9CF-40AE-B4C6-C98DA3205C09}" type="datetimeFigureOut">
              <a:rPr lang="en-US" smtClean="0"/>
              <a:pPr/>
              <a:t>4/10/2021</a:t>
            </a:fld>
            <a:endParaRPr lang="en-US"/>
          </a:p>
        </p:txBody>
      </p:sp>
      <p:sp>
        <p:nvSpPr>
          <p:cNvPr id="5" name="Footer Placeholder 4"/>
          <p:cNvSpPr>
            <a:spLocks noGrp="1"/>
          </p:cNvSpPr>
          <p:nvPr>
            <p:ph type="ftr" sz="quarter" idx="11"/>
          </p:nvPr>
        </p:nvSpPr>
        <p:spPr>
          <a:xfrm>
            <a:off x="2971799" y="5870576"/>
            <a:ext cx="3670469" cy="377825"/>
          </a:xfrm>
        </p:spPr>
        <p:txBody>
          <a:bodyPr/>
          <a:lstStyle/>
          <a:p>
            <a:endParaRPr lang="en-US"/>
          </a:p>
        </p:txBody>
      </p:sp>
      <p:sp>
        <p:nvSpPr>
          <p:cNvPr id="6" name="Slide Number Placeholder 5"/>
          <p:cNvSpPr>
            <a:spLocks noGrp="1"/>
          </p:cNvSpPr>
          <p:nvPr>
            <p:ph type="sldNum" sz="quarter" idx="12"/>
          </p:nvPr>
        </p:nvSpPr>
        <p:spPr>
          <a:xfrm>
            <a:off x="7956719" y="5870576"/>
            <a:ext cx="413375" cy="3778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1" y="4732865"/>
            <a:ext cx="759857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028701" y="932112"/>
            <a:ext cx="656987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14351" y="5299603"/>
            <a:ext cx="7598570"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1" y="609602"/>
            <a:ext cx="7598570"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514350" y="4343400"/>
            <a:ext cx="7598571"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15" name="TextBox 14"/>
          <p:cNvSpPr txBox="1"/>
          <p:nvPr/>
        </p:nvSpPr>
        <p:spPr>
          <a:xfrm>
            <a:off x="7678400" y="274320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366206" y="823337"/>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744201" y="609602"/>
            <a:ext cx="71627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823406" y="3352800"/>
            <a:ext cx="7004388"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15599" y="4343400"/>
            <a:ext cx="7614275"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2" y="3308581"/>
            <a:ext cx="7598569"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514351" y="4777381"/>
            <a:ext cx="759857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13" name="TextBox 12"/>
          <p:cNvSpPr txBox="1"/>
          <p:nvPr/>
        </p:nvSpPr>
        <p:spPr>
          <a:xfrm>
            <a:off x="7678400" y="274320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366206" y="823337"/>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744201" y="609602"/>
            <a:ext cx="71627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514350" y="3886200"/>
            <a:ext cx="7601577"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49" y="4775200"/>
            <a:ext cx="7601577"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1" y="609602"/>
            <a:ext cx="7598570"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514351" y="3505200"/>
            <a:ext cx="7598571"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50" y="4343400"/>
            <a:ext cx="7598571"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1"/>
          <p:cNvSpPr>
            <a:spLocks noGrp="1"/>
          </p:cNvSpPr>
          <p:nvPr>
            <p:ph type="title"/>
          </p:nvPr>
        </p:nvSpPr>
        <p:spPr>
          <a:xfrm>
            <a:off x="514351" y="609601"/>
            <a:ext cx="7598569"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Vertical Title 1"/>
          <p:cNvSpPr>
            <a:spLocks noGrp="1"/>
          </p:cNvSpPr>
          <p:nvPr>
            <p:ph type="title" orient="vert"/>
          </p:nvPr>
        </p:nvSpPr>
        <p:spPr>
          <a:xfrm>
            <a:off x="6494006" y="609600"/>
            <a:ext cx="1618914"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14350" y="609600"/>
            <a:ext cx="5874087"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1" y="3308581"/>
            <a:ext cx="7598570"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514349" y="4777381"/>
            <a:ext cx="7598571"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1" y="2142067"/>
            <a:ext cx="3746501"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66421" y="2142068"/>
            <a:ext cx="3746499"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30252" y="2218267"/>
            <a:ext cx="353179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4351" y="2870201"/>
            <a:ext cx="3747692"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572003" y="2226734"/>
            <a:ext cx="354211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367612" y="2870201"/>
            <a:ext cx="3746501"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4/10/2021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0" y="2074333"/>
            <a:ext cx="2760664"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3486151" y="609601"/>
            <a:ext cx="4626770"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14350" y="3445933"/>
            <a:ext cx="276066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0" y="1600200"/>
            <a:ext cx="4623490"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5652190" y="914400"/>
            <a:ext cx="2460731"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14350" y="2971800"/>
            <a:ext cx="4623490"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609601"/>
            <a:ext cx="7598569"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14351" y="2142068"/>
            <a:ext cx="7598569"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442245" y="5870576"/>
            <a:ext cx="120015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4/10/2021</a:t>
            </a:fld>
            <a:endParaRPr lang="en-US"/>
          </a:p>
        </p:txBody>
      </p:sp>
      <p:sp>
        <p:nvSpPr>
          <p:cNvPr id="5" name="Footer Placeholder 4"/>
          <p:cNvSpPr>
            <a:spLocks noGrp="1"/>
          </p:cNvSpPr>
          <p:nvPr>
            <p:ph type="ftr" sz="quarter" idx="3"/>
          </p:nvPr>
        </p:nvSpPr>
        <p:spPr>
          <a:xfrm>
            <a:off x="514351" y="5870576"/>
            <a:ext cx="5870744"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699546" y="5870576"/>
            <a:ext cx="41337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image" Target="../media/image12.jpeg"/><Relationship Id="rId1" Type="http://schemas.openxmlformats.org/officeDocument/2006/relationships/slideLayout" Target="../slideLayouts/slideLayout1.xml"/><Relationship Id="rId6" Type="http://schemas.openxmlformats.org/officeDocument/2006/relationships/image" Target="../media/image16.jpeg"/><Relationship Id="rId5" Type="http://schemas.openxmlformats.org/officeDocument/2006/relationships/image" Target="../media/image15.jpeg"/><Relationship Id="rId10" Type="http://schemas.openxmlformats.org/officeDocument/2006/relationships/image" Target="../media/image20.jpeg"/><Relationship Id="rId4" Type="http://schemas.openxmlformats.org/officeDocument/2006/relationships/image" Target="../media/image14.png"/><Relationship Id="rId9"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381000" y="152400"/>
            <a:ext cx="8541289" cy="2819400"/>
          </a:xfrm>
        </p:spPr>
        <p:txBody>
          <a:bodyPr>
            <a:normAutofit fontScale="90000"/>
          </a:bodyPr>
          <a:lstStyle/>
          <a:p>
            <a:pPr algn="ctr"/>
            <a:r>
              <a:rPr lang="en-US" b="1" dirty="0">
                <a:latin typeface="Arial" pitchFamily="34" charset="0"/>
                <a:cs typeface="Arial" pitchFamily="34" charset="0"/>
              </a:rPr>
              <a:t>Automatic Toll Collection System Using RFID</a:t>
            </a:r>
            <a:br>
              <a:rPr lang="en-US" dirty="0"/>
            </a:br>
            <a:endParaRPr lang="en-US" dirty="0"/>
          </a:p>
        </p:txBody>
      </p:sp>
      <p:sp>
        <p:nvSpPr>
          <p:cNvPr id="8" name="Subtitle 2"/>
          <p:cNvSpPr>
            <a:spLocks noGrp="1"/>
          </p:cNvSpPr>
          <p:nvPr>
            <p:ph type="subTitle" idx="1"/>
          </p:nvPr>
        </p:nvSpPr>
        <p:spPr>
          <a:xfrm>
            <a:off x="2286000" y="6172200"/>
            <a:ext cx="4724400" cy="685800"/>
          </a:xfrm>
        </p:spPr>
        <p:txBody>
          <a:bodyPr>
            <a:normAutofit/>
          </a:bodyPr>
          <a:lstStyle/>
          <a:p>
            <a:pPr algn="ctr"/>
            <a:r>
              <a:rPr lang="en-US" dirty="0">
                <a:latin typeface="Times New Roman" pitchFamily="18" charset="0"/>
                <a:cs typeface="Times New Roman" pitchFamily="18" charset="0"/>
              </a:rPr>
              <a:t>vinay b patil (19070123075)</a:t>
            </a:r>
          </a:p>
        </p:txBody>
      </p:sp>
      <p:pic>
        <p:nvPicPr>
          <p:cNvPr id="9" name="Picture 2" descr="Image result for symbiosis institute of technology logo"/>
          <p:cNvPicPr>
            <a:picLocks noChangeAspect="1" noChangeArrowheads="1"/>
          </p:cNvPicPr>
          <p:nvPr/>
        </p:nvPicPr>
        <p:blipFill>
          <a:blip r:embed="rId2"/>
          <a:srcRect l="6452" t="7774" r="6452" b="11444"/>
          <a:stretch>
            <a:fillRect/>
          </a:stretch>
        </p:blipFill>
        <p:spPr bwMode="auto">
          <a:xfrm>
            <a:off x="3048000" y="2438400"/>
            <a:ext cx="3154681" cy="1752600"/>
          </a:xfrm>
          <a:prstGeom prst="rect">
            <a:avLst/>
          </a:prstGeom>
          <a:noFill/>
        </p:spPr>
      </p:pic>
      <p:sp>
        <p:nvSpPr>
          <p:cNvPr id="10" name="Subtitle 2"/>
          <p:cNvSpPr txBox="1">
            <a:spLocks/>
          </p:cNvSpPr>
          <p:nvPr/>
        </p:nvSpPr>
        <p:spPr>
          <a:xfrm>
            <a:off x="2057400" y="4495800"/>
            <a:ext cx="5410200" cy="1405467"/>
          </a:xfrm>
          <a:prstGeom prst="rect">
            <a:avLst/>
          </a:prstGeom>
        </p:spPr>
        <p:txBody>
          <a:bodyPr vert="horz" lIns="91440" tIns="45720" rIns="91440" bIns="45720" rtlCol="0" anchor="t">
            <a:normAutofit/>
          </a:bodyPr>
          <a:lstStyle/>
          <a:p>
            <a:pPr algn="ctr"/>
            <a:r>
              <a:rPr lang="en-US" b="1" dirty="0"/>
              <a:t>BACHELOR OF TECHNOLOGY</a:t>
            </a:r>
            <a:endParaRPr lang="en-US" dirty="0"/>
          </a:p>
          <a:p>
            <a:pPr algn="ctr"/>
            <a:r>
              <a:rPr lang="en-US" b="1" dirty="0"/>
              <a:t>IN</a:t>
            </a:r>
            <a:endParaRPr lang="en-US" dirty="0"/>
          </a:p>
          <a:p>
            <a:pPr algn="ctr"/>
            <a:r>
              <a:rPr lang="en-US" b="1" dirty="0"/>
              <a:t>ELECTRONICS &amp; TELE-COMMUNICATION ENGINEERING</a:t>
            </a:r>
            <a:endParaRPr lang="en-US" dirty="0"/>
          </a:p>
          <a:p>
            <a:pPr algn="ctr"/>
            <a:r>
              <a:rPr lang="en-US" b="1" dirty="0"/>
              <a:t>(2019-23)</a:t>
            </a:r>
            <a:endParaRPr lang="en-US" dirty="0"/>
          </a:p>
          <a:p>
            <a:pPr marL="0" marR="0" lvl="0" indent="0" algn="ctr" defTabSz="457200" rtl="0" eaLnBrk="1" fontAlgn="auto" latinLnBrk="0" hangingPunct="1">
              <a:lnSpc>
                <a:spcPct val="100000"/>
              </a:lnSpc>
              <a:spcBef>
                <a:spcPts val="0"/>
              </a:spcBef>
              <a:spcAft>
                <a:spcPts val="1000"/>
              </a:spcAft>
              <a:buClr>
                <a:schemeClr val="tx1"/>
              </a:buClr>
              <a:buSzPct val="100000"/>
              <a:buFont typeface="Arial"/>
              <a:buNone/>
              <a:tabLst/>
              <a:defRPr/>
            </a:pPr>
            <a:endParaRPr kumimoji="0" lang="en-US" sz="1800" b="0" i="0" u="none" strike="noStrike" kern="1200" cap="all"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228600"/>
            <a:ext cx="1524000" cy="914399"/>
          </a:xfrm>
        </p:spPr>
        <p:txBody>
          <a:bodyPr/>
          <a:lstStyle/>
          <a:p>
            <a:r>
              <a:rPr lang="en-US" dirty="0"/>
              <a:t>result</a:t>
            </a:r>
          </a:p>
        </p:txBody>
      </p:sp>
      <p:sp>
        <p:nvSpPr>
          <p:cNvPr id="3" name="Content Placeholder 2"/>
          <p:cNvSpPr>
            <a:spLocks noGrp="1"/>
          </p:cNvSpPr>
          <p:nvPr>
            <p:ph idx="1"/>
          </p:nvPr>
        </p:nvSpPr>
        <p:spPr>
          <a:xfrm>
            <a:off x="152400" y="1143000"/>
            <a:ext cx="5410200" cy="5715000"/>
          </a:xfrm>
        </p:spPr>
        <p:txBody>
          <a:bodyPr>
            <a:normAutofit fontScale="92500" lnSpcReduction="10000"/>
          </a:bodyPr>
          <a:lstStyle/>
          <a:p>
            <a:pPr>
              <a:buNone/>
            </a:pPr>
            <a:r>
              <a:rPr lang="en-US" sz="2000" dirty="0"/>
              <a:t>RFID based toll collection system is used as a technology for fast and efficient</a:t>
            </a:r>
            <a:r>
              <a:rPr lang="en-US" sz="2000" b="1" dirty="0"/>
              <a:t> </a:t>
            </a:r>
            <a:r>
              <a:rPr lang="en-US" sz="2000" dirty="0"/>
              <a:t>collection of toll at the toll booths. This is possible for the vehicles passing through the toll plaza need not stop to pay toll and the payment automatically is deducted from the account of the driver. These </a:t>
            </a:r>
            <a:r>
              <a:rPr lang="en-US" sz="2000" dirty="0" err="1"/>
              <a:t>Rfid</a:t>
            </a:r>
            <a:r>
              <a:rPr lang="en-US" sz="2000" dirty="0"/>
              <a:t> (tags) are fitted on the windshield of the vehicle . The tags have all the information regarding the users account. The </a:t>
            </a:r>
            <a:r>
              <a:rPr lang="en-US" sz="2000" dirty="0" err="1"/>
              <a:t>Rfid</a:t>
            </a:r>
            <a:r>
              <a:rPr lang="en-US" sz="2000" dirty="0"/>
              <a:t> reader continuously send radio frequency pulses which returns only when hits a </a:t>
            </a:r>
            <a:r>
              <a:rPr lang="en-US" sz="2000" dirty="0" err="1"/>
              <a:t>Rfid</a:t>
            </a:r>
            <a:r>
              <a:rPr lang="en-US" sz="2000" dirty="0"/>
              <a:t> tag. These pulses are returned back from the tag and are received by the </a:t>
            </a:r>
            <a:r>
              <a:rPr lang="en-US" sz="2000" dirty="0" err="1"/>
              <a:t>rfid</a:t>
            </a:r>
            <a:r>
              <a:rPr lang="en-US" sz="2000" dirty="0"/>
              <a:t> reader. These reflected pulses from the tags contain information about the driver number, drivers account, balance etc. The main system components are as follows:</a:t>
            </a:r>
          </a:p>
          <a:p>
            <a:pPr lvl="1"/>
            <a:r>
              <a:rPr lang="en-US" sz="1900" dirty="0"/>
              <a:t>RFID tagged vehicle </a:t>
            </a:r>
          </a:p>
          <a:p>
            <a:pPr lvl="1"/>
            <a:r>
              <a:rPr lang="en-US" sz="1900" dirty="0"/>
              <a:t>Toll booth equipped with RFID scanners </a:t>
            </a:r>
          </a:p>
          <a:p>
            <a:pPr lvl="1"/>
            <a:r>
              <a:rPr lang="en-US" sz="1900" dirty="0"/>
              <a:t>Sensors</a:t>
            </a:r>
          </a:p>
        </p:txBody>
      </p:sp>
      <p:pic>
        <p:nvPicPr>
          <p:cNvPr id="26628" name="Picture 4" descr="Related image"/>
          <p:cNvPicPr>
            <a:picLocks noChangeAspect="1" noChangeArrowheads="1"/>
          </p:cNvPicPr>
          <p:nvPr/>
        </p:nvPicPr>
        <p:blipFill>
          <a:blip r:embed="rId2"/>
          <a:srcRect/>
          <a:stretch>
            <a:fillRect/>
          </a:stretch>
        </p:blipFill>
        <p:spPr bwMode="auto">
          <a:xfrm>
            <a:off x="5486400" y="2514600"/>
            <a:ext cx="3429000" cy="2000251"/>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685800"/>
            <a:ext cx="2667000" cy="761999"/>
          </a:xfrm>
        </p:spPr>
        <p:txBody>
          <a:bodyPr/>
          <a:lstStyle/>
          <a:p>
            <a:r>
              <a:rPr lang="en-US" dirty="0"/>
              <a:t>conclusion</a:t>
            </a:r>
          </a:p>
        </p:txBody>
      </p:sp>
      <p:sp>
        <p:nvSpPr>
          <p:cNvPr id="3" name="Content Placeholder 2"/>
          <p:cNvSpPr>
            <a:spLocks noGrp="1"/>
          </p:cNvSpPr>
          <p:nvPr>
            <p:ph idx="1"/>
          </p:nvPr>
        </p:nvSpPr>
        <p:spPr>
          <a:xfrm>
            <a:off x="514351" y="1600200"/>
            <a:ext cx="8020049" cy="4800600"/>
          </a:xfrm>
        </p:spPr>
        <p:txBody>
          <a:bodyPr>
            <a:normAutofit/>
          </a:bodyPr>
          <a:lstStyle/>
          <a:p>
            <a:pPr>
              <a:buNone/>
            </a:pPr>
            <a:r>
              <a:rPr lang="en-US" sz="2000" dirty="0"/>
              <a:t>Following are the features and advancement of RFID Toll Booth System over presently existing system:</a:t>
            </a:r>
          </a:p>
          <a:p>
            <a:pPr lvl="0"/>
            <a:r>
              <a:rPr lang="en-US" sz="2000" dirty="0"/>
              <a:t>RFID tag cannot be cloned, so cannot be cheated. </a:t>
            </a:r>
          </a:p>
          <a:p>
            <a:pPr lvl="0"/>
            <a:r>
              <a:rPr lang="en-US" sz="2000" dirty="0"/>
              <a:t>Very efficient saving of time.</a:t>
            </a:r>
          </a:p>
          <a:p>
            <a:pPr lvl="0"/>
            <a:r>
              <a:rPr lang="en-US" sz="2000" dirty="0"/>
              <a:t>Wastage of money reduced. </a:t>
            </a:r>
          </a:p>
          <a:p>
            <a:pPr lvl="0"/>
            <a:r>
              <a:rPr lang="en-US" sz="2000" dirty="0"/>
              <a:t>Consumption of oil is reduced.</a:t>
            </a:r>
          </a:p>
          <a:p>
            <a:pPr lvl="0"/>
            <a:r>
              <a:rPr lang="en-US" sz="2000" dirty="0"/>
              <a:t>Pollution is reduced to a large extent. </a:t>
            </a:r>
          </a:p>
          <a:p>
            <a:pPr lvl="0"/>
            <a:r>
              <a:rPr lang="en-US" sz="2000" dirty="0"/>
              <a:t>Speedy transport.</a:t>
            </a:r>
          </a:p>
          <a:p>
            <a:pPr lvl="0"/>
            <a:r>
              <a:rPr lang="en-US" sz="2000" dirty="0"/>
              <a:t>Less congestion on the roadways. </a:t>
            </a:r>
          </a:p>
          <a:p>
            <a:pPr lvl="0"/>
            <a:r>
              <a:rPr lang="en-US" sz="2000" dirty="0"/>
              <a:t>Comparatively less maintenance cost .</a:t>
            </a:r>
            <a:r>
              <a:rPr lang="en-US" sz="2000" b="1" dirty="0"/>
              <a:t> </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457200"/>
            <a:ext cx="2514600" cy="914399"/>
          </a:xfrm>
        </p:spPr>
        <p:txBody>
          <a:bodyPr>
            <a:normAutofit fontScale="90000"/>
          </a:bodyPr>
          <a:lstStyle/>
          <a:p>
            <a:r>
              <a:rPr lang="en-US" dirty="0"/>
              <a:t>Work cited</a:t>
            </a:r>
          </a:p>
        </p:txBody>
      </p:sp>
      <p:sp>
        <p:nvSpPr>
          <p:cNvPr id="3" name="Content Placeholder 2"/>
          <p:cNvSpPr>
            <a:spLocks noGrp="1"/>
          </p:cNvSpPr>
          <p:nvPr>
            <p:ph idx="1"/>
          </p:nvPr>
        </p:nvSpPr>
        <p:spPr>
          <a:xfrm>
            <a:off x="1066800" y="2057400"/>
            <a:ext cx="7598569" cy="3649133"/>
          </a:xfrm>
        </p:spPr>
        <p:txBody>
          <a:bodyPr>
            <a:normAutofit/>
          </a:bodyPr>
          <a:lstStyle/>
          <a:p>
            <a:pPr>
              <a:buNone/>
            </a:pPr>
            <a:r>
              <a:rPr lang="en-US" sz="2000" dirty="0"/>
              <a:t>1. https://en.wikipedia.org/wiki/Electronic_toll_collection</a:t>
            </a:r>
          </a:p>
          <a:p>
            <a:pPr>
              <a:buNone/>
            </a:pPr>
            <a:r>
              <a:rPr lang="en-US" sz="2000" dirty="0"/>
              <a:t>2. http://www.iosrjournals.org/iosr-jce/papers/Vol9-Issue2/L0926166.pdf?id=283</a:t>
            </a:r>
          </a:p>
          <a:p>
            <a:pPr>
              <a:buNone/>
            </a:pPr>
            <a:r>
              <a:rPr lang="en-US" sz="2000" dirty="0"/>
              <a:t>3. https://www.ijcsmc.com/docs/papers/August2016/V5I8201645.pdf</a:t>
            </a:r>
          </a:p>
          <a:p>
            <a:pPr>
              <a:buNone/>
            </a:pPr>
            <a:r>
              <a:rPr lang="en-US" sz="2000" dirty="0"/>
              <a:t>4. https://www.skyfilabs.com/project-ideas/rfid-based-toll-collection-system</a:t>
            </a:r>
          </a:p>
          <a:p>
            <a:pPr>
              <a:buNone/>
            </a:pP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228600"/>
            <a:ext cx="2133600" cy="990599"/>
          </a:xfrm>
        </p:spPr>
        <p:txBody>
          <a:bodyPr/>
          <a:lstStyle/>
          <a:p>
            <a:pPr algn="ctr"/>
            <a:r>
              <a:rPr lang="en-US" dirty="0"/>
              <a:t>abstract</a:t>
            </a:r>
          </a:p>
        </p:txBody>
      </p:sp>
      <p:sp>
        <p:nvSpPr>
          <p:cNvPr id="3" name="Content Placeholder 2"/>
          <p:cNvSpPr>
            <a:spLocks noGrp="1"/>
          </p:cNvSpPr>
          <p:nvPr>
            <p:ph idx="1"/>
          </p:nvPr>
        </p:nvSpPr>
        <p:spPr>
          <a:xfrm>
            <a:off x="1676400" y="1143000"/>
            <a:ext cx="5791200" cy="2819400"/>
          </a:xfrm>
        </p:spPr>
        <p:txBody>
          <a:bodyPr>
            <a:normAutofit/>
          </a:bodyPr>
          <a:lstStyle/>
          <a:p>
            <a:pPr>
              <a:buNone/>
            </a:pPr>
            <a:r>
              <a:rPr lang="en-US" sz="2000" dirty="0">
                <a:latin typeface="Times New Roman"/>
                <a:ea typeface="Times New Roman"/>
              </a:rPr>
              <a:t>     The automated toll collection system using passive Radio Frequency Identification (RFID) tag emerges as a convincing solution to the manual toll collection method employed at tollgates. Time and efficiency are a matter of priority of present day. In order to overcome the major issues of vehicle congestion and time consumption RFID technology is used. </a:t>
            </a:r>
            <a:endParaRPr lang="en-US" sz="2000" dirty="0"/>
          </a:p>
        </p:txBody>
      </p:sp>
      <p:pic>
        <p:nvPicPr>
          <p:cNvPr id="1026" name="Picture 2" descr="Image result for rfid toll booth collection"/>
          <p:cNvPicPr>
            <a:picLocks noChangeAspect="1" noChangeArrowheads="1"/>
          </p:cNvPicPr>
          <p:nvPr/>
        </p:nvPicPr>
        <p:blipFill>
          <a:blip r:embed="rId2"/>
          <a:srcRect/>
          <a:stretch>
            <a:fillRect/>
          </a:stretch>
        </p:blipFill>
        <p:spPr bwMode="auto">
          <a:xfrm>
            <a:off x="381000" y="4038600"/>
            <a:ext cx="3962400" cy="2476196"/>
          </a:xfrm>
          <a:prstGeom prst="rect">
            <a:avLst/>
          </a:prstGeom>
          <a:noFill/>
        </p:spPr>
      </p:pic>
      <p:sp>
        <p:nvSpPr>
          <p:cNvPr id="1028" name="AutoShape 4" descr="Image result for rfid toll booth colle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0" name="Picture 6" descr="Image result for rfid toll booth collection"/>
          <p:cNvPicPr>
            <a:picLocks noChangeAspect="1" noChangeArrowheads="1"/>
          </p:cNvPicPr>
          <p:nvPr/>
        </p:nvPicPr>
        <p:blipFill>
          <a:blip r:embed="rId3"/>
          <a:srcRect/>
          <a:stretch>
            <a:fillRect/>
          </a:stretch>
        </p:blipFill>
        <p:spPr bwMode="auto">
          <a:xfrm>
            <a:off x="4495800" y="4038600"/>
            <a:ext cx="4191000" cy="2514600"/>
          </a:xfrm>
          <a:prstGeom prst="rect">
            <a:avLst/>
          </a:prstGeom>
          <a:noFill/>
        </p:spPr>
      </p:pic>
      <p:sp>
        <p:nvSpPr>
          <p:cNvPr id="1032" name="AutoShape 8" descr="Image result for rfid toll booth colle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28600"/>
            <a:ext cx="4074320" cy="990599"/>
          </a:xfrm>
        </p:spPr>
        <p:txBody>
          <a:bodyPr/>
          <a:lstStyle/>
          <a:p>
            <a:r>
              <a:rPr lang="en-US" dirty="0"/>
              <a:t>Table of contents</a:t>
            </a:r>
          </a:p>
        </p:txBody>
      </p:sp>
      <p:sp>
        <p:nvSpPr>
          <p:cNvPr id="3" name="Content Placeholder 2"/>
          <p:cNvSpPr>
            <a:spLocks noGrp="1"/>
          </p:cNvSpPr>
          <p:nvPr>
            <p:ph idx="1"/>
          </p:nvPr>
        </p:nvSpPr>
        <p:spPr>
          <a:xfrm>
            <a:off x="533399" y="1447800"/>
            <a:ext cx="8077201" cy="5181600"/>
          </a:xfrm>
        </p:spPr>
        <p:txBody>
          <a:bodyPr>
            <a:normAutofit fontScale="85000" lnSpcReduction="10000"/>
          </a:bodyPr>
          <a:lstStyle/>
          <a:p>
            <a:pPr>
              <a:buNone/>
            </a:pPr>
            <a:r>
              <a:rPr lang="en-US" sz="2400" dirty="0"/>
              <a:t>1. INTRODUCTION ……………………………………………………….…………………………….4</a:t>
            </a:r>
          </a:p>
          <a:p>
            <a:pPr>
              <a:buNone/>
            </a:pPr>
            <a:r>
              <a:rPr lang="en-US" sz="2400" dirty="0"/>
              <a:t>2. METHODOLOGY……………………………………………………………………………………..6</a:t>
            </a:r>
          </a:p>
          <a:p>
            <a:pPr>
              <a:buNone/>
            </a:pPr>
            <a:r>
              <a:rPr lang="en-US" sz="2400" dirty="0"/>
              <a:t>3. CIRCUIT DIAGRAM……………………………………………………….….……………………..8</a:t>
            </a:r>
          </a:p>
          <a:p>
            <a:pPr>
              <a:buNone/>
            </a:pPr>
            <a:r>
              <a:rPr lang="en-US" sz="2400" dirty="0"/>
              <a:t>4. WORKING PRINCIPLE……………………………………………………………………………….8</a:t>
            </a:r>
          </a:p>
          <a:p>
            <a:pPr>
              <a:buNone/>
            </a:pPr>
            <a:r>
              <a:rPr lang="en-US" sz="2400" dirty="0"/>
              <a:t>5. BLOCK DIAGRAM……………………………………………………………………………………..9</a:t>
            </a:r>
          </a:p>
          <a:p>
            <a:pPr>
              <a:buNone/>
            </a:pPr>
            <a:r>
              <a:rPr lang="en-US" sz="2400" dirty="0"/>
              <a:t>6. RESULT….……………………………………………………………………………………………….11</a:t>
            </a:r>
          </a:p>
          <a:p>
            <a:pPr>
              <a:buNone/>
            </a:pPr>
            <a:r>
              <a:rPr lang="en-US" sz="2400" dirty="0"/>
              <a:t>7. CONCLUSION ………………………………………………………………………………………..12</a:t>
            </a:r>
          </a:p>
          <a:p>
            <a:pPr>
              <a:buNone/>
            </a:pPr>
            <a:r>
              <a:rPr lang="en-US" sz="2400" dirty="0"/>
              <a:t>8. WORK CITED ..…..…………………………………………………………………………………..13</a:t>
            </a:r>
          </a:p>
          <a:p>
            <a:pPr>
              <a:buNone/>
            </a:pPr>
            <a:r>
              <a:rPr lang="en-US" dirty="0"/>
              <a:t> </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28600"/>
            <a:ext cx="3083720" cy="1075268"/>
          </a:xfrm>
        </p:spPr>
        <p:txBody>
          <a:bodyPr/>
          <a:lstStyle/>
          <a:p>
            <a:r>
              <a:rPr lang="en-US" dirty="0"/>
              <a:t>introduction</a:t>
            </a:r>
          </a:p>
        </p:txBody>
      </p:sp>
      <p:sp>
        <p:nvSpPr>
          <p:cNvPr id="3" name="Content Placeholder 2"/>
          <p:cNvSpPr>
            <a:spLocks noGrp="1"/>
          </p:cNvSpPr>
          <p:nvPr>
            <p:ph idx="1"/>
          </p:nvPr>
        </p:nvSpPr>
        <p:spPr>
          <a:xfrm>
            <a:off x="0" y="1600200"/>
            <a:ext cx="5257799" cy="5105400"/>
          </a:xfrm>
        </p:spPr>
        <p:txBody>
          <a:bodyPr>
            <a:noAutofit/>
          </a:bodyPr>
          <a:lstStyle/>
          <a:p>
            <a:pPr>
              <a:buNone/>
            </a:pPr>
            <a:r>
              <a:rPr lang="en-US" sz="2000" dirty="0"/>
              <a:t>      As we all know that transportation is the backbone of any country’s economy. Improvement in transportation systems result into the good lifestyle in which we achieve extraordinary freedom for movement, immense trade in manufactured goods and services, as well as higher rate of employment levels and social mobility. In fact, the economic condition of a nation has been closely related to efficient ways of transportation. Increasing number of vehicles on the road, result into number of problems such as congestion, accident rate, air pollution and many others.</a:t>
            </a:r>
          </a:p>
        </p:txBody>
      </p:sp>
      <p:pic>
        <p:nvPicPr>
          <p:cNvPr id="1026" name="Picture 2" descr="Image result for rfid toll booth collection"/>
          <p:cNvPicPr>
            <a:picLocks noChangeAspect="1" noChangeArrowheads="1"/>
          </p:cNvPicPr>
          <p:nvPr/>
        </p:nvPicPr>
        <p:blipFill>
          <a:blip r:embed="rId2"/>
          <a:srcRect t="5551"/>
          <a:stretch>
            <a:fillRect/>
          </a:stretch>
        </p:blipFill>
        <p:spPr bwMode="auto">
          <a:xfrm>
            <a:off x="5181600" y="2514600"/>
            <a:ext cx="3660775" cy="3202781"/>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3236120" cy="1075268"/>
          </a:xfrm>
        </p:spPr>
        <p:txBody>
          <a:bodyPr/>
          <a:lstStyle/>
          <a:p>
            <a:r>
              <a:rPr lang="en-US" dirty="0"/>
              <a:t>METHODOLOGY</a:t>
            </a:r>
          </a:p>
        </p:txBody>
      </p:sp>
      <p:sp>
        <p:nvSpPr>
          <p:cNvPr id="3" name="Content Placeholder 2"/>
          <p:cNvSpPr>
            <a:spLocks noGrp="1"/>
          </p:cNvSpPr>
          <p:nvPr>
            <p:ph idx="1"/>
          </p:nvPr>
        </p:nvSpPr>
        <p:spPr>
          <a:xfrm>
            <a:off x="304800" y="1295400"/>
            <a:ext cx="4419599" cy="5181600"/>
          </a:xfrm>
        </p:spPr>
        <p:txBody>
          <a:bodyPr>
            <a:noAutofit/>
          </a:bodyPr>
          <a:lstStyle/>
          <a:p>
            <a:pPr>
              <a:buNone/>
            </a:pPr>
            <a:r>
              <a:rPr lang="en-US" sz="2000" dirty="0"/>
              <a:t>     Whenever any person buys a vehicle, first he/she need to do her vehicle registered at the RTO office. RTO people will assign a number plate to it along with it they will give a RFID enabled tag. This card will have a unique ID feasible to use with that vehicle only. They will also create an account for that particular smart card and maintain transaction history in database. Every time a registered vehicle approaches the toll booth, first the infrared sensors will detect the presence of the vehicle which in turn activate the RFID circuit to read the RFID enable smart card fixed on the windscreen of the vehicle.</a:t>
            </a:r>
          </a:p>
        </p:txBody>
      </p:sp>
      <p:pic>
        <p:nvPicPr>
          <p:cNvPr id="5" name="Picture 4" descr="A close up of a logo&#10;&#10;Description automatically generated">
            <a:extLst>
              <a:ext uri="{FF2B5EF4-FFF2-40B4-BE49-F238E27FC236}">
                <a16:creationId xmlns:a16="http://schemas.microsoft.com/office/drawing/2014/main" id="{941537EE-997F-4F12-9520-6324753205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9314" y="145472"/>
            <a:ext cx="3439886" cy="65670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RFID toll system.jpg"/>
          <p:cNvPicPr>
            <a:picLocks noChangeAspect="1"/>
          </p:cNvPicPr>
          <p:nvPr/>
        </p:nvPicPr>
        <p:blipFill>
          <a:blip r:embed="rId2"/>
          <a:stretch>
            <a:fillRect/>
          </a:stretch>
        </p:blipFill>
        <p:spPr>
          <a:xfrm>
            <a:off x="228600" y="228600"/>
            <a:ext cx="8686800" cy="6400800"/>
          </a:xfrm>
          <a:prstGeom prst="rect">
            <a:avLst/>
          </a:prstGeom>
        </p:spPr>
      </p:pic>
      <p:sp>
        <p:nvSpPr>
          <p:cNvPr id="8" name="Cloud 7"/>
          <p:cNvSpPr/>
          <p:nvPr/>
        </p:nvSpPr>
        <p:spPr>
          <a:xfrm>
            <a:off x="838200" y="1600200"/>
            <a:ext cx="7467600" cy="3279577"/>
          </a:xfrm>
          <a:prstGeom prst="cloud">
            <a:avLst/>
          </a:prstGeom>
          <a:ln>
            <a:solidFill>
              <a:schemeClr val="bg2">
                <a:lumMod val="60000"/>
                <a:lumOff val="40000"/>
              </a:schemeClr>
            </a:solidFill>
          </a:ln>
          <a:effectLst>
            <a:glow rad="228600">
              <a:schemeClr val="accent3">
                <a:satMod val="175000"/>
                <a:alpha val="40000"/>
              </a:schemeClr>
            </a:glow>
            <a:outerShdw blurRad="50800" dist="38100" dir="8100000" algn="tr"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6700" b="1" dirty="0">
                <a:ln w="50800"/>
                <a:solidFill>
                  <a:schemeClr val="bg1">
                    <a:shade val="50000"/>
                  </a:schemeClr>
                </a:solidFill>
              </a:rPr>
              <a:t>Circuit Diagram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2000"/>
                                        <p:tgtEl>
                                          <p:spTgt spid="8"/>
                                        </p:tgtEl>
                                        <p:attrNameLst>
                                          <p:attrName>ppt_x</p:attrName>
                                        </p:attrNameLst>
                                      </p:cBhvr>
                                      <p:tavLst>
                                        <p:tav tm="0">
                                          <p:val>
                                            <p:strVal val="ppt_x"/>
                                          </p:val>
                                        </p:tav>
                                        <p:tav tm="100000">
                                          <p:val>
                                            <p:strVal val="ppt_x"/>
                                          </p:val>
                                        </p:tav>
                                      </p:tavLst>
                                    </p:anim>
                                    <p:anim calcmode="lin" valueType="num">
                                      <p:cBhvr additive="base">
                                        <p:cTn id="7" dur="2000"/>
                                        <p:tgtEl>
                                          <p:spTgt spid="8"/>
                                        </p:tgtEl>
                                        <p:attrNameLst>
                                          <p:attrName>ppt_y</p:attrName>
                                        </p:attrNameLst>
                                      </p:cBhvr>
                                      <p:tavLst>
                                        <p:tav tm="0">
                                          <p:val>
                                            <p:strVal val="ppt_y"/>
                                          </p:val>
                                        </p:tav>
                                        <p:tav tm="100000">
                                          <p:val>
                                            <p:strVal val="1+ppt_h/2"/>
                                          </p:val>
                                        </p:tav>
                                      </p:tavLst>
                                    </p:anim>
                                    <p:set>
                                      <p:cBhvr>
                                        <p:cTn id="8"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28600"/>
            <a:ext cx="4724400" cy="1066799"/>
          </a:xfrm>
        </p:spPr>
        <p:txBody>
          <a:bodyPr/>
          <a:lstStyle/>
          <a:p>
            <a:pPr algn="ctr"/>
            <a:r>
              <a:rPr lang="en-US" dirty="0"/>
              <a:t>Working principal</a:t>
            </a:r>
          </a:p>
        </p:txBody>
      </p:sp>
      <p:sp>
        <p:nvSpPr>
          <p:cNvPr id="5" name="Content Placeholder 4"/>
          <p:cNvSpPr>
            <a:spLocks noGrp="1"/>
          </p:cNvSpPr>
          <p:nvPr>
            <p:ph idx="1"/>
          </p:nvPr>
        </p:nvSpPr>
        <p:spPr>
          <a:xfrm>
            <a:off x="3505200" y="1143000"/>
            <a:ext cx="5486400" cy="5334000"/>
          </a:xfrm>
        </p:spPr>
        <p:txBody>
          <a:bodyPr>
            <a:normAutofit/>
          </a:bodyPr>
          <a:lstStyle/>
          <a:p>
            <a:pPr>
              <a:buNone/>
            </a:pPr>
            <a:r>
              <a:rPr lang="en-US" sz="2000" dirty="0"/>
              <a:t>     In my project, I have a vehicle equipped with RFID tag. Whenever the vehicle enters the infrared sensor detects the presence of vehicle, it </a:t>
            </a:r>
            <a:r>
              <a:rPr lang="en-US" sz="2000" dirty="0" err="1"/>
              <a:t>rfid</a:t>
            </a:r>
            <a:r>
              <a:rPr lang="en-US" sz="2000" dirty="0"/>
              <a:t> reader decodes the code assigned to that particular tag. After receiving the code, it is forwarded to the computer situated at the Toll station. The computer then recognizes the code and automatically access the database and if the vehicle has its valid prepaid account at the toll station, the appropriate toll is deducted from that account and the gate is opened to allow the vehicle to pass. And if the vehicle doesn’t have a valid prepaid account.</a:t>
            </a:r>
          </a:p>
        </p:txBody>
      </p:sp>
      <p:pic>
        <p:nvPicPr>
          <p:cNvPr id="24578" name="Picture 2" descr="Image result for rfid toll booth working"/>
          <p:cNvPicPr>
            <a:picLocks noChangeAspect="1" noChangeArrowheads="1"/>
          </p:cNvPicPr>
          <p:nvPr/>
        </p:nvPicPr>
        <p:blipFill>
          <a:blip r:embed="rId2"/>
          <a:srcRect l="3429" t="4883" r="24571"/>
          <a:stretch>
            <a:fillRect/>
          </a:stretch>
        </p:blipFill>
        <p:spPr bwMode="auto">
          <a:xfrm>
            <a:off x="228600" y="2590800"/>
            <a:ext cx="3276600" cy="291253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additive="base">
                                        <p:cTn id="7" dur="2000" fill="hold"/>
                                        <p:tgtEl>
                                          <p:spTgt spid="24578"/>
                                        </p:tgtEl>
                                        <p:attrNameLst>
                                          <p:attrName>ppt_x</p:attrName>
                                        </p:attrNameLst>
                                      </p:cBhvr>
                                      <p:tavLst>
                                        <p:tav tm="0">
                                          <p:val>
                                            <p:strVal val="#ppt_x"/>
                                          </p:val>
                                        </p:tav>
                                        <p:tav tm="100000">
                                          <p:val>
                                            <p:strVal val="#ppt_x"/>
                                          </p:val>
                                        </p:tav>
                                      </p:tavLst>
                                    </p:anim>
                                    <p:anim calcmode="lin" valueType="num">
                                      <p:cBhvr additive="base">
                                        <p:cTn id="8" dur="2000" fill="hold"/>
                                        <p:tgtEl>
                                          <p:spTgt spid="245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2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ock Diagram.gif"/>
          <p:cNvPicPr/>
          <p:nvPr/>
        </p:nvPicPr>
        <p:blipFill>
          <a:blip r:embed="rId2"/>
          <a:stretch>
            <a:fillRect/>
          </a:stretch>
        </p:blipFill>
        <p:spPr>
          <a:xfrm>
            <a:off x="228600" y="228600"/>
            <a:ext cx="8763000" cy="6477000"/>
          </a:xfrm>
          <a:prstGeom prst="rect">
            <a:avLst/>
          </a:prstGeom>
        </p:spPr>
      </p:pic>
      <p:sp>
        <p:nvSpPr>
          <p:cNvPr id="11" name="Cloud 10"/>
          <p:cNvSpPr/>
          <p:nvPr/>
        </p:nvSpPr>
        <p:spPr>
          <a:xfrm>
            <a:off x="1219200" y="1752600"/>
            <a:ext cx="6553590" cy="2670512"/>
          </a:xfrm>
          <a:prstGeom prst="cloud">
            <a:avLst/>
          </a:prstGeom>
          <a:ln>
            <a:solidFill>
              <a:schemeClr val="bg1"/>
            </a:solidFill>
          </a:ln>
        </p:spPr>
        <p:style>
          <a:lnRef idx="1">
            <a:schemeClr val="accent2"/>
          </a:lnRef>
          <a:fillRef idx="2">
            <a:schemeClr val="accent2"/>
          </a:fillRef>
          <a:effectRef idx="1">
            <a:schemeClr val="accent2"/>
          </a:effectRef>
          <a:fontRef idx="minor">
            <a:schemeClr val="dk1"/>
          </a:fontRef>
        </p:style>
        <p:txBody>
          <a:bodyPr wrap="square" lIns="91440" tIns="45720" rIns="91440" bIns="45720">
            <a:spAutoFit/>
          </a:bodyPr>
          <a:lstStyle/>
          <a:p>
            <a:pPr algn="ctr"/>
            <a:r>
              <a:rPr lang="en-US" sz="5400" b="1" dirty="0">
                <a:ln w="12700">
                  <a:solidFill>
                    <a:schemeClr val="bg1"/>
                  </a:solidFill>
                  <a:prstDash val="solid"/>
                </a:ln>
                <a:solidFill>
                  <a:schemeClr val="bg1"/>
                </a:solidFill>
              </a:rPr>
              <a:t>Block </a:t>
            </a:r>
          </a:p>
          <a:p>
            <a:pPr algn="ctr"/>
            <a:r>
              <a:rPr lang="en-US" sz="5400" b="1" dirty="0">
                <a:ln w="12700">
                  <a:solidFill>
                    <a:schemeClr val="bg1"/>
                  </a:solidFill>
                  <a:prstDash val="solid"/>
                </a:ln>
                <a:solidFill>
                  <a:schemeClr val="bg1"/>
                </a:solidFill>
              </a:rPr>
              <a:t>Diagram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2000"/>
                                        <p:tgtEl>
                                          <p:spTgt spid="11"/>
                                        </p:tgtEl>
                                        <p:attrNameLst>
                                          <p:attrName>ppt_x</p:attrName>
                                        </p:attrNameLst>
                                      </p:cBhvr>
                                      <p:tavLst>
                                        <p:tav tm="0">
                                          <p:val>
                                            <p:strVal val="ppt_x"/>
                                          </p:val>
                                        </p:tav>
                                        <p:tav tm="100000">
                                          <p:val>
                                            <p:strVal val="ppt_x"/>
                                          </p:val>
                                        </p:tav>
                                      </p:tavLst>
                                    </p:anim>
                                    <p:anim calcmode="lin" valueType="num">
                                      <p:cBhvr additive="base">
                                        <p:cTn id="7" dur="2000"/>
                                        <p:tgtEl>
                                          <p:spTgt spid="11"/>
                                        </p:tgtEl>
                                        <p:attrNameLst>
                                          <p:attrName>ppt_y</p:attrName>
                                        </p:attrNameLst>
                                      </p:cBhvr>
                                      <p:tavLst>
                                        <p:tav tm="0">
                                          <p:val>
                                            <p:strVal val="ppt_y"/>
                                          </p:val>
                                        </p:tav>
                                        <p:tav tm="100000">
                                          <p:val>
                                            <p:strVal val="1+ppt_h/2"/>
                                          </p:val>
                                        </p:tav>
                                      </p:tavLst>
                                    </p:anim>
                                    <p:set>
                                      <p:cBhvr>
                                        <p:cTn id="8" dur="1" fill="hold">
                                          <p:stCondLst>
                                            <p:cond delay="1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R Infrared Obstacle Sensor Module">
            <a:extLst>
              <a:ext uri="{FF2B5EF4-FFF2-40B4-BE49-F238E27FC236}">
                <a16:creationId xmlns:a16="http://schemas.microsoft.com/office/drawing/2014/main" id="{9320BD68-4D26-49FF-91F0-1C00117F1C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185" b="14894"/>
          <a:stretch/>
        </p:blipFill>
        <p:spPr bwMode="auto">
          <a:xfrm>
            <a:off x="5930726" y="228600"/>
            <a:ext cx="268605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1A2FECEB-C9FD-4067-BF1B-77BF2A6DC629}"/>
              </a:ext>
            </a:extLst>
          </p:cNvPr>
          <p:cNvPicPr>
            <a:picLocks noChangeAspect="1"/>
          </p:cNvPicPr>
          <p:nvPr/>
        </p:nvPicPr>
        <p:blipFill rotWithShape="1">
          <a:blip r:embed="rId3">
            <a:extLst>
              <a:ext uri="{28A0092B-C50C-407E-A947-70E740481C1C}">
                <a14:useLocalDpi xmlns:a14="http://schemas.microsoft.com/office/drawing/2010/main" val="0"/>
              </a:ext>
            </a:extLst>
          </a:blip>
          <a:srcRect r="88458" b="82593"/>
          <a:stretch/>
        </p:blipFill>
        <p:spPr>
          <a:xfrm>
            <a:off x="5976855" y="246557"/>
            <a:ext cx="2325235" cy="1905000"/>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ACB79CCF-7F50-4971-8F9C-9200D822C2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4984" y="0"/>
            <a:ext cx="4174032" cy="6858000"/>
          </a:xfrm>
          <a:prstGeom prst="rect">
            <a:avLst/>
          </a:prstGeom>
        </p:spPr>
      </p:pic>
      <p:pic>
        <p:nvPicPr>
          <p:cNvPr id="11" name="Picture 10" descr="A picture containing indoor, sitting, open, table&#10;&#10;Description automatically generated">
            <a:extLst>
              <a:ext uri="{FF2B5EF4-FFF2-40B4-BE49-F238E27FC236}">
                <a16:creationId xmlns:a16="http://schemas.microsoft.com/office/drawing/2014/main" id="{24C7F74A-2625-4766-B6BD-A36C331BDDD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1094" t="25679" r="9875" b="32839"/>
          <a:stretch/>
        </p:blipFill>
        <p:spPr>
          <a:xfrm>
            <a:off x="5581613" y="270158"/>
            <a:ext cx="3035163" cy="1899356"/>
          </a:xfrm>
          <a:prstGeom prst="rect">
            <a:avLst/>
          </a:prstGeom>
        </p:spPr>
      </p:pic>
      <p:pic>
        <p:nvPicPr>
          <p:cNvPr id="13" name="Picture 12" descr="A close up of a computer&#10;&#10;Description automatically generated">
            <a:extLst>
              <a:ext uri="{FF2B5EF4-FFF2-40B4-BE49-F238E27FC236}">
                <a16:creationId xmlns:a16="http://schemas.microsoft.com/office/drawing/2014/main" id="{24ED2FA3-7007-4009-BF24-8530F1732D0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5001" t="26666" r="14165" b="31153"/>
          <a:stretch/>
        </p:blipFill>
        <p:spPr>
          <a:xfrm>
            <a:off x="5569759" y="299137"/>
            <a:ext cx="3207162" cy="1893631"/>
          </a:xfrm>
          <a:prstGeom prst="rect">
            <a:avLst/>
          </a:prstGeom>
        </p:spPr>
      </p:pic>
      <p:pic>
        <p:nvPicPr>
          <p:cNvPr id="15" name="Picture 14" descr="A picture containing indoor, sitting, table, open&#10;&#10;Description automatically generated">
            <a:extLst>
              <a:ext uri="{FF2B5EF4-FFF2-40B4-BE49-F238E27FC236}">
                <a16:creationId xmlns:a16="http://schemas.microsoft.com/office/drawing/2014/main" id="{77CC49A9-FF1B-46AB-80C4-C6A990F5ED3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6667" t="21111" r="5832" b="26667"/>
          <a:stretch/>
        </p:blipFill>
        <p:spPr>
          <a:xfrm>
            <a:off x="5432821" y="263224"/>
            <a:ext cx="3481037" cy="1870376"/>
          </a:xfrm>
          <a:prstGeom prst="rect">
            <a:avLst/>
          </a:prstGeom>
        </p:spPr>
      </p:pic>
      <p:pic>
        <p:nvPicPr>
          <p:cNvPr id="17" name="Picture 2" descr="IR Infrared Obstacle Sensor Module">
            <a:extLst>
              <a:ext uri="{FF2B5EF4-FFF2-40B4-BE49-F238E27FC236}">
                <a16:creationId xmlns:a16="http://schemas.microsoft.com/office/drawing/2014/main" id="{5D97AAEB-2CA2-4F39-B6A0-8B8438E91E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185" b="14894"/>
          <a:stretch/>
        </p:blipFill>
        <p:spPr bwMode="auto">
          <a:xfrm>
            <a:off x="5444676" y="272342"/>
            <a:ext cx="3459170" cy="192042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A picture containing indoor, sitting, table, small&#10;&#10;Description automatically generated">
            <a:extLst>
              <a:ext uri="{FF2B5EF4-FFF2-40B4-BE49-F238E27FC236}">
                <a16:creationId xmlns:a16="http://schemas.microsoft.com/office/drawing/2014/main" id="{C6B7208D-97C5-477E-BB22-BA57A4356BA5}"/>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0833" t="34444" r="16667" b="16667"/>
          <a:stretch/>
        </p:blipFill>
        <p:spPr>
          <a:xfrm>
            <a:off x="5275910" y="228600"/>
            <a:ext cx="3727123" cy="2321595"/>
          </a:xfrm>
          <a:prstGeom prst="rect">
            <a:avLst/>
          </a:prstGeom>
        </p:spPr>
      </p:pic>
      <p:pic>
        <p:nvPicPr>
          <p:cNvPr id="20" name="Picture 19" descr="A picture containing indoor, table, sitting, wooden&#10;&#10;Description automatically generated">
            <a:extLst>
              <a:ext uri="{FF2B5EF4-FFF2-40B4-BE49-F238E27FC236}">
                <a16:creationId xmlns:a16="http://schemas.microsoft.com/office/drawing/2014/main" id="{4AB770C8-8B6C-4E3B-8345-BC8124772D19}"/>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r="56928"/>
          <a:stretch/>
        </p:blipFill>
        <p:spPr>
          <a:xfrm>
            <a:off x="6706573" y="270158"/>
            <a:ext cx="2286482" cy="3804577"/>
          </a:xfrm>
          <a:prstGeom prst="rect">
            <a:avLst/>
          </a:prstGeom>
        </p:spPr>
      </p:pic>
      <p:pic>
        <p:nvPicPr>
          <p:cNvPr id="12" name="Picture 11" descr="Image result for rfid">
            <a:extLst>
              <a:ext uri="{FF2B5EF4-FFF2-40B4-BE49-F238E27FC236}">
                <a16:creationId xmlns:a16="http://schemas.microsoft.com/office/drawing/2014/main" id="{D65DE267-8BAA-44A5-B489-982F6629312C}"/>
              </a:ext>
            </a:extLst>
          </p:cNvPr>
          <p:cNvPicPr/>
          <p:nvPr/>
        </p:nvPicPr>
        <p:blipFill>
          <a:blip r:embed="rId10" cstate="print"/>
          <a:srcRect l="10897" t="8814" r="7692" b="6731"/>
          <a:stretch>
            <a:fillRect/>
          </a:stretch>
        </p:blipFill>
        <p:spPr bwMode="auto">
          <a:xfrm>
            <a:off x="5569759" y="228600"/>
            <a:ext cx="3162300" cy="2212546"/>
          </a:xfrm>
          <a:prstGeom prst="rect">
            <a:avLst/>
          </a:prstGeom>
          <a:noFill/>
          <a:ln w="9525">
            <a:noFill/>
            <a:miter lim="800000"/>
            <a:headEnd/>
            <a:tailEnd/>
          </a:ln>
        </p:spPr>
      </p:pic>
    </p:spTree>
    <p:extLst>
      <p:ext uri="{BB962C8B-B14F-4D97-AF65-F5344CB8AC3E}">
        <p14:creationId xmlns:p14="http://schemas.microsoft.com/office/powerpoint/2010/main" val="72698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15"/>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17"/>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tf89606788</Template>
  <TotalTime>2036</TotalTime>
  <Words>759</Words>
  <Application>Microsoft Office PowerPoint</Application>
  <PresentationFormat>On-screen Show (4:3)</PresentationFormat>
  <Paragraphs>47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Celestial</vt:lpstr>
      <vt:lpstr>Automatic Toll Collection System Using RFID </vt:lpstr>
      <vt:lpstr>abstract</vt:lpstr>
      <vt:lpstr>Table of contents</vt:lpstr>
      <vt:lpstr>introduction</vt:lpstr>
      <vt:lpstr>METHODOLOGY</vt:lpstr>
      <vt:lpstr>PowerPoint Presentation</vt:lpstr>
      <vt:lpstr>Working principal</vt:lpstr>
      <vt:lpstr>PowerPoint Presentation</vt:lpstr>
      <vt:lpstr>PowerPoint Presentation</vt:lpstr>
      <vt:lpstr>result</vt:lpstr>
      <vt:lpstr>conclusion</vt:lpstr>
      <vt:lpstr>Work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vinay</dc:creator>
  <cp:lastModifiedBy>vinay.patil.btech2019</cp:lastModifiedBy>
  <cp:revision>57</cp:revision>
  <dcterms:created xsi:type="dcterms:W3CDTF">2006-08-16T00:00:00Z</dcterms:created>
  <dcterms:modified xsi:type="dcterms:W3CDTF">2021-04-10T12:20:13Z</dcterms:modified>
</cp:coreProperties>
</file>