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9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84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9929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72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22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7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50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33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0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7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6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8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7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5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8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38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7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3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4187"/>
            <a:ext cx="7772400" cy="1470025"/>
          </a:xfrm>
        </p:spPr>
        <p:txBody>
          <a:bodyPr>
            <a:normAutofit/>
          </a:bodyPr>
          <a:lstStyle/>
          <a:p>
            <a:r>
              <a:rPr sz="4400" b="1" cap="none" spc="-225" dirty="0">
                <a:ln/>
                <a:solidFill>
                  <a:srgbClr val="0070C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ptos Narrow" panose="020B0004020202020204" pitchFamily="34" charset="0"/>
              </a:rPr>
              <a:t>Automated</a:t>
            </a:r>
            <a:r>
              <a:rPr dirty="0">
                <a:solidFill>
                  <a:srgbClr val="0070C0"/>
                </a:solidFill>
              </a:rPr>
              <a:t> </a:t>
            </a:r>
            <a:r>
              <a:rPr sz="4400" b="1" cap="none" spc="-225" dirty="0">
                <a:ln/>
                <a:solidFill>
                  <a:srgbClr val="0070C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ptos Narrow" panose="020B0004020202020204" pitchFamily="34" charset="0"/>
              </a:rPr>
              <a:t>Literature</a:t>
            </a:r>
            <a:r>
              <a:rPr dirty="0">
                <a:solidFill>
                  <a:srgbClr val="0070C0"/>
                </a:solidFill>
              </a:rPr>
              <a:t> </a:t>
            </a:r>
            <a:r>
              <a:rPr sz="4400" b="1" cap="none" spc="-225" dirty="0">
                <a:ln/>
                <a:solidFill>
                  <a:srgbClr val="0070C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ptos Narrow" panose="020B0004020202020204" pitchFamily="34" charset="0"/>
              </a:rPr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1097" y="2391696"/>
            <a:ext cx="6400800" cy="2711245"/>
          </a:xfrm>
        </p:spPr>
        <p:txBody>
          <a:bodyPr>
            <a:normAutofit/>
          </a:bodyPr>
          <a:lstStyle/>
          <a:p>
            <a:r>
              <a:rPr dirty="0"/>
              <a:t>Leveraging NLP and Machine Learning for Efficient Research Analysis</a:t>
            </a:r>
          </a:p>
          <a:p>
            <a:endParaRPr lang="en-IN" dirty="0"/>
          </a:p>
          <a:p>
            <a:r>
              <a:rPr lang="en-IN" dirty="0"/>
              <a:t>- </a:t>
            </a:r>
            <a:r>
              <a:rPr dirty="0"/>
              <a:t>Monika Patil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082463"/>
          </a:xfrm>
        </p:spPr>
        <p:txBody>
          <a:bodyPr>
            <a:normAutofit fontScale="90000"/>
          </a:bodyPr>
          <a:lstStyle/>
          <a:p>
            <a:r>
              <a:rPr sz="4000" b="1" cap="none" spc="-225" dirty="0">
                <a:ln/>
                <a:solidFill>
                  <a:srgbClr val="0070C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ptos Narrow" panose="020B0004020202020204" pitchFamily="34" charset="0"/>
              </a:rPr>
              <a:t>Results</a:t>
            </a:r>
            <a:r>
              <a:rPr dirty="0"/>
              <a:t> </a:t>
            </a:r>
            <a:r>
              <a:rPr sz="4000" b="1" cap="none" spc="-225" dirty="0">
                <a:ln/>
                <a:solidFill>
                  <a:srgbClr val="0070C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ptos Narrow" panose="020B0004020202020204" pitchFamily="34" charset="0"/>
              </a:rPr>
              <a:t>and</a:t>
            </a:r>
            <a:r>
              <a:rPr dirty="0"/>
              <a:t> </a:t>
            </a:r>
            <a:r>
              <a:rPr sz="4000" b="1" cap="none" spc="-225" dirty="0">
                <a:ln/>
                <a:solidFill>
                  <a:srgbClr val="0070C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ptos Narrow" panose="020B0004020202020204" pitchFamily="34" charset="0"/>
              </a:rPr>
              <a:t>Evaluation</a:t>
            </a:r>
            <a:r>
              <a:rPr lang="en-IN" sz="4000" b="1" cap="none" spc="-225" dirty="0">
                <a:ln/>
                <a:solidFill>
                  <a:srgbClr val="0070C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ptos Narrow" panose="020B0004020202020204" pitchFamily="34" charset="0"/>
              </a:rPr>
              <a:t> - </a:t>
            </a:r>
            <a:r>
              <a:rPr sz="4000" b="1" cap="none" spc="-225" dirty="0">
                <a:ln/>
                <a:solidFill>
                  <a:srgbClr val="0070C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ptos Narrow" panose="020B0004020202020204" pitchFamily="34" charset="0"/>
              </a:rPr>
              <a:t>Model</a:t>
            </a:r>
            <a:r>
              <a:rPr dirty="0"/>
              <a:t> </a:t>
            </a:r>
            <a:r>
              <a:rPr sz="4000" b="1" cap="none" spc="-225" dirty="0">
                <a:ln/>
                <a:solidFill>
                  <a:srgbClr val="0070C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ptos Narrow" panose="020B0004020202020204" pitchFamily="34" charset="0"/>
              </a:rPr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7123"/>
            <a:ext cx="8229600" cy="3982064"/>
          </a:xfrm>
        </p:spPr>
        <p:txBody>
          <a:bodyPr>
            <a:normAutofit fontScale="85000" lnSpcReduction="10000"/>
          </a:bodyPr>
          <a:lstStyle/>
          <a:p>
            <a:r>
              <a:rPr dirty="0"/>
              <a:t>Performance Metrics:</a:t>
            </a:r>
          </a:p>
          <a:p>
            <a:r>
              <a:rPr dirty="0"/>
              <a:t>- Accuracy: 85%</a:t>
            </a:r>
          </a:p>
          <a:p>
            <a:r>
              <a:rPr dirty="0"/>
              <a:t>- Precision: 84%</a:t>
            </a:r>
          </a:p>
          <a:p>
            <a:r>
              <a:rPr dirty="0"/>
              <a:t>- Recall: 83%</a:t>
            </a:r>
          </a:p>
          <a:p>
            <a:r>
              <a:rPr dirty="0"/>
              <a:t>- F1-Score: 83.5%</a:t>
            </a:r>
          </a:p>
          <a:p>
            <a:endParaRPr dirty="0"/>
          </a:p>
          <a:p>
            <a:r>
              <a:rPr dirty="0"/>
              <a:t>Visuals:</a:t>
            </a:r>
          </a:p>
          <a:p>
            <a:r>
              <a:rPr dirty="0"/>
              <a:t>- Confusion Matrix</a:t>
            </a:r>
          </a:p>
          <a:p>
            <a:r>
              <a:rPr dirty="0"/>
              <a:t>- Bar chart showing model performance comparison with baseline models.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249611"/>
          </a:xfrm>
        </p:spPr>
        <p:txBody>
          <a:bodyPr/>
          <a:lstStyle/>
          <a:p>
            <a:r>
              <a:rPr b="1" cap="none" spc="-225" dirty="0">
                <a:ln/>
                <a:solidFill>
                  <a:srgbClr val="0070C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ptos Narrow" panose="020B0004020202020204" pitchFamily="34" charset="0"/>
              </a:rPr>
              <a:t>Insights</a:t>
            </a:r>
            <a:r>
              <a:rPr dirty="0"/>
              <a:t> </a:t>
            </a:r>
            <a:r>
              <a:rPr b="1" cap="none" spc="-225" dirty="0">
                <a:ln/>
                <a:solidFill>
                  <a:srgbClr val="0070C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ptos Narrow" panose="020B0004020202020204" pitchFamily="34" charset="0"/>
              </a:rPr>
              <a:t>and</a:t>
            </a:r>
            <a:r>
              <a:rPr dirty="0"/>
              <a:t> </a:t>
            </a:r>
            <a:r>
              <a:rPr b="1" cap="none" spc="-225" dirty="0">
                <a:ln/>
                <a:solidFill>
                  <a:srgbClr val="0070C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ptos Narrow" panose="020B0004020202020204" pitchFamily="34" charset="0"/>
              </a:rP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8129"/>
            <a:ext cx="8229600" cy="4001730"/>
          </a:xfrm>
        </p:spPr>
        <p:txBody>
          <a:bodyPr>
            <a:normAutofit/>
          </a:bodyPr>
          <a:lstStyle/>
          <a:p>
            <a:r>
              <a:rPr dirty="0"/>
              <a:t>Topic Modeling with LDA:</a:t>
            </a:r>
          </a:p>
          <a:p>
            <a:r>
              <a:rPr dirty="0"/>
              <a:t>- Identified key themes in research: 'Machine Learning and Algorithms,' 'Experimental Methods in Physics,' etc.</a:t>
            </a:r>
          </a:p>
          <a:p>
            <a:endParaRPr dirty="0"/>
          </a:p>
          <a:p>
            <a:r>
              <a:rPr dirty="0"/>
              <a:t>Findings:</a:t>
            </a:r>
          </a:p>
          <a:p>
            <a:r>
              <a:rPr dirty="0"/>
              <a:t>- Word Cloud visualization of frequent terms.</a:t>
            </a:r>
          </a:p>
          <a:p>
            <a:r>
              <a:rPr dirty="0"/>
              <a:t>- Topic distribution chart from LDA.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239779"/>
          </a:xfrm>
        </p:spPr>
        <p:txBody>
          <a:bodyPr>
            <a:normAutofit/>
          </a:bodyPr>
          <a:lstStyle/>
          <a:p>
            <a:r>
              <a:rPr b="1" cap="none" spc="-225" dirty="0">
                <a:ln/>
                <a:solidFill>
                  <a:srgbClr val="0070C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ptos Narrow" panose="020B000402020202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8297"/>
            <a:ext cx="8229600" cy="4168878"/>
          </a:xfrm>
        </p:spPr>
        <p:txBody>
          <a:bodyPr>
            <a:normAutofit/>
          </a:bodyPr>
          <a:lstStyle/>
          <a:p>
            <a:r>
              <a:rPr dirty="0"/>
              <a:t>Summary:</a:t>
            </a:r>
          </a:p>
          <a:p>
            <a:r>
              <a:rPr dirty="0"/>
              <a:t>- Successfully automated the literature review process using NLP and ML.</a:t>
            </a:r>
          </a:p>
          <a:p>
            <a:r>
              <a:rPr dirty="0"/>
              <a:t>- Effective categorization of research abstracts.</a:t>
            </a:r>
          </a:p>
          <a:p>
            <a:endParaRPr dirty="0"/>
          </a:p>
          <a:p>
            <a:r>
              <a:rPr dirty="0"/>
              <a:t>Impact:</a:t>
            </a:r>
          </a:p>
          <a:p>
            <a:r>
              <a:rPr dirty="0"/>
              <a:t>- Reduced time and effort required for manual literature reviews.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308605"/>
          </a:xfrm>
        </p:spPr>
        <p:txBody>
          <a:bodyPr/>
          <a:lstStyle/>
          <a:p>
            <a:r>
              <a:rPr b="1" cap="none" spc="-225" dirty="0">
                <a:ln/>
                <a:solidFill>
                  <a:srgbClr val="0070C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ptos Narrow" panose="020B0004020202020204" pitchFamily="34" charset="0"/>
              </a:rPr>
              <a:t>Future</a:t>
            </a:r>
            <a:r>
              <a:rPr dirty="0"/>
              <a:t> </a:t>
            </a:r>
            <a:r>
              <a:rPr b="1" cap="none" spc="-225" dirty="0">
                <a:ln/>
                <a:solidFill>
                  <a:srgbClr val="0070C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ptos Narrow" panose="020B0004020202020204" pitchFamily="34" charset="0"/>
              </a:rPr>
              <a:t>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7123"/>
            <a:ext cx="8229600" cy="4060722"/>
          </a:xfrm>
        </p:spPr>
        <p:txBody>
          <a:bodyPr/>
          <a:lstStyle/>
          <a:p>
            <a:r>
              <a:rPr dirty="0"/>
              <a:t>Improvements:</a:t>
            </a:r>
          </a:p>
          <a:p>
            <a:r>
              <a:rPr dirty="0"/>
              <a:t>- Integration of transformer-based models (e.g., BERT, GPT) for better accuracy.</a:t>
            </a:r>
          </a:p>
          <a:p>
            <a:r>
              <a:rPr dirty="0"/>
              <a:t>- Expanding dataset to include more fields.</a:t>
            </a:r>
          </a:p>
          <a:p>
            <a:r>
              <a:rPr dirty="0"/>
              <a:t>- Enhanced web interface with interactive visualizations.</a:t>
            </a:r>
          </a:p>
          <a:p>
            <a:r>
              <a:rPr dirty="0"/>
              <a:t>- Automated data retrieval from academic databases.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210281"/>
          </a:xfrm>
        </p:spPr>
        <p:txBody>
          <a:bodyPr>
            <a:normAutofit/>
          </a:bodyPr>
          <a:lstStyle/>
          <a:p>
            <a:r>
              <a:rPr sz="4400" b="1" cap="none" spc="-225" dirty="0">
                <a:ln/>
                <a:solidFill>
                  <a:srgbClr val="0070C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ptos Narrow" panose="020B0004020202020204" pitchFamily="34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799"/>
            <a:ext cx="8229600" cy="4129549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Objective: Automate the process of analyzing and categorizing research articles.</a:t>
            </a:r>
          </a:p>
          <a:p>
            <a:endParaRPr dirty="0"/>
          </a:p>
          <a:p>
            <a:r>
              <a:rPr dirty="0"/>
              <a:t>Methodology: Data preprocessing, EDA, topic modeling (LDA), and SVM-based classification.</a:t>
            </a:r>
          </a:p>
          <a:p>
            <a:endParaRPr dirty="0"/>
          </a:p>
          <a:p>
            <a:r>
              <a:rPr dirty="0"/>
              <a:t>Key Findings: Efficient categorization of abstracts and identification of key research themes.</a:t>
            </a:r>
          </a:p>
          <a:p>
            <a:endParaRPr dirty="0"/>
          </a:p>
          <a:p>
            <a:r>
              <a:rPr dirty="0"/>
              <a:t>Conclusion: Demonstrated the effectiveness of NLP and ML in automating literature reviews.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 cap="none" spc="-225" dirty="0">
                <a:ln/>
                <a:solidFill>
                  <a:srgbClr val="0070C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ptos Narrow" panose="020B0004020202020204" pitchFamily="34" charset="0"/>
              </a:rPr>
              <a:t>Table</a:t>
            </a:r>
            <a:r>
              <a:rPr dirty="0"/>
              <a:t> </a:t>
            </a:r>
            <a:r>
              <a:rPr sz="4400" b="1" cap="none" spc="-225" dirty="0">
                <a:ln/>
                <a:solidFill>
                  <a:srgbClr val="0070C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ptos Narrow" panose="020B0004020202020204" pitchFamily="34" charset="0"/>
              </a:rPr>
              <a:t>of</a:t>
            </a:r>
            <a:r>
              <a:rPr dirty="0"/>
              <a:t> </a:t>
            </a:r>
            <a:r>
              <a:rPr sz="4400" b="1" cap="none" spc="-225" dirty="0">
                <a:ln/>
                <a:solidFill>
                  <a:srgbClr val="0070C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ptos Narrow" panose="020B0004020202020204" pitchFamily="34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1. Introduction</a:t>
            </a:r>
          </a:p>
          <a:p>
            <a:r>
              <a:rPr dirty="0"/>
              <a:t>2. Literature Review</a:t>
            </a:r>
          </a:p>
          <a:p>
            <a:r>
              <a:rPr dirty="0"/>
              <a:t>3. System Design</a:t>
            </a:r>
          </a:p>
          <a:p>
            <a:r>
              <a:rPr dirty="0"/>
              <a:t>4. Methodology</a:t>
            </a:r>
          </a:p>
          <a:p>
            <a:r>
              <a:rPr dirty="0"/>
              <a:t>5. Implementation</a:t>
            </a:r>
          </a:p>
          <a:p>
            <a:r>
              <a:rPr dirty="0"/>
              <a:t>6. Results and Evaluation</a:t>
            </a:r>
          </a:p>
          <a:p>
            <a:r>
              <a:rPr dirty="0"/>
              <a:t>7. Conclusion</a:t>
            </a:r>
          </a:p>
          <a:p>
            <a:r>
              <a:rPr dirty="0"/>
              <a:t>8. Future 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981682"/>
          </a:xfrm>
        </p:spPr>
        <p:txBody>
          <a:bodyPr>
            <a:normAutofit/>
          </a:bodyPr>
          <a:lstStyle/>
          <a:p>
            <a:r>
              <a:rPr sz="4400" b="1" cap="none" spc="-225" dirty="0">
                <a:ln/>
                <a:solidFill>
                  <a:srgbClr val="0070C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ptos Narrow" panose="020B0004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7123"/>
            <a:ext cx="8229600" cy="3982064"/>
          </a:xfrm>
        </p:spPr>
        <p:txBody>
          <a:bodyPr>
            <a:normAutofit fontScale="85000" lnSpcReduction="20000"/>
          </a:bodyPr>
          <a:lstStyle/>
          <a:p>
            <a:r>
              <a:rPr dirty="0"/>
              <a:t>Background: Growing volume of scientific literature necessitates automated review tools.</a:t>
            </a:r>
          </a:p>
          <a:p>
            <a:endParaRPr dirty="0"/>
          </a:p>
          <a:p>
            <a:r>
              <a:rPr dirty="0"/>
              <a:t>Problem Statement: Manual literature reviews are time-consuming and inefficient.</a:t>
            </a:r>
          </a:p>
          <a:p>
            <a:endParaRPr dirty="0"/>
          </a:p>
          <a:p>
            <a:r>
              <a:rPr dirty="0"/>
              <a:t>Objectives:</a:t>
            </a:r>
          </a:p>
          <a:p>
            <a:r>
              <a:rPr dirty="0"/>
              <a:t>- Data preprocessing and analysis.</a:t>
            </a:r>
          </a:p>
          <a:p>
            <a:r>
              <a:rPr dirty="0"/>
              <a:t>- Topic modeling using LDA.</a:t>
            </a:r>
          </a:p>
          <a:p>
            <a:r>
              <a:rPr dirty="0"/>
              <a:t>- Classification of abstracts using SVM.</a:t>
            </a:r>
          </a:p>
          <a:p>
            <a:r>
              <a:rPr dirty="0"/>
              <a:t>- Deployment of a web-based prediction model.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 cap="none" spc="-225" dirty="0">
                <a:ln/>
                <a:solidFill>
                  <a:srgbClr val="0070C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ptos Narrow" panose="020B0004020202020204" pitchFamily="34" charset="0"/>
              </a:rPr>
              <a:t>Literature</a:t>
            </a:r>
            <a:r>
              <a:rPr dirty="0"/>
              <a:t> </a:t>
            </a:r>
            <a:r>
              <a:rPr sz="4400" b="1" cap="none" spc="-225" dirty="0">
                <a:ln/>
                <a:solidFill>
                  <a:srgbClr val="0070C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ptos Narrow" panose="020B0004020202020204" pitchFamily="34" charset="0"/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Existing Work: Overview of text classification and topic modeling methods.</a:t>
            </a:r>
          </a:p>
          <a:p>
            <a:endParaRPr dirty="0"/>
          </a:p>
          <a:p>
            <a:r>
              <a:rPr dirty="0"/>
              <a:t>Key Technologies:</a:t>
            </a:r>
          </a:p>
          <a:p>
            <a:r>
              <a:rPr dirty="0"/>
              <a:t>- Support Vector Machine (SVM): Effective in high-dimensional text classification.</a:t>
            </a:r>
          </a:p>
          <a:p>
            <a:r>
              <a:rPr dirty="0"/>
              <a:t>- TF-IDF: For converting text into numerical features.</a:t>
            </a:r>
          </a:p>
          <a:p>
            <a:r>
              <a:rPr dirty="0"/>
              <a:t>- LDA (Latent Dirichlet Allocation): For topic modeling.</a:t>
            </a:r>
          </a:p>
          <a:p>
            <a:r>
              <a:rPr dirty="0"/>
              <a:t>- Flask: For deploying the model as a web service.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328269"/>
          </a:xfrm>
        </p:spPr>
        <p:txBody>
          <a:bodyPr>
            <a:normAutofit/>
          </a:bodyPr>
          <a:lstStyle/>
          <a:p>
            <a:r>
              <a:rPr sz="4400" b="1" cap="none" spc="-225" dirty="0">
                <a:ln/>
                <a:solidFill>
                  <a:srgbClr val="0070C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ptos Narrow" panose="020B0004020202020204" pitchFamily="34" charset="0"/>
              </a:rPr>
              <a:t>System</a:t>
            </a:r>
            <a:r>
              <a:rPr dirty="0"/>
              <a:t> </a:t>
            </a:r>
            <a:r>
              <a:rPr sz="4400" b="1" cap="none" spc="-225" dirty="0">
                <a:ln/>
                <a:solidFill>
                  <a:srgbClr val="0070C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ptos Narrow" panose="020B0004020202020204" pitchFamily="34" charset="0"/>
              </a:rPr>
              <a:t>Design</a:t>
            </a:r>
            <a:r>
              <a:rPr lang="en-IN" sz="4400" b="1" cap="none" spc="-225" dirty="0">
                <a:ln/>
                <a:solidFill>
                  <a:srgbClr val="0070C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ptos Narrow" panose="020B0004020202020204" pitchFamily="34" charset="0"/>
              </a:rPr>
              <a:t> -</a:t>
            </a:r>
            <a:r>
              <a:rPr dirty="0"/>
              <a:t> </a:t>
            </a:r>
            <a:r>
              <a:rPr sz="4400" b="1" cap="none" spc="-225" dirty="0">
                <a:ln/>
                <a:solidFill>
                  <a:srgbClr val="0070C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ptos Narrow" panose="020B0004020202020204" pitchFamily="34" charset="0"/>
              </a:rPr>
              <a:t>High-Level</a:t>
            </a:r>
            <a:r>
              <a:rPr dirty="0"/>
              <a:t> </a:t>
            </a:r>
            <a:r>
              <a:rPr sz="4400" b="1" cap="none" spc="-225" dirty="0">
                <a:ln/>
                <a:solidFill>
                  <a:srgbClr val="0070C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ptos Narrow" panose="020B0004020202020204" pitchFamily="34" charset="0"/>
              </a:rPr>
              <a:t>Design</a:t>
            </a:r>
            <a:br>
              <a:rPr lang="en-IN" sz="4400" b="1" cap="none" spc="-225" dirty="0">
                <a:ln/>
                <a:solidFill>
                  <a:srgbClr val="0070C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ptos Narrow" panose="020B0004020202020204" pitchFamily="34" charset="0"/>
              </a:rPr>
            </a:br>
            <a:r>
              <a:rPr lang="en-IN" sz="4400" b="1" cap="none" spc="-225" dirty="0">
                <a:ln/>
                <a:solidFill>
                  <a:srgbClr val="0070C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ptos Narrow" panose="020B0004020202020204" pitchFamily="34" charset="0"/>
              </a:rPr>
              <a:t>(</a:t>
            </a:r>
            <a:r>
              <a:rPr sz="4400" b="1" cap="none" spc="-225" dirty="0">
                <a:ln/>
                <a:solidFill>
                  <a:srgbClr val="0070C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ptos Narrow" panose="020B0004020202020204" pitchFamily="34" charset="0"/>
              </a:rPr>
              <a:t>HLD</a:t>
            </a:r>
            <a:r>
              <a:rPr lang="en-IN" sz="4400" b="1" cap="none" spc="-225" dirty="0">
                <a:ln/>
                <a:solidFill>
                  <a:srgbClr val="0070C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ptos Narrow" panose="020B0004020202020204" pitchFamily="34" charset="0"/>
              </a:rPr>
              <a:t>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7057"/>
            <a:ext cx="8229600" cy="3490453"/>
          </a:xfrm>
        </p:spPr>
        <p:txBody>
          <a:bodyPr>
            <a:normAutofit/>
          </a:bodyPr>
          <a:lstStyle/>
          <a:p>
            <a:r>
              <a:rPr dirty="0"/>
              <a:t>Diagram: High-Level Architecture of the System</a:t>
            </a:r>
          </a:p>
          <a:p>
            <a:endParaRPr dirty="0"/>
          </a:p>
          <a:p>
            <a:r>
              <a:rPr dirty="0"/>
              <a:t>Components:</a:t>
            </a:r>
          </a:p>
          <a:p>
            <a:r>
              <a:rPr dirty="0"/>
              <a:t>- Data Preprocessing Module</a:t>
            </a:r>
          </a:p>
          <a:p>
            <a:r>
              <a:rPr dirty="0"/>
              <a:t>- Feature Engineering Module</a:t>
            </a:r>
          </a:p>
          <a:p>
            <a:r>
              <a:rPr dirty="0"/>
              <a:t>- Model Training Module</a:t>
            </a:r>
          </a:p>
          <a:p>
            <a:r>
              <a:rPr dirty="0"/>
              <a:t>- Model Deployment Module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 cap="none" spc="-225" dirty="0">
                <a:ln/>
                <a:solidFill>
                  <a:srgbClr val="0070C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ptos Narrow" panose="020B0004020202020204" pitchFamily="34" charset="0"/>
              </a:rPr>
              <a:t>System</a:t>
            </a:r>
            <a:r>
              <a:rPr dirty="0"/>
              <a:t> </a:t>
            </a:r>
            <a:r>
              <a:rPr sz="4400" b="1" cap="none" spc="-225" dirty="0">
                <a:ln/>
                <a:solidFill>
                  <a:srgbClr val="0070C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ptos Narrow" panose="020B0004020202020204" pitchFamily="34" charset="0"/>
              </a:rPr>
              <a:t>Design</a:t>
            </a:r>
            <a:r>
              <a:rPr lang="en-IN" sz="4400" b="1" cap="none" spc="-225" dirty="0">
                <a:ln/>
                <a:solidFill>
                  <a:srgbClr val="0070C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ptos Narrow" panose="020B0004020202020204" pitchFamily="34" charset="0"/>
              </a:rPr>
              <a:t> - </a:t>
            </a:r>
            <a:r>
              <a:rPr sz="4400" b="1" cap="none" spc="-225" dirty="0">
                <a:ln/>
                <a:solidFill>
                  <a:srgbClr val="0070C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ptos Narrow" panose="020B0004020202020204" pitchFamily="34" charset="0"/>
              </a:rPr>
              <a:t>Low-Level</a:t>
            </a:r>
            <a:r>
              <a:rPr dirty="0"/>
              <a:t> </a:t>
            </a:r>
            <a:r>
              <a:rPr sz="4400" b="1" cap="none" spc="-225" dirty="0">
                <a:ln/>
                <a:solidFill>
                  <a:srgbClr val="0070C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ptos Narrow" panose="020B0004020202020204" pitchFamily="34" charset="0"/>
              </a:rPr>
              <a:t>Design</a:t>
            </a:r>
            <a:br>
              <a:rPr lang="en-IN" sz="4400" b="1" cap="none" spc="-225" dirty="0">
                <a:ln/>
                <a:solidFill>
                  <a:srgbClr val="0070C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ptos Narrow" panose="020B0004020202020204" pitchFamily="34" charset="0"/>
              </a:rPr>
            </a:br>
            <a:r>
              <a:rPr lang="en-IN" sz="4400" b="1" cap="none" spc="-225" dirty="0">
                <a:ln/>
                <a:solidFill>
                  <a:srgbClr val="0070C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ptos Narrow" panose="020B0004020202020204" pitchFamily="34" charset="0"/>
              </a:rPr>
              <a:t>(</a:t>
            </a:r>
            <a:r>
              <a:rPr sz="4400" b="1" cap="none" spc="-225" dirty="0">
                <a:ln/>
                <a:solidFill>
                  <a:srgbClr val="0070C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ptos Narrow" panose="020B0004020202020204" pitchFamily="34" charset="0"/>
              </a:rPr>
              <a:t>LLD</a:t>
            </a:r>
            <a:r>
              <a:rPr lang="en-IN" sz="4400" b="1" cap="none" spc="-225" dirty="0">
                <a:ln/>
                <a:solidFill>
                  <a:srgbClr val="0070C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ptos Narrow" panose="020B0004020202020204" pitchFamily="34" charset="0"/>
              </a:rPr>
              <a:t>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Modules:</a:t>
            </a:r>
          </a:p>
          <a:p>
            <a:r>
              <a:rPr dirty="0"/>
              <a:t>- Data Ingestion: Reading and exploring raw data.</a:t>
            </a:r>
          </a:p>
          <a:p>
            <a:r>
              <a:rPr dirty="0"/>
              <a:t>- Data Cleaning: Handling missing values, duplicates, and text normalization.</a:t>
            </a:r>
          </a:p>
          <a:p>
            <a:r>
              <a:rPr dirty="0"/>
              <a:t>- TF-IDF Vectorization: Converting text data into numerical features.</a:t>
            </a:r>
          </a:p>
          <a:p>
            <a:r>
              <a:rPr dirty="0"/>
              <a:t>- Flask API: Endpoints for prediction and model management.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981683"/>
          </a:xfrm>
        </p:spPr>
        <p:txBody>
          <a:bodyPr>
            <a:normAutofit/>
          </a:bodyPr>
          <a:lstStyle/>
          <a:p>
            <a:r>
              <a:rPr sz="4400" b="1" cap="none" spc="-225" dirty="0">
                <a:ln/>
                <a:solidFill>
                  <a:srgbClr val="0070C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ptos Narrow" panose="020B0004020202020204" pitchFamily="34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7961"/>
            <a:ext cx="8229600" cy="4001730"/>
          </a:xfrm>
        </p:spPr>
        <p:txBody>
          <a:bodyPr>
            <a:normAutofit fontScale="62500" lnSpcReduction="20000"/>
          </a:bodyPr>
          <a:lstStyle/>
          <a:p>
            <a:r>
              <a:rPr dirty="0"/>
              <a:t>Tools and Technologies:</a:t>
            </a:r>
          </a:p>
          <a:p>
            <a:r>
              <a:rPr dirty="0"/>
              <a:t>- Python, pandas, </a:t>
            </a:r>
            <a:r>
              <a:rPr dirty="0" err="1"/>
              <a:t>numpy</a:t>
            </a:r>
            <a:r>
              <a:rPr dirty="0"/>
              <a:t>, scikit-learn, matplotlib, seaborn, Flask.</a:t>
            </a:r>
          </a:p>
          <a:p>
            <a:endParaRPr dirty="0"/>
          </a:p>
          <a:p>
            <a:r>
              <a:rPr dirty="0"/>
              <a:t>Data Collection:</a:t>
            </a:r>
          </a:p>
          <a:p>
            <a:r>
              <a:rPr dirty="0"/>
              <a:t>- Research abstracts and metadata sourced from academic databases.</a:t>
            </a:r>
          </a:p>
          <a:p>
            <a:endParaRPr dirty="0"/>
          </a:p>
          <a:p>
            <a:r>
              <a:rPr dirty="0"/>
              <a:t>Data Preparation:</a:t>
            </a:r>
          </a:p>
          <a:p>
            <a:r>
              <a:rPr dirty="0"/>
              <a:t>- Handling missing values, removing duplicates, text normalization.</a:t>
            </a:r>
          </a:p>
          <a:p>
            <a:endParaRPr dirty="0"/>
          </a:p>
          <a:p>
            <a:r>
              <a:rPr dirty="0"/>
              <a:t>Feature Engineering:</a:t>
            </a:r>
          </a:p>
          <a:p>
            <a:r>
              <a:rPr dirty="0"/>
              <a:t>- TF-IDF for feature extraction.</a:t>
            </a:r>
          </a:p>
          <a:p>
            <a:r>
              <a:rPr dirty="0"/>
              <a:t>- LDA for topic modeling.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1131624"/>
          </a:xfrm>
        </p:spPr>
        <p:txBody>
          <a:bodyPr>
            <a:normAutofit fontScale="90000"/>
          </a:bodyPr>
          <a:lstStyle/>
          <a:p>
            <a:r>
              <a:rPr sz="4400" b="1" cap="none" spc="-225" dirty="0">
                <a:ln/>
                <a:solidFill>
                  <a:srgbClr val="0070C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ptos Narrow" panose="020B0004020202020204" pitchFamily="34" charset="0"/>
              </a:rPr>
              <a:t>Implementation</a:t>
            </a:r>
            <a:r>
              <a:rPr lang="en-IN" sz="4400" b="1" cap="none" spc="-225" dirty="0">
                <a:ln/>
                <a:solidFill>
                  <a:srgbClr val="0070C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ptos Narrow" panose="020B0004020202020204" pitchFamily="34" charset="0"/>
              </a:rPr>
              <a:t> –</a:t>
            </a:r>
            <a:r>
              <a:rPr dirty="0"/>
              <a:t> </a:t>
            </a:r>
            <a:r>
              <a:rPr sz="4400" b="1" cap="none" spc="-225" dirty="0">
                <a:ln/>
                <a:solidFill>
                  <a:srgbClr val="0070C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ptos Narrow" panose="020B0004020202020204" pitchFamily="34" charset="0"/>
              </a:rPr>
              <a:t>Algorithm</a:t>
            </a:r>
            <a:r>
              <a:rPr lang="en-IN" sz="4400" b="1" cap="none" spc="-225" dirty="0">
                <a:ln/>
                <a:solidFill>
                  <a:srgbClr val="0070C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ptos Narrow" panose="020B0004020202020204" pitchFamily="34" charset="0"/>
              </a:rPr>
              <a:t>/</a:t>
            </a:r>
            <a:r>
              <a:rPr sz="4400" b="1" cap="none" spc="-225" dirty="0">
                <a:ln/>
                <a:solidFill>
                  <a:srgbClr val="0070C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ptos Narrow" panose="020B0004020202020204" pitchFamily="34" charset="0"/>
              </a:rPr>
              <a:t>Model</a:t>
            </a:r>
            <a:r>
              <a:rPr dirty="0"/>
              <a:t> </a:t>
            </a:r>
            <a:r>
              <a:rPr sz="4400" b="1" cap="none" spc="-225" dirty="0">
                <a:ln/>
                <a:solidFill>
                  <a:srgbClr val="0070C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ptos Narrow" panose="020B0004020202020204" pitchFamily="34" charset="0"/>
              </a:rPr>
              <a:t>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5445"/>
            <a:ext cx="8229600" cy="3883742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Support Vector Machine (SVM):</a:t>
            </a:r>
          </a:p>
          <a:p>
            <a:r>
              <a:rPr dirty="0"/>
              <a:t>- Suitable for text classification.</a:t>
            </a:r>
          </a:p>
          <a:p>
            <a:r>
              <a:rPr dirty="0"/>
              <a:t>- Handles high-dimensional sparse data.</a:t>
            </a:r>
          </a:p>
          <a:p>
            <a:endParaRPr dirty="0"/>
          </a:p>
          <a:p>
            <a:r>
              <a:rPr dirty="0"/>
              <a:t>Hyperparameter Tuning:</a:t>
            </a:r>
          </a:p>
          <a:p>
            <a:r>
              <a:rPr dirty="0"/>
              <a:t>- Grid search for optimizing parameters like kernel type, regularization parameter (C), and gamma.</a:t>
            </a:r>
          </a:p>
          <a:p>
            <a:endParaRPr dirty="0"/>
          </a:p>
          <a:p>
            <a:r>
              <a:rPr dirty="0"/>
              <a:t>Code Structure: Organized into modules for easy maintenance.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619</TotalTime>
  <Words>598</Words>
  <Application>Microsoft Office PowerPoint</Application>
  <PresentationFormat>On-screen Show (4:3)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 Narrow</vt:lpstr>
      <vt:lpstr>Arial</vt:lpstr>
      <vt:lpstr>Tw Cen MT</vt:lpstr>
      <vt:lpstr>Droplet</vt:lpstr>
      <vt:lpstr>Automated Literature Review</vt:lpstr>
      <vt:lpstr>Abstract</vt:lpstr>
      <vt:lpstr>Table of Contents</vt:lpstr>
      <vt:lpstr>Introduction</vt:lpstr>
      <vt:lpstr>Literature Review</vt:lpstr>
      <vt:lpstr>System Design - High-Level Design (HLD)</vt:lpstr>
      <vt:lpstr>System Design - Low-Level Design (LLD)</vt:lpstr>
      <vt:lpstr>Methodology</vt:lpstr>
      <vt:lpstr>Implementation – Algorithm/Model Used</vt:lpstr>
      <vt:lpstr>Results and Evaluation - Model Performance</vt:lpstr>
      <vt:lpstr>Insights and Analysis</vt:lpstr>
      <vt:lpstr>Conclusion</vt:lpstr>
      <vt:lpstr>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Vijaykumar Patil</cp:lastModifiedBy>
  <cp:revision>4</cp:revision>
  <dcterms:created xsi:type="dcterms:W3CDTF">2013-01-27T09:14:16Z</dcterms:created>
  <dcterms:modified xsi:type="dcterms:W3CDTF">2024-09-16T04:51:20Z</dcterms:modified>
  <cp:category/>
</cp:coreProperties>
</file>