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6" r:id="rId8"/>
    <p:sldId id="258" r:id="rId9"/>
    <p:sldId id="259" r:id="rId10"/>
    <p:sldId id="267" r:id="rId11"/>
    <p:sldId id="268" r:id="rId12"/>
    <p:sldId id="270" r:id="rId13"/>
    <p:sldId id="271" r:id="rId14"/>
    <p:sldId id="269" r:id="rId15"/>
    <p:sldId id="273" r:id="rId16"/>
    <p:sldId id="28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2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8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16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1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6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19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4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5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2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7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7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1014EB-0FE9-4D27-8BE7-A7CD6E07E8DB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497E40-8684-4AA1-B293-F02DA01C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9B86-8D35-F9E3-E15A-1BBC3F099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002060"/>
                </a:solidFill>
                <a:latin typeface="Algerian" panose="04020705040A02060702" pitchFamily="82" charset="0"/>
              </a:rPr>
              <a:t>SHACKS LAB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30CFB-BA91-22BE-3004-B06490096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rgbClr val="7030A0"/>
                </a:solidFill>
                <a:latin typeface="Bahnschrift SemiBold SemiConden" panose="020B0502040204020203" pitchFamily="34" charset="0"/>
              </a:rPr>
              <a:t>HOUSE PRICE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5B3A4-3C03-50C0-F99E-BE9D04D2D3B2}"/>
              </a:ext>
            </a:extLst>
          </p:cNvPr>
          <p:cNvSpPr txBox="1"/>
          <p:nvPr/>
        </p:nvSpPr>
        <p:spPr>
          <a:xfrm>
            <a:off x="7638758" y="5852160"/>
            <a:ext cx="520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TANMAY PATIL</a:t>
            </a:r>
          </a:p>
        </p:txBody>
      </p:sp>
    </p:spTree>
    <p:extLst>
      <p:ext uri="{BB962C8B-B14F-4D97-AF65-F5344CB8AC3E}">
        <p14:creationId xmlns:p14="http://schemas.microsoft.com/office/powerpoint/2010/main" val="16267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E5C92-B377-0BA8-D531-37E8F339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15" y="631711"/>
            <a:ext cx="10744825" cy="51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450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62159-CCD2-96F9-DA90-61C091FF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4" y="596709"/>
            <a:ext cx="10592972" cy="56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55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59F01-A7AF-092E-CC4D-780BA09789A9}"/>
              </a:ext>
            </a:extLst>
          </p:cNvPr>
          <p:cNvSpPr txBox="1"/>
          <p:nvPr/>
        </p:nvSpPr>
        <p:spPr>
          <a:xfrm>
            <a:off x="2039815" y="745587"/>
            <a:ext cx="807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LONGITUDE &amp; LATITUDE VS HOUSE PRICE OF UNIT AREA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F180E-62C0-181D-0D0E-C972B912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" y="1314510"/>
            <a:ext cx="10958733" cy="49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505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14704B-524F-9915-3CA9-24EF1619C530}"/>
              </a:ext>
            </a:extLst>
          </p:cNvPr>
          <p:cNvSpPr txBox="1"/>
          <p:nvPr/>
        </p:nvSpPr>
        <p:spPr>
          <a:xfrm>
            <a:off x="914400" y="928467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CONCLUSION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90FB5-204C-5199-8065-9316DF9B146A}"/>
              </a:ext>
            </a:extLst>
          </p:cNvPr>
          <p:cNvSpPr txBox="1"/>
          <p:nvPr/>
        </p:nvSpPr>
        <p:spPr>
          <a:xfrm>
            <a:off x="1547446" y="2293032"/>
            <a:ext cx="8876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From the ‘LONGITUDE &amp; LATITUDE VS HOUSE PRICE PER UNIT AREA’  its pretty clear that the Average House Price is Higher in the area from ‘121.52’ &amp; ‘24.96’ to ‘121.56’ &amp; ‘25.00’ as Compared to other area.</a:t>
            </a:r>
          </a:p>
        </p:txBody>
      </p:sp>
    </p:spTree>
    <p:extLst>
      <p:ext uri="{BB962C8B-B14F-4D97-AF65-F5344CB8AC3E}">
        <p14:creationId xmlns:p14="http://schemas.microsoft.com/office/powerpoint/2010/main" val="6699529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C9BD8D-B912-351C-EDB0-E94A00A8F0C5}"/>
              </a:ext>
            </a:extLst>
          </p:cNvPr>
          <p:cNvSpPr txBox="1"/>
          <p:nvPr/>
        </p:nvSpPr>
        <p:spPr>
          <a:xfrm>
            <a:off x="2855741" y="664214"/>
            <a:ext cx="6780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CORRELATION HEATMAP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639FEF-8846-DE1B-74BD-E835C04A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5" y="1125414"/>
            <a:ext cx="11085341" cy="57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4798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D1140-7302-1E31-F14D-F9191631FA23}"/>
              </a:ext>
            </a:extLst>
          </p:cNvPr>
          <p:cNvSpPr txBox="1"/>
          <p:nvPr/>
        </p:nvSpPr>
        <p:spPr>
          <a:xfrm>
            <a:off x="3376245" y="633046"/>
            <a:ext cx="566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MODEL FITTING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DA87-E6B7-FB9E-1668-7370BD8C0091}"/>
              </a:ext>
            </a:extLst>
          </p:cNvPr>
          <p:cNvSpPr txBox="1"/>
          <p:nvPr/>
        </p:nvSpPr>
        <p:spPr>
          <a:xfrm>
            <a:off x="773723" y="1547446"/>
            <a:ext cx="532227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1. LINEAR REGRESSION :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                   </a:t>
            </a:r>
            <a:r>
              <a:rPr lang="en-US" sz="2400" b="1" dirty="0"/>
              <a:t>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Linear-regression models have become 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a proven way to scientifically and reliably predict the future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Because linear regression is a long-established statistical procedure, the properties of linear-regression models are well understood and can be trained very quickly.</a:t>
            </a:r>
          </a:p>
          <a:p>
            <a:r>
              <a:rPr lang="en-US" sz="2000" dirty="0">
                <a:latin typeface="arial" panose="020B0604020202020204" pitchFamily="34" charset="0"/>
              </a:rPr>
              <a:t>            By fitting Linear Regression on our data I got 665 accuracy which is good but not satisfactory. So I fit Random Forest model for better accuracy.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            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9FBED-DA24-AB54-68C9-E1C0EFDC1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7446"/>
            <a:ext cx="5566117" cy="45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2935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E74C6-0D78-13B8-4BA1-9673457EDA55}"/>
              </a:ext>
            </a:extLst>
          </p:cNvPr>
          <p:cNvSpPr txBox="1"/>
          <p:nvPr/>
        </p:nvSpPr>
        <p:spPr>
          <a:xfrm>
            <a:off x="622495" y="666429"/>
            <a:ext cx="4188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2. RANDOM FOREST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5C180-7334-3A63-F94C-DE312A54DA37}"/>
              </a:ext>
            </a:extLst>
          </p:cNvPr>
          <p:cNvSpPr txBox="1"/>
          <p:nvPr/>
        </p:nvSpPr>
        <p:spPr>
          <a:xfrm>
            <a:off x="773724" y="1266092"/>
            <a:ext cx="512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 forest adds additional randomness to the model, while growing the trees. Instead of searching for the most important feature while splitting a node, it searches for the best feature among a random subset of features. This results in a wide diversity that generally results in a better model.</a:t>
            </a:r>
          </a:p>
          <a:p>
            <a:r>
              <a:rPr lang="en-US" sz="2400" dirty="0"/>
              <a:t>     After fitting the Random Forest Model on Data I got 80% Prediction Accuracy which is better than our previous model.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AEAF8-BFAE-E0DF-3F9D-B8CE7F5E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62" y="1128095"/>
            <a:ext cx="5523913" cy="44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148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0F883B-7FD9-97E9-F64B-1E6A7C74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779" y="683192"/>
            <a:ext cx="3072650" cy="652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65EC5A-6498-C91C-4605-CAE2CD3C0373}"/>
              </a:ext>
            </a:extLst>
          </p:cNvPr>
          <p:cNvSpPr txBox="1"/>
          <p:nvPr/>
        </p:nvSpPr>
        <p:spPr>
          <a:xfrm>
            <a:off x="969818" y="1425852"/>
            <a:ext cx="588114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Courier New" panose="02070309020205020404" pitchFamily="49" charset="0"/>
              </a:rPr>
              <a:t>import 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 as np</a:t>
            </a:r>
          </a:p>
          <a:p>
            <a:r>
              <a:rPr lang="en-US" sz="2000" b="1" dirty="0">
                <a:effectLst/>
                <a:latin typeface="Courier New" panose="02070309020205020404" pitchFamily="49" charset="0"/>
              </a:rPr>
              <a:t>import pandas as pd</a:t>
            </a:r>
          </a:p>
          <a:p>
            <a:r>
              <a:rPr lang="en-US" sz="2000" b="1" dirty="0">
                <a:effectLst/>
                <a:latin typeface="Courier New" panose="02070309020205020404" pitchFamily="49" charset="0"/>
              </a:rPr>
              <a:t>import 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 as 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plt</a:t>
            </a:r>
            <a:endParaRPr lang="en-US" sz="2000" b="1" dirty="0">
              <a:effectLst/>
              <a:latin typeface="Courier New" panose="02070309020205020404" pitchFamily="49" charset="0"/>
            </a:endParaRPr>
          </a:p>
          <a:p>
            <a:r>
              <a:rPr lang="en-US" sz="2000" b="1" dirty="0">
                <a:effectLst/>
                <a:latin typeface="Courier New" panose="02070309020205020404" pitchFamily="49" charset="0"/>
              </a:rPr>
              <a:t>import 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sklearn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 as 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svm</a:t>
            </a:r>
            <a:endParaRPr lang="en-US" sz="2000" b="1" dirty="0">
              <a:effectLst/>
              <a:latin typeface="Courier New" panose="02070309020205020404" pitchFamily="49" charset="0"/>
            </a:endParaRPr>
          </a:p>
          <a:p>
            <a:r>
              <a:rPr lang="en-US" sz="2000" b="1" dirty="0">
                <a:effectLst/>
                <a:latin typeface="Courier New" panose="02070309020205020404" pitchFamily="49" charset="0"/>
              </a:rPr>
              <a:t>import seaborn as 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sns</a:t>
            </a:r>
            <a:endParaRPr lang="en-US" sz="2000" b="1" dirty="0">
              <a:effectLst/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1AF0B-EC18-2DDB-4068-2640D39A5D32}"/>
              </a:ext>
            </a:extLst>
          </p:cNvPr>
          <p:cNvSpPr txBox="1"/>
          <p:nvPr/>
        </p:nvSpPr>
        <p:spPr>
          <a:xfrm>
            <a:off x="969818" y="3559126"/>
            <a:ext cx="101577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Courier New" panose="02070309020205020404" pitchFamily="49" charset="0"/>
              </a:rPr>
              <a:t>data = 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pd.read_excel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("/content/DS - Assignment Part 1 Cleaned data set.xlsx")</a:t>
            </a:r>
          </a:p>
          <a:p>
            <a:r>
              <a:rPr lang="en-US" sz="2000" b="1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 err="1">
                <a:effectLst/>
                <a:latin typeface="Courier New" panose="02070309020205020404" pitchFamily="49" charset="0"/>
              </a:rPr>
              <a:t>pd.DataFrame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(data = data)</a:t>
            </a:r>
          </a:p>
          <a:p>
            <a:r>
              <a:rPr lang="en-US" sz="2000" b="1" dirty="0" err="1">
                <a:effectLst/>
                <a:latin typeface="Courier New" panose="02070309020205020404" pitchFamily="49" charset="0"/>
              </a:rPr>
              <a:t>df.describe</a:t>
            </a:r>
            <a:r>
              <a:rPr lang="en-US" sz="2000" b="1" dirty="0"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2000" b="1" dirty="0">
              <a:latin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</a:endParaRPr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df.shape</a:t>
            </a:r>
            <a:endParaRPr lang="en-US" b="1" dirty="0"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696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4614A0-DB95-6781-6A0E-9F5FEEDD9BA4}"/>
              </a:ext>
            </a:extLst>
          </p:cNvPr>
          <p:cNvSpPr txBox="1"/>
          <p:nvPr/>
        </p:nvSpPr>
        <p:spPr>
          <a:xfrm>
            <a:off x="731520" y="844062"/>
            <a:ext cx="106914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Roboto" panose="02000000000000000000" pitchFamily="2" charset="0"/>
              </a:rPr>
              <a:t>EDA</a:t>
            </a:r>
          </a:p>
          <a:p>
            <a:pPr algn="l"/>
            <a:endParaRPr lang="en-US" b="1" dirty="0">
              <a:latin typeface="var(--colab-chrome-font-family)"/>
            </a:endParaRPr>
          </a:p>
          <a:p>
            <a:pPr algn="l"/>
            <a:endParaRPr lang="en-US" b="1" i="0" dirty="0">
              <a:effectLst/>
              <a:latin typeface="var(--colab-chrome-font-family)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print('Transaction Year')</a:t>
            </a:r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print(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b="1" dirty="0">
                <a:effectLst/>
                <a:latin typeface="Courier New" panose="02070309020205020404" pitchFamily="49" charset="0"/>
              </a:rPr>
              <a:t>["Transaction Year"].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value_counts</a:t>
            </a:r>
            <a:r>
              <a:rPr lang="en-US" b="1" dirty="0"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sns.countplot</a:t>
            </a:r>
            <a:r>
              <a:rPr lang="en-US" b="1" dirty="0">
                <a:effectLst/>
                <a:latin typeface="Courier New" panose="02070309020205020404" pitchFamily="49" charset="0"/>
              </a:rPr>
              <a:t>(x='Transaction Year', data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b="1" dirty="0">
                <a:effectLst/>
                <a:latin typeface="Courier New" panose="02070309020205020404" pitchFamily="49" charset="0"/>
              </a:rPr>
              <a:t> , palette = 'Set1’ )</a:t>
            </a:r>
          </a:p>
          <a:p>
            <a:pPr algn="l"/>
            <a:endParaRPr lang="en-US" b="1" dirty="0">
              <a:latin typeface="var(--colab-chrome-font-family)"/>
            </a:endParaRPr>
          </a:p>
          <a:p>
            <a:pPr algn="l"/>
            <a:endParaRPr lang="en-US" b="1" i="0" dirty="0">
              <a:effectLst/>
              <a:latin typeface="var(--colab-chrome-font-family)"/>
            </a:endParaRPr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df.drop</a:t>
            </a:r>
            <a:r>
              <a:rPr lang="en-US" b="1" dirty="0">
                <a:effectLst/>
                <a:latin typeface="Courier New" panose="02070309020205020404" pitchFamily="49" charset="0"/>
              </a:rPr>
              <a:t>(['Transaction Year'], axis = 1)</a:t>
            </a:r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df</a:t>
            </a:r>
            <a:endParaRPr lang="en-US" b="1" dirty="0">
              <a:effectLst/>
              <a:latin typeface="Courier New" panose="02070309020205020404" pitchFamily="49" charset="0"/>
            </a:endParaRPr>
          </a:p>
          <a:p>
            <a:pPr algn="l"/>
            <a:endParaRPr lang="en-US" b="1" dirty="0">
              <a:latin typeface="var(--colab-chrome-font-family)"/>
            </a:endParaRPr>
          </a:p>
          <a:p>
            <a:pPr algn="l"/>
            <a:endParaRPr lang="en-US" b="1" i="0" dirty="0">
              <a:effectLst/>
              <a:latin typeface="var(--colab-chrome-font-family)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!pip install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sweetviz</a:t>
            </a:r>
            <a:endParaRPr lang="en-US" b="1" dirty="0">
              <a:effectLst/>
              <a:latin typeface="Courier New" panose="02070309020205020404" pitchFamily="49" charset="0"/>
            </a:endParaRPr>
          </a:p>
          <a:p>
            <a:endParaRPr lang="en-US" b="1" dirty="0">
              <a:effectLst/>
              <a:latin typeface="Courier New" panose="02070309020205020404" pitchFamily="49" charset="0"/>
            </a:endParaRPr>
          </a:p>
          <a:p>
            <a:pPr algn="l"/>
            <a:endParaRPr lang="en-US" b="1" dirty="0">
              <a:latin typeface="var(--colab-chrome-font-family)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import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sweetviz</a:t>
            </a:r>
            <a:r>
              <a:rPr lang="en-US" b="1" dirty="0">
                <a:effectLst/>
                <a:latin typeface="Courier New" panose="02070309020205020404" pitchFamily="49" charset="0"/>
              </a:rPr>
              <a:t> as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sv</a:t>
            </a:r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>
                <a:effectLst/>
                <a:latin typeface="Courier New" panose="02070309020205020404" pitchFamily="49" charset="0"/>
              </a:rPr>
              <a:t>report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sv.analyze</a:t>
            </a:r>
            <a:r>
              <a:rPr lang="en-US" b="1" dirty="0"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b="1" dirty="0">
                <a:effectLst/>
                <a:latin typeface="Courier New" panose="02070309020205020404" pitchFamily="49" charset="0"/>
              </a:rPr>
              <a:t>)</a:t>
            </a:r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 err="1">
                <a:effectLst/>
                <a:latin typeface="Courier New" panose="02070309020205020404" pitchFamily="49" charset="0"/>
              </a:rPr>
              <a:t>report.show_html</a:t>
            </a:r>
            <a:r>
              <a:rPr lang="en-US" b="1" dirty="0">
                <a:effectLst/>
                <a:latin typeface="Courier New" panose="02070309020205020404" pitchFamily="49" charset="0"/>
              </a:rPr>
              <a:t>("./report.html")</a:t>
            </a:r>
          </a:p>
          <a:p>
            <a:pPr algn="l"/>
            <a:endParaRPr lang="en-US" b="0" i="0" dirty="0">
              <a:solidFill>
                <a:srgbClr val="D5D5D5"/>
              </a:solidFill>
              <a:effectLst/>
              <a:latin typeface="var(--colab-chrome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10128937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D8BCF-5E42-9389-9CA9-E6701B120C51}"/>
              </a:ext>
            </a:extLst>
          </p:cNvPr>
          <p:cNvSpPr txBox="1"/>
          <p:nvPr/>
        </p:nvSpPr>
        <p:spPr>
          <a:xfrm>
            <a:off x="740899" y="942535"/>
            <a:ext cx="107102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effectLst/>
                <a:latin typeface="Courier New" panose="02070309020205020404" pitchFamily="49" charset="0"/>
              </a:rPr>
              <a:t>plt.figure</a:t>
            </a:r>
            <a:r>
              <a:rPr lang="en-US" b="1" dirty="0"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figsize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(15,8))</a:t>
            </a:r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sns.scatterplot</a:t>
            </a:r>
            <a:r>
              <a:rPr lang="en-US" b="1" dirty="0">
                <a:effectLst/>
                <a:latin typeface="Courier New" panose="02070309020205020404" pitchFamily="49" charset="0"/>
              </a:rPr>
              <a:t>(x="latitude", y="longitude", data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b="1" dirty="0">
                <a:effectLst/>
                <a:latin typeface="Courier New" panose="02070309020205020404" pitchFamily="49" charset="0"/>
              </a:rPr>
              <a:t>, hue = "House price of unit area", palette="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coolwarm</a:t>
            </a:r>
            <a:r>
              <a:rPr lang="en-US" b="1" dirty="0">
                <a:effectLst/>
                <a:latin typeface="Courier New" panose="02070309020205020404" pitchFamily="49" charset="0"/>
              </a:rPr>
              <a:t>")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plt.figure</a:t>
            </a:r>
            <a:r>
              <a:rPr lang="en-US" b="1" dirty="0"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figsize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(15, 8))</a:t>
            </a:r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sns.heatmap</a:t>
            </a:r>
            <a:r>
              <a:rPr lang="en-US" b="1" dirty="0"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df.corr</a:t>
            </a:r>
            <a:r>
              <a:rPr lang="en-US" b="1" dirty="0">
                <a:effectLst/>
                <a:latin typeface="Courier New" panose="02070309020205020404" pitchFamily="49" charset="0"/>
              </a:rPr>
              <a:t>(),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annot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=True,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cmap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'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RdYlGn</a:t>
            </a:r>
            <a:r>
              <a:rPr lang="en-US" b="1" dirty="0">
                <a:effectLst/>
                <a:latin typeface="Courier New" panose="02070309020205020404" pitchFamily="49" charset="0"/>
              </a:rPr>
              <a:t>’)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df.head</a:t>
            </a:r>
            <a:r>
              <a:rPr lang="en-US" b="1" dirty="0"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126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560" y="897693"/>
            <a:ext cx="391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CONTENT :-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1778" y="2190044"/>
            <a:ext cx="5159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MODEL 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550C1-CA06-FCCB-E217-FB10A0DE942A}"/>
              </a:ext>
            </a:extLst>
          </p:cNvPr>
          <p:cNvSpPr txBox="1"/>
          <p:nvPr/>
        </p:nvSpPr>
        <p:spPr>
          <a:xfrm>
            <a:off x="1241778" y="5221332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INFERENCE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3794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175CC-C97D-B929-F690-EEAD3EF12ED7}"/>
              </a:ext>
            </a:extLst>
          </p:cNvPr>
          <p:cNvSpPr txBox="1"/>
          <p:nvPr/>
        </p:nvSpPr>
        <p:spPr>
          <a:xfrm>
            <a:off x="745588" y="590844"/>
            <a:ext cx="107055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 TEST SPLIT</a:t>
            </a:r>
          </a:p>
          <a:p>
            <a:endParaRPr lang="en-US" b="1" dirty="0"/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# Dependent Variable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>
                <a:effectLst/>
                <a:latin typeface="Courier New" panose="02070309020205020404" pitchFamily="49" charset="0"/>
              </a:rPr>
              <a:t>y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df.iloc</a:t>
            </a:r>
            <a:r>
              <a:rPr lang="en-US" b="1" dirty="0">
                <a:effectLst/>
                <a:latin typeface="Courier New" panose="02070309020205020404" pitchFamily="49" charset="0"/>
              </a:rPr>
              <a:t>[:,-1].values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 err="1">
                <a:effectLst/>
                <a:latin typeface="Courier New" panose="02070309020205020404" pitchFamily="49" charset="0"/>
              </a:rPr>
              <a:t>df.drop</a:t>
            </a:r>
            <a:r>
              <a:rPr lang="en-US" b="1" dirty="0">
                <a:effectLst/>
                <a:latin typeface="Courier New" panose="02070309020205020404" pitchFamily="49" charset="0"/>
              </a:rPr>
              <a:t>(labels=['House price of unit area'], axis = 1,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inplace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True)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>
                <a:effectLst/>
                <a:latin typeface="Courier New" panose="02070309020205020404" pitchFamily="49" charset="0"/>
              </a:rPr>
              <a:t>x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df.iloc</a:t>
            </a:r>
            <a:r>
              <a:rPr lang="en-US" b="1" dirty="0">
                <a:effectLst/>
                <a:latin typeface="Courier New" panose="02070309020205020404" pitchFamily="49" charset="0"/>
              </a:rPr>
              <a:t>[:,:]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from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b="1" dirty="0">
                <a:effectLst/>
                <a:latin typeface="Courier New" panose="02070309020205020404" pitchFamily="49" charset="0"/>
              </a:rPr>
              <a:t> import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train_test_split</a:t>
            </a:r>
            <a:endParaRPr lang="en-US" b="1" dirty="0">
              <a:effectLst/>
              <a:latin typeface="Courier New" panose="02070309020205020404" pitchFamily="49" charset="0"/>
            </a:endParaRP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en-US" b="1" dirty="0"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en-US" b="1" dirty="0"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en-US" b="1" dirty="0"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1" dirty="0">
                <a:effectLst/>
                <a:latin typeface="Courier New" panose="02070309020205020404" pitchFamily="49" charset="0"/>
              </a:rPr>
              <a:t>(x, y,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test_size</a:t>
            </a:r>
            <a:r>
              <a:rPr lang="en-US" b="1" dirty="0">
                <a:effectLst/>
                <a:latin typeface="Courier New" panose="02070309020205020404" pitchFamily="49" charset="0"/>
              </a:rPr>
              <a:t>=0.20,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random_state</a:t>
            </a:r>
            <a:r>
              <a:rPr lang="en-US" b="1" dirty="0">
                <a:effectLst/>
                <a:latin typeface="Courier New" panose="02070309020205020404" pitchFamily="49" charset="0"/>
              </a:rPr>
              <a:t>=42)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4678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1B4BE-3D55-AC20-B170-AEC5D1333ADC}"/>
              </a:ext>
            </a:extLst>
          </p:cNvPr>
          <p:cNvSpPr txBox="1"/>
          <p:nvPr/>
        </p:nvSpPr>
        <p:spPr>
          <a:xfrm>
            <a:off x="778412" y="685800"/>
            <a:ext cx="106351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Courier New" panose="02070309020205020404" pitchFamily="49" charset="0"/>
              </a:rPr>
              <a:t>##Linear Regression Model Fitting</a:t>
            </a:r>
          </a:p>
          <a:p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#Importing Model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>
                <a:effectLst/>
                <a:latin typeface="Courier New" panose="02070309020205020404" pitchFamily="49" charset="0"/>
              </a:rPr>
              <a:t>from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b="1" dirty="0">
                <a:effectLst/>
                <a:latin typeface="Courier New" panose="02070309020205020404" pitchFamily="49" charset="0"/>
              </a:rPr>
              <a:t> import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LinearRegression</a:t>
            </a:r>
            <a:endParaRPr lang="en-US" b="1" dirty="0">
              <a:effectLst/>
              <a:latin typeface="Courier New" panose="02070309020205020404" pitchFamily="49" charset="0"/>
            </a:endParaRP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>
                <a:effectLst/>
                <a:latin typeface="Courier New" panose="02070309020205020404" pitchFamily="49" charset="0"/>
              </a:rPr>
              <a:t>reg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LinearRegression</a:t>
            </a:r>
            <a:r>
              <a:rPr lang="en-US" b="1" dirty="0"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 err="1">
                <a:effectLst/>
                <a:latin typeface="Courier New" panose="02070309020205020404" pitchFamily="49" charset="0"/>
              </a:rPr>
              <a:t>reg.fit</a:t>
            </a:r>
            <a:r>
              <a:rPr lang="en-US" b="1" dirty="0"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en-US" b="1" dirty="0"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en-US" b="1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effectLst/>
              <a:latin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#Model Prediction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 err="1">
                <a:effectLst/>
                <a:latin typeface="Courier New" panose="02070309020205020404" pitchFamily="49" charset="0"/>
              </a:rPr>
              <a:t>y_predict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reg.predict</a:t>
            </a:r>
            <a:r>
              <a:rPr lang="en-US" b="1" dirty="0"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en-US" b="1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#Model Accuracy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>
                <a:effectLst/>
                <a:latin typeface="Courier New" panose="02070309020205020404" pitchFamily="49" charset="0"/>
              </a:rPr>
              <a:t>from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1" dirty="0">
                <a:effectLst/>
                <a:latin typeface="Courier New" panose="02070309020205020404" pitchFamily="49" charset="0"/>
              </a:rPr>
              <a:t> import r2_score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>
                <a:effectLst/>
                <a:latin typeface="Courier New" panose="02070309020205020404" pitchFamily="49" charset="0"/>
              </a:rPr>
              <a:t>r2_score(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en-US" b="1" dirty="0"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y_predict</a:t>
            </a:r>
            <a:r>
              <a:rPr lang="en-US" b="1" dirty="0">
                <a:effectLst/>
                <a:latin typeface="Courier New" panose="02070309020205020404" pitchFamily="49" charset="0"/>
              </a:rPr>
              <a:t>)*100</a:t>
            </a: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346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0C3DF-250E-4127-58AC-7136A56B6DF0}"/>
              </a:ext>
            </a:extLst>
          </p:cNvPr>
          <p:cNvSpPr txBox="1"/>
          <p:nvPr/>
        </p:nvSpPr>
        <p:spPr>
          <a:xfrm>
            <a:off x="759655" y="844062"/>
            <a:ext cx="10677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</a:rPr>
              <a:t># Adding Own Data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 err="1">
                <a:effectLst/>
                <a:latin typeface="Courier New" panose="02070309020205020404" pitchFamily="49" charset="0"/>
              </a:rPr>
              <a:t>inp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np.array</a:t>
            </a:r>
            <a:r>
              <a:rPr lang="en-US" b="1" dirty="0">
                <a:effectLst/>
                <a:latin typeface="Courier New" panose="02070309020205020404" pitchFamily="49" charset="0"/>
              </a:rPr>
              <a:t>([18, 280, 8, 24.9798, 121.5395, 2, 1200])</a:t>
            </a:r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inp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inp.reshape</a:t>
            </a:r>
            <a:r>
              <a:rPr lang="en-US" b="1" dirty="0">
                <a:effectLst/>
                <a:latin typeface="Courier New" panose="02070309020205020404" pitchFamily="49" charset="0"/>
              </a:rPr>
              <a:t>((1, -1))</a:t>
            </a:r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reg.predict</a:t>
            </a:r>
            <a:r>
              <a:rPr lang="en-US" b="1" dirty="0"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inp</a:t>
            </a:r>
            <a:r>
              <a:rPr lang="en-US" b="1" dirty="0"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654922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841AF-45AB-77AA-8085-AC955B7A1FE8}"/>
              </a:ext>
            </a:extLst>
          </p:cNvPr>
          <p:cNvSpPr txBox="1"/>
          <p:nvPr/>
        </p:nvSpPr>
        <p:spPr>
          <a:xfrm>
            <a:off x="783102" y="703386"/>
            <a:ext cx="1062579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## Random Forest Model Fitting</a:t>
            </a:r>
          </a:p>
          <a:p>
            <a:endParaRPr lang="en-US" sz="2800" b="1" dirty="0"/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# Importing Model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>
                <a:effectLst/>
                <a:latin typeface="Courier New" panose="02070309020205020404" pitchFamily="49" charset="0"/>
              </a:rPr>
              <a:t>from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sklearn.ensemble</a:t>
            </a:r>
            <a:r>
              <a:rPr lang="en-US" b="1" dirty="0">
                <a:effectLst/>
                <a:latin typeface="Courier New" panose="02070309020205020404" pitchFamily="49" charset="0"/>
              </a:rPr>
              <a:t> import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RandomForestRegressor</a:t>
            </a:r>
            <a:endParaRPr lang="en-US" b="1" dirty="0">
              <a:effectLst/>
              <a:latin typeface="Courier New" panose="02070309020205020404" pitchFamily="49" charset="0"/>
            </a:endParaRP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>
                <a:effectLst/>
                <a:latin typeface="Courier New" panose="02070309020205020404" pitchFamily="49" charset="0"/>
              </a:rPr>
              <a:t>model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b="1" dirty="0"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 err="1">
                <a:effectLst/>
                <a:latin typeface="Courier New" panose="02070309020205020404" pitchFamily="49" charset="0"/>
              </a:rPr>
              <a:t>model.fit</a:t>
            </a:r>
            <a:r>
              <a:rPr lang="en-US" b="1" dirty="0"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x_train</a:t>
            </a:r>
            <a:r>
              <a:rPr lang="en-US" b="1" dirty="0"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y_train</a:t>
            </a:r>
            <a:r>
              <a:rPr lang="en-US" b="1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1" dirty="0"/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# Model Prediction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en-US" b="1" dirty="0"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x_test</a:t>
            </a:r>
            <a:r>
              <a:rPr lang="en-US" b="1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1" dirty="0">
              <a:effectLst/>
              <a:latin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</a:rPr>
              <a:t># Model Accuracy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>
                <a:effectLst/>
                <a:latin typeface="Courier New" panose="02070309020205020404" pitchFamily="49" charset="0"/>
              </a:rPr>
              <a:t>from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1" dirty="0">
                <a:effectLst/>
                <a:latin typeface="Courier New" panose="02070309020205020404" pitchFamily="49" charset="0"/>
              </a:rPr>
              <a:t> import r2_score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>
                <a:effectLst/>
                <a:latin typeface="Courier New" panose="02070309020205020404" pitchFamily="49" charset="0"/>
              </a:rPr>
              <a:t>r2_score(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y_test</a:t>
            </a:r>
            <a:r>
              <a:rPr lang="en-US" b="1" dirty="0"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y_pred</a:t>
            </a:r>
            <a:r>
              <a:rPr lang="en-US" b="1" dirty="0">
                <a:effectLst/>
                <a:latin typeface="Courier New" panose="02070309020205020404" pitchFamily="49" charset="0"/>
              </a:rPr>
              <a:t>)*100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182710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AD641-B114-7D31-F707-3F1A8471E0B1}"/>
              </a:ext>
            </a:extLst>
          </p:cNvPr>
          <p:cNvSpPr txBox="1"/>
          <p:nvPr/>
        </p:nvSpPr>
        <p:spPr>
          <a:xfrm>
            <a:off x="829994" y="1083213"/>
            <a:ext cx="10410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</a:rPr>
              <a:t># Adding Own Data</a:t>
            </a:r>
          </a:p>
          <a:p>
            <a:br>
              <a:rPr lang="en-US" b="1" dirty="0">
                <a:effectLst/>
                <a:latin typeface="Courier New" panose="02070309020205020404" pitchFamily="49" charset="0"/>
              </a:rPr>
            </a:br>
            <a:r>
              <a:rPr lang="en-US" b="1" dirty="0" err="1">
                <a:effectLst/>
                <a:latin typeface="Courier New" panose="02070309020205020404" pitchFamily="49" charset="0"/>
              </a:rPr>
              <a:t>inp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np.array</a:t>
            </a:r>
            <a:r>
              <a:rPr lang="en-US" b="1" dirty="0">
                <a:effectLst/>
                <a:latin typeface="Courier New" panose="02070309020205020404" pitchFamily="49" charset="0"/>
              </a:rPr>
              <a:t>([18, 280, 8, 24.9798, 121.5395, 2, 1200])</a:t>
            </a:r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inp</a:t>
            </a:r>
            <a:r>
              <a:rPr lang="en-US" b="1" dirty="0">
                <a:effectLst/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inp.reshape</a:t>
            </a:r>
            <a:r>
              <a:rPr lang="en-US" b="1" dirty="0">
                <a:effectLst/>
                <a:latin typeface="Courier New" panose="02070309020205020404" pitchFamily="49" charset="0"/>
              </a:rPr>
              <a:t>((1, -1))</a:t>
            </a:r>
          </a:p>
          <a:p>
            <a:r>
              <a:rPr lang="en-US" b="1" dirty="0" err="1">
                <a:effectLst/>
                <a:latin typeface="Courier New" panose="02070309020205020404" pitchFamily="49" charset="0"/>
              </a:rPr>
              <a:t>model.predict</a:t>
            </a:r>
            <a:r>
              <a:rPr lang="en-US" b="1" dirty="0"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</a:rPr>
              <a:t>inp</a:t>
            </a:r>
            <a:r>
              <a:rPr lang="en-US" b="1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8403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DFE5E0-597E-EE0A-293C-77644B95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132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5FD34BD-030A-4882-937C-3FB2EC3731E1}"/>
              </a:ext>
            </a:extLst>
          </p:cNvPr>
          <p:cNvSpPr txBox="1">
            <a:spLocks/>
          </p:cNvSpPr>
          <p:nvPr/>
        </p:nvSpPr>
        <p:spPr>
          <a:xfrm>
            <a:off x="1896533" y="662869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Methodology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83CDE97-D175-46A8-B3E9-AA8F7171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DE3E19F-02C1-4219-A00A-045ED18507E8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Notched Right Arrow 6">
            <a:extLst>
              <a:ext uri="{FF2B5EF4-FFF2-40B4-BE49-F238E27FC236}">
                <a16:creationId xmlns:a16="http://schemas.microsoft.com/office/drawing/2014/main" id="{82A904B2-D8DA-4ED5-B82A-081B18302DD6}"/>
              </a:ext>
            </a:extLst>
          </p:cNvPr>
          <p:cNvSpPr/>
          <p:nvPr/>
        </p:nvSpPr>
        <p:spPr>
          <a:xfrm>
            <a:off x="6941649" y="2823314"/>
            <a:ext cx="1447800" cy="1277577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100"/>
              </a:spcBef>
            </a:pPr>
            <a:r>
              <a:rPr lang="en-US" sz="1200" dirty="0">
                <a:solidFill>
                  <a:schemeClr val="tx1"/>
                </a:solidFill>
              </a:rPr>
              <a:t>Model Fitting</a:t>
            </a:r>
          </a:p>
        </p:txBody>
      </p:sp>
      <p:sp>
        <p:nvSpPr>
          <p:cNvPr id="12" name="Notched Right Arrow 7">
            <a:extLst>
              <a:ext uri="{FF2B5EF4-FFF2-40B4-BE49-F238E27FC236}">
                <a16:creationId xmlns:a16="http://schemas.microsoft.com/office/drawing/2014/main" id="{B3B110EE-76CF-4E1F-8083-E9C2DC8704CF}"/>
              </a:ext>
            </a:extLst>
          </p:cNvPr>
          <p:cNvSpPr/>
          <p:nvPr/>
        </p:nvSpPr>
        <p:spPr>
          <a:xfrm>
            <a:off x="5670418" y="2784067"/>
            <a:ext cx="1600200" cy="1371600"/>
          </a:xfrm>
          <a:prstGeom prst="notchedRightArrow">
            <a:avLst/>
          </a:prstGeom>
          <a:solidFill>
            <a:srgbClr val="1CF0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14" name="Notched Right Arrow 9">
            <a:extLst>
              <a:ext uri="{FF2B5EF4-FFF2-40B4-BE49-F238E27FC236}">
                <a16:creationId xmlns:a16="http://schemas.microsoft.com/office/drawing/2014/main" id="{BDC4093C-9E61-465A-93C3-EC689FD35846}"/>
              </a:ext>
            </a:extLst>
          </p:cNvPr>
          <p:cNvSpPr/>
          <p:nvPr/>
        </p:nvSpPr>
        <p:spPr>
          <a:xfrm>
            <a:off x="8051903" y="2792431"/>
            <a:ext cx="1600200" cy="1371600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Inference</a:t>
            </a:r>
          </a:p>
        </p:txBody>
      </p:sp>
      <p:sp>
        <p:nvSpPr>
          <p:cNvPr id="15" name="Notched Right Arrow 10">
            <a:extLst>
              <a:ext uri="{FF2B5EF4-FFF2-40B4-BE49-F238E27FC236}">
                <a16:creationId xmlns:a16="http://schemas.microsoft.com/office/drawing/2014/main" id="{4628E203-A191-406A-BD98-7A7CC7863D2A}"/>
              </a:ext>
            </a:extLst>
          </p:cNvPr>
          <p:cNvSpPr/>
          <p:nvPr/>
        </p:nvSpPr>
        <p:spPr>
          <a:xfrm>
            <a:off x="3174355" y="2773547"/>
            <a:ext cx="1600200" cy="1371600"/>
          </a:xfrm>
          <a:prstGeom prst="notchedRightArrow">
            <a:avLst/>
          </a:prstGeom>
          <a:solidFill>
            <a:srgbClr val="83ED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Collection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(Secondary data)</a:t>
            </a:r>
          </a:p>
        </p:txBody>
      </p:sp>
      <p:sp>
        <p:nvSpPr>
          <p:cNvPr id="16" name="Notched Right Arrow 11">
            <a:extLst>
              <a:ext uri="{FF2B5EF4-FFF2-40B4-BE49-F238E27FC236}">
                <a16:creationId xmlns:a16="http://schemas.microsoft.com/office/drawing/2014/main" id="{2A9B17D1-2460-4214-977F-18AB60E69840}"/>
              </a:ext>
            </a:extLst>
          </p:cNvPr>
          <p:cNvSpPr/>
          <p:nvPr/>
        </p:nvSpPr>
        <p:spPr>
          <a:xfrm>
            <a:off x="2117080" y="2823314"/>
            <a:ext cx="1409700" cy="1266825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Objective Under Study</a:t>
            </a:r>
          </a:p>
        </p:txBody>
      </p:sp>
      <p:sp>
        <p:nvSpPr>
          <p:cNvPr id="17" name="Notched Right Arrow 12">
            <a:extLst>
              <a:ext uri="{FF2B5EF4-FFF2-40B4-BE49-F238E27FC236}">
                <a16:creationId xmlns:a16="http://schemas.microsoft.com/office/drawing/2014/main" id="{5182F1EB-984B-4230-B3D1-E4FAAB93107A}"/>
              </a:ext>
            </a:extLst>
          </p:cNvPr>
          <p:cNvSpPr/>
          <p:nvPr/>
        </p:nvSpPr>
        <p:spPr>
          <a:xfrm>
            <a:off x="4434185" y="2784067"/>
            <a:ext cx="1600200" cy="1371600"/>
          </a:xfrm>
          <a:prstGeom prst="notchedRightArrow">
            <a:avLst/>
          </a:prstGeom>
          <a:solidFill>
            <a:srgbClr val="7682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Data Processing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67A516-EB59-463F-8086-D96C46D807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11" y="4132809"/>
            <a:ext cx="923924" cy="1231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3239A9-1611-4EBC-9797-F1E1BA57DB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"/>
          <a:stretch/>
        </p:blipFill>
        <p:spPr>
          <a:xfrm>
            <a:off x="3146284" y="4090139"/>
            <a:ext cx="1409866" cy="11680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94968B-5E2F-4915-893D-CCD70FE586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44" y="4130227"/>
            <a:ext cx="1237062" cy="12370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C78F7D-264C-4D49-876E-E0AF664971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143" y="4140138"/>
            <a:ext cx="1690472" cy="1219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B1C15A-DA74-4051-9607-F4C965DB02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229" y="4227643"/>
            <a:ext cx="1085997" cy="10859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132BDF-7E03-4FEC-870A-5D6FB5CB28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813" y="4155667"/>
            <a:ext cx="1690472" cy="11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69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6933" y="1004712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7866" y="2370666"/>
            <a:ext cx="808284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IDENTIFY THE FACTORS DRIVING HOUSE PRICING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7865" y="3090289"/>
            <a:ext cx="808284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APPROPRIATE STATISTICAL TECHNIQUES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7864" y="3809912"/>
            <a:ext cx="808284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 APPROPRIATE ANALYSIS OVER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7864" y="4529273"/>
            <a:ext cx="808284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FIT THE APPROPRIATE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22980752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64281-B9A4-99E2-F5CF-17C46AA62BC4}"/>
              </a:ext>
            </a:extLst>
          </p:cNvPr>
          <p:cNvSpPr txBox="1"/>
          <p:nvPr/>
        </p:nvSpPr>
        <p:spPr>
          <a:xfrm>
            <a:off x="4091354" y="870411"/>
            <a:ext cx="4009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ahnschrift SemiBold SemiConden" panose="020B0502040204020203" pitchFamily="34" charset="0"/>
                <a:cs typeface="Aparajita" panose="02020603050405020304" pitchFamily="18" charset="0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50D26-05A7-E767-1E5F-79BD2E5308DE}"/>
              </a:ext>
            </a:extLst>
          </p:cNvPr>
          <p:cNvSpPr txBox="1"/>
          <p:nvPr/>
        </p:nvSpPr>
        <p:spPr>
          <a:xfrm>
            <a:off x="1350498" y="2321168"/>
            <a:ext cx="2128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SemiBold" panose="020B0502040204020203" pitchFamily="34" charset="0"/>
              </a:rPr>
              <a:t>SECONDARY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DCD71-6C80-5E01-B766-68262A9E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057" y="1774685"/>
            <a:ext cx="8004518" cy="42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2047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211" y="659756"/>
            <a:ext cx="4520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SNAPSHOT OF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0857D-F39B-0AC1-1B99-442F7CA6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91" y="1491175"/>
            <a:ext cx="10109617" cy="41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20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1512" y="2512005"/>
            <a:ext cx="7236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EXPLORATORY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FA983-F20B-E486-FFC3-051172B3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0" y="1355587"/>
            <a:ext cx="2089486" cy="2073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D968C-CF28-4942-6DD8-83880C37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30" y="3429000"/>
            <a:ext cx="2389774" cy="1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571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61611-8DF4-5159-FEA5-690ED9B4C4D9}"/>
              </a:ext>
            </a:extLst>
          </p:cNvPr>
          <p:cNvSpPr txBox="1"/>
          <p:nvPr/>
        </p:nvSpPr>
        <p:spPr>
          <a:xfrm>
            <a:off x="4009292" y="773723"/>
            <a:ext cx="4360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COUNT PLOT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5D53-0326-C08F-FBB6-6F6A1B2D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9" y="1814732"/>
            <a:ext cx="5545672" cy="3756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7B0291-7532-ED88-5E23-816FA8EC1A43}"/>
              </a:ext>
            </a:extLst>
          </p:cNvPr>
          <p:cNvSpPr txBox="1"/>
          <p:nvPr/>
        </p:nvSpPr>
        <p:spPr>
          <a:xfrm>
            <a:off x="6096000" y="1814732"/>
            <a:ext cx="52003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 have plot the count plot of the ‘Transaction Year” Variable from which I understood that, the all Transactions happened in year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So I dropped the ‘Transaction Year” Variable that it is not providing any information other than that.</a:t>
            </a:r>
          </a:p>
        </p:txBody>
      </p:sp>
    </p:spTree>
    <p:extLst>
      <p:ext uri="{BB962C8B-B14F-4D97-AF65-F5344CB8AC3E}">
        <p14:creationId xmlns:p14="http://schemas.microsoft.com/office/powerpoint/2010/main" val="23098147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3CCF2-004D-A612-2904-9BC915011E18}"/>
              </a:ext>
            </a:extLst>
          </p:cNvPr>
          <p:cNvSpPr txBox="1"/>
          <p:nvPr/>
        </p:nvSpPr>
        <p:spPr>
          <a:xfrm>
            <a:off x="3587262" y="537141"/>
            <a:ext cx="693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OTHER INSIGHTS OF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24071-176D-EE06-FAFD-0CFE8FFE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93" y="998806"/>
            <a:ext cx="10227213" cy="51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3106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877</Words>
  <Application>Microsoft Office PowerPoint</Application>
  <PresentationFormat>Widescreen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Algerian</vt:lpstr>
      <vt:lpstr>Aparajita</vt:lpstr>
      <vt:lpstr>Arial</vt:lpstr>
      <vt:lpstr>Arial</vt:lpstr>
      <vt:lpstr>Bahnschrift SemiBold</vt:lpstr>
      <vt:lpstr>Bahnschrift SemiBold SemiConden</vt:lpstr>
      <vt:lpstr>Courier New</vt:lpstr>
      <vt:lpstr>Garamond</vt:lpstr>
      <vt:lpstr>Roboto</vt:lpstr>
      <vt:lpstr>var(--colab-chrome-font-family)</vt:lpstr>
      <vt:lpstr>Organic</vt:lpstr>
      <vt:lpstr>SHACKS LAB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SHACKS LAB ASSIGNMENT</dc:title>
  <dc:creator>Tanmay Patil</dc:creator>
  <cp:lastModifiedBy>Tanmay Patil</cp:lastModifiedBy>
  <cp:revision>9</cp:revision>
  <dcterms:created xsi:type="dcterms:W3CDTF">2022-12-04T08:50:46Z</dcterms:created>
  <dcterms:modified xsi:type="dcterms:W3CDTF">2022-12-04T14:07:27Z</dcterms:modified>
</cp:coreProperties>
</file>