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70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24822-FF99-426C-8970-41C68E19E03A}" type="datetimeFigureOut">
              <a:rPr lang="en-IN" smtClean="0"/>
              <a:t>26-11-2018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30835-923C-43DF-863F-43F3559C1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935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A41F-5899-42C7-9163-465ECC905AE2}" type="datetimeFigureOut">
              <a:rPr lang="en-IN" smtClean="0"/>
              <a:t>26-11-2018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CEE8-1C1B-405A-92CC-DB68CE39F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56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A41F-5899-42C7-9163-465ECC905AE2}" type="datetimeFigureOut">
              <a:rPr lang="en-IN" smtClean="0"/>
              <a:t>26-11-2018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CEE8-1C1B-405A-92CC-DB68CE39F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03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A41F-5899-42C7-9163-465ECC905AE2}" type="datetimeFigureOut">
              <a:rPr lang="en-IN" smtClean="0"/>
              <a:t>26-11-2018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CEE8-1C1B-405A-92CC-DB68CE39F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1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A41F-5899-42C7-9163-465ECC905AE2}" type="datetimeFigureOut">
              <a:rPr lang="en-IN" smtClean="0"/>
              <a:t>26-11-2018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CEE8-1C1B-405A-92CC-DB68CE39F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25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A41F-5899-42C7-9163-465ECC905AE2}" type="datetimeFigureOut">
              <a:rPr lang="en-IN" smtClean="0"/>
              <a:t>26-11-2018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CEE8-1C1B-405A-92CC-DB68CE39F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8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A41F-5899-42C7-9163-465ECC905AE2}" type="datetimeFigureOut">
              <a:rPr lang="en-IN" smtClean="0"/>
              <a:t>26-11-2018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CEE8-1C1B-405A-92CC-DB68CE39F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24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A41F-5899-42C7-9163-465ECC905AE2}" type="datetimeFigureOut">
              <a:rPr lang="en-IN" smtClean="0"/>
              <a:t>26-11-2018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CEE8-1C1B-405A-92CC-DB68CE39F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12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A41F-5899-42C7-9163-465ECC905AE2}" type="datetimeFigureOut">
              <a:rPr lang="en-IN" smtClean="0"/>
              <a:t>26-11-2018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CEE8-1C1B-405A-92CC-DB68CE39F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98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A41F-5899-42C7-9163-465ECC905AE2}" type="datetimeFigureOut">
              <a:rPr lang="en-IN" smtClean="0"/>
              <a:t>26-11-2018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CEE8-1C1B-405A-92CC-DB68CE39F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A41F-5899-42C7-9163-465ECC905AE2}" type="datetimeFigureOut">
              <a:rPr lang="en-IN" smtClean="0"/>
              <a:t>26-11-2018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CEE8-1C1B-405A-92CC-DB68CE39F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87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A41F-5899-42C7-9163-465ECC905AE2}" type="datetimeFigureOut">
              <a:rPr lang="en-IN" smtClean="0"/>
              <a:t>26-11-2018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CEE8-1C1B-405A-92CC-DB68CE39F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46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1A41F-5899-42C7-9163-465ECC905AE2}" type="datetimeFigureOut">
              <a:rPr lang="en-IN" smtClean="0"/>
              <a:t>26-11-2018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3CEE8-1C1B-405A-92CC-DB68CE39F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744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Object Tracking for Robotic Arm using Depth Image Processing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331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5"/>
            <a:ext cx="9144000" cy="537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31640" y="332656"/>
            <a:ext cx="6480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smtClean="0"/>
              <a:t>Object Detection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77092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144000" cy="558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26064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/>
              <a:t>Processed and Unprocessed Waveforms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98565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1" b="41030"/>
          <a:stretch/>
        </p:blipFill>
        <p:spPr bwMode="auto">
          <a:xfrm>
            <a:off x="0" y="1412776"/>
            <a:ext cx="9144000" cy="544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67742" y="332656"/>
            <a:ext cx="46085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smtClean="0"/>
              <a:t>Simulink Block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98565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Kinect Sensor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525963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Encodes every pixel of an image as </a:t>
            </a:r>
            <a:r>
              <a:rPr lang="en-IN" sz="2800" dirty="0" smtClean="0">
                <a:solidFill>
                  <a:srgbClr val="FF0000"/>
                </a:solidFill>
              </a:rPr>
              <a:t>R</a:t>
            </a:r>
            <a:r>
              <a:rPr lang="en-IN" sz="2800" dirty="0" smtClean="0">
                <a:solidFill>
                  <a:srgbClr val="00B050"/>
                </a:solidFill>
              </a:rPr>
              <a:t>G</a:t>
            </a:r>
            <a:r>
              <a:rPr lang="en-IN" sz="2800" dirty="0" smtClean="0">
                <a:solidFill>
                  <a:srgbClr val="0070C0"/>
                </a:solidFill>
              </a:rPr>
              <a:t>B</a:t>
            </a:r>
            <a:r>
              <a:rPr lang="en-IN" sz="2800" dirty="0" smtClean="0"/>
              <a:t> </a:t>
            </a:r>
            <a:r>
              <a:rPr lang="en-IN" sz="28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+ D(depth) information</a:t>
            </a:r>
          </a:p>
          <a:p>
            <a:endParaRPr lang="en-IN" sz="2800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IN" sz="28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It comprises of an </a:t>
            </a:r>
            <a:r>
              <a:rPr lang="en-IN" sz="2800" dirty="0" smtClean="0">
                <a:solidFill>
                  <a:srgbClr val="FF0000"/>
                </a:solidFill>
              </a:rPr>
              <a:t>R</a:t>
            </a:r>
            <a:r>
              <a:rPr lang="en-IN" sz="2800" dirty="0" smtClean="0">
                <a:solidFill>
                  <a:srgbClr val="00B050"/>
                </a:solidFill>
              </a:rPr>
              <a:t>G</a:t>
            </a:r>
            <a:r>
              <a:rPr lang="en-IN" sz="2800" dirty="0" smtClean="0">
                <a:solidFill>
                  <a:srgbClr val="0070C0"/>
                </a:solidFill>
              </a:rPr>
              <a:t>B </a:t>
            </a:r>
            <a:r>
              <a:rPr lang="en-IN" sz="28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camera and an infrared sensor for depth calculation</a:t>
            </a:r>
          </a:p>
          <a:p>
            <a:pPr marL="0" indent="0">
              <a:buNone/>
            </a:pPr>
            <a:endParaRPr lang="en-IN" sz="2800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IN" sz="28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It helps in finding 3D pose of objects</a:t>
            </a:r>
            <a:endParaRPr lang="en-IN" sz="28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25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Gaussian Blur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5259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IN" sz="28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It is the blurring of an </a:t>
            </a:r>
            <a:r>
              <a:rPr lang="en-IN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image by a Gaussian </a:t>
            </a:r>
            <a:r>
              <a:rPr lang="en-IN" sz="28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function.</a:t>
            </a:r>
          </a:p>
          <a:p>
            <a:pPr>
              <a:buFontTx/>
              <a:buChar char="-"/>
            </a:pPr>
            <a:endParaRPr lang="en-IN" sz="2800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IN" sz="28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Used to </a:t>
            </a:r>
            <a:r>
              <a:rPr lang="en-IN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reduce image </a:t>
            </a:r>
            <a:r>
              <a:rPr lang="en-IN" sz="28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noise</a:t>
            </a:r>
            <a:r>
              <a:rPr lang="en-IN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 and reduce </a:t>
            </a:r>
            <a:r>
              <a:rPr lang="en-IN" sz="28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detail</a:t>
            </a:r>
          </a:p>
          <a:p>
            <a:pPr>
              <a:buFontTx/>
              <a:buChar char="-"/>
            </a:pPr>
            <a:endParaRPr lang="en-IN" sz="2800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IN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Since the Fourier </a:t>
            </a:r>
            <a:r>
              <a:rPr lang="en-IN" sz="28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transform</a:t>
            </a:r>
            <a:r>
              <a:rPr lang="en-IN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 of a Gaussian is another Gaussian, applying a Gaussian blur has the effect of reducing the image's </a:t>
            </a:r>
            <a:r>
              <a:rPr lang="en-IN" sz="2800" dirty="0">
                <a:solidFill>
                  <a:srgbClr val="00B0F0"/>
                </a:solidFill>
              </a:rPr>
              <a:t>high-frequency components</a:t>
            </a:r>
            <a:r>
              <a:rPr lang="en-IN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; a Gaussian blur is thus a</a:t>
            </a:r>
            <a:r>
              <a:rPr lang="en-IN" sz="2800" dirty="0"/>
              <a:t> </a:t>
            </a:r>
            <a:r>
              <a:rPr lang="en-IN" sz="2800" dirty="0">
                <a:solidFill>
                  <a:srgbClr val="00B0F0"/>
                </a:solidFill>
              </a:rPr>
              <a:t>low pass </a:t>
            </a:r>
            <a:r>
              <a:rPr lang="en-IN" sz="2800" dirty="0" smtClean="0">
                <a:solidFill>
                  <a:srgbClr val="00B0F0"/>
                </a:solidFill>
              </a:rPr>
              <a:t>filter.</a:t>
            </a:r>
            <a:endParaRPr lang="en-IN" sz="2800" dirty="0">
              <a:solidFill>
                <a:srgbClr val="00B0F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297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524" y="1767235"/>
            <a:ext cx="5557780" cy="4182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75656" y="620688"/>
            <a:ext cx="5832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 2-D Gaussian </a:t>
            </a:r>
            <a:r>
              <a:rPr lang="en-IN" sz="2400" dirty="0" smtClean="0"/>
              <a:t>Distribution </a:t>
            </a:r>
            <a:r>
              <a:rPr lang="en-IN" sz="2400" dirty="0"/>
              <a:t>with mean (0,0) and </a:t>
            </a:r>
            <a:r>
              <a:rPr lang="en-IN" sz="2400" dirty="0" smtClean="0"/>
              <a:t>standard deviation = 1</a:t>
            </a:r>
            <a:endParaRPr lang="en-IN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875" y="1767235"/>
            <a:ext cx="3367429" cy="993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43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375" y="2044168"/>
            <a:ext cx="4400865" cy="4121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75656" y="553998"/>
            <a:ext cx="6696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A Discrete Approximation of The Gaussian Function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710531" y="1124744"/>
            <a:ext cx="5688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We </a:t>
            </a:r>
            <a:r>
              <a:rPr lang="en-IN" dirty="0" smtClean="0">
                <a:solidFill>
                  <a:srgbClr val="00B0F0"/>
                </a:solidFill>
              </a:rPr>
              <a:t>convolve</a:t>
            </a:r>
            <a:r>
              <a:rPr lang="en-IN" dirty="0" smtClean="0"/>
              <a:t> an image with this filter to perform smoothening on the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212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gaussian bl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7752"/>
            <a:ext cx="3312368" cy="661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16632"/>
            <a:ext cx="3312368" cy="661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953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PID Controller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sz="28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Used to minimize error 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140968"/>
            <a:ext cx="8776888" cy="306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8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 smtClean="0"/>
              <a:t>Butterworth Low Pass Filter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IN" sz="2800" dirty="0" smtClean="0"/>
          </a:p>
          <a:p>
            <a:r>
              <a:rPr lang="en-IN" sz="28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This LPF lets signals with the frequency lesser than 20 rad/sec pass and attenuates signals with frequency higher than this threshold</a:t>
            </a:r>
          </a:p>
          <a:p>
            <a:endParaRPr lang="en-IN" sz="2800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IN" sz="28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Helps to stabilize the Robotic Arm by </a:t>
            </a:r>
            <a:r>
              <a:rPr lang="en-IN" sz="2800" dirty="0" smtClean="0">
                <a:solidFill>
                  <a:srgbClr val="00B0F0"/>
                </a:solidFill>
              </a:rPr>
              <a:t>removing unwanted frequency components</a:t>
            </a:r>
            <a:r>
              <a:rPr lang="en-IN" sz="28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(noise) from PID output</a:t>
            </a:r>
          </a:p>
          <a:p>
            <a:pPr marL="0" indent="0">
              <a:buNone/>
            </a:pPr>
            <a:endParaRPr lang="en-IN" sz="2800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IN" sz="28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It removes short term fluctuations and </a:t>
            </a:r>
            <a:r>
              <a:rPr lang="en-IN" sz="2800" dirty="0" smtClean="0">
                <a:solidFill>
                  <a:srgbClr val="00B0F0"/>
                </a:solidFill>
              </a:rPr>
              <a:t>enhances long term trends</a:t>
            </a:r>
            <a:endParaRPr lang="en-IN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54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butterworth low pass filter input and outp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43" y="2276872"/>
            <a:ext cx="8808914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69269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Smoothened Waveform from Butterworth Filter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68415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76</TotalTime>
  <Words>146</Words>
  <Application>Microsoft Office PowerPoint</Application>
  <PresentationFormat>On-screen Show (4:3)</PresentationFormat>
  <Paragraphs>30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Object Tracking for Robotic Arm using Depth Image Processing</vt:lpstr>
      <vt:lpstr>Kinect Sensor</vt:lpstr>
      <vt:lpstr>Gaussian Blur</vt:lpstr>
      <vt:lpstr>PowerPoint Presentation</vt:lpstr>
      <vt:lpstr>PowerPoint Presentation</vt:lpstr>
      <vt:lpstr>PowerPoint Presentation</vt:lpstr>
      <vt:lpstr>PID Controller</vt:lpstr>
      <vt:lpstr>Butterworth Low Pass Filter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Tracking for Robotic Arm using Depth Image Processing</dc:title>
  <dc:creator>Mishra</dc:creator>
  <cp:lastModifiedBy>Mishra</cp:lastModifiedBy>
  <cp:revision>8</cp:revision>
  <dcterms:created xsi:type="dcterms:W3CDTF">2018-11-25T19:46:41Z</dcterms:created>
  <dcterms:modified xsi:type="dcterms:W3CDTF">2018-11-25T21:05:17Z</dcterms:modified>
</cp:coreProperties>
</file>