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6"/>
  </p:sldMasterIdLst>
  <p:notesMasterIdLst>
    <p:notesMasterId r:id="rId143"/>
  </p:notesMasterIdLst>
  <p:handoutMasterIdLst>
    <p:handoutMasterId r:id="rId144"/>
  </p:handoutMasterIdLst>
  <p:sldIdLst>
    <p:sldId id="320" r:id="rId67"/>
    <p:sldId id="438" r:id="rId68"/>
    <p:sldId id="440" r:id="rId69"/>
    <p:sldId id="441" r:id="rId70"/>
    <p:sldId id="443" r:id="rId71"/>
    <p:sldId id="322" r:id="rId72"/>
    <p:sldId id="332" r:id="rId73"/>
    <p:sldId id="324" r:id="rId74"/>
    <p:sldId id="336" r:id="rId75"/>
    <p:sldId id="361" r:id="rId76"/>
    <p:sldId id="362" r:id="rId77"/>
    <p:sldId id="365" r:id="rId78"/>
    <p:sldId id="366" r:id="rId79"/>
    <p:sldId id="368" r:id="rId80"/>
    <p:sldId id="372" r:id="rId81"/>
    <p:sldId id="370" r:id="rId82"/>
    <p:sldId id="373" r:id="rId83"/>
    <p:sldId id="374" r:id="rId84"/>
    <p:sldId id="409" r:id="rId85"/>
    <p:sldId id="375" r:id="rId86"/>
    <p:sldId id="408" r:id="rId87"/>
    <p:sldId id="376" r:id="rId88"/>
    <p:sldId id="380" r:id="rId89"/>
    <p:sldId id="381" r:id="rId90"/>
    <p:sldId id="434" r:id="rId91"/>
    <p:sldId id="382" r:id="rId92"/>
    <p:sldId id="403" r:id="rId93"/>
    <p:sldId id="337" r:id="rId94"/>
    <p:sldId id="338" r:id="rId95"/>
    <p:sldId id="328" r:id="rId96"/>
    <p:sldId id="340" r:id="rId97"/>
    <p:sldId id="329" r:id="rId98"/>
    <p:sldId id="341" r:id="rId99"/>
    <p:sldId id="347" r:id="rId100"/>
    <p:sldId id="343" r:id="rId101"/>
    <p:sldId id="350" r:id="rId102"/>
    <p:sldId id="357" r:id="rId103"/>
    <p:sldId id="435" r:id="rId104"/>
    <p:sldId id="344" r:id="rId105"/>
    <p:sldId id="353" r:id="rId106"/>
    <p:sldId id="345" r:id="rId107"/>
    <p:sldId id="358" r:id="rId108"/>
    <p:sldId id="406" r:id="rId109"/>
    <p:sldId id="359" r:id="rId110"/>
    <p:sldId id="426" r:id="rId111"/>
    <p:sldId id="427" r:id="rId112"/>
    <p:sldId id="428" r:id="rId113"/>
    <p:sldId id="429" r:id="rId114"/>
    <p:sldId id="430" r:id="rId115"/>
    <p:sldId id="431" r:id="rId116"/>
    <p:sldId id="432" r:id="rId117"/>
    <p:sldId id="433" r:id="rId118"/>
    <p:sldId id="383" r:id="rId119"/>
    <p:sldId id="384" r:id="rId120"/>
    <p:sldId id="385" r:id="rId121"/>
    <p:sldId id="388" r:id="rId122"/>
    <p:sldId id="391" r:id="rId123"/>
    <p:sldId id="392" r:id="rId124"/>
    <p:sldId id="400" r:id="rId125"/>
    <p:sldId id="401" r:id="rId126"/>
    <p:sldId id="398" r:id="rId127"/>
    <p:sldId id="399" r:id="rId128"/>
    <p:sldId id="407" r:id="rId129"/>
    <p:sldId id="421" r:id="rId130"/>
    <p:sldId id="411" r:id="rId131"/>
    <p:sldId id="412" r:id="rId132"/>
    <p:sldId id="436" r:id="rId133"/>
    <p:sldId id="437" r:id="rId134"/>
    <p:sldId id="413" r:id="rId135"/>
    <p:sldId id="414" r:id="rId136"/>
    <p:sldId id="415" r:id="rId137"/>
    <p:sldId id="418" r:id="rId138"/>
    <p:sldId id="417" r:id="rId139"/>
    <p:sldId id="419" r:id="rId140"/>
    <p:sldId id="422" r:id="rId141"/>
    <p:sldId id="420" r:id="rId14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53" autoAdjust="0"/>
    <p:restoredTop sz="89946" autoAdjust="0"/>
  </p:normalViewPr>
  <p:slideViewPr>
    <p:cSldViewPr>
      <p:cViewPr>
        <p:scale>
          <a:sx n="100" d="100"/>
          <a:sy n="100" d="100"/>
        </p:scale>
        <p:origin x="-5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5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84" Type="http://schemas.openxmlformats.org/officeDocument/2006/relationships/slide" Target="slides/slide18.xml"/><Relationship Id="rId89" Type="http://schemas.openxmlformats.org/officeDocument/2006/relationships/slide" Target="slides/slide23.xml"/><Relationship Id="rId112" Type="http://schemas.openxmlformats.org/officeDocument/2006/relationships/slide" Target="slides/slide46.xml"/><Relationship Id="rId133" Type="http://schemas.openxmlformats.org/officeDocument/2006/relationships/slide" Target="slides/slide67.xml"/><Relationship Id="rId138" Type="http://schemas.openxmlformats.org/officeDocument/2006/relationships/slide" Target="slides/slide72.xml"/><Relationship Id="rId16" Type="http://schemas.openxmlformats.org/officeDocument/2006/relationships/customXml" Target="../customXml/item16.xml"/><Relationship Id="rId107" Type="http://schemas.openxmlformats.org/officeDocument/2006/relationships/slide" Target="slides/slide4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8.xml"/><Relationship Id="rId79" Type="http://schemas.openxmlformats.org/officeDocument/2006/relationships/slide" Target="slides/slide13.xml"/><Relationship Id="rId102" Type="http://schemas.openxmlformats.org/officeDocument/2006/relationships/slide" Target="slides/slide36.xml"/><Relationship Id="rId123" Type="http://schemas.openxmlformats.org/officeDocument/2006/relationships/slide" Target="slides/slide57.xml"/><Relationship Id="rId128" Type="http://schemas.openxmlformats.org/officeDocument/2006/relationships/slide" Target="slides/slide62.xml"/><Relationship Id="rId14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90" Type="http://schemas.openxmlformats.org/officeDocument/2006/relationships/slide" Target="slides/slide24.xml"/><Relationship Id="rId95" Type="http://schemas.openxmlformats.org/officeDocument/2006/relationships/slide" Target="slides/slide29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113" Type="http://schemas.openxmlformats.org/officeDocument/2006/relationships/slide" Target="slides/slide47.xml"/><Relationship Id="rId118" Type="http://schemas.openxmlformats.org/officeDocument/2006/relationships/slide" Target="slides/slide52.xml"/><Relationship Id="rId134" Type="http://schemas.openxmlformats.org/officeDocument/2006/relationships/slide" Target="slides/slide68.xml"/><Relationship Id="rId139" Type="http://schemas.openxmlformats.org/officeDocument/2006/relationships/slide" Target="slides/slide73.xml"/><Relationship Id="rId80" Type="http://schemas.openxmlformats.org/officeDocument/2006/relationships/slide" Target="slides/slide14.xml"/><Relationship Id="rId85" Type="http://schemas.openxmlformats.org/officeDocument/2006/relationships/slide" Target="slides/slide1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103" Type="http://schemas.openxmlformats.org/officeDocument/2006/relationships/slide" Target="slides/slide37.xml"/><Relationship Id="rId108" Type="http://schemas.openxmlformats.org/officeDocument/2006/relationships/slide" Target="slides/slide42.xml"/><Relationship Id="rId116" Type="http://schemas.openxmlformats.org/officeDocument/2006/relationships/slide" Target="slides/slide50.xml"/><Relationship Id="rId124" Type="http://schemas.openxmlformats.org/officeDocument/2006/relationships/slide" Target="slides/slide58.xml"/><Relationship Id="rId129" Type="http://schemas.openxmlformats.org/officeDocument/2006/relationships/slide" Target="slides/slide63.xml"/><Relationship Id="rId137" Type="http://schemas.openxmlformats.org/officeDocument/2006/relationships/slide" Target="slides/slide7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slide" Target="slides/slide9.xml"/><Relationship Id="rId83" Type="http://schemas.openxmlformats.org/officeDocument/2006/relationships/slide" Target="slides/slide17.xml"/><Relationship Id="rId88" Type="http://schemas.openxmlformats.org/officeDocument/2006/relationships/slide" Target="slides/slide22.xml"/><Relationship Id="rId91" Type="http://schemas.openxmlformats.org/officeDocument/2006/relationships/slide" Target="slides/slide25.xml"/><Relationship Id="rId96" Type="http://schemas.openxmlformats.org/officeDocument/2006/relationships/slide" Target="slides/slide30.xml"/><Relationship Id="rId111" Type="http://schemas.openxmlformats.org/officeDocument/2006/relationships/slide" Target="slides/slide45.xml"/><Relationship Id="rId132" Type="http://schemas.openxmlformats.org/officeDocument/2006/relationships/slide" Target="slides/slide66.xml"/><Relationship Id="rId140" Type="http://schemas.openxmlformats.org/officeDocument/2006/relationships/slide" Target="slides/slide74.xml"/><Relationship Id="rId14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40.xml"/><Relationship Id="rId114" Type="http://schemas.openxmlformats.org/officeDocument/2006/relationships/slide" Target="slides/slide48.xml"/><Relationship Id="rId119" Type="http://schemas.openxmlformats.org/officeDocument/2006/relationships/slide" Target="slides/slide53.xml"/><Relationship Id="rId127" Type="http://schemas.openxmlformats.org/officeDocument/2006/relationships/slide" Target="slides/slide6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7.xml"/><Relationship Id="rId78" Type="http://schemas.openxmlformats.org/officeDocument/2006/relationships/slide" Target="slides/slide12.xml"/><Relationship Id="rId81" Type="http://schemas.openxmlformats.org/officeDocument/2006/relationships/slide" Target="slides/slide15.xml"/><Relationship Id="rId86" Type="http://schemas.openxmlformats.org/officeDocument/2006/relationships/slide" Target="slides/slide20.xml"/><Relationship Id="rId94" Type="http://schemas.openxmlformats.org/officeDocument/2006/relationships/slide" Target="slides/slide28.xml"/><Relationship Id="rId99" Type="http://schemas.openxmlformats.org/officeDocument/2006/relationships/slide" Target="slides/slide33.xml"/><Relationship Id="rId101" Type="http://schemas.openxmlformats.org/officeDocument/2006/relationships/slide" Target="slides/slide35.xml"/><Relationship Id="rId122" Type="http://schemas.openxmlformats.org/officeDocument/2006/relationships/slide" Target="slides/slide56.xml"/><Relationship Id="rId130" Type="http://schemas.openxmlformats.org/officeDocument/2006/relationships/slide" Target="slides/slide64.xml"/><Relationship Id="rId135" Type="http://schemas.openxmlformats.org/officeDocument/2006/relationships/slide" Target="slides/slide69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3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0.xml"/><Relationship Id="rId97" Type="http://schemas.openxmlformats.org/officeDocument/2006/relationships/slide" Target="slides/slide31.xml"/><Relationship Id="rId104" Type="http://schemas.openxmlformats.org/officeDocument/2006/relationships/slide" Target="slides/slide38.xml"/><Relationship Id="rId120" Type="http://schemas.openxmlformats.org/officeDocument/2006/relationships/slide" Target="slides/slide54.xml"/><Relationship Id="rId125" Type="http://schemas.openxmlformats.org/officeDocument/2006/relationships/slide" Target="slides/slide59.xml"/><Relationship Id="rId141" Type="http://schemas.openxmlformats.org/officeDocument/2006/relationships/slide" Target="slides/slide75.xml"/><Relationship Id="rId14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92" Type="http://schemas.openxmlformats.org/officeDocument/2006/relationships/slide" Target="slides/slide2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Master" Target="slideMasters/slideMaster1.xml"/><Relationship Id="rId87" Type="http://schemas.openxmlformats.org/officeDocument/2006/relationships/slide" Target="slides/slide21.xml"/><Relationship Id="rId110" Type="http://schemas.openxmlformats.org/officeDocument/2006/relationships/slide" Target="slides/slide44.xml"/><Relationship Id="rId115" Type="http://schemas.openxmlformats.org/officeDocument/2006/relationships/slide" Target="slides/slide49.xml"/><Relationship Id="rId131" Type="http://schemas.openxmlformats.org/officeDocument/2006/relationships/slide" Target="slides/slide65.xml"/><Relationship Id="rId136" Type="http://schemas.openxmlformats.org/officeDocument/2006/relationships/slide" Target="slides/slide70.xml"/><Relationship Id="rId61" Type="http://schemas.openxmlformats.org/officeDocument/2006/relationships/customXml" Target="../customXml/item61.xml"/><Relationship Id="rId82" Type="http://schemas.openxmlformats.org/officeDocument/2006/relationships/slide" Target="slides/slide1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1.xml"/><Relationship Id="rId100" Type="http://schemas.openxmlformats.org/officeDocument/2006/relationships/slide" Target="slides/slide34.xml"/><Relationship Id="rId105" Type="http://schemas.openxmlformats.org/officeDocument/2006/relationships/slide" Target="slides/slide39.xml"/><Relationship Id="rId126" Type="http://schemas.openxmlformats.org/officeDocument/2006/relationships/slide" Target="slides/slide60.xml"/><Relationship Id="rId14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93" Type="http://schemas.openxmlformats.org/officeDocument/2006/relationships/slide" Target="slides/slide27.xml"/><Relationship Id="rId98" Type="http://schemas.openxmlformats.org/officeDocument/2006/relationships/slide" Target="slides/slide32.xml"/><Relationship Id="rId121" Type="http://schemas.openxmlformats.org/officeDocument/2006/relationships/slide" Target="slides/slide55.xml"/><Relationship Id="rId142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6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55.xml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&lt;\n&gt;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2" y="2898228"/>
            <a:ext cx="1673772" cy="16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&lt;a&gt; http://</a:t>
            </a:r>
            <a:r>
              <a:rPr lang="en-US" sz="3200" dirty="0" smtClean="0"/>
              <a:t>telerikacademy.com </a:t>
            </a:r>
            <a:r>
              <a:rPr lang="en-US" sz="3200" dirty="0"/>
              <a:t>&lt;/a&gt;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3974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&lt;email&gt;academy@telerik.com&lt;/email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</a:t>
            </a:r>
            <a:r>
              <a:rPr lang="en-US" sz="3200" dirty="0" smtClean="0"/>
              <a:t>mailto:academy@telerik.com </a:t>
            </a:r>
            <a:r>
              <a:rPr lang="en-US" sz="3200" dirty="0"/>
              <a:t>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&lt;mailto </a:t>
            </a:r>
            <a:r>
              <a:rPr lang="en-US" sz="3200" dirty="0" err="1" smtClean="0"/>
              <a:t>href</a:t>
            </a:r>
            <a:r>
              <a:rPr lang="en-US" sz="3200" dirty="0" smtClean="0"/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type="multiline"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Which of </a:t>
            </a:r>
            <a:r>
              <a:rPr lang="en-US" sz="3200" dirty="0"/>
              <a:t>the </a:t>
            </a:r>
            <a:r>
              <a:rPr lang="en-US" sz="3200" dirty="0" smtClean="0"/>
              <a:t>code line is a valid html and will display a textbox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&lt;text&gt;&lt;/text&gt;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220884" y="3231618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</a:t>
            </a:r>
            <a:r>
              <a:rPr lang="en-US" sz="2800" dirty="0" err="1" smtClean="0"/>
              <a:t>TelerikAcademy</a:t>
            </a:r>
            <a:r>
              <a:rPr lang="en-US" sz="2800" dirty="0" smtClean="0"/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7"/>
            <a:ext cx="8686800" cy="5180905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code becomes more understandable 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faster 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is cooler to be valid!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22253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39869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&lt;!</a:t>
            </a:r>
            <a:r>
              <a:rPr lang="en-US" sz="3200" dirty="0"/>
              <a:t>DOCTYPE&gt; </a:t>
            </a:r>
            <a:r>
              <a:rPr lang="en-US" sz="3200" dirty="0" smtClean="0"/>
              <a:t>tag is </a:t>
            </a:r>
            <a:r>
              <a:rPr lang="en-US" sz="3200" dirty="0"/>
              <a:t>an instruction </a:t>
            </a:r>
            <a:r>
              <a:rPr lang="en-US" sz="3200" dirty="0" smtClean="0"/>
              <a:t>to the web browser about what version </a:t>
            </a:r>
            <a:r>
              <a:rPr lang="en-US" sz="3200" dirty="0"/>
              <a:t>of </a:t>
            </a:r>
            <a:r>
              <a:rPr lang="en-US" sz="3200" dirty="0" smtClean="0"/>
              <a:t>HTML the </a:t>
            </a:r>
            <a:r>
              <a:rPr lang="en-US" sz="3200" dirty="0"/>
              <a:t>page is written </a:t>
            </a:r>
            <a:r>
              <a:rPr lang="en-US" sz="3200" dirty="0" smtClean="0"/>
              <a:t>in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err="1" smtClean="0"/>
              <a:t>Doctype</a:t>
            </a:r>
            <a:r>
              <a:rPr lang="en-US" sz="3200" dirty="0" smtClean="0"/>
              <a:t> declaration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HTML 5 </a:t>
            </a:r>
            <a:r>
              <a:rPr lang="en-US" sz="3200" dirty="0" err="1" smtClean="0"/>
              <a:t>Doctype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>
                <a:effectLst/>
              </a:rPr>
              <a:t>&lt;!DOCTYPE html&gt;</a:t>
            </a:r>
            <a:endParaRPr lang="en-US" sz="32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973" y="251460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428863"/>
            <a:ext cx="3929062" cy="2762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6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width </a:t>
            </a:r>
            <a:r>
              <a:rPr lang="en-US" sz="3200" dirty="0"/>
              <a:t>or </a:t>
            </a:r>
            <a:r>
              <a:rPr lang="en-US" sz="3200" dirty="0" smtClean="0"/>
              <a:t>their height set.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228850"/>
          </a:xfrm>
        </p:spPr>
        <p:txBody>
          <a:bodyPr/>
          <a:lstStyle/>
          <a:p>
            <a:pPr lvl="0"/>
            <a:r>
              <a:rPr lang="en-US" sz="3200" dirty="0" smtClean="0"/>
              <a:t>If </a:t>
            </a:r>
            <a:r>
              <a:rPr lang="en-US" sz="3200" dirty="0"/>
              <a:t>height and width are set, the space required for the image is reserved when the page is </a:t>
            </a:r>
            <a:r>
              <a:rPr lang="en-US" sz="3200" dirty="0" smtClean="0"/>
              <a:t>loaded</a:t>
            </a:r>
          </a:p>
          <a:p>
            <a:pPr lvl="0"/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these attributes, 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image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</a:p>
          <a:p>
            <a:pPr marL="0" lvl="0" indent="0">
              <a:buNone/>
            </a:pP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0" b="97690" l="2000" r="98000">
                        <a14:foregroundMark x1="18571" y1="20462" x2="26000" y2="31023"/>
                        <a14:foregroundMark x1="28857" y1="50495" x2="42857" y2="68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3950" y="3581400"/>
            <a:ext cx="3676650" cy="318293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32256"/>
          </a:xfrm>
        </p:spPr>
        <p:txBody>
          <a:bodyPr/>
          <a:lstStyle/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&lt;!--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2380" y="29523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3512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title="Telerik Academy" 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</a:t>
            </a:r>
            <a:r>
              <a:rPr lang="en-US" sz="3200" dirty="0" smtClean="0"/>
              <a:t>content="</a:t>
            </a:r>
            <a:r>
              <a:rPr lang="en-US" sz="3200" dirty="0"/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791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4">
            <a:off x="6716241" y="2920159"/>
            <a:ext cx="2285026" cy="1713881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mean most to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Paragraph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68">
            <a:off x="4735394" y="3015439"/>
            <a:ext cx="3885384" cy="30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68">
            <a:off x="7611202" y="5249003"/>
            <a:ext cx="920756" cy="920754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44224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2800" dirty="0"/>
              <a:t> </a:t>
            </a:r>
            <a:r>
              <a:rPr lang="en-US" dirty="0" smtClean="0"/>
              <a:t>tags </a:t>
            </a:r>
            <a:r>
              <a:rPr lang="en-US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tables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0665" y="37813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574">
            <a:off x="7370264" y="2454773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2708434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div tag is used for defining a section of your document. </a:t>
            </a:r>
            <a:endParaRPr lang="en-US" dirty="0" smtClean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the div tag, you can group large sections of HTML elements together and 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09600" y="4038600"/>
            <a:ext cx="78486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Elements 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</a:t>
            </a:r>
            <a:r>
              <a:rPr lang="en-US" sz="3200" dirty="0"/>
              <a:t>ids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8873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middle of a HTML document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888" y="254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We have the following User-Agent </a:t>
            </a:r>
            <a:r>
              <a:rPr lang="en-US" dirty="0" smtClean="0"/>
              <a:t>string: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Mozilla/5.0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(Windows NT 6.1; WOW64)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AppleWebKit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/537.1 (KHTML, like Gecko) Chrome/21.0.1180.89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Safari/537.1</a:t>
            </a:r>
            <a:b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the operating system?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7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Ubuntu Linux – 64 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Microsoft Windows 7 – 64-bit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</a:t>
            </a:r>
            <a:r>
              <a:rPr lang="en-US" dirty="0" err="1" smtClean="0"/>
              <a:t>iOS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OSX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8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XP – 32 or 64 bit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7242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5334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</a:t>
            </a:r>
            <a:r>
              <a:rPr lang="en-US" noProof="1"/>
              <a:t>html</a:t>
            </a:r>
            <a:r>
              <a:rPr lang="en-US" noProof="1" smtClean="0"/>
              <a:t>&gt;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77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should contains</a:t>
            </a:r>
            <a:r>
              <a:rPr lang="en-US" sz="3200" dirty="0"/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invisible </a:t>
            </a:r>
            <a:r>
              <a:rPr lang="en-US" sz="3200" dirty="0"/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24">
            <a:off x="6107678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14198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body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document, such as text,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2286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&lt;!--Content--&gt;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26665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Examples: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5001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you can use to make a list that shows the items with numbers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&gt;&lt;/ol&gt;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&gt;&lt;/list&gt;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9623" y="384666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478">
            <a:off x="5485150" y="2942718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Definition 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16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091">
            <a:off x="5512395" y="3173418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related to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tags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399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ttable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tfoot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5,6,7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2,4,6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508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Who is the main content creator in Web 3.0?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team of highly trained monkeys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Computers (Artificial Intelligence)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Users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Developers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Professional authors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The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18669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5486400" cy="140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2582942"/>
            <a:ext cx="2809875" cy="2065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0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8382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322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788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8047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947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&gt;HTML</a:t>
            </a:r>
            <a:r>
              <a:rPr lang="en-US" sz="1800" dirty="0"/>
              <a:t>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018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&lt;colgroup</a:t>
            </a:r>
            <a:r>
              <a:rPr lang="en-US" sz="1800" dirty="0" smtClean="0"/>
              <a:t>&gt;&lt;</a:t>
            </a:r>
            <a:r>
              <a:rPr lang="en-US" sz="1800" dirty="0"/>
              <a:t>col style="width:100px</a:t>
            </a:r>
            <a:r>
              <a:rPr lang="en-US" sz="1800" dirty="0" smtClean="0"/>
              <a:t>" /&gt;&lt;</a:t>
            </a:r>
            <a:r>
              <a:rPr lang="en-US" sz="1800" dirty="0"/>
              <a:t>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thead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</a:t>
            </a:r>
            <a:r>
              <a:rPr lang="en-US" sz="1800" dirty="0"/>
              <a:t>th&gt;First Name&lt;/th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&lt;th&gt;Second Name</a:t>
            </a:r>
            <a:r>
              <a:rPr lang="en-US" sz="1800" dirty="0"/>
              <a:t>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   &lt;</a:t>
            </a:r>
            <a:r>
              <a:rPr lang="en-US" sz="1800" dirty="0"/>
              <a:t>th&gt;Score&lt;/th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</a:t>
            </a:r>
            <a:r>
              <a:rPr lang="en-US" sz="1800" dirty="0"/>
              <a:t>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&lt;…&gt;</a:t>
            </a: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 colspan="2"&gt;Average score</a:t>
            </a:r>
            <a:r>
              <a:rPr lang="en-US" sz="1800" dirty="0" smtClean="0"/>
              <a:t>:&lt;/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 </a:t>
            </a:r>
            <a:r>
              <a:rPr lang="en-US" sz="1800" dirty="0" smtClean="0"/>
              <a:t>&lt;</a:t>
            </a:r>
            <a:r>
              <a:rPr lang="en-US" sz="1800" dirty="0" err="1" smtClean="0"/>
              <a:t>tbody</a:t>
            </a:r>
            <a:r>
              <a:rPr lang="en-US" sz="1800" dirty="0" smtClean="0"/>
              <a:t>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&lt;/tbody&gt;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44106" y="46019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in the picture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78" y="1575401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09800"/>
            <a:ext cx="830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li&gt;About&lt;/li&gt;</a:t>
            </a: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066959"/>
          </a:xfrm>
        </p:spPr>
        <p:txBody>
          <a:bodyPr/>
          <a:lstStyle/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dirty="0"/>
              <a:t> tag together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dirty="0"/>
              <a:t> tag </a:t>
            </a:r>
            <a:r>
              <a:rPr lang="en-US" dirty="0" smtClean="0"/>
              <a:t>creates unordered lists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1295400"/>
            <a:ext cx="8305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&lt;/ul&gt;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 web page consists of: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set of HTML5 documents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+ corresponding CSS file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HTML file + optional additional resources (images, styles, scripts, etc.)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dirty="0"/>
              <a:t>A text document written in HTML language + images and other assets (optionally</a:t>
            </a:r>
            <a:r>
              <a:rPr lang="en-US" dirty="0" smtClean="0"/>
              <a:t>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single HTML </a:t>
            </a:r>
            <a:r>
              <a:rPr lang="en-US" dirty="0" smtClean="0"/>
              <a:t>file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web server hosting HTML files, CSS styles and </a:t>
            </a:r>
            <a:r>
              <a:rPr lang="en-US" dirty="0" smtClean="0"/>
              <a:t>images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hosted somewhere in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2305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>
            <p:custDataLst>
              <p:custData r:id="rId2"/>
            </p:custDataLst>
          </p:nvPr>
        </p:nvSpPr>
        <p:spPr>
          <a:xfrm>
            <a:off x="495300" y="3314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376">
            <a:off x="6425604" y="481801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14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 with value “top” (</a:t>
            </a:r>
            <a:r>
              <a:rPr lang="en-US" sz="3200" dirty="0" err="1" smtClean="0"/>
              <a:t>valign</a:t>
            </a:r>
            <a:r>
              <a:rPr lang="en-US" sz="3200" dirty="0" smtClean="0"/>
              <a:t>="top")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5212" y="218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636">
            <a:off x="7268345" y="2094273"/>
            <a:ext cx="1333500" cy="95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</a:t>
            </a:r>
            <a:r>
              <a:rPr lang="en-US" sz="3200" dirty="0" smtClean="0"/>
              <a:t>"action"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777">
            <a:off x="7827313" y="2507016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"method</a:t>
            </a:r>
            <a:r>
              <a:rPr lang="en-US" sz="3200" dirty="0"/>
              <a:t>"</a:t>
            </a:r>
            <a:r>
              <a:rPr lang="en-US" sz="3200" dirty="0" smtClean="0"/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4384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4290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4210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Fundamentals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64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5029199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form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fieldset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legend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6247" y="44100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34">
            <a:off x="5270284" y="39594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3352800" y="2046149"/>
            <a:ext cx="5181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effectLst/>
              </a:rPr>
              <a:t>&lt;</a:t>
            </a:r>
            <a:r>
              <a:rPr lang="en-US" sz="1800" dirty="0"/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sz="1800" dirty="0" smtClean="0"/>
              <a:t> multiple="multiple" id="classes"&gt;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option value="</a:t>
            </a:r>
            <a:r>
              <a:rPr lang="en-US" sz="1800" dirty="0" err="1"/>
              <a:t>eng</a:t>
            </a:r>
            <a:r>
              <a:rPr lang="en-US" sz="1800" dirty="0"/>
              <a:t>"&gt;Spain&lt;/option&gt;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6861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4264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&lt;body&gt;</a:t>
            </a:r>
          </a:p>
          <a:p>
            <a:r>
              <a:rPr lang="en-US" sz="1800" dirty="0" smtClean="0">
                <a:effectLst/>
              </a:rPr>
              <a:t>  &lt;h1&gt;Parts</a:t>
            </a:r>
            <a:r>
              <a:rPr lang="en-US" sz="1800" dirty="0">
                <a:effectLst/>
              </a:rPr>
              <a:t>&lt;/</a:t>
            </a:r>
            <a:r>
              <a:rPr lang="en-US" sz="1800" dirty="0" smtClean="0">
                <a:effectLst/>
              </a:rPr>
              <a:t>h1&gt;</a:t>
            </a:r>
            <a:endParaRPr lang="en-US" sz="1800" dirty="0">
              <a:effectLst/>
            </a:endParaRP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</a:p>
          <a:p>
            <a:r>
              <a:rPr lang="en-US" sz="1800" dirty="0" smtClean="0">
                <a:effectLst/>
              </a:rPr>
              <a:t>      &lt;ul</a:t>
            </a:r>
            <a:r>
              <a:rPr lang="en-US" sz="1800" dirty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1216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h4&gt;Parts&lt;/h4&gt;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    &lt;ul&gt;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</a:t>
            </a:r>
            <a:r>
              <a:rPr lang="en-US" sz="1800" dirty="0" smtClean="0">
                <a:effectLst/>
              </a:rPr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&lt;/ul&gt;</a:t>
            </a:r>
          </a:p>
          <a:p>
            <a:r>
              <a:rPr lang="en-US" sz="1800" dirty="0" smtClean="0">
                <a:effectLst/>
              </a:rPr>
              <a:t> 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   &lt;li&gt;Part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05000" y="4254500"/>
            <a:ext cx="609600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406334"/>
          </a:xfrm>
        </p:spPr>
        <p:txBody>
          <a:bodyPr/>
          <a:lstStyle/>
          <a:p>
            <a:r>
              <a:rPr lang="en-US" sz="2800" dirty="0"/>
              <a:t>What is </a:t>
            </a:r>
            <a:r>
              <a:rPr lang="en-US" sz="2800" dirty="0" smtClean="0"/>
              <a:t>CSS used for 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 answers)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82600" y="195407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473075" y="2724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499853" y="5105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526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19089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</a:t>
            </a:r>
            <a:r>
              <a:rPr lang="en-US" sz="2800" dirty="0" smtClean="0"/>
              <a:t>does the semantic HTML give us: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SEO engines</a:t>
            </a:r>
            <a:br>
              <a:rPr lang="en-US" dirty="0"/>
            </a:br>
            <a:r>
              <a:rPr lang="en-US" dirty="0"/>
              <a:t>the correct </a:t>
            </a:r>
            <a:r>
              <a:rPr lang="en-US" dirty="0" smtClean="0"/>
              <a:t>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the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30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02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641475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layout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07088" y="45942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48006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elements in </a:t>
            </a: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6201"/>
            <a:ext cx="2438400" cy="3331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2402681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</a:t>
            </a:r>
            <a:r>
              <a:rPr lang="en-US" sz="1800" dirty="0">
                <a:effectLst/>
              </a:rPr>
              <a:t>&lt;li&gt;&lt;a href="#"&gt;Software Academy&lt;/a&gt;&lt;/li&gt;	</a:t>
            </a:r>
          </a:p>
          <a:p>
            <a:r>
              <a:rPr lang="en-US" sz="1800" dirty="0">
                <a:effectLst/>
              </a:rPr>
              <a:t>               &lt;li&gt;&lt;a href="#"&gt;Courses&lt;/a&gt;&lt;/li&gt;</a:t>
            </a:r>
          </a:p>
          <a:p>
            <a:r>
              <a:rPr lang="en-US" sz="1800" dirty="0">
                <a:effectLst/>
              </a:rPr>
              <a:t>               &lt;li&gt;&lt;a href="#"&gt;Resources&lt;/a&gt;&lt;/li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&lt;/ul&gt;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65571"/>
          </a:xfrm>
        </p:spPr>
        <p:txBody>
          <a:bodyPr/>
          <a:lstStyle/>
          <a:p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headerItem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18886" y="4050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209800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href="#"&gt;Software Academy&lt;/a&gt;&lt;/li&gt;	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href="#"&gt;Courses&lt;/a&gt;&lt;/li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</a:t>
            </a:r>
            <a:r>
              <a:rPr lang="en-US" sz="1800" dirty="0">
                <a:effectLst/>
              </a:rPr>
              <a:t>li&gt;&lt;a href="#"&gt;Resources&lt;/a&gt;&lt;/li&gt; 	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 smtClean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	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&lt;…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програмиране - част I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p</a:t>
            </a:r>
            <a:r>
              <a:rPr lang="en-US" sz="1800" dirty="0" smtClean="0">
                <a:effectLst/>
              </a:rPr>
              <a:t>&gt; </a:t>
            </a:r>
            <a:r>
              <a:rPr lang="ru-RU" sz="1800" dirty="0" smtClean="0">
                <a:effectLst/>
              </a:rPr>
              <a:t>В </a:t>
            </a:r>
            <a:r>
              <a:rPr lang="ru-RU" sz="1800" dirty="0">
                <a:effectLst/>
              </a:rPr>
              <a:t>безплатния курс "HTML oснови" се изучават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на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програмирането. Разглеждат се начални понятия </a:t>
            </a:r>
            <a:r>
              <a:rPr lang="ru-RU" sz="1800" dirty="0" smtClean="0">
                <a:effectLst/>
              </a:rPr>
              <a:t>за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>
                <a:effectLst/>
              </a:rPr>
              <a:t>, като браузъри, уеб сървъри,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клиент-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сървър</a:t>
            </a:r>
            <a:r>
              <a:rPr lang="ru-RU" sz="1800" dirty="0">
                <a:effectLst/>
              </a:rPr>
              <a:t>, инструменти за разработка, езика HTML </a:t>
            </a:r>
            <a:r>
              <a:rPr lang="ru-RU" sz="1800" dirty="0" smtClean="0">
                <a:effectLst/>
              </a:rPr>
              <a:t>и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smtClean="0">
                <a:effectLst/>
              </a:rPr>
              <a:t>др..</a:t>
            </a:r>
            <a:endParaRPr lang="en-US" sz="1800" dirty="0" smtClean="0">
              <a:effectLst/>
            </a:endParaRP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&lt;/p&gt;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86145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1633" y="19740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</a:t>
            </a:r>
            <a:r>
              <a:rPr lang="ru-RU" sz="1800" dirty="0" err="1">
                <a:effectLst/>
              </a:rPr>
              <a:t>програмиране</a:t>
            </a:r>
            <a:r>
              <a:rPr lang="ru-RU" sz="1800" dirty="0">
                <a:effectLst/>
              </a:rPr>
              <a:t> - част I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ru-RU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>
                <a:effectLst/>
              </a:rPr>
              <a:t>&lt;</a:t>
            </a:r>
            <a:r>
              <a:rPr lang="en-US" sz="1800" dirty="0">
                <a:effectLst/>
              </a:rPr>
              <a:t>p&gt; </a:t>
            </a:r>
            <a:r>
              <a:rPr lang="ru-RU" sz="1800" dirty="0">
                <a:effectLst/>
              </a:rPr>
              <a:t>В </a:t>
            </a:r>
            <a:r>
              <a:rPr lang="ru-RU" sz="1800" dirty="0" err="1">
                <a:effectLst/>
              </a:rPr>
              <a:t>безплатния</a:t>
            </a:r>
            <a:r>
              <a:rPr lang="ru-RU" sz="1800" dirty="0">
                <a:effectLst/>
              </a:rPr>
              <a:t> курс "HTML </a:t>
            </a:r>
            <a:r>
              <a:rPr lang="ru-RU" sz="1800" dirty="0" err="1">
                <a:effectLst/>
              </a:rPr>
              <a:t>oснови</a:t>
            </a:r>
            <a:r>
              <a:rPr lang="ru-RU" sz="1800" dirty="0">
                <a:effectLst/>
              </a:rPr>
              <a:t>" се </a:t>
            </a:r>
            <a:r>
              <a:rPr lang="ru-RU" sz="1800" dirty="0" err="1">
                <a:effectLst/>
              </a:rPr>
              <a:t>изучават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на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програмирането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Разглеждат</a:t>
            </a:r>
            <a:r>
              <a:rPr lang="ru-RU" sz="1800" dirty="0">
                <a:effectLst/>
              </a:rPr>
              <a:t> се </a:t>
            </a:r>
            <a:r>
              <a:rPr lang="ru-RU" sz="1800" dirty="0" err="1">
                <a:effectLst/>
              </a:rPr>
              <a:t>начални</a:t>
            </a:r>
            <a:r>
              <a:rPr lang="ru-RU" sz="1800" dirty="0">
                <a:effectLst/>
              </a:rPr>
              <a:t> понятия за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като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браузъри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сървъри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клиент-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сървър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инструменти</a:t>
            </a:r>
            <a:r>
              <a:rPr lang="ru-RU" sz="1800" dirty="0">
                <a:effectLst/>
              </a:rPr>
              <a:t> за разработка, </a:t>
            </a:r>
            <a:r>
              <a:rPr lang="ru-RU" sz="1800" dirty="0" err="1">
                <a:effectLst/>
              </a:rPr>
              <a:t>езика</a:t>
            </a:r>
            <a:r>
              <a:rPr lang="ru-RU" sz="1800" dirty="0">
                <a:effectLst/>
              </a:rPr>
              <a:t> HTML и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>
                <a:effectLst/>
              </a:rPr>
              <a:t>др..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&lt;/p&gt;</a:t>
            </a:r>
            <a:br>
              <a:rPr lang="en-US" sz="1800" dirty="0">
                <a:effectLst/>
              </a:rPr>
            </a:b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74320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Cascading Style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PHP:Hypertext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Markup 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5908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54747" y="5562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954107"/>
          </a:xfrm>
        </p:spPr>
        <p:txBody>
          <a:bodyPr/>
          <a:lstStyle/>
          <a:p>
            <a:r>
              <a:rPr lang="en-US" sz="2800" dirty="0"/>
              <a:t>Combine the text and the tags so that the result is semantically correct markup</a:t>
            </a:r>
            <a:r>
              <a:rPr lang="en-US" sz="2800" dirty="0" smtClean="0"/>
              <a:t>?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743200"/>
            <a:ext cx="732971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&lt;dl&gt;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CSS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</a:t>
            </a:r>
            <a:r>
              <a:rPr lang="en-US" sz="1800" dirty="0" smtClean="0">
                <a:effectLst/>
              </a:rPr>
              <a:t>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Cascading </a:t>
            </a:r>
            <a:r>
              <a:rPr lang="en-US" sz="1800" dirty="0" smtClean="0">
                <a:effectLst/>
              </a:rPr>
              <a:t>Style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Sheets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PHP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 smtClean="0">
                <a:effectLst/>
              </a:rPr>
              <a:t>PHP:Hypertext Preprocessor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HyperText Markup </a:t>
            </a:r>
            <a:r>
              <a:rPr lang="en-US" sz="1800" dirty="0" smtClean="0">
                <a:effectLst/>
              </a:rPr>
              <a:t>Language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578100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90905EF-E92E-4660-A816-8783BBC1EE9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88E924F-F745-4448-9EE6-C9EFC595BB0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25AF130-6727-4F1F-82B3-F049DF1C192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1C1726D-4D42-4CC1-8A4A-F540193A881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CB41C2D-AA93-402E-A55D-9ACF297785B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3688</TotalTime>
  <Words>3570</Words>
  <Application>Microsoft Office PowerPoint</Application>
  <PresentationFormat>On-screen Show (4:3)</PresentationFormat>
  <Paragraphs>776</Paragraphs>
  <Slides>76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Telerik Academy</vt:lpstr>
      <vt:lpstr>HTML Test Preparation</vt:lpstr>
      <vt:lpstr>Web Technologies Basics</vt:lpstr>
      <vt:lpstr>Question</vt:lpstr>
      <vt:lpstr>Question</vt:lpstr>
      <vt:lpstr>Question</vt:lpstr>
      <vt:lpstr>HTML 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Asya Georgieva</cp:lastModifiedBy>
  <cp:revision>904</cp:revision>
  <dcterms:created xsi:type="dcterms:W3CDTF">2007-12-08T16:03:35Z</dcterms:created>
  <dcterms:modified xsi:type="dcterms:W3CDTF">2012-11-20T18:20:11Z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