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75" r:id="rId9"/>
    <p:sldId id="276" r:id="rId10"/>
    <p:sldId id="263" r:id="rId11"/>
    <p:sldId id="265" r:id="rId12"/>
    <p:sldId id="266" r:id="rId13"/>
    <p:sldId id="267" r:id="rId14"/>
    <p:sldId id="268" r:id="rId15"/>
    <p:sldId id="270" r:id="rId16"/>
    <p:sldId id="274" r:id="rId17"/>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217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613C5-E858-4BD0-A09A-B8467A336968}" type="datetimeFigureOut">
              <a:rPr lang="en-IN" smtClean="0"/>
              <a:t>21-11-2020</a:t>
            </a:fld>
            <a:endParaRPr lang="en-IN"/>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B66AB4-DA4B-4EE4-85B4-4FFA29B3AEDE}" type="slidenum">
              <a:rPr lang="en-IN" smtClean="0"/>
              <a:t>‹#›</a:t>
            </a:fld>
            <a:endParaRPr lang="en-IN"/>
          </a:p>
        </p:txBody>
      </p:sp>
    </p:spTree>
    <p:extLst>
      <p:ext uri="{BB962C8B-B14F-4D97-AF65-F5344CB8AC3E}">
        <p14:creationId xmlns:p14="http://schemas.microsoft.com/office/powerpoint/2010/main" val="2451773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B66AB4-DA4B-4EE4-85B4-4FFA29B3AEDE}" type="slidenum">
              <a:rPr lang="en-IN" smtClean="0"/>
              <a:t>12</a:t>
            </a:fld>
            <a:endParaRPr lang="en-IN"/>
          </a:p>
        </p:txBody>
      </p:sp>
    </p:spTree>
    <p:extLst>
      <p:ext uri="{BB962C8B-B14F-4D97-AF65-F5344CB8AC3E}">
        <p14:creationId xmlns:p14="http://schemas.microsoft.com/office/powerpoint/2010/main" val="1220169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spring.io/projects/spring-boot"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1.xml"/><Relationship Id="rId4" Type="http://schemas.openxmlformats.org/officeDocument/2006/relationships/hyperlink" Target="https://www.java.com/e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896416" y="1856485"/>
            <a:ext cx="5981065" cy="50292"/>
          </a:xfrm>
          <a:custGeom>
            <a:avLst/>
            <a:gdLst>
              <a:gd name="connsiteX0" fmla="*/ 0 w 5981065"/>
              <a:gd name="connsiteY0" fmla="*/ 25146 h 50292"/>
              <a:gd name="connsiteX1" fmla="*/ 5981065 w 5981065"/>
              <a:gd name="connsiteY1" fmla="*/ 25146 h 50292"/>
            </a:gdLst>
            <a:ahLst/>
            <a:cxnLst>
              <a:cxn ang="0">
                <a:pos x="connsiteX0" y="connsiteY0"/>
              </a:cxn>
              <a:cxn ang="1">
                <a:pos x="connsiteX1" y="connsiteY1"/>
              </a:cxn>
            </a:cxnLst>
            <a:rect l="l" t="t" r="r" b="b"/>
            <a:pathLst>
              <a:path w="5981065" h="50292">
                <a:moveTo>
                  <a:pt x="0" y="25146"/>
                </a:moveTo>
                <a:lnTo>
                  <a:pt x="5981065" y="25146"/>
                </a:lnTo>
              </a:path>
            </a:pathLst>
          </a:custGeom>
          <a:ln w="63500">
            <a:solidFill>
              <a:srgbClr val="000001">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Freeform 3"/>
          <p:cNvSpPr/>
          <p:nvPr/>
        </p:nvSpPr>
        <p:spPr>
          <a:xfrm>
            <a:off x="304800"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304800" y="304800"/>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323088"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23088"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370332" y="304800"/>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370332" y="323088"/>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370332" y="361188"/>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7450836"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7403592" y="304800"/>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7412736"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7403592"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3"/>
          <p:cNvSpPr/>
          <p:nvPr/>
        </p:nvSpPr>
        <p:spPr>
          <a:xfrm>
            <a:off x="304800"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23088"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361188"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7450836"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7412736"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7403592"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304800"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304800" y="9736836"/>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323088"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323088"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370332" y="9736836"/>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370332" y="9698736"/>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370332" y="9689592"/>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7450836"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7403592" y="9736836"/>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7412736"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7403592"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0" name="表格 4"/>
          <p:cNvGraphicFramePr>
            <a:graphicFrameLocks noGrp="1"/>
          </p:cNvGraphicFramePr>
          <p:nvPr>
            <p:extLst>
              <p:ext uri="{D42A27DB-BD31-4B8C-83A1-F6EECF244321}">
                <p14:modId xmlns:p14="http://schemas.microsoft.com/office/powerpoint/2010/main" val="3647644950"/>
              </p:ext>
            </p:extLst>
          </p:nvPr>
        </p:nvGraphicFramePr>
        <p:xfrm>
          <a:off x="846124" y="4216018"/>
          <a:ext cx="5766255" cy="1196086"/>
        </p:xfrm>
        <a:graphic>
          <a:graphicData uri="http://schemas.openxmlformats.org/drawingml/2006/table">
            <a:tbl>
              <a:tblPr/>
              <a:tblGrid>
                <a:gridCol w="752805">
                  <a:extLst>
                    <a:ext uri="{9D8B030D-6E8A-4147-A177-3AD203B41FA5}">
                      <a16:colId xmlns:a16="http://schemas.microsoft.com/office/drawing/2014/main" val="20000"/>
                    </a:ext>
                  </a:extLst>
                </a:gridCol>
                <a:gridCol w="991871">
                  <a:extLst>
                    <a:ext uri="{9D8B030D-6E8A-4147-A177-3AD203B41FA5}">
                      <a16:colId xmlns:a16="http://schemas.microsoft.com/office/drawing/2014/main" val="20001"/>
                    </a:ext>
                  </a:extLst>
                </a:gridCol>
                <a:gridCol w="904365">
                  <a:extLst>
                    <a:ext uri="{9D8B030D-6E8A-4147-A177-3AD203B41FA5}">
                      <a16:colId xmlns:a16="http://schemas.microsoft.com/office/drawing/2014/main" val="20002"/>
                    </a:ext>
                  </a:extLst>
                </a:gridCol>
                <a:gridCol w="971041">
                  <a:extLst>
                    <a:ext uri="{9D8B030D-6E8A-4147-A177-3AD203B41FA5}">
                      <a16:colId xmlns:a16="http://schemas.microsoft.com/office/drawing/2014/main" val="20003"/>
                    </a:ext>
                  </a:extLst>
                </a:gridCol>
                <a:gridCol w="2146173">
                  <a:extLst>
                    <a:ext uri="{9D8B030D-6E8A-4147-A177-3AD203B41FA5}">
                      <a16:colId xmlns:a16="http://schemas.microsoft.com/office/drawing/2014/main" val="20004"/>
                    </a:ext>
                  </a:extLst>
                </a:gridCol>
              </a:tblGrid>
              <a:tr h="310896">
                <a:tc>
                  <a:txBody>
                    <a:bodyPr/>
                    <a:lstStyle/>
                    <a:p>
                      <a:pPr algn="ctr"/>
                      <a:r>
                        <a:rPr lang="en-US" altLang="zh-CN" sz="1104" b="1" dirty="0">
                          <a:solidFill>
                            <a:srgbClr val="00000A"/>
                          </a:solidFill>
                          <a:latin typeface="Book Antiqua" pitchFamily="18" charset="0"/>
                          <a:cs typeface="Book Antiqua" pitchFamily="18" charset="0"/>
                        </a:rPr>
                        <a:t>Version.</a:t>
                      </a:r>
                      <a:endParaRPr lang="zh-CN" altLang="en-US" sz="1104" b="1" dirty="0">
                        <a:solidFill>
                          <a:srgbClr val="00000A"/>
                        </a:solidFill>
                        <a:latin typeface="Book Antiqua" pitchFamily="18" charset="0"/>
                        <a:cs typeface="Book Antiqua" pitchFamily="18" charset="0"/>
                      </a:endParaRPr>
                    </a:p>
                  </a:txBody>
                  <a:tcPr>
                    <a:lnL w="0" cmpd="sng">
                      <a:solidFill>
                        <a:srgbClr val="000000"/>
                      </a:solidFill>
                      <a:prstDash val="solid"/>
                    </a:lnL>
                    <a:lnR w="1" cap="flat" cmpd="sng" algn="ctr">
                      <a:solidFill>
                        <a:srgbClr val="000000"/>
                      </a:solidFill>
                      <a:prstDash val="solid"/>
                      <a:round/>
                      <a:headEnd type="none" w="med" len="med"/>
                      <a:tailEnd type="none" w="med" len="med"/>
                    </a:lnR>
                    <a:lnT w="1" cmpd="sng">
                      <a:solidFill>
                        <a:srgbClr val="000000"/>
                      </a:solidFill>
                      <a:prstDash val="solid"/>
                    </a:lnT>
                    <a:lnB w="1" cap="flat" cmpd="sng" algn="ctr">
                      <a:solidFill>
                        <a:srgbClr val="000000"/>
                      </a:solidFill>
                      <a:prstDash val="solid"/>
                      <a:round/>
                      <a:headEnd type="none" w="med" len="med"/>
                      <a:tailEnd type="none" w="med" len="med"/>
                    </a:lnB>
                    <a:solidFill>
                      <a:srgbClr val="FFFFFF"/>
                    </a:solidFill>
                  </a:tcPr>
                </a:tc>
                <a:tc>
                  <a:txBody>
                    <a:bodyPr/>
                    <a:lstStyle/>
                    <a:p>
                      <a:pPr algn="ctr"/>
                      <a:r>
                        <a:rPr lang="en-US" altLang="zh-CN" sz="1104" b="1" dirty="0">
                          <a:solidFill>
                            <a:srgbClr val="00000A"/>
                          </a:solidFill>
                          <a:latin typeface="Book Antiqua" pitchFamily="18" charset="0"/>
                          <a:cs typeface="Book Antiqua" pitchFamily="18" charset="0"/>
                        </a:rPr>
                        <a:t>DATE</a:t>
                      </a:r>
                      <a:endParaRPr lang="zh-CN" altLang="en-US" sz="1104" b="1" dirty="0">
                        <a:solidFill>
                          <a:srgbClr val="00000A"/>
                        </a:solidFill>
                        <a:latin typeface="Book Antiqua" pitchFamily="18" charset="0"/>
                        <a:cs typeface="Book Antiqua" pitchFamily="18" charset="0"/>
                      </a:endParaRPr>
                    </a:p>
                  </a:txBody>
                  <a:tcPr>
                    <a:lnL w="1"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ctr"/>
                      <a:r>
                        <a:rPr lang="en-US" altLang="zh-CN" sz="1104" b="1" dirty="0">
                          <a:solidFill>
                            <a:srgbClr val="00000A"/>
                          </a:solidFill>
                          <a:latin typeface="Book Antiqua" pitchFamily="18" charset="0"/>
                          <a:cs typeface="Book Antiqua" pitchFamily="18" charset="0"/>
                        </a:rPr>
                        <a:t>Authored</a:t>
                      </a:r>
                      <a:endParaRPr lang="zh-CN" altLang="en-US" sz="1104" b="1" dirty="0">
                        <a:solidFill>
                          <a:srgbClr val="00000A"/>
                        </a:solidFill>
                        <a:latin typeface="Book Antiqua" pitchFamily="18" charset="0"/>
                        <a:cs typeface="Book Antiqua" pitchFamily="18" charset="0"/>
                      </a:endParaRPr>
                    </a:p>
                    <a:p>
                      <a:pPr algn="ctr"/>
                      <a:r>
                        <a:rPr lang="en-US" altLang="zh-CN" sz="1104" b="1" dirty="0">
                          <a:solidFill>
                            <a:srgbClr val="00000A"/>
                          </a:solidFill>
                          <a:latin typeface="Book Antiqua" pitchFamily="18" charset="0"/>
                          <a:cs typeface="Book Antiqua" pitchFamily="18" charset="0"/>
                        </a:rPr>
                        <a:t>By</a:t>
                      </a:r>
                      <a:endParaRPr lang="zh-CN" altLang="en-US" sz="1104" b="1" dirty="0">
                        <a:solidFill>
                          <a:srgbClr val="00000A"/>
                        </a:solidFill>
                        <a:latin typeface="Book Antiqua" pitchFamily="18" charset="0"/>
                        <a:cs typeface="Book Antiqua" pitchFamily="18" charset="0"/>
                      </a:endParaRPr>
                    </a:p>
                  </a:txBody>
                  <a:tcPr>
                    <a:lnL w="1"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ctr"/>
                      <a:r>
                        <a:rPr lang="en-US" altLang="zh-CN" sz="1104" b="1" dirty="0">
                          <a:solidFill>
                            <a:srgbClr val="00000A"/>
                          </a:solidFill>
                          <a:latin typeface="Book Antiqua" pitchFamily="18" charset="0"/>
                          <a:cs typeface="Book Antiqua" pitchFamily="18" charset="0"/>
                        </a:rPr>
                        <a:t>Reviewed</a:t>
                      </a:r>
                      <a:endParaRPr lang="zh-CN" altLang="en-US" sz="1104" b="1" dirty="0">
                        <a:solidFill>
                          <a:srgbClr val="00000A"/>
                        </a:solidFill>
                        <a:latin typeface="Book Antiqua" pitchFamily="18" charset="0"/>
                        <a:cs typeface="Book Antiqua" pitchFamily="18" charset="0"/>
                      </a:endParaRPr>
                    </a:p>
                    <a:p>
                      <a:pPr algn="ctr"/>
                      <a:r>
                        <a:rPr lang="en-US" altLang="zh-CN" sz="1104" b="1" dirty="0">
                          <a:solidFill>
                            <a:srgbClr val="00000A"/>
                          </a:solidFill>
                          <a:latin typeface="Book Antiqua" pitchFamily="18" charset="0"/>
                          <a:cs typeface="Book Antiqua" pitchFamily="18" charset="0"/>
                        </a:rPr>
                        <a:t>By</a:t>
                      </a:r>
                      <a:endParaRPr lang="zh-CN" altLang="en-US" sz="1104" b="1" dirty="0">
                        <a:solidFill>
                          <a:srgbClr val="00000A"/>
                        </a:solidFill>
                        <a:latin typeface="Book Antiqua" pitchFamily="18" charset="0"/>
                        <a:cs typeface="Book Antiqua" pitchFamily="18" charset="0"/>
                      </a:endParaRPr>
                    </a:p>
                  </a:txBody>
                  <a:tcPr>
                    <a:lnL w="1"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1104" b="1" dirty="0">
                          <a:solidFill>
                            <a:srgbClr val="00000A"/>
                          </a:solidFill>
                          <a:latin typeface="Book Antiqua" pitchFamily="18" charset="0"/>
                          <a:cs typeface="Book Antiqua" pitchFamily="18" charset="0"/>
                        </a:rPr>
                        <a:t>REASONFORCHANGE</a:t>
                      </a:r>
                      <a:endParaRPr lang="zh-CN" altLang="en-US" sz="1104" b="1" dirty="0">
                        <a:solidFill>
                          <a:srgbClr val="00000A"/>
                        </a:solidFill>
                        <a:latin typeface="Book Antiqua" pitchFamily="18" charset="0"/>
                        <a:cs typeface="Book Antiqua" pitchFamily="18" charset="0"/>
                      </a:endParaRPr>
                    </a:p>
                  </a:txBody>
                  <a:tcPr>
                    <a:lnL w="1" cap="flat" cmpd="sng" algn="ctr">
                      <a:solidFill>
                        <a:srgbClr val="000000"/>
                      </a:solidFill>
                      <a:prstDash val="solid"/>
                      <a:round/>
                      <a:headEnd type="none" w="med" len="med"/>
                      <a:tailEnd type="none" w="med" len="med"/>
                    </a:lnL>
                    <a:lnR w="1" cmpd="sng">
                      <a:solidFill>
                        <a:srgbClr val="000000"/>
                      </a:solidFill>
                      <a:prstDash val="soli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68096">
                <a:tc>
                  <a:txBody>
                    <a:bodyPr/>
                    <a:lstStyle/>
                    <a:p>
                      <a:pPr algn="ctr"/>
                      <a:r>
                        <a:rPr lang="en-US" altLang="zh-CN" sz="1104" dirty="0">
                          <a:solidFill>
                            <a:srgbClr val="00000A"/>
                          </a:solidFill>
                          <a:latin typeface="Book Antiqua" pitchFamily="18" charset="0"/>
                          <a:cs typeface="Book Antiqua" pitchFamily="18" charset="0"/>
                        </a:rPr>
                        <a:t>00</a:t>
                      </a:r>
                      <a:endParaRPr lang="zh-CN" altLang="en-US" sz="1104" dirty="0">
                        <a:solidFill>
                          <a:srgbClr val="00000A"/>
                        </a:solidFill>
                        <a:latin typeface="Book Antiqua" pitchFamily="18" charset="0"/>
                        <a:cs typeface="Book Antiqua" pitchFamily="18" charset="0"/>
                      </a:endParaRPr>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mpd="sng">
                      <a:solidFill>
                        <a:srgbClr val="000000"/>
                      </a:solidFill>
                      <a:prstDash val="solid"/>
                    </a:lnB>
                    <a:solidFill>
                      <a:srgbClr val="FFFFFF"/>
                    </a:solidFill>
                  </a:tcPr>
                </a:tc>
                <a:tc>
                  <a:txBody>
                    <a:bodyPr/>
                    <a:lstStyle/>
                    <a:p>
                      <a:pPr algn="ctr"/>
                      <a:r>
                        <a:rPr lang="en-US" altLang="zh-CN" sz="1104" dirty="0">
                          <a:solidFill>
                            <a:srgbClr val="00000A"/>
                          </a:solidFill>
                          <a:latin typeface="Book Antiqua" pitchFamily="18" charset="0"/>
                          <a:cs typeface="Book Antiqua" pitchFamily="18" charset="0"/>
                        </a:rPr>
                        <a:t>21/11/2020</a:t>
                      </a:r>
                      <a:endParaRPr lang="zh-CN" altLang="en-US" sz="1104" dirty="0">
                        <a:solidFill>
                          <a:srgbClr val="00000A"/>
                        </a:solidFill>
                        <a:latin typeface="Book Antiqua" pitchFamily="18" charset="0"/>
                        <a:cs typeface="Book Antiqua" pitchFamily="18" charset="0"/>
                      </a:endParaRPr>
                    </a:p>
                  </a:txBody>
                  <a:tcPr>
                    <a:lnL w="1"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1104" dirty="0">
                          <a:solidFill>
                            <a:srgbClr val="00000A"/>
                          </a:solidFill>
                          <a:latin typeface="Book Antiqua" pitchFamily="18" charset="0"/>
                          <a:cs typeface="Book Antiqua" pitchFamily="18" charset="0"/>
                        </a:rPr>
                        <a:t>Team-38</a:t>
                      </a:r>
                    </a:p>
                    <a:p>
                      <a:pPr algn="l"/>
                      <a:endParaRPr lang="en-US" altLang="zh-CN" sz="1104" dirty="0">
                        <a:solidFill>
                          <a:srgbClr val="00000A"/>
                        </a:solidFill>
                        <a:latin typeface="Book Antiqua" pitchFamily="18" charset="0"/>
                        <a:cs typeface="Book Antiqua" pitchFamily="18" charset="0"/>
                      </a:endParaRPr>
                    </a:p>
                    <a:p>
                      <a:pPr algn="l"/>
                      <a:endParaRPr lang="en-US" altLang="zh-CN" sz="1104" dirty="0">
                        <a:solidFill>
                          <a:srgbClr val="00000A"/>
                        </a:solidFill>
                        <a:latin typeface="Book Antiqua" pitchFamily="18" charset="0"/>
                        <a:cs typeface="Book Antiqua" pitchFamily="18" charset="0"/>
                      </a:endParaRPr>
                    </a:p>
                    <a:p>
                      <a:pPr algn="l"/>
                      <a:endParaRPr lang="zh-CN" altLang="en-US" sz="1104" dirty="0">
                        <a:solidFill>
                          <a:srgbClr val="00000A"/>
                        </a:solidFill>
                        <a:latin typeface="Book Antiqua" pitchFamily="18" charset="0"/>
                        <a:cs typeface="Book Antiqua" pitchFamily="18" charset="0"/>
                      </a:endParaRPr>
                    </a:p>
                  </a:txBody>
                  <a:tcPr anchor="ctr">
                    <a:lnL w="1"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endParaRPr lang="zh-CN" altLang="en-US" dirty="0"/>
                    </a:p>
                  </a:txBody>
                  <a:tcPr>
                    <a:lnL w="1"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1104" dirty="0">
                          <a:solidFill>
                            <a:srgbClr val="00000A"/>
                          </a:solidFill>
                          <a:latin typeface="Book Antiqua" pitchFamily="18" charset="0"/>
                          <a:cs typeface="Book Antiqua" pitchFamily="18" charset="0"/>
                        </a:rPr>
                        <a:t>          </a:t>
                      </a:r>
                      <a:r>
                        <a:rPr lang="en-US" altLang="zh-CN" sz="1100" dirty="0">
                          <a:solidFill>
                            <a:srgbClr val="00000A"/>
                          </a:solidFill>
                          <a:latin typeface="Book Antiqua" pitchFamily="18" charset="0"/>
                          <a:cs typeface="Book Antiqua" pitchFamily="18" charset="0"/>
                        </a:rPr>
                        <a:t>1</a:t>
                      </a:r>
                      <a:r>
                        <a:rPr lang="en-US" altLang="zh-CN" sz="1100" baseline="30000" dirty="0">
                          <a:solidFill>
                            <a:srgbClr val="00000A"/>
                          </a:solidFill>
                          <a:latin typeface="Book Antiqua" pitchFamily="18" charset="0"/>
                          <a:cs typeface="Book Antiqua" pitchFamily="18" charset="0"/>
                        </a:rPr>
                        <a:t>st</a:t>
                      </a:r>
                      <a:r>
                        <a:rPr lang="en-US" altLang="zh-CN" sz="1100" b="1" dirty="0">
                          <a:solidFill>
                            <a:srgbClr val="00000A"/>
                          </a:solidFill>
                          <a:latin typeface="Book Antiqua" pitchFamily="18" charset="0"/>
                          <a:cs typeface="Book Antiqua" pitchFamily="18" charset="0"/>
                        </a:rPr>
                        <a:t> </a:t>
                      </a:r>
                      <a:r>
                        <a:rPr lang="en-US" altLang="zh-CN" sz="1100" dirty="0">
                          <a:solidFill>
                            <a:srgbClr val="00000A"/>
                          </a:solidFill>
                          <a:latin typeface="Book Antiqua" pitchFamily="18" charset="0"/>
                          <a:cs typeface="Book Antiqua" pitchFamily="18" charset="0"/>
                        </a:rPr>
                        <a:t> release</a:t>
                      </a:r>
                      <a:endParaRPr lang="zh-CN" altLang="en-US" sz="1100" dirty="0">
                        <a:solidFill>
                          <a:srgbClr val="00000A"/>
                        </a:solidFill>
                        <a:latin typeface="Book Antiqua" pitchFamily="18" charset="0"/>
                        <a:cs typeface="Book Antiqua" pitchFamily="18" charset="0"/>
                      </a:endParaRPr>
                    </a:p>
                  </a:txBody>
                  <a:tcPr>
                    <a:lnL w="1"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2" name="TextBox 1"/>
          <p:cNvSpPr txBox="1"/>
          <p:nvPr/>
        </p:nvSpPr>
        <p:spPr>
          <a:xfrm>
            <a:off x="914400" y="927100"/>
            <a:ext cx="812800" cy="139700"/>
          </a:xfrm>
          <a:prstGeom prst="rect">
            <a:avLst/>
          </a:prstGeom>
          <a:noFill/>
        </p:spPr>
        <p:txBody>
          <a:bodyPr wrap="none" lIns="0" tIns="0" rIns="0" rtlCol="0">
            <a:spAutoFit/>
          </a:bodyPr>
          <a:lstStyle/>
          <a:p>
            <a:pPr>
              <a:lnSpc>
                <a:spcPts val="1100"/>
              </a:lnSpc>
              <a:tabLst/>
            </a:pPr>
            <a:r>
              <a:rPr lang="en-US" altLang="zh-CN" sz="996" dirty="0">
                <a:solidFill>
                  <a:srgbClr val="00000A"/>
                </a:solidFill>
                <a:latin typeface="Times New Roman" pitchFamily="18" charset="0"/>
                <a:cs typeface="Times New Roman" pitchFamily="18" charset="0"/>
              </a:rPr>
              <a:t>CDAC</a:t>
            </a:r>
            <a:r>
              <a:rPr lang="en-US" altLang="zh-CN" sz="996" dirty="0">
                <a:latin typeface="Times New Roman" pitchFamily="18" charset="0"/>
                <a:cs typeface="Times New Roman" pitchFamily="18" charset="0"/>
              </a:rPr>
              <a:t> </a:t>
            </a:r>
            <a:r>
              <a:rPr lang="en-US" altLang="zh-CN" sz="996" dirty="0">
                <a:solidFill>
                  <a:srgbClr val="00000A"/>
                </a:solidFill>
                <a:latin typeface="Times New Roman" pitchFamily="18" charset="0"/>
                <a:cs typeface="Times New Roman" pitchFamily="18" charset="0"/>
              </a:rPr>
              <a:t>Mumbai</a:t>
            </a:r>
          </a:p>
        </p:txBody>
      </p:sp>
      <p:sp>
        <p:nvSpPr>
          <p:cNvPr id="41" name="TextBox 1"/>
          <p:cNvSpPr txBox="1"/>
          <p:nvPr/>
        </p:nvSpPr>
        <p:spPr>
          <a:xfrm>
            <a:off x="5676900" y="927100"/>
            <a:ext cx="1179810" cy="363561"/>
          </a:xfrm>
          <a:prstGeom prst="rect">
            <a:avLst/>
          </a:prstGeom>
          <a:noFill/>
        </p:spPr>
        <p:txBody>
          <a:bodyPr wrap="none" lIns="0" tIns="0" rIns="0" rtlCol="0">
            <a:spAutoFit/>
          </a:bodyPr>
          <a:lstStyle/>
          <a:p>
            <a:pPr>
              <a:lnSpc>
                <a:spcPts val="1100"/>
              </a:lnSpc>
              <a:tabLst>
                <a:tab pos="571500" algn="l"/>
              </a:tabLst>
            </a:pPr>
            <a:r>
              <a:rPr lang="en-US" altLang="zh-CN" sz="996" dirty="0">
                <a:solidFill>
                  <a:srgbClr val="00000A"/>
                </a:solidFill>
                <a:latin typeface="Times New Roman" pitchFamily="18" charset="0"/>
                <a:cs typeface="Times New Roman" pitchFamily="18" charset="0"/>
              </a:rPr>
              <a:t>      CallMyMedic</a:t>
            </a:r>
          </a:p>
          <a:p>
            <a:pPr>
              <a:lnSpc>
                <a:spcPts val="1200"/>
              </a:lnSpc>
              <a:tabLst>
                <a:tab pos="571500" algn="l"/>
              </a:tabLst>
            </a:pPr>
            <a:r>
              <a:rPr lang="en-US" altLang="zh-CN" dirty="0"/>
              <a:t>	</a:t>
            </a:r>
            <a:r>
              <a:rPr lang="en-US" altLang="zh-CN" sz="996" dirty="0">
                <a:solidFill>
                  <a:srgbClr val="00000A"/>
                </a:solidFill>
                <a:latin typeface="Times New Roman" pitchFamily="18" charset="0"/>
                <a:cs typeface="Times New Roman" pitchFamily="18" charset="0"/>
              </a:rPr>
              <a:t>Assessment</a:t>
            </a:r>
          </a:p>
        </p:txBody>
      </p:sp>
      <p:sp>
        <p:nvSpPr>
          <p:cNvPr id="42" name="TextBox 1"/>
          <p:cNvSpPr txBox="1"/>
          <p:nvPr/>
        </p:nvSpPr>
        <p:spPr>
          <a:xfrm>
            <a:off x="6819900" y="9309100"/>
            <a:ext cx="25400" cy="139700"/>
          </a:xfrm>
          <a:prstGeom prst="rect">
            <a:avLst/>
          </a:prstGeom>
          <a:noFill/>
        </p:spPr>
        <p:txBody>
          <a:bodyPr wrap="none" lIns="0" tIns="0" rIns="0" rtlCol="0">
            <a:spAutoFit/>
          </a:bodyPr>
          <a:lstStyle/>
          <a:p>
            <a:pPr>
              <a:lnSpc>
                <a:spcPts val="1100"/>
              </a:lnSpc>
              <a:tabLst/>
            </a:pPr>
            <a:r>
              <a:rPr lang="en-US" altLang="zh-CN" sz="996" b="1" i="1" dirty="0">
                <a:solidFill>
                  <a:srgbClr val="00000A"/>
                </a:solidFill>
                <a:latin typeface="Times New Roman" pitchFamily="18" charset="0"/>
                <a:cs typeface="Times New Roman" pitchFamily="18" charset="0"/>
              </a:rPr>
              <a:t>i</a:t>
            </a:r>
          </a:p>
        </p:txBody>
      </p:sp>
      <p:sp>
        <p:nvSpPr>
          <p:cNvPr id="43" name="TextBox 1"/>
          <p:cNvSpPr txBox="1"/>
          <p:nvPr/>
        </p:nvSpPr>
        <p:spPr>
          <a:xfrm>
            <a:off x="914400" y="2273300"/>
            <a:ext cx="5461000" cy="1765300"/>
          </a:xfrm>
          <a:prstGeom prst="rect">
            <a:avLst/>
          </a:prstGeom>
          <a:noFill/>
        </p:spPr>
        <p:txBody>
          <a:bodyPr wrap="none" lIns="0" tIns="0" rIns="0" rtlCol="0">
            <a:spAutoFit/>
          </a:bodyPr>
          <a:lstStyle/>
          <a:p>
            <a:pPr>
              <a:lnSpc>
                <a:spcPts val="1900"/>
              </a:lnSpc>
              <a:tabLst>
                <a:tab pos="469900" algn="l"/>
                <a:tab pos="647700" algn="l"/>
                <a:tab pos="2070100" algn="l"/>
                <a:tab pos="2362200" algn="l"/>
                <a:tab pos="2717800" algn="l"/>
              </a:tabLst>
            </a:pPr>
            <a:r>
              <a:rPr lang="en-US" altLang="zh-CN" dirty="0"/>
              <a:t>	</a:t>
            </a:r>
            <a:r>
              <a:rPr lang="en-US" altLang="zh-CN" sz="1800" b="1" dirty="0">
                <a:solidFill>
                  <a:srgbClr val="000000"/>
                </a:solidFill>
                <a:latin typeface="Times New Roman" pitchFamily="18" charset="0"/>
                <a:cs typeface="Times New Roman" pitchFamily="18" charset="0"/>
              </a:rPr>
              <a:t>SOFTWARE</a:t>
            </a:r>
            <a:r>
              <a:rPr lang="en-US" altLang="zh-CN" sz="1800" dirty="0">
                <a:latin typeface="Times New Roman" pitchFamily="18" charset="0"/>
                <a:cs typeface="Times New Roman" pitchFamily="18" charset="0"/>
              </a:rPr>
              <a:t> </a:t>
            </a:r>
            <a:r>
              <a:rPr lang="en-US" altLang="zh-CN" sz="1800" b="1" dirty="0">
                <a:solidFill>
                  <a:srgbClr val="000000"/>
                </a:solidFill>
                <a:latin typeface="Times New Roman" pitchFamily="18" charset="0"/>
                <a:cs typeface="Times New Roman" pitchFamily="18" charset="0"/>
              </a:rPr>
              <a:t>REQUIREMENT</a:t>
            </a:r>
            <a:r>
              <a:rPr lang="en-US" altLang="zh-CN" sz="1800" dirty="0">
                <a:latin typeface="Times New Roman" pitchFamily="18" charset="0"/>
                <a:cs typeface="Times New Roman" pitchFamily="18" charset="0"/>
              </a:rPr>
              <a:t> </a:t>
            </a:r>
            <a:r>
              <a:rPr lang="en-US" altLang="zh-CN" sz="1800" b="1" dirty="0">
                <a:solidFill>
                  <a:srgbClr val="000000"/>
                </a:solidFill>
                <a:latin typeface="Times New Roman" pitchFamily="18" charset="0"/>
                <a:cs typeface="Times New Roman" pitchFamily="18" charset="0"/>
              </a:rPr>
              <a:t>SPECIFICATION</a:t>
            </a:r>
          </a:p>
          <a:p>
            <a:pPr>
              <a:lnSpc>
                <a:spcPts val="2000"/>
              </a:lnSpc>
              <a:tabLst>
                <a:tab pos="469900" algn="l"/>
                <a:tab pos="647700" algn="l"/>
                <a:tab pos="2070100" algn="l"/>
                <a:tab pos="2362200" algn="l"/>
                <a:tab pos="2717800" algn="l"/>
              </a:tabLst>
            </a:pPr>
            <a:r>
              <a:rPr lang="en-US" altLang="zh-CN" dirty="0"/>
              <a:t>					</a:t>
            </a:r>
            <a:r>
              <a:rPr lang="en-US" altLang="zh-CN" sz="1800" b="1" dirty="0">
                <a:solidFill>
                  <a:srgbClr val="000000"/>
                </a:solidFill>
                <a:latin typeface="Times New Roman" pitchFamily="18" charset="0"/>
                <a:cs typeface="Times New Roman" pitchFamily="18" charset="0"/>
              </a:rPr>
              <a:t>FOR</a:t>
            </a:r>
          </a:p>
          <a:p>
            <a:pPr lvl="2">
              <a:lnSpc>
                <a:spcPts val="2000"/>
              </a:lnSpc>
              <a:tabLst>
                <a:tab pos="469900" algn="l"/>
                <a:tab pos="647700" algn="l"/>
                <a:tab pos="2070100" algn="l"/>
                <a:tab pos="2362200" algn="l"/>
                <a:tab pos="2717800" algn="l"/>
              </a:tabLst>
            </a:pPr>
            <a:r>
              <a:rPr lang="en-US" altLang="zh-CN" b="1" dirty="0">
                <a:solidFill>
                  <a:srgbClr val="000000"/>
                </a:solidFill>
                <a:latin typeface="Times New Roman" pitchFamily="18" charset="0"/>
                <a:cs typeface="Times New Roman" pitchFamily="18" charset="0"/>
              </a:rPr>
              <a:t>	CALL MY MEDIC</a:t>
            </a:r>
          </a:p>
          <a:p>
            <a:pPr>
              <a:lnSpc>
                <a:spcPts val="2000"/>
              </a:lnSpc>
              <a:tabLst>
                <a:tab pos="469900" algn="l"/>
                <a:tab pos="647700" algn="l"/>
                <a:tab pos="2070100" algn="l"/>
                <a:tab pos="2362200" algn="l"/>
                <a:tab pos="2717800" algn="l"/>
              </a:tabLst>
            </a:pPr>
            <a:r>
              <a:rPr lang="en-US" altLang="zh-CN" dirty="0"/>
              <a:t>				</a:t>
            </a:r>
            <a:r>
              <a:rPr lang="en-US" altLang="zh-CN" sz="1800" b="1" dirty="0">
                <a:solidFill>
                  <a:srgbClr val="000000"/>
                </a:solidFill>
                <a:latin typeface="Times New Roman" pitchFamily="18" charset="0"/>
                <a:cs typeface="Times New Roman" pitchFamily="18" charset="0"/>
              </a:rPr>
              <a:t>[</a:t>
            </a:r>
            <a:r>
              <a:rPr lang="en-US" altLang="zh-CN" b="1" dirty="0">
                <a:solidFill>
                  <a:srgbClr val="000000"/>
                </a:solidFill>
                <a:latin typeface="Times New Roman" pitchFamily="18" charset="0"/>
                <a:cs typeface="Times New Roman" pitchFamily="18" charset="0"/>
              </a:rPr>
              <a:t>21</a:t>
            </a:r>
            <a:r>
              <a:rPr lang="en-US" altLang="zh-CN" sz="1800" b="1" dirty="0">
                <a:solidFill>
                  <a:srgbClr val="000000"/>
                </a:solidFill>
                <a:latin typeface="Times New Roman" pitchFamily="18" charset="0"/>
                <a:cs typeface="Times New Roman" pitchFamily="18" charset="0"/>
              </a:rPr>
              <a:t>-11-2020]</a:t>
            </a:r>
          </a:p>
          <a:p>
            <a:pPr>
              <a:lnSpc>
                <a:spcPts val="2000"/>
              </a:lnSpc>
              <a:tabLst>
                <a:tab pos="469900" algn="l"/>
                <a:tab pos="647700" algn="l"/>
                <a:tab pos="2070100" algn="l"/>
                <a:tab pos="2362200" algn="l"/>
                <a:tab pos="2717800" algn="l"/>
              </a:tabLst>
            </a:pPr>
            <a:r>
              <a:rPr lang="en-US" altLang="zh-CN" dirty="0"/>
              <a:t>			</a:t>
            </a:r>
            <a:r>
              <a:rPr lang="en-US" altLang="zh-CN" sz="1800" b="1" dirty="0">
                <a:solidFill>
                  <a:srgbClr val="000000"/>
                </a:solidFill>
                <a:latin typeface="Times New Roman" pitchFamily="18" charset="0"/>
                <a:cs typeface="Times New Roman" pitchFamily="18" charset="0"/>
              </a:rPr>
              <a:t>CDAC,</a:t>
            </a:r>
            <a:r>
              <a:rPr lang="en-US" altLang="zh-CN" sz="1800" dirty="0">
                <a:latin typeface="Times New Roman" pitchFamily="18" charset="0"/>
                <a:cs typeface="Times New Roman" pitchFamily="18" charset="0"/>
              </a:rPr>
              <a:t> </a:t>
            </a:r>
            <a:r>
              <a:rPr lang="en-US" altLang="zh-CN" sz="1800" b="1" dirty="0">
                <a:solidFill>
                  <a:srgbClr val="000000"/>
                </a:solidFill>
                <a:latin typeface="Times New Roman" pitchFamily="18" charset="0"/>
                <a:cs typeface="Times New Roman" pitchFamily="18" charset="0"/>
              </a:rPr>
              <a:t>MUMBAI</a:t>
            </a:r>
          </a:p>
          <a:p>
            <a:pPr>
              <a:lnSpc>
                <a:spcPts val="1000"/>
              </a:lnSpc>
            </a:pPr>
            <a:endParaRPr lang="en-US" altLang="zh-CN" dirty="0"/>
          </a:p>
          <a:p>
            <a:pPr>
              <a:lnSpc>
                <a:spcPts val="1000"/>
              </a:lnSpc>
            </a:pPr>
            <a:endParaRPr lang="en-US" altLang="zh-CN" dirty="0"/>
          </a:p>
          <a:p>
            <a:pPr>
              <a:lnSpc>
                <a:spcPts val="1600"/>
              </a:lnSpc>
              <a:tabLst>
                <a:tab pos="469900" algn="l"/>
                <a:tab pos="647700" algn="l"/>
                <a:tab pos="2070100" algn="l"/>
                <a:tab pos="2362200" algn="l"/>
                <a:tab pos="2717800" algn="l"/>
              </a:tabLst>
            </a:pPr>
            <a:r>
              <a:rPr lang="en-US" altLang="zh-CN" sz="1200" b="1" dirty="0">
                <a:solidFill>
                  <a:srgbClr val="00000A"/>
                </a:solidFill>
                <a:latin typeface="Times New Roman" pitchFamily="18" charset="0"/>
                <a:cs typeface="Times New Roman" pitchFamily="18" charset="0"/>
              </a:rPr>
              <a:t>Revision</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History: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04800"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Freeform 3"/>
          <p:cNvSpPr/>
          <p:nvPr/>
        </p:nvSpPr>
        <p:spPr>
          <a:xfrm>
            <a:off x="304800" y="304800"/>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323088"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323088"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70332" y="304800"/>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370332" y="323088"/>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370332" y="361188"/>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7450836"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7403592" y="304800"/>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7412736"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7403592"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304800"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323088"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61188"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7450836"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7412736"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7403592"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304800"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304800" y="9736836"/>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323088"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323088"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370332" y="9736836"/>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370332" y="9698736"/>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370332" y="9689592"/>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7450836"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7403592" y="9736836"/>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7412736"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7403592"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914400" y="927100"/>
            <a:ext cx="812800" cy="139700"/>
          </a:xfrm>
          <a:prstGeom prst="rect">
            <a:avLst/>
          </a:prstGeom>
          <a:noFill/>
        </p:spPr>
        <p:txBody>
          <a:bodyPr wrap="none" lIns="0" tIns="0" rIns="0" rtlCol="0">
            <a:spAutoFit/>
          </a:bodyPr>
          <a:lstStyle/>
          <a:p>
            <a:pPr>
              <a:lnSpc>
                <a:spcPts val="1100"/>
              </a:lnSpc>
              <a:tabLst/>
            </a:pPr>
            <a:r>
              <a:rPr lang="en-US" altLang="zh-CN" sz="996" dirty="0">
                <a:solidFill>
                  <a:srgbClr val="00000A"/>
                </a:solidFill>
                <a:latin typeface="Times New Roman" pitchFamily="18" charset="0"/>
                <a:cs typeface="Times New Roman" pitchFamily="18" charset="0"/>
              </a:rPr>
              <a:t>CDAC</a:t>
            </a:r>
            <a:r>
              <a:rPr lang="en-US" altLang="zh-CN" sz="996" dirty="0">
                <a:latin typeface="Times New Roman" pitchFamily="18" charset="0"/>
                <a:cs typeface="Times New Roman" pitchFamily="18" charset="0"/>
              </a:rPr>
              <a:t> </a:t>
            </a:r>
            <a:r>
              <a:rPr lang="en-US" altLang="zh-CN" sz="996" dirty="0">
                <a:solidFill>
                  <a:srgbClr val="00000A"/>
                </a:solidFill>
                <a:latin typeface="Times New Roman" pitchFamily="18" charset="0"/>
                <a:cs typeface="Times New Roman" pitchFamily="18" charset="0"/>
              </a:rPr>
              <a:t>Mumbai</a:t>
            </a:r>
          </a:p>
        </p:txBody>
      </p:sp>
      <p:sp>
        <p:nvSpPr>
          <p:cNvPr id="40" name="TextBox 1"/>
          <p:cNvSpPr txBox="1"/>
          <p:nvPr/>
        </p:nvSpPr>
        <p:spPr>
          <a:xfrm>
            <a:off x="876300" y="1955800"/>
            <a:ext cx="6604372" cy="7804701"/>
          </a:xfrm>
          <a:prstGeom prst="rect">
            <a:avLst/>
          </a:prstGeom>
          <a:noFill/>
        </p:spPr>
        <p:txBody>
          <a:bodyPr wrap="none" lIns="0" tIns="0" rIns="0" rtlCol="0">
            <a:spAutoFit/>
          </a:bodyPr>
          <a:lstStyle/>
          <a:p>
            <a:pPr>
              <a:lnSpc>
                <a:spcPts val="1000"/>
              </a:lnSpc>
            </a:pPr>
            <a:endParaRPr lang="en-US" altLang="zh-CN" dirty="0"/>
          </a:p>
          <a:p>
            <a:pPr>
              <a:lnSpc>
                <a:spcPts val="2200"/>
              </a:lnSpc>
              <a:tabLst>
                <a:tab pos="38100" algn="l"/>
                <a:tab pos="266700" algn="l"/>
                <a:tab pos="495300" algn="l"/>
                <a:tab pos="5918200" algn="l"/>
              </a:tabLst>
            </a:pPr>
            <a:r>
              <a:rPr lang="en-US" altLang="zh-CN" dirty="0"/>
              <a:t>	</a:t>
            </a:r>
            <a:r>
              <a:rPr lang="en-US" altLang="zh-CN" sz="1404" b="1" dirty="0">
                <a:solidFill>
                  <a:srgbClr val="00000A"/>
                </a:solidFill>
                <a:latin typeface="Times New Roman" pitchFamily="18" charset="0"/>
                <a:cs typeface="Times New Roman" pitchFamily="18" charset="0"/>
              </a:rPr>
              <a:t>5.</a:t>
            </a:r>
            <a:r>
              <a:rPr lang="en-US" altLang="zh-CN" sz="1404" dirty="0">
                <a:latin typeface="Times New Roman" pitchFamily="18" charset="0"/>
                <a:cs typeface="Times New Roman" pitchFamily="18" charset="0"/>
              </a:rPr>
              <a:t> </a:t>
            </a:r>
            <a:r>
              <a:rPr lang="en-US" altLang="zh-CN" sz="1404" b="1" dirty="0">
                <a:solidFill>
                  <a:srgbClr val="000000"/>
                </a:solidFill>
                <a:latin typeface="Times New Roman" pitchFamily="18" charset="0"/>
                <a:cs typeface="Times New Roman" pitchFamily="18" charset="0"/>
              </a:rPr>
              <a:t>Performance</a:t>
            </a:r>
            <a:r>
              <a:rPr lang="en-US" altLang="zh-CN" sz="1404" dirty="0">
                <a:latin typeface="Times New Roman" pitchFamily="18" charset="0"/>
                <a:cs typeface="Times New Roman" pitchFamily="18" charset="0"/>
              </a:rPr>
              <a:t> </a:t>
            </a:r>
            <a:r>
              <a:rPr lang="en-US" altLang="zh-CN" sz="1404" b="1" dirty="0">
                <a:solidFill>
                  <a:srgbClr val="000000"/>
                </a:solidFill>
                <a:latin typeface="Times New Roman" pitchFamily="18" charset="0"/>
                <a:cs typeface="Times New Roman" pitchFamily="18" charset="0"/>
              </a:rPr>
              <a:t>Requirements</a:t>
            </a:r>
          </a:p>
          <a:p>
            <a:pPr>
              <a:lnSpc>
                <a:spcPts val="1000"/>
              </a:lnSpc>
            </a:pPr>
            <a:endParaRPr lang="en-US" altLang="zh-CN" dirty="0"/>
          </a:p>
          <a:p>
            <a:pPr>
              <a:lnSpc>
                <a:spcPts val="1500"/>
              </a:lnSpc>
              <a:tabLst>
                <a:tab pos="38100" algn="l"/>
                <a:tab pos="266700" algn="l"/>
                <a:tab pos="495300" algn="l"/>
                <a:tab pos="5918200" algn="l"/>
              </a:tabLst>
            </a:pPr>
            <a:r>
              <a:rPr lang="en-US" altLang="zh-CN" sz="1200" b="1" dirty="0">
                <a:latin typeface="Times New Roman" panose="02020603050405020304" pitchFamily="18" charset="0"/>
                <a:cs typeface="Times New Roman" panose="02020603050405020304" pitchFamily="18" charset="0"/>
              </a:rPr>
              <a:t>			Call My Medic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manages facilities required by the casual users quickly and easily. It offers to </a:t>
            </a:r>
          </a:p>
          <a:p>
            <a:pPr>
              <a:lnSpc>
                <a:spcPts val="1500"/>
              </a:lnSpc>
              <a:tabLst>
                <a:tab pos="38100" algn="l"/>
                <a:tab pos="266700" algn="l"/>
                <a:tab pos="495300" algn="l"/>
                <a:tab pos="5918200" algn="l"/>
              </a:tabLs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 take appointments faster through online. It takes appointment details from the patients and send the </a:t>
            </a:r>
          </a:p>
          <a:p>
            <a:pPr>
              <a:lnSpc>
                <a:spcPts val="1500"/>
              </a:lnSpc>
              <a:tabLst>
                <a:tab pos="38100" algn="l"/>
                <a:tab pos="266700" algn="l"/>
                <a:tab pos="495300" algn="l"/>
                <a:tab pos="5918200" algn="l"/>
              </a:tabLst>
            </a:pPr>
            <a:r>
              <a:rPr lang="en-US" sz="1200" dirty="0">
                <a:solidFill>
                  <a:srgbClr val="000000"/>
                </a:solidFill>
                <a:latin typeface="Times New Roman" panose="02020603050405020304" pitchFamily="18" charset="0"/>
                <a:cs typeface="Times New Roman" panose="02020603050405020304" pitchFamily="18" charset="0"/>
              </a:rPr>
              <a:t>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appointment date and timings to the particular patient.</a:t>
            </a:r>
            <a:endParaRPr lang="en-US" altLang="zh-CN" sz="1200" dirty="0">
              <a:latin typeface="Times New Roman" panose="02020603050405020304" pitchFamily="18" charset="0"/>
              <a:cs typeface="Times New Roman" panose="02020603050405020304" pitchFamily="18" charset="0"/>
            </a:endParaRPr>
          </a:p>
          <a:p>
            <a:pPr>
              <a:lnSpc>
                <a:spcPts val="1000"/>
              </a:lnSpc>
            </a:pPr>
            <a:endParaRPr lang="en-US" altLang="zh-CN" dirty="0"/>
          </a:p>
          <a:p>
            <a:pPr>
              <a:lnSpc>
                <a:spcPts val="1000"/>
              </a:lnSpc>
            </a:pPr>
            <a:endParaRPr lang="en-US" altLang="zh-CN" dirty="0"/>
          </a:p>
          <a:p>
            <a:pPr>
              <a:lnSpc>
                <a:spcPts val="1900"/>
              </a:lnSpc>
              <a:tabLst>
                <a:tab pos="38100" algn="l"/>
                <a:tab pos="266700" algn="l"/>
                <a:tab pos="495300" algn="l"/>
                <a:tab pos="5918200" algn="l"/>
              </a:tabLst>
            </a:pPr>
            <a:r>
              <a:rPr lang="en-US" altLang="zh-CN" dirty="0"/>
              <a:t>	</a:t>
            </a:r>
            <a:r>
              <a:rPr lang="en-US" altLang="zh-CN" sz="1200" b="1" dirty="0">
                <a:solidFill>
                  <a:srgbClr val="000000"/>
                </a:solidFill>
                <a:latin typeface="Times New Roman" pitchFamily="18" charset="0"/>
                <a:cs typeface="Times New Roman" pitchFamily="18" charset="0"/>
              </a:rPr>
              <a:t>5.1 Safety</a:t>
            </a:r>
            <a:r>
              <a:rPr lang="en-US" altLang="zh-CN" sz="1200" dirty="0">
                <a:latin typeface="Times New Roman" pitchFamily="18" charset="0"/>
                <a:cs typeface="Times New Roman" pitchFamily="18" charset="0"/>
              </a:rPr>
              <a:t> </a:t>
            </a:r>
            <a:r>
              <a:rPr lang="en-US" altLang="zh-CN" sz="1200" b="1" dirty="0">
                <a:solidFill>
                  <a:srgbClr val="000000"/>
                </a:solidFill>
                <a:latin typeface="Times New Roman" pitchFamily="18" charset="0"/>
                <a:cs typeface="Times New Roman" pitchFamily="18" charset="0"/>
              </a:rPr>
              <a:t>Requirements</a:t>
            </a:r>
          </a:p>
          <a:p>
            <a:pPr>
              <a:lnSpc>
                <a:spcPts val="1000"/>
              </a:lnSpc>
            </a:pPr>
            <a:endParaRPr lang="en-US" altLang="zh-CN" dirty="0"/>
          </a:p>
          <a:p>
            <a:pPr marL="628650" lvl="1" indent="-171450" algn="just" fontAlgn="base">
              <a:buFont typeface="Wingdings" panose="05000000000000000000" pitchFamily="2" charset="2"/>
              <a:buChar char="Ø"/>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In case the user forgets or loses Password, the repair functionality helps by choosing </a:t>
            </a:r>
          </a:p>
          <a:p>
            <a:pPr lvl="1" fontAlgn="base"/>
            <a:r>
              <a:rPr lang="en-US" sz="1200" b="0" i="0" u="none" strike="noStrike" dirty="0">
                <a:solidFill>
                  <a:srgbClr val="000000"/>
                </a:solidFill>
                <a:effectLst/>
                <a:latin typeface="Times New Roman" panose="02020603050405020304" pitchFamily="18" charset="0"/>
                <a:cs typeface="Times New Roman" panose="02020603050405020304" pitchFamily="18" charset="0"/>
              </a:rPr>
              <a:t>“forgot password” option in the main login window.</a:t>
            </a:r>
          </a:p>
          <a:p>
            <a:pPr lvl="1" fontAlgn="base"/>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p>
            <a:pPr marL="628650" lvl="1" indent="-171450" algn="just" fontAlgn="base">
              <a:buFont typeface="Wingdings" panose="05000000000000000000" pitchFamily="2" charset="2"/>
              <a:buChar char="Ø"/>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To avoid this kind of situations, backups can be done regularly. </a:t>
            </a:r>
          </a:p>
          <a:p>
            <a:pPr marL="628650" lvl="1" indent="-171450" algn="just" fontAlgn="base">
              <a:buFont typeface="Wingdings" panose="05000000000000000000" pitchFamily="2" charset="2"/>
              <a:buChar char="Ø"/>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While typing the password, if the caps lock is on it must be notified.</a:t>
            </a:r>
          </a:p>
          <a:p>
            <a:pPr marL="628650" lvl="1" indent="-171450" algn="just" fontAlgn="base">
              <a:buFont typeface="Wingdings" panose="05000000000000000000" pitchFamily="2" charset="2"/>
              <a:buChar char="Ø"/>
            </a:pPr>
            <a:endParaRPr lang="en-US" sz="1200" dirty="0">
              <a:solidFill>
                <a:srgbClr val="000000"/>
              </a:solidFill>
              <a:latin typeface="Times New Roman" panose="02020603050405020304" pitchFamily="18" charset="0"/>
              <a:cs typeface="Times New Roman" panose="02020603050405020304" pitchFamily="18" charset="0"/>
            </a:endParaRPr>
          </a:p>
          <a:p>
            <a:pPr>
              <a:lnSpc>
                <a:spcPts val="1100"/>
              </a:lnSpc>
              <a:tabLst>
                <a:tab pos="457200" algn="l"/>
                <a:tab pos="5334000" algn="l"/>
              </a:tabLst>
            </a:pPr>
            <a:r>
              <a:rPr lang="en-US" altLang="zh-CN" sz="1200" dirty="0"/>
              <a:t>		</a:t>
            </a:r>
            <a:endParaRPr lang="en-US" altLang="zh-CN" sz="996" dirty="0">
              <a:solidFill>
                <a:srgbClr val="00000A"/>
              </a:solidFill>
              <a:latin typeface="Times New Roman" pitchFamily="18" charset="0"/>
              <a:cs typeface="Times New Roman" pitchFamily="18" charset="0"/>
            </a:endParaRPr>
          </a:p>
          <a:p>
            <a:pPr>
              <a:lnSpc>
                <a:spcPts val="1900"/>
              </a:lnSpc>
              <a:tabLst>
                <a:tab pos="457200" algn="l"/>
                <a:tab pos="5334000" algn="l"/>
              </a:tabLst>
            </a:pPr>
            <a:r>
              <a:rPr lang="en-US" altLang="zh-CN" sz="1200" b="1" dirty="0">
                <a:solidFill>
                  <a:srgbClr val="000000"/>
                </a:solidFill>
                <a:latin typeface="Times New Roman" pitchFamily="18" charset="0"/>
                <a:cs typeface="Times New Roman" pitchFamily="18" charset="0"/>
              </a:rPr>
              <a:t>5.2Security</a:t>
            </a:r>
            <a:r>
              <a:rPr lang="en-US" altLang="zh-CN" sz="1200" dirty="0">
                <a:latin typeface="Times New Roman" pitchFamily="18" charset="0"/>
                <a:cs typeface="Times New Roman" pitchFamily="18" charset="0"/>
              </a:rPr>
              <a:t> </a:t>
            </a:r>
            <a:r>
              <a:rPr lang="en-US" altLang="zh-CN" sz="1200" b="1" dirty="0">
                <a:solidFill>
                  <a:srgbClr val="000000"/>
                </a:solidFill>
                <a:latin typeface="Times New Roman" pitchFamily="18" charset="0"/>
                <a:cs typeface="Times New Roman" pitchFamily="18" charset="0"/>
              </a:rPr>
              <a:t>Requirements</a:t>
            </a:r>
          </a:p>
          <a:p>
            <a:pPr>
              <a:lnSpc>
                <a:spcPts val="1000"/>
              </a:lnSpc>
            </a:pPr>
            <a:endParaRPr lang="en-US" altLang="zh-CN" sz="1200" dirty="0"/>
          </a:p>
          <a:p>
            <a:pPr algn="just" rtl="0">
              <a:spcBef>
                <a:spcPts val="0"/>
              </a:spcBef>
            </a:pPr>
            <a:r>
              <a:rPr lang="en-US" altLang="zh-CN" sz="1200" dirty="0">
                <a:latin typeface="Times New Roman" panose="02020603050405020304" pitchFamily="18" charset="0"/>
                <a:cs typeface="Times New Roman" panose="02020603050405020304" pitchFamily="18" charset="0"/>
              </a:rPr>
              <a:t>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This system is provided with authentication without which no user can pass. So only the </a:t>
            </a:r>
          </a:p>
          <a:p>
            <a:pPr algn="just" rtl="0">
              <a:spcBef>
                <a:spcPts val="0"/>
              </a:spcBef>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legitimate users are allowed to use the application. If the legitimate user’s share the authentication </a:t>
            </a:r>
          </a:p>
          <a:p>
            <a:pPr algn="just" rtl="0">
              <a:spcBef>
                <a:spcPts val="0"/>
              </a:spcBef>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information then the system is open to outsiders.</a:t>
            </a:r>
            <a:endParaRPr lang="en-US" altLang="zh-CN" sz="1200" dirty="0">
              <a:latin typeface="Times New Roman" panose="02020603050405020304" pitchFamily="18" charset="0"/>
              <a:cs typeface="Times New Roman" panose="02020603050405020304" pitchFamily="18" charset="0"/>
            </a:endParaRPr>
          </a:p>
          <a:p>
            <a:pPr>
              <a:lnSpc>
                <a:spcPts val="1900"/>
              </a:lnSpc>
              <a:tabLst>
                <a:tab pos="457200" algn="l"/>
                <a:tab pos="5334000" algn="l"/>
              </a:tabLst>
            </a:pPr>
            <a:r>
              <a:rPr lang="en-US" altLang="zh-CN" sz="1200" dirty="0">
                <a:solidFill>
                  <a:srgbClr val="00000A"/>
                </a:solidFill>
                <a:latin typeface="Times New Roman" pitchFamily="18" charset="0"/>
                <a:cs typeface="Times New Roman" pitchFamily="18" charset="0"/>
              </a:rPr>
              <a:t>5.3</a:t>
            </a:r>
            <a:r>
              <a:rPr lang="en-US" altLang="zh-CN" sz="1200" dirty="0">
                <a:latin typeface="Times New Roman" pitchFamily="18" charset="0"/>
                <a:cs typeface="Times New Roman" pitchFamily="18" charset="0"/>
              </a:rPr>
              <a:t> </a:t>
            </a:r>
            <a:r>
              <a:rPr lang="en-US" altLang="zh-CN" sz="1200" b="1" dirty="0">
                <a:solidFill>
                  <a:srgbClr val="000000"/>
                </a:solidFill>
                <a:latin typeface="Times New Roman" pitchFamily="18" charset="0"/>
                <a:cs typeface="Times New Roman" pitchFamily="18" charset="0"/>
              </a:rPr>
              <a:t>Software</a:t>
            </a:r>
            <a:r>
              <a:rPr lang="en-US" altLang="zh-CN" sz="1200" dirty="0">
                <a:latin typeface="Times New Roman" pitchFamily="18" charset="0"/>
                <a:cs typeface="Times New Roman" pitchFamily="18" charset="0"/>
              </a:rPr>
              <a:t> </a:t>
            </a:r>
            <a:r>
              <a:rPr lang="en-US" altLang="zh-CN" sz="1200" b="1" dirty="0">
                <a:solidFill>
                  <a:srgbClr val="000000"/>
                </a:solidFill>
                <a:latin typeface="Times New Roman" pitchFamily="18" charset="0"/>
                <a:cs typeface="Times New Roman" pitchFamily="18" charset="0"/>
              </a:rPr>
              <a:t>Quality</a:t>
            </a:r>
            <a:r>
              <a:rPr lang="en-US" altLang="zh-CN" sz="1200" dirty="0">
                <a:latin typeface="Times New Roman" pitchFamily="18" charset="0"/>
                <a:cs typeface="Times New Roman" pitchFamily="18" charset="0"/>
              </a:rPr>
              <a:t> </a:t>
            </a:r>
            <a:r>
              <a:rPr lang="en-US" altLang="zh-CN" sz="1200" b="1" dirty="0">
                <a:solidFill>
                  <a:srgbClr val="000000"/>
                </a:solidFill>
                <a:latin typeface="Times New Roman" pitchFamily="18" charset="0"/>
                <a:cs typeface="Times New Roman" pitchFamily="18" charset="0"/>
              </a:rPr>
              <a:t>Attributes</a:t>
            </a:r>
          </a:p>
          <a:p>
            <a:pPr>
              <a:lnSpc>
                <a:spcPts val="1000"/>
              </a:lnSpc>
            </a:pPr>
            <a:endParaRPr lang="en-US" altLang="zh-CN" sz="1200" dirty="0"/>
          </a:p>
          <a:p>
            <a:pPr>
              <a:lnSpc>
                <a:spcPts val="1700"/>
              </a:lnSpc>
              <a:tabLst>
                <a:tab pos="457200" algn="l"/>
                <a:tab pos="5334000" algn="l"/>
              </a:tabLst>
            </a:pPr>
            <a:r>
              <a:rPr lang="en-US" altLang="zh-CN" sz="1200" b="1" dirty="0">
                <a:solidFill>
                  <a:srgbClr val="000000"/>
                </a:solidFill>
                <a:latin typeface="Times New Roman" pitchFamily="18" charset="0"/>
                <a:cs typeface="Times New Roman" pitchFamily="18" charset="0"/>
              </a:rPr>
              <a:t>5.3.1 Reliability</a:t>
            </a:r>
          </a:p>
          <a:p>
            <a:pPr marL="228600" algn="just" rtl="0">
              <a:spcBef>
                <a:spcPts val="0"/>
              </a:spcBef>
              <a:spcAft>
                <a:spcPts val="0"/>
              </a:spcAft>
            </a:pPr>
            <a:r>
              <a:rPr lang="en-US" altLang="zh-CN" sz="1200" dirty="0">
                <a:latin typeface="Times New Roman" panose="02020603050405020304" pitchFamily="18" charset="0"/>
                <a:cs typeface="Times New Roman" panose="02020603050405020304" pitchFamily="18" charset="0"/>
              </a:rPr>
              <a:t>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Good validations of user inputs will be done to avoid incorrect storage of records.</a:t>
            </a:r>
            <a:endParaRPr lang="en-US" altLang="zh-CN" sz="1200" dirty="0">
              <a:latin typeface="Times New Roman" panose="02020603050405020304" pitchFamily="18" charset="0"/>
              <a:cs typeface="Times New Roman" panose="02020603050405020304" pitchFamily="18" charset="0"/>
            </a:endParaRPr>
          </a:p>
          <a:p>
            <a:pPr>
              <a:lnSpc>
                <a:spcPts val="1700"/>
              </a:lnSpc>
              <a:tabLst>
                <a:tab pos="457200" algn="l"/>
                <a:tab pos="5334000" algn="l"/>
              </a:tabLst>
            </a:pPr>
            <a:r>
              <a:rPr lang="en-US" altLang="zh-CN" sz="1200" b="1" dirty="0">
                <a:solidFill>
                  <a:srgbClr val="000000"/>
                </a:solidFill>
                <a:latin typeface="Times New Roman" pitchFamily="18" charset="0"/>
                <a:cs typeface="Times New Roman" pitchFamily="18" charset="0"/>
              </a:rPr>
              <a:t>5.3.2</a:t>
            </a:r>
            <a:r>
              <a:rPr lang="en-US" altLang="zh-CN" sz="1200" dirty="0">
                <a:latin typeface="Times New Roman" pitchFamily="18" charset="0"/>
                <a:cs typeface="Times New Roman" pitchFamily="18" charset="0"/>
              </a:rPr>
              <a:t>  </a:t>
            </a:r>
            <a:r>
              <a:rPr lang="en-US" altLang="zh-CN" sz="1200" b="1" dirty="0">
                <a:solidFill>
                  <a:srgbClr val="000000"/>
                </a:solidFill>
                <a:latin typeface="Times New Roman" pitchFamily="18" charset="0"/>
                <a:cs typeface="Times New Roman" pitchFamily="18" charset="0"/>
              </a:rPr>
              <a:t>Maintainability</a:t>
            </a:r>
          </a:p>
          <a:p>
            <a:pPr marL="228600" rtl="0">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	During the maintenance stage, SRS document can be referred for any validations.</a:t>
            </a:r>
          </a:p>
          <a:p>
            <a:pPr>
              <a:lnSpc>
                <a:spcPts val="1700"/>
              </a:lnSpc>
              <a:tabLst>
                <a:tab pos="457200" algn="l"/>
                <a:tab pos="5334000" algn="l"/>
              </a:tabLst>
            </a:pPr>
            <a:r>
              <a:rPr lang="en-US" altLang="zh-CN" sz="1200" b="1" dirty="0">
                <a:solidFill>
                  <a:srgbClr val="000000"/>
                </a:solidFill>
                <a:latin typeface="Times New Roman" pitchFamily="18" charset="0"/>
                <a:cs typeface="Times New Roman" pitchFamily="18" charset="0"/>
              </a:rPr>
              <a:t>5.3.3  Portability</a:t>
            </a:r>
          </a:p>
          <a:p>
            <a:pPr marL="228600" rtl="0">
              <a:spcBef>
                <a:spcPts val="0"/>
              </a:spcBef>
              <a:spcAft>
                <a:spcPts val="0"/>
              </a:spcAft>
            </a:pPr>
            <a:r>
              <a:rPr lang="en-US" sz="1200" b="0" i="0" strike="noStrike" dirty="0">
                <a:solidFill>
                  <a:srgbClr val="000000"/>
                </a:solidFill>
                <a:effectLst/>
                <a:latin typeface="Times New Roman" panose="02020603050405020304" pitchFamily="18" charset="0"/>
                <a:cs typeface="Times New Roman" panose="02020603050405020304" pitchFamily="18" charset="0"/>
              </a:rPr>
              <a:t>	This system can be installed in any personal computers supporting windows </a:t>
            </a:r>
          </a:p>
          <a:p>
            <a:pPr marL="228600" rtl="0">
              <a:spcBef>
                <a:spcPts val="0"/>
              </a:spcBef>
              <a:spcAft>
                <a:spcPts val="0"/>
              </a:spcAft>
            </a:pPr>
            <a:r>
              <a:rPr lang="en-US" sz="1200" b="0" i="0" strike="noStrike" dirty="0">
                <a:solidFill>
                  <a:srgbClr val="000000"/>
                </a:solidFill>
                <a:effectLst/>
                <a:latin typeface="Times New Roman" panose="02020603050405020304" pitchFamily="18" charset="0"/>
                <a:cs typeface="Times New Roman" panose="02020603050405020304" pitchFamily="18" charset="0"/>
              </a:rPr>
              <a:t>operating system platform.</a:t>
            </a:r>
            <a:endParaRPr lang="en-US" altLang="zh-CN" sz="1200" b="1" dirty="0">
              <a:solidFill>
                <a:srgbClr val="000000"/>
              </a:solidFill>
              <a:latin typeface="Times New Roman" pitchFamily="18" charset="0"/>
              <a:cs typeface="Times New Roman" pitchFamily="18" charset="0"/>
            </a:endParaRPr>
          </a:p>
          <a:p>
            <a:pPr>
              <a:lnSpc>
                <a:spcPts val="1700"/>
              </a:lnSpc>
              <a:tabLst>
                <a:tab pos="457200" algn="l"/>
                <a:tab pos="5334000" algn="l"/>
              </a:tabLst>
            </a:pPr>
            <a:r>
              <a:rPr lang="en-US" altLang="zh-CN" sz="1200" b="1" dirty="0">
                <a:solidFill>
                  <a:srgbClr val="000000"/>
                </a:solidFill>
                <a:latin typeface="Times New Roman" pitchFamily="18" charset="0"/>
                <a:cs typeface="Times New Roman" pitchFamily="18" charset="0"/>
              </a:rPr>
              <a:t>5.3.4  Flexibility</a:t>
            </a:r>
          </a:p>
          <a:p>
            <a:pPr>
              <a:lnSpc>
                <a:spcPts val="1700"/>
              </a:lnSpc>
              <a:tabLst>
                <a:tab pos="457200" algn="l"/>
                <a:tab pos="5334000" algn="l"/>
              </a:tabLst>
            </a:pPr>
            <a:r>
              <a:rPr lang="en-US" sz="1200" b="0" i="0" strike="noStrike" dirty="0">
                <a:solidFill>
                  <a:srgbClr val="000000"/>
                </a:solidFill>
                <a:effectLst/>
                <a:latin typeface="Times New Roman" panose="02020603050405020304" pitchFamily="18" charset="0"/>
                <a:cs typeface="Times New Roman" panose="02020603050405020304" pitchFamily="18" charset="0"/>
              </a:rPr>
              <a:t>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The system keeps on updating the data according to the transactions that takes place.</a:t>
            </a:r>
          </a:p>
          <a:p>
            <a:pPr>
              <a:lnSpc>
                <a:spcPts val="1700"/>
              </a:lnSpc>
              <a:tabLst>
                <a:tab pos="457200" algn="l"/>
                <a:tab pos="5334000" algn="l"/>
              </a:tabLst>
            </a:pPr>
            <a:r>
              <a:rPr lang="en-US" altLang="zh-CN" sz="1200" b="1" dirty="0">
                <a:solidFill>
                  <a:srgbClr val="000000"/>
                </a:solidFill>
                <a:latin typeface="Times New Roman" pitchFamily="18" charset="0"/>
                <a:cs typeface="Times New Roman" pitchFamily="18" charset="0"/>
              </a:rPr>
              <a:t>5.3.4  Timeless</a:t>
            </a:r>
            <a:endParaRPr lang="en-US" sz="1200" dirty="0">
              <a:solidFill>
                <a:srgbClr val="000000"/>
              </a:solidFill>
              <a:latin typeface="Times New Roman" panose="02020603050405020304" pitchFamily="18" charset="0"/>
              <a:cs typeface="Times New Roman" panose="02020603050405020304" pitchFamily="18" charset="0"/>
            </a:endParaRPr>
          </a:p>
          <a:p>
            <a:pPr marL="228600" rtl="0">
              <a:spcBef>
                <a:spcPts val="0"/>
              </a:spcBef>
              <a:spcAft>
                <a:spcPts val="0"/>
              </a:spcAft>
            </a:pPr>
            <a:r>
              <a:rPr lang="en-US" sz="1800" b="0" i="0" u="none" strike="noStrike" dirty="0">
                <a:solidFill>
                  <a:srgbClr val="000000"/>
                </a:solidFill>
                <a:effectLst/>
                <a:latin typeface="Calibri" panose="020F0502020204030204" pitchFamily="34" charset="0"/>
              </a:rPr>
              <a:t>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The system carries out all the operations with consumption of very less time.</a:t>
            </a:r>
          </a:p>
          <a:p>
            <a:pPr rtl="0">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Security: Security of the system is maintained by giving access to only authenticated user id and password.</a:t>
            </a:r>
            <a:endParaRPr lang="en-US" sz="1200" b="0" dirty="0">
              <a:effectLst/>
              <a:latin typeface="Times New Roman" panose="02020603050405020304" pitchFamily="18" charset="0"/>
              <a:cs typeface="Times New Roman" panose="02020603050405020304" pitchFamily="18" charset="0"/>
            </a:endParaRPr>
          </a:p>
          <a:p>
            <a:br>
              <a:rPr lang="en-US" sz="1200" dirty="0"/>
            </a:b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p>
            <a:pPr>
              <a:lnSpc>
                <a:spcPts val="1000"/>
              </a:lnSpc>
            </a:pPr>
            <a:endParaRPr lang="en-US" altLang="zh-CN" dirty="0"/>
          </a:p>
          <a:p>
            <a:pPr>
              <a:lnSpc>
                <a:spcPts val="1500"/>
              </a:lnSpc>
              <a:tabLst>
                <a:tab pos="38100" algn="l"/>
                <a:tab pos="266700" algn="l"/>
                <a:tab pos="495300" algn="l"/>
                <a:tab pos="5918200" algn="l"/>
              </a:tabLst>
            </a:pPr>
            <a:r>
              <a:rPr lang="en-US" altLang="zh-CN" dirty="0"/>
              <a:t>				</a:t>
            </a:r>
            <a:r>
              <a:rPr lang="en-US" altLang="zh-CN" sz="996" b="1" i="1" dirty="0">
                <a:solidFill>
                  <a:srgbClr val="00000A"/>
                </a:solidFill>
                <a:latin typeface="Times New Roman" pitchFamily="18" charset="0"/>
                <a:cs typeface="Times New Roman" pitchFamily="18" charset="0"/>
              </a:rPr>
              <a:t>8</a:t>
            </a:r>
          </a:p>
        </p:txBody>
      </p:sp>
      <p:sp>
        <p:nvSpPr>
          <p:cNvPr id="41" name="TextBox 1">
            <a:extLst>
              <a:ext uri="{FF2B5EF4-FFF2-40B4-BE49-F238E27FC236}">
                <a16:creationId xmlns:a16="http://schemas.microsoft.com/office/drawing/2014/main" id="{65A3E27F-A4B8-43DB-B11A-41CDB7FBBE9C}"/>
              </a:ext>
            </a:extLst>
          </p:cNvPr>
          <p:cNvSpPr txBox="1"/>
          <p:nvPr/>
        </p:nvSpPr>
        <p:spPr>
          <a:xfrm>
            <a:off x="5676900" y="927100"/>
            <a:ext cx="1179810" cy="363561"/>
          </a:xfrm>
          <a:prstGeom prst="rect">
            <a:avLst/>
          </a:prstGeom>
          <a:noFill/>
        </p:spPr>
        <p:txBody>
          <a:bodyPr wrap="none" lIns="0" tIns="0" rIns="0" rtlCol="0">
            <a:spAutoFit/>
          </a:bodyPr>
          <a:lstStyle/>
          <a:p>
            <a:pPr>
              <a:lnSpc>
                <a:spcPts val="1100"/>
              </a:lnSpc>
              <a:tabLst>
                <a:tab pos="571500" algn="l"/>
              </a:tabLst>
            </a:pPr>
            <a:r>
              <a:rPr lang="en-US" altLang="zh-CN" sz="996" dirty="0">
                <a:solidFill>
                  <a:srgbClr val="00000A"/>
                </a:solidFill>
                <a:latin typeface="Times New Roman" pitchFamily="18" charset="0"/>
                <a:cs typeface="Times New Roman" pitchFamily="18" charset="0"/>
              </a:rPr>
              <a:t>      CallMyMedic</a:t>
            </a:r>
          </a:p>
          <a:p>
            <a:pPr>
              <a:lnSpc>
                <a:spcPts val="1200"/>
              </a:lnSpc>
              <a:tabLst>
                <a:tab pos="571500" algn="l"/>
              </a:tabLst>
            </a:pPr>
            <a:r>
              <a:rPr lang="en-US" altLang="zh-CN" dirty="0"/>
              <a:t>	</a:t>
            </a:r>
            <a:r>
              <a:rPr lang="en-US" altLang="zh-CN" sz="996" dirty="0">
                <a:solidFill>
                  <a:srgbClr val="00000A"/>
                </a:solidFill>
                <a:latin typeface="Times New Roman" pitchFamily="18" charset="0"/>
                <a:cs typeface="Times New Roman" pitchFamily="18" charset="0"/>
              </a:rPr>
              <a:t>Assessment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04800"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Freeform 3"/>
          <p:cNvSpPr/>
          <p:nvPr/>
        </p:nvSpPr>
        <p:spPr>
          <a:xfrm>
            <a:off x="304800" y="304800"/>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323088"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323088"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70332" y="304800"/>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370332" y="323088"/>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370332" y="361188"/>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7450836"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7403592" y="304800"/>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7412736"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7403592"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304800"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323088"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61188"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7450836"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7412736"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7403592"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304800"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304800" y="9736836"/>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323088"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323088"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370332" y="9736836"/>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370332" y="9698736"/>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370332" y="9689592"/>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7450836"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7403592" y="9736836"/>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7412736"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7403592"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1"/>
          <p:cNvSpPr txBox="1"/>
          <p:nvPr/>
        </p:nvSpPr>
        <p:spPr>
          <a:xfrm>
            <a:off x="6723888" y="9272905"/>
            <a:ext cx="134112" cy="187231"/>
          </a:xfrm>
          <a:prstGeom prst="rect">
            <a:avLst/>
          </a:prstGeom>
          <a:noFill/>
        </p:spPr>
        <p:txBody>
          <a:bodyPr wrap="square" lIns="0" tIns="0" rIns="0" rtlCol="0">
            <a:spAutoFit/>
          </a:bodyPr>
          <a:lstStyle/>
          <a:p>
            <a:pPr>
              <a:lnSpc>
                <a:spcPts val="1100"/>
              </a:lnSpc>
              <a:tabLst/>
            </a:pPr>
            <a:r>
              <a:rPr lang="en-US" altLang="zh-CN" sz="996" b="1" i="1" dirty="0">
                <a:solidFill>
                  <a:srgbClr val="00000A"/>
                </a:solidFill>
                <a:latin typeface="Times New Roman" pitchFamily="18" charset="0"/>
                <a:cs typeface="Times New Roman" pitchFamily="18" charset="0"/>
              </a:rPr>
              <a:t>9</a:t>
            </a:r>
          </a:p>
        </p:txBody>
      </p:sp>
      <p:sp>
        <p:nvSpPr>
          <p:cNvPr id="40" name="TextBox 1"/>
          <p:cNvSpPr txBox="1"/>
          <p:nvPr/>
        </p:nvSpPr>
        <p:spPr>
          <a:xfrm>
            <a:off x="914400" y="965200"/>
            <a:ext cx="2133600" cy="1333500"/>
          </a:xfrm>
          <a:prstGeom prst="rect">
            <a:avLst/>
          </a:prstGeom>
          <a:noFill/>
        </p:spPr>
        <p:txBody>
          <a:bodyPr wrap="none" lIns="0" tIns="0" rIns="0" rtlCol="0">
            <a:spAutoFit/>
          </a:bodyPr>
          <a:lstStyle/>
          <a:p>
            <a:pPr>
              <a:lnSpc>
                <a:spcPts val="1100"/>
              </a:lnSpc>
              <a:tabLst>
                <a:tab pos="228600" algn="l"/>
              </a:tabLst>
            </a:pPr>
            <a:r>
              <a:rPr lang="en-US" altLang="zh-CN" sz="996" dirty="0">
                <a:solidFill>
                  <a:srgbClr val="00000A"/>
                </a:solidFill>
                <a:latin typeface="Times New Roman" pitchFamily="18" charset="0"/>
                <a:cs typeface="Times New Roman" pitchFamily="18" charset="0"/>
              </a:rPr>
              <a:t>CDAC</a:t>
            </a:r>
            <a:r>
              <a:rPr lang="en-US" altLang="zh-CN" sz="996" dirty="0">
                <a:latin typeface="Times New Roman" pitchFamily="18" charset="0"/>
                <a:cs typeface="Times New Roman" pitchFamily="18" charset="0"/>
              </a:rPr>
              <a:t> </a:t>
            </a:r>
            <a:r>
              <a:rPr lang="en-US" altLang="zh-CN" sz="996" dirty="0">
                <a:solidFill>
                  <a:srgbClr val="00000A"/>
                </a:solidFill>
                <a:latin typeface="Times New Roman" pitchFamily="18" charset="0"/>
                <a:cs typeface="Times New Roman" pitchFamily="18" charset="0"/>
              </a:rPr>
              <a:t>Mumbai</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600"/>
              </a:lnSpc>
              <a:tabLst>
                <a:tab pos="228600" algn="l"/>
              </a:tabLst>
            </a:pPr>
            <a:r>
              <a:rPr lang="en-US" altLang="zh-CN" sz="1404" b="1" dirty="0">
                <a:solidFill>
                  <a:srgbClr val="00000A"/>
                </a:solidFill>
                <a:latin typeface="Times New Roman" pitchFamily="18" charset="0"/>
                <a:cs typeface="Times New Roman" pitchFamily="18" charset="0"/>
              </a:rPr>
              <a:t>6.Other</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Requirements</a:t>
            </a:r>
          </a:p>
          <a:p>
            <a:pPr>
              <a:lnSpc>
                <a:spcPts val="1000"/>
              </a:lnSpc>
            </a:pPr>
            <a:endParaRPr lang="en-US" altLang="zh-CN" dirty="0"/>
          </a:p>
          <a:p>
            <a:pPr>
              <a:lnSpc>
                <a:spcPts val="1800"/>
              </a:lnSpc>
              <a:tabLst>
                <a:tab pos="228600" algn="l"/>
              </a:tabLst>
            </a:pPr>
            <a:r>
              <a:rPr lang="en-US" altLang="zh-CN" dirty="0"/>
              <a:t>	</a:t>
            </a:r>
            <a:r>
              <a:rPr lang="en-US" altLang="zh-CN" sz="1404" dirty="0">
                <a:solidFill>
                  <a:srgbClr val="00000A"/>
                </a:solidFill>
                <a:latin typeface="Wingdings" pitchFamily="18" charset="0"/>
                <a:cs typeface="Wingdings" pitchFamily="18" charset="0"/>
              </a:rPr>
              <a:t></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Appendix</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A:</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Glossary</a:t>
            </a:r>
          </a:p>
        </p:txBody>
      </p:sp>
      <p:sp>
        <p:nvSpPr>
          <p:cNvPr id="41" name="TextBox 1"/>
          <p:cNvSpPr txBox="1"/>
          <p:nvPr/>
        </p:nvSpPr>
        <p:spPr>
          <a:xfrm>
            <a:off x="1143000" y="2489200"/>
            <a:ext cx="92974" cy="1354217"/>
          </a:xfrm>
          <a:prstGeom prst="rect">
            <a:avLst/>
          </a:prstGeom>
          <a:noFill/>
        </p:spPr>
        <p:txBody>
          <a:bodyPr wrap="none" lIns="0" tIns="0" rIns="0" rtlCol="0">
            <a:spAutoFit/>
          </a:bodyPr>
          <a:lstStyle/>
          <a:p>
            <a:pPr>
              <a:lnSpc>
                <a:spcPts val="1200"/>
              </a:lnSpc>
              <a:tabLst/>
            </a:pPr>
            <a:r>
              <a:rPr lang="en-US" altLang="zh-CN" sz="1200" dirty="0">
                <a:solidFill>
                  <a:srgbClr val="00000A"/>
                </a:solidFill>
                <a:latin typeface="Courier New" pitchFamily="18" charset="0"/>
                <a:cs typeface="Courier New" pitchFamily="18" charset="0"/>
              </a:rPr>
              <a:t>o</a:t>
            </a:r>
          </a:p>
          <a:p>
            <a:pPr>
              <a:lnSpc>
                <a:spcPts val="1500"/>
              </a:lnSpc>
              <a:tabLst/>
            </a:pPr>
            <a:r>
              <a:rPr lang="en-US" altLang="zh-CN" sz="1200" dirty="0">
                <a:solidFill>
                  <a:srgbClr val="00000A"/>
                </a:solidFill>
                <a:latin typeface="Courier New" pitchFamily="18" charset="0"/>
                <a:cs typeface="Courier New" pitchFamily="18" charset="0"/>
              </a:rPr>
              <a:t>o</a:t>
            </a:r>
          </a:p>
          <a:p>
            <a:pPr>
              <a:lnSpc>
                <a:spcPts val="1500"/>
              </a:lnSpc>
              <a:tabLst/>
            </a:pPr>
            <a:r>
              <a:rPr lang="en-US" altLang="zh-CN" sz="1200" dirty="0">
                <a:solidFill>
                  <a:srgbClr val="00000A"/>
                </a:solidFill>
                <a:latin typeface="Courier New" pitchFamily="18" charset="0"/>
                <a:cs typeface="Courier New" pitchFamily="18" charset="0"/>
              </a:rPr>
              <a:t>o</a:t>
            </a:r>
          </a:p>
          <a:p>
            <a:pPr>
              <a:lnSpc>
                <a:spcPts val="1500"/>
              </a:lnSpc>
              <a:tabLst/>
            </a:pPr>
            <a:r>
              <a:rPr lang="en-US" altLang="zh-CN" sz="1200" dirty="0">
                <a:solidFill>
                  <a:srgbClr val="00000A"/>
                </a:solidFill>
                <a:latin typeface="Courier New" pitchFamily="18" charset="0"/>
                <a:cs typeface="Courier New" pitchFamily="18" charset="0"/>
              </a:rPr>
              <a:t>o</a:t>
            </a:r>
          </a:p>
          <a:p>
            <a:pPr>
              <a:lnSpc>
                <a:spcPts val="1500"/>
              </a:lnSpc>
              <a:tabLst/>
            </a:pPr>
            <a:r>
              <a:rPr lang="en-US" altLang="zh-CN" sz="1200" dirty="0">
                <a:solidFill>
                  <a:srgbClr val="00000A"/>
                </a:solidFill>
                <a:latin typeface="Courier New" pitchFamily="18" charset="0"/>
                <a:cs typeface="Courier New" pitchFamily="18" charset="0"/>
              </a:rPr>
              <a:t>o</a:t>
            </a:r>
          </a:p>
          <a:p>
            <a:pPr>
              <a:lnSpc>
                <a:spcPts val="1500"/>
              </a:lnSpc>
              <a:tabLst/>
            </a:pPr>
            <a:r>
              <a:rPr lang="en-US" altLang="zh-CN" sz="1200" dirty="0">
                <a:solidFill>
                  <a:srgbClr val="00000A"/>
                </a:solidFill>
                <a:latin typeface="Courier New" pitchFamily="18" charset="0"/>
                <a:cs typeface="Courier New" pitchFamily="18" charset="0"/>
              </a:rPr>
              <a:t>O</a:t>
            </a:r>
          </a:p>
          <a:p>
            <a:pPr>
              <a:lnSpc>
                <a:spcPts val="1500"/>
              </a:lnSpc>
              <a:tabLst/>
            </a:pPr>
            <a:endParaRPr lang="en-US" altLang="zh-CN" sz="1200" dirty="0">
              <a:solidFill>
                <a:srgbClr val="00000A"/>
              </a:solidFill>
              <a:latin typeface="Courier New" pitchFamily="18" charset="0"/>
              <a:cs typeface="Courier New" pitchFamily="18" charset="0"/>
            </a:endParaRPr>
          </a:p>
        </p:txBody>
      </p:sp>
      <p:sp>
        <p:nvSpPr>
          <p:cNvPr id="42" name="TextBox 1"/>
          <p:cNvSpPr txBox="1"/>
          <p:nvPr/>
        </p:nvSpPr>
        <p:spPr>
          <a:xfrm>
            <a:off x="1371600" y="2489200"/>
            <a:ext cx="2617704" cy="1162626"/>
          </a:xfrm>
          <a:prstGeom prst="rect">
            <a:avLst/>
          </a:prstGeom>
          <a:noFill/>
        </p:spPr>
        <p:txBody>
          <a:bodyPr wrap="none" lIns="0" tIns="0" rIns="0" rtlCol="0">
            <a:spAutoFit/>
          </a:bodyPr>
          <a:lstStyle/>
          <a:p>
            <a:pPr>
              <a:lnSpc>
                <a:spcPts val="1300"/>
              </a:lnSpc>
              <a:tabLst/>
            </a:pPr>
            <a:r>
              <a:rPr lang="en-US" altLang="zh-CN" sz="1200" b="1" dirty="0">
                <a:solidFill>
                  <a:srgbClr val="00000A"/>
                </a:solidFill>
                <a:latin typeface="Times New Roman" pitchFamily="18" charset="0"/>
                <a:cs typeface="Times New Roman" pitchFamily="18" charset="0"/>
              </a:rPr>
              <a:t>SRS: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Software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Requirement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Specification</a:t>
            </a:r>
          </a:p>
          <a:p>
            <a:pPr>
              <a:lnSpc>
                <a:spcPts val="1500"/>
              </a:lnSpc>
              <a:tabLst/>
            </a:pPr>
            <a:r>
              <a:rPr lang="en-US" altLang="zh-CN" sz="1200" b="1" dirty="0">
                <a:solidFill>
                  <a:srgbClr val="00000A"/>
                </a:solidFill>
                <a:latin typeface="Times New Roman" pitchFamily="18" charset="0"/>
                <a:cs typeface="Times New Roman" pitchFamily="18" charset="0"/>
              </a:rPr>
              <a:t>GUI:</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Graphical</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User</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Interface</a:t>
            </a:r>
          </a:p>
          <a:p>
            <a:pPr>
              <a:lnSpc>
                <a:spcPts val="1500"/>
              </a:lnSpc>
              <a:tabLst/>
            </a:pPr>
            <a:r>
              <a:rPr lang="en-US" altLang="zh-CN" sz="1200" b="1" dirty="0">
                <a:solidFill>
                  <a:srgbClr val="00000A"/>
                </a:solidFill>
                <a:latin typeface="Times New Roman" pitchFamily="18" charset="0"/>
                <a:cs typeface="Times New Roman" pitchFamily="18" charset="0"/>
              </a:rPr>
              <a:t>P4:</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Pentium</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4</a:t>
            </a:r>
          </a:p>
          <a:p>
            <a:pPr>
              <a:lnSpc>
                <a:spcPts val="1500"/>
              </a:lnSpc>
              <a:tabLst/>
            </a:pPr>
            <a:r>
              <a:rPr lang="en-US" altLang="zh-CN" sz="1200" b="1" dirty="0">
                <a:solidFill>
                  <a:srgbClr val="00000A"/>
                </a:solidFill>
                <a:latin typeface="Times New Roman" pitchFamily="18" charset="0"/>
                <a:cs typeface="Times New Roman" pitchFamily="18" charset="0"/>
              </a:rPr>
              <a:t>SQL:</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Structured</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Query</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Language</a:t>
            </a:r>
          </a:p>
          <a:p>
            <a:pPr>
              <a:lnSpc>
                <a:spcPts val="1500"/>
              </a:lnSpc>
              <a:tabLst/>
            </a:pPr>
            <a:r>
              <a:rPr lang="en-US" altLang="zh-CN" sz="1200" b="1" dirty="0">
                <a:solidFill>
                  <a:srgbClr val="00000A"/>
                </a:solidFill>
                <a:latin typeface="Times New Roman" pitchFamily="18" charset="0"/>
                <a:cs typeface="Times New Roman" pitchFamily="18" charset="0"/>
              </a:rPr>
              <a:t>HTML:</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Hyper</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Text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Markup</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Language</a:t>
            </a:r>
          </a:p>
          <a:p>
            <a:pPr>
              <a:lnSpc>
                <a:spcPts val="1500"/>
              </a:lnSpc>
              <a:tabLst/>
            </a:pPr>
            <a:r>
              <a:rPr lang="en-US" altLang="zh-CN" sz="1200" b="1" dirty="0">
                <a:solidFill>
                  <a:srgbClr val="00000A"/>
                </a:solidFill>
                <a:latin typeface="Times New Roman" pitchFamily="18" charset="0"/>
                <a:cs typeface="Times New Roman" pitchFamily="18" charset="0"/>
              </a:rPr>
              <a:t>CSS: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Cascading</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Style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Sheet</a:t>
            </a:r>
          </a:p>
        </p:txBody>
      </p:sp>
      <p:sp>
        <p:nvSpPr>
          <p:cNvPr id="43" name="TextBox 1">
            <a:extLst>
              <a:ext uri="{FF2B5EF4-FFF2-40B4-BE49-F238E27FC236}">
                <a16:creationId xmlns:a16="http://schemas.microsoft.com/office/drawing/2014/main" id="{FC81BE5F-7B7A-4ADE-A9F4-80F584FBE03A}"/>
              </a:ext>
            </a:extLst>
          </p:cNvPr>
          <p:cNvSpPr txBox="1"/>
          <p:nvPr/>
        </p:nvSpPr>
        <p:spPr>
          <a:xfrm>
            <a:off x="5676900" y="927100"/>
            <a:ext cx="1200650" cy="363561"/>
          </a:xfrm>
          <a:prstGeom prst="rect">
            <a:avLst/>
          </a:prstGeom>
          <a:noFill/>
        </p:spPr>
        <p:txBody>
          <a:bodyPr wrap="none" lIns="0" tIns="0" rIns="0" rtlCol="0">
            <a:spAutoFit/>
          </a:bodyPr>
          <a:lstStyle/>
          <a:p>
            <a:pPr>
              <a:lnSpc>
                <a:spcPts val="1100"/>
              </a:lnSpc>
              <a:tabLst>
                <a:tab pos="571500" algn="l"/>
              </a:tabLst>
            </a:pPr>
            <a:r>
              <a:rPr lang="en-US" altLang="zh-CN" sz="996" b="1" dirty="0">
                <a:solidFill>
                  <a:srgbClr val="00000A"/>
                </a:solidFill>
                <a:latin typeface="Times New Roman" pitchFamily="18" charset="0"/>
                <a:cs typeface="Times New Roman" pitchFamily="18" charset="0"/>
              </a:rPr>
              <a:t>      CallMyMedic</a:t>
            </a:r>
          </a:p>
          <a:p>
            <a:pPr>
              <a:lnSpc>
                <a:spcPts val="1200"/>
              </a:lnSpc>
              <a:tabLst>
                <a:tab pos="571500" algn="l"/>
              </a:tabLst>
            </a:pPr>
            <a:r>
              <a:rPr lang="en-US" altLang="zh-CN" b="1" dirty="0"/>
              <a:t>	</a:t>
            </a:r>
            <a:r>
              <a:rPr lang="en-US" altLang="zh-CN" sz="996" b="1" dirty="0">
                <a:solidFill>
                  <a:srgbClr val="00000A"/>
                </a:solidFill>
                <a:latin typeface="Times New Roman" pitchFamily="18" charset="0"/>
                <a:cs typeface="Times New Roman" pitchFamily="18" charset="0"/>
              </a:rPr>
              <a:t>Assessment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04800"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Freeform 3"/>
          <p:cNvSpPr/>
          <p:nvPr/>
        </p:nvSpPr>
        <p:spPr>
          <a:xfrm>
            <a:off x="304800" y="304800"/>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323088"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323088"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70332" y="304800"/>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370332" y="323088"/>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370332" y="361188"/>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7450836"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7403592" y="304800"/>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7412736"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7403592"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304800"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323088"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61188"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7450836"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7412736"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7403592"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304800"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304800" y="9736836"/>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323088"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323088"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370332" y="9736836"/>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370332" y="9698736"/>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370332" y="9689592"/>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7450836"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7403592" y="9736836"/>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7412736"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7403592"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914400" y="927100"/>
            <a:ext cx="812800" cy="139700"/>
          </a:xfrm>
          <a:prstGeom prst="rect">
            <a:avLst/>
          </a:prstGeom>
          <a:noFill/>
        </p:spPr>
        <p:txBody>
          <a:bodyPr wrap="none" lIns="0" tIns="0" rIns="0" rtlCol="0">
            <a:spAutoFit/>
          </a:bodyPr>
          <a:lstStyle/>
          <a:p>
            <a:pPr>
              <a:lnSpc>
                <a:spcPts val="1100"/>
              </a:lnSpc>
              <a:tabLst/>
            </a:pPr>
            <a:r>
              <a:rPr lang="en-US" altLang="zh-CN" sz="996" dirty="0">
                <a:solidFill>
                  <a:srgbClr val="00000A"/>
                </a:solidFill>
                <a:latin typeface="Times New Roman" pitchFamily="18" charset="0"/>
                <a:cs typeface="Times New Roman" pitchFamily="18" charset="0"/>
              </a:rPr>
              <a:t>CDAC</a:t>
            </a:r>
            <a:r>
              <a:rPr lang="en-US" altLang="zh-CN" sz="996" dirty="0">
                <a:latin typeface="Times New Roman" pitchFamily="18" charset="0"/>
                <a:cs typeface="Times New Roman" pitchFamily="18" charset="0"/>
              </a:rPr>
              <a:t> </a:t>
            </a:r>
            <a:r>
              <a:rPr lang="en-US" altLang="zh-CN" sz="996" dirty="0">
                <a:solidFill>
                  <a:srgbClr val="00000A"/>
                </a:solidFill>
                <a:latin typeface="Times New Roman" pitchFamily="18" charset="0"/>
                <a:cs typeface="Times New Roman" pitchFamily="18" charset="0"/>
              </a:rPr>
              <a:t>Mumbai</a:t>
            </a:r>
          </a:p>
        </p:txBody>
      </p:sp>
      <p:sp>
        <p:nvSpPr>
          <p:cNvPr id="40" name="TextBox 1"/>
          <p:cNvSpPr txBox="1"/>
          <p:nvPr/>
        </p:nvSpPr>
        <p:spPr>
          <a:xfrm>
            <a:off x="6794500" y="9352344"/>
            <a:ext cx="138736" cy="187231"/>
          </a:xfrm>
          <a:prstGeom prst="rect">
            <a:avLst/>
          </a:prstGeom>
          <a:noFill/>
        </p:spPr>
        <p:txBody>
          <a:bodyPr wrap="square" lIns="0" tIns="0" rIns="0" rtlCol="0">
            <a:spAutoFit/>
          </a:bodyPr>
          <a:lstStyle/>
          <a:p>
            <a:pPr>
              <a:lnSpc>
                <a:spcPts val="1100"/>
              </a:lnSpc>
              <a:tabLst/>
            </a:pPr>
            <a:r>
              <a:rPr lang="en-US" altLang="zh-CN" sz="996" b="1" i="1" dirty="0">
                <a:solidFill>
                  <a:srgbClr val="00000A"/>
                </a:solidFill>
                <a:latin typeface="Times New Roman" pitchFamily="18" charset="0"/>
                <a:cs typeface="Times New Roman" pitchFamily="18" charset="0"/>
              </a:rPr>
              <a:t>10</a:t>
            </a:r>
          </a:p>
        </p:txBody>
      </p:sp>
      <p:sp>
        <p:nvSpPr>
          <p:cNvPr id="41" name="TextBox 1"/>
          <p:cNvSpPr txBox="1"/>
          <p:nvPr/>
        </p:nvSpPr>
        <p:spPr>
          <a:xfrm>
            <a:off x="914400" y="2133600"/>
            <a:ext cx="2235200" cy="520700"/>
          </a:xfrm>
          <a:prstGeom prst="rect">
            <a:avLst/>
          </a:prstGeom>
          <a:noFill/>
        </p:spPr>
        <p:txBody>
          <a:bodyPr wrap="none" lIns="0" tIns="0" rIns="0" rtlCol="0">
            <a:spAutoFit/>
          </a:bodyPr>
          <a:lstStyle/>
          <a:p>
            <a:pPr>
              <a:lnSpc>
                <a:spcPts val="1500"/>
              </a:lnSpc>
              <a:tabLst>
                <a:tab pos="228600" algn="l"/>
              </a:tabLst>
            </a:pPr>
            <a:r>
              <a:rPr lang="en-US" altLang="zh-CN" sz="1404" b="1" dirty="0">
                <a:solidFill>
                  <a:srgbClr val="00000A"/>
                </a:solidFill>
                <a:latin typeface="Times New Roman" pitchFamily="18" charset="0"/>
                <a:cs typeface="Times New Roman" pitchFamily="18" charset="0"/>
              </a:rPr>
              <a:t>Appendix</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B:</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Analysis</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Models</a:t>
            </a:r>
          </a:p>
          <a:p>
            <a:pPr>
              <a:lnSpc>
                <a:spcPts val="1000"/>
              </a:lnSpc>
            </a:pPr>
            <a:endParaRPr lang="en-US" altLang="zh-CN" dirty="0"/>
          </a:p>
          <a:p>
            <a:pPr>
              <a:lnSpc>
                <a:spcPts val="1500"/>
              </a:lnSpc>
              <a:tabLst>
                <a:tab pos="228600" algn="l"/>
              </a:tabLst>
            </a:pPr>
            <a:r>
              <a:rPr lang="en-US" altLang="zh-CN" dirty="0"/>
              <a:t>	</a:t>
            </a:r>
            <a:r>
              <a:rPr lang="en-US" altLang="zh-CN" sz="1200" dirty="0">
                <a:solidFill>
                  <a:srgbClr val="00000A"/>
                </a:solidFill>
                <a:latin typeface="Times New Roman" pitchFamily="18" charset="0"/>
                <a:cs typeface="Times New Roman" pitchFamily="18" charset="0"/>
              </a:rPr>
              <a:t>a)</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Use</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Case</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Diagram</a:t>
            </a:r>
          </a:p>
        </p:txBody>
      </p:sp>
      <p:sp>
        <p:nvSpPr>
          <p:cNvPr id="44" name="TextBox 1">
            <a:extLst>
              <a:ext uri="{FF2B5EF4-FFF2-40B4-BE49-F238E27FC236}">
                <a16:creationId xmlns:a16="http://schemas.microsoft.com/office/drawing/2014/main" id="{1F775EE9-B7AB-4D4A-876C-8D5E59EBE9A2}"/>
              </a:ext>
            </a:extLst>
          </p:cNvPr>
          <p:cNvSpPr txBox="1"/>
          <p:nvPr/>
        </p:nvSpPr>
        <p:spPr>
          <a:xfrm>
            <a:off x="5676900" y="927100"/>
            <a:ext cx="1179810" cy="363561"/>
          </a:xfrm>
          <a:prstGeom prst="rect">
            <a:avLst/>
          </a:prstGeom>
          <a:noFill/>
        </p:spPr>
        <p:txBody>
          <a:bodyPr wrap="none" lIns="0" tIns="0" rIns="0" rtlCol="0">
            <a:spAutoFit/>
          </a:bodyPr>
          <a:lstStyle/>
          <a:p>
            <a:pPr>
              <a:lnSpc>
                <a:spcPts val="1100"/>
              </a:lnSpc>
              <a:tabLst>
                <a:tab pos="571500" algn="l"/>
              </a:tabLst>
            </a:pPr>
            <a:r>
              <a:rPr lang="en-US" altLang="zh-CN" sz="996" dirty="0">
                <a:solidFill>
                  <a:srgbClr val="00000A"/>
                </a:solidFill>
                <a:latin typeface="Times New Roman" pitchFamily="18" charset="0"/>
                <a:cs typeface="Times New Roman" pitchFamily="18" charset="0"/>
              </a:rPr>
              <a:t>      CallMyMedic</a:t>
            </a:r>
          </a:p>
          <a:p>
            <a:pPr>
              <a:lnSpc>
                <a:spcPts val="1200"/>
              </a:lnSpc>
              <a:tabLst>
                <a:tab pos="571500" algn="l"/>
              </a:tabLst>
            </a:pPr>
            <a:r>
              <a:rPr lang="en-US" altLang="zh-CN" dirty="0"/>
              <a:t>	</a:t>
            </a:r>
            <a:r>
              <a:rPr lang="en-US" altLang="zh-CN" sz="996" dirty="0">
                <a:solidFill>
                  <a:srgbClr val="00000A"/>
                </a:solidFill>
                <a:latin typeface="Times New Roman" pitchFamily="18" charset="0"/>
                <a:cs typeface="Times New Roman" pitchFamily="18" charset="0"/>
              </a:rPr>
              <a:t>Assessment</a:t>
            </a:r>
          </a:p>
        </p:txBody>
      </p:sp>
      <p:pic>
        <p:nvPicPr>
          <p:cNvPr id="42" name="Picture 41">
            <a:extLst>
              <a:ext uri="{FF2B5EF4-FFF2-40B4-BE49-F238E27FC236}">
                <a16:creationId xmlns:a16="http://schemas.microsoft.com/office/drawing/2014/main" id="{56A2E624-7837-4607-805C-375F9F7AD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05" y="3072980"/>
            <a:ext cx="6643956" cy="51084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04800"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Freeform 3"/>
          <p:cNvSpPr/>
          <p:nvPr/>
        </p:nvSpPr>
        <p:spPr>
          <a:xfrm>
            <a:off x="304800" y="304800"/>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323088"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323088"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70332" y="304800"/>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370332" y="323088"/>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370332" y="361188"/>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7450836"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7403592" y="304800"/>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7412736"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7403592"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304800"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323088"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61188"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7450836"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7412736"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7403592"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304800"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304800" y="9736836"/>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323088"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323088"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370332" y="9736836"/>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370332" y="9698736"/>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370332" y="9689592"/>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7450836"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7403592" y="9736836"/>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7412736"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7403592"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1"/>
          <p:cNvSpPr txBox="1"/>
          <p:nvPr/>
        </p:nvSpPr>
        <p:spPr>
          <a:xfrm>
            <a:off x="6730999" y="9400029"/>
            <a:ext cx="261113" cy="187231"/>
          </a:xfrm>
          <a:prstGeom prst="rect">
            <a:avLst/>
          </a:prstGeom>
          <a:noFill/>
        </p:spPr>
        <p:txBody>
          <a:bodyPr wrap="square" lIns="0" tIns="0" rIns="0" rtlCol="0">
            <a:spAutoFit/>
          </a:bodyPr>
          <a:lstStyle/>
          <a:p>
            <a:pPr>
              <a:lnSpc>
                <a:spcPts val="1100"/>
              </a:lnSpc>
              <a:tabLst/>
            </a:pPr>
            <a:r>
              <a:rPr lang="en-US" altLang="zh-CN" sz="996" b="1" i="1" dirty="0">
                <a:solidFill>
                  <a:srgbClr val="00000A"/>
                </a:solidFill>
                <a:latin typeface="Times New Roman" pitchFamily="18" charset="0"/>
                <a:cs typeface="Times New Roman" pitchFamily="18" charset="0"/>
              </a:rPr>
              <a:t>11</a:t>
            </a:r>
          </a:p>
        </p:txBody>
      </p:sp>
      <p:sp>
        <p:nvSpPr>
          <p:cNvPr id="40" name="TextBox 1"/>
          <p:cNvSpPr txBox="1"/>
          <p:nvPr/>
        </p:nvSpPr>
        <p:spPr>
          <a:xfrm>
            <a:off x="914400" y="952500"/>
            <a:ext cx="1409700" cy="952500"/>
          </a:xfrm>
          <a:prstGeom prst="rect">
            <a:avLst/>
          </a:prstGeom>
          <a:noFill/>
        </p:spPr>
        <p:txBody>
          <a:bodyPr wrap="none" lIns="0" tIns="0" rIns="0" rtlCol="0">
            <a:spAutoFit/>
          </a:bodyPr>
          <a:lstStyle/>
          <a:p>
            <a:pPr>
              <a:lnSpc>
                <a:spcPts val="1100"/>
              </a:lnSpc>
              <a:tabLst>
                <a:tab pos="228600" algn="l"/>
              </a:tabLst>
            </a:pPr>
            <a:r>
              <a:rPr lang="en-US" altLang="zh-CN" sz="996" dirty="0">
                <a:solidFill>
                  <a:srgbClr val="00000A"/>
                </a:solidFill>
                <a:latin typeface="Times New Roman" pitchFamily="18" charset="0"/>
                <a:cs typeface="Times New Roman" pitchFamily="18" charset="0"/>
              </a:rPr>
              <a:t>CDAC</a:t>
            </a:r>
            <a:r>
              <a:rPr lang="en-US" altLang="zh-CN" sz="996" dirty="0">
                <a:latin typeface="Times New Roman" pitchFamily="18" charset="0"/>
                <a:cs typeface="Times New Roman" pitchFamily="18" charset="0"/>
              </a:rPr>
              <a:t> </a:t>
            </a:r>
            <a:r>
              <a:rPr lang="en-US" altLang="zh-CN" sz="996" dirty="0">
                <a:solidFill>
                  <a:srgbClr val="00000A"/>
                </a:solidFill>
                <a:latin typeface="Times New Roman" pitchFamily="18" charset="0"/>
                <a:cs typeface="Times New Roman" pitchFamily="18" charset="0"/>
              </a:rPr>
              <a:t>Mumbai</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400"/>
              </a:lnSpc>
              <a:tabLst>
                <a:tab pos="228600" algn="l"/>
              </a:tabLst>
            </a:pPr>
            <a:r>
              <a:rPr lang="en-US" altLang="zh-CN" dirty="0"/>
              <a:t>	</a:t>
            </a:r>
            <a:r>
              <a:rPr lang="en-US" altLang="zh-CN" sz="1200" dirty="0">
                <a:solidFill>
                  <a:srgbClr val="00000A"/>
                </a:solidFill>
                <a:latin typeface="Times New Roman" pitchFamily="18" charset="0"/>
                <a:cs typeface="Times New Roman" pitchFamily="18" charset="0"/>
              </a:rPr>
              <a:t>b)</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Class</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Diagram</a:t>
            </a:r>
          </a:p>
        </p:txBody>
      </p:sp>
      <p:sp>
        <p:nvSpPr>
          <p:cNvPr id="43" name="TextBox 1">
            <a:extLst>
              <a:ext uri="{FF2B5EF4-FFF2-40B4-BE49-F238E27FC236}">
                <a16:creationId xmlns:a16="http://schemas.microsoft.com/office/drawing/2014/main" id="{E6039F14-EA4A-4E76-8DEE-3701C3D71E80}"/>
              </a:ext>
            </a:extLst>
          </p:cNvPr>
          <p:cNvSpPr txBox="1"/>
          <p:nvPr/>
        </p:nvSpPr>
        <p:spPr>
          <a:xfrm>
            <a:off x="5676900" y="927100"/>
            <a:ext cx="1179810" cy="363561"/>
          </a:xfrm>
          <a:prstGeom prst="rect">
            <a:avLst/>
          </a:prstGeom>
          <a:noFill/>
        </p:spPr>
        <p:txBody>
          <a:bodyPr wrap="none" lIns="0" tIns="0" rIns="0" rtlCol="0">
            <a:spAutoFit/>
          </a:bodyPr>
          <a:lstStyle/>
          <a:p>
            <a:pPr>
              <a:lnSpc>
                <a:spcPts val="1100"/>
              </a:lnSpc>
              <a:tabLst>
                <a:tab pos="571500" algn="l"/>
              </a:tabLst>
            </a:pPr>
            <a:r>
              <a:rPr lang="en-US" altLang="zh-CN" sz="996" dirty="0">
                <a:solidFill>
                  <a:srgbClr val="00000A"/>
                </a:solidFill>
                <a:latin typeface="Times New Roman" pitchFamily="18" charset="0"/>
                <a:cs typeface="Times New Roman" pitchFamily="18" charset="0"/>
              </a:rPr>
              <a:t>      CallMyMedic</a:t>
            </a:r>
          </a:p>
          <a:p>
            <a:pPr>
              <a:lnSpc>
                <a:spcPts val="1200"/>
              </a:lnSpc>
              <a:tabLst>
                <a:tab pos="571500" algn="l"/>
              </a:tabLst>
            </a:pPr>
            <a:r>
              <a:rPr lang="en-US" altLang="zh-CN" dirty="0"/>
              <a:t>	</a:t>
            </a:r>
            <a:r>
              <a:rPr lang="en-US" altLang="zh-CN" sz="996" dirty="0">
                <a:solidFill>
                  <a:srgbClr val="00000A"/>
                </a:solidFill>
                <a:latin typeface="Times New Roman" pitchFamily="18" charset="0"/>
                <a:cs typeface="Times New Roman" pitchFamily="18" charset="0"/>
              </a:rPr>
              <a:t>Assessment</a:t>
            </a:r>
          </a:p>
        </p:txBody>
      </p:sp>
      <p:pic>
        <p:nvPicPr>
          <p:cNvPr id="45" name="Picture 44">
            <a:extLst>
              <a:ext uri="{FF2B5EF4-FFF2-40B4-BE49-F238E27FC236}">
                <a16:creationId xmlns:a16="http://schemas.microsoft.com/office/drawing/2014/main" id="{1F724089-F9FA-4A4E-B3C7-63CBBC7414A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87" t="10" b="-1"/>
          <a:stretch/>
        </p:blipFill>
        <p:spPr>
          <a:xfrm>
            <a:off x="734568" y="2186063"/>
            <a:ext cx="6387091" cy="71116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04800"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Freeform 3"/>
          <p:cNvSpPr/>
          <p:nvPr/>
        </p:nvSpPr>
        <p:spPr>
          <a:xfrm>
            <a:off x="304800" y="304800"/>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323088"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323088"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70332" y="304800"/>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370332" y="323088"/>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370332" y="361188"/>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7450836"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7403592" y="304800"/>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7412736"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7403592"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304800"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323088"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61188"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7450836"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7412736"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7403592"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304800"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304800" y="9736836"/>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323088"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323088"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370332" y="9736836"/>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370332" y="9698736"/>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370332" y="9689592"/>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7450836"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7403592" y="9736836"/>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7412736"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7403592"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5676900" y="927100"/>
            <a:ext cx="1168400" cy="292100"/>
          </a:xfrm>
          <a:prstGeom prst="rect">
            <a:avLst/>
          </a:prstGeom>
          <a:noFill/>
        </p:spPr>
        <p:txBody>
          <a:bodyPr wrap="none" lIns="0" tIns="0" rIns="0" rtlCol="0">
            <a:spAutoFit/>
          </a:bodyPr>
          <a:lstStyle/>
          <a:p>
            <a:pPr>
              <a:lnSpc>
                <a:spcPts val="1100"/>
              </a:lnSpc>
              <a:tabLst>
                <a:tab pos="571500" algn="l"/>
              </a:tabLst>
            </a:pPr>
            <a:r>
              <a:rPr lang="en-US" altLang="zh-CN" sz="996" dirty="0">
                <a:solidFill>
                  <a:srgbClr val="00000A"/>
                </a:solidFill>
                <a:latin typeface="Times New Roman" pitchFamily="18" charset="0"/>
                <a:cs typeface="Times New Roman" pitchFamily="18" charset="0"/>
              </a:rPr>
              <a:t>DAC</a:t>
            </a:r>
            <a:r>
              <a:rPr lang="en-US" altLang="zh-CN" sz="996" dirty="0">
                <a:latin typeface="Times New Roman" pitchFamily="18" charset="0"/>
                <a:cs typeface="Times New Roman" pitchFamily="18" charset="0"/>
              </a:rPr>
              <a:t> </a:t>
            </a:r>
            <a:r>
              <a:rPr lang="en-US" altLang="zh-CN" sz="996" dirty="0">
                <a:solidFill>
                  <a:srgbClr val="00000A"/>
                </a:solidFill>
                <a:latin typeface="Times New Roman" pitchFamily="18" charset="0"/>
                <a:cs typeface="Times New Roman" pitchFamily="18" charset="0"/>
              </a:rPr>
              <a:t>Forum</a:t>
            </a:r>
            <a:r>
              <a:rPr lang="en-US" altLang="zh-CN" sz="996" dirty="0">
                <a:latin typeface="Times New Roman" pitchFamily="18" charset="0"/>
                <a:cs typeface="Times New Roman" pitchFamily="18" charset="0"/>
              </a:rPr>
              <a:t> </a:t>
            </a:r>
            <a:r>
              <a:rPr lang="en-US" altLang="zh-CN" sz="996" dirty="0">
                <a:solidFill>
                  <a:srgbClr val="00000A"/>
                </a:solidFill>
                <a:latin typeface="Times New Roman" pitchFamily="18" charset="0"/>
                <a:cs typeface="Times New Roman" pitchFamily="18" charset="0"/>
              </a:rPr>
              <a:t>&amp;</a:t>
            </a:r>
            <a:r>
              <a:rPr lang="en-US" altLang="zh-CN" sz="996" dirty="0">
                <a:latin typeface="Times New Roman" pitchFamily="18" charset="0"/>
                <a:cs typeface="Times New Roman" pitchFamily="18" charset="0"/>
              </a:rPr>
              <a:t> </a:t>
            </a:r>
            <a:r>
              <a:rPr lang="en-US" altLang="zh-CN" sz="996" dirty="0">
                <a:solidFill>
                  <a:srgbClr val="00000A"/>
                </a:solidFill>
                <a:latin typeface="Times New Roman" pitchFamily="18" charset="0"/>
                <a:cs typeface="Times New Roman" pitchFamily="18" charset="0"/>
              </a:rPr>
              <a:t>Mentor</a:t>
            </a:r>
          </a:p>
          <a:p>
            <a:pPr>
              <a:lnSpc>
                <a:spcPts val="1200"/>
              </a:lnSpc>
              <a:tabLst>
                <a:tab pos="571500" algn="l"/>
              </a:tabLst>
            </a:pPr>
            <a:r>
              <a:rPr lang="en-US" altLang="zh-CN" dirty="0"/>
              <a:t>	</a:t>
            </a:r>
            <a:r>
              <a:rPr lang="en-US" altLang="zh-CN" sz="996" dirty="0">
                <a:solidFill>
                  <a:srgbClr val="00000A"/>
                </a:solidFill>
                <a:latin typeface="Times New Roman" pitchFamily="18" charset="0"/>
                <a:cs typeface="Times New Roman" pitchFamily="18" charset="0"/>
              </a:rPr>
              <a:t>Assessment</a:t>
            </a:r>
          </a:p>
        </p:txBody>
      </p:sp>
      <p:sp>
        <p:nvSpPr>
          <p:cNvPr id="39" name="TextBox 1"/>
          <p:cNvSpPr txBox="1"/>
          <p:nvPr/>
        </p:nvSpPr>
        <p:spPr>
          <a:xfrm>
            <a:off x="6731000" y="9309100"/>
            <a:ext cx="127000" cy="139700"/>
          </a:xfrm>
          <a:prstGeom prst="rect">
            <a:avLst/>
          </a:prstGeom>
          <a:noFill/>
        </p:spPr>
        <p:txBody>
          <a:bodyPr wrap="none" lIns="0" tIns="0" rIns="0" rtlCol="0">
            <a:spAutoFit/>
          </a:bodyPr>
          <a:lstStyle/>
          <a:p>
            <a:pPr>
              <a:lnSpc>
                <a:spcPts val="1100"/>
              </a:lnSpc>
              <a:tabLst/>
            </a:pPr>
            <a:r>
              <a:rPr lang="en-US" altLang="zh-CN" sz="996" b="1" i="1" dirty="0">
                <a:solidFill>
                  <a:srgbClr val="00000A"/>
                </a:solidFill>
                <a:latin typeface="Times New Roman" pitchFamily="18" charset="0"/>
                <a:cs typeface="Times New Roman" pitchFamily="18" charset="0"/>
              </a:rPr>
              <a:t>11</a:t>
            </a:r>
          </a:p>
        </p:txBody>
      </p:sp>
      <p:sp>
        <p:nvSpPr>
          <p:cNvPr id="40" name="TextBox 1"/>
          <p:cNvSpPr txBox="1"/>
          <p:nvPr/>
        </p:nvSpPr>
        <p:spPr>
          <a:xfrm>
            <a:off x="914400" y="952500"/>
            <a:ext cx="1854200" cy="952500"/>
          </a:xfrm>
          <a:prstGeom prst="rect">
            <a:avLst/>
          </a:prstGeom>
          <a:noFill/>
        </p:spPr>
        <p:txBody>
          <a:bodyPr wrap="none" lIns="0" tIns="0" rIns="0" rtlCol="0">
            <a:spAutoFit/>
          </a:bodyPr>
          <a:lstStyle/>
          <a:p>
            <a:pPr>
              <a:lnSpc>
                <a:spcPts val="1100"/>
              </a:lnSpc>
              <a:tabLst>
                <a:tab pos="228600" algn="l"/>
              </a:tabLst>
            </a:pPr>
            <a:r>
              <a:rPr lang="en-US" altLang="zh-CN" sz="996" dirty="0">
                <a:solidFill>
                  <a:srgbClr val="00000A"/>
                </a:solidFill>
                <a:latin typeface="Times New Roman" pitchFamily="18" charset="0"/>
                <a:cs typeface="Times New Roman" pitchFamily="18" charset="0"/>
              </a:rPr>
              <a:t>CDAC</a:t>
            </a:r>
            <a:r>
              <a:rPr lang="en-US" altLang="zh-CN" sz="996" dirty="0">
                <a:latin typeface="Times New Roman" pitchFamily="18" charset="0"/>
                <a:cs typeface="Times New Roman" pitchFamily="18" charset="0"/>
              </a:rPr>
              <a:t> </a:t>
            </a:r>
            <a:r>
              <a:rPr lang="en-US" altLang="zh-CN" sz="996" dirty="0">
                <a:solidFill>
                  <a:srgbClr val="00000A"/>
                </a:solidFill>
                <a:latin typeface="Times New Roman" pitchFamily="18" charset="0"/>
                <a:cs typeface="Times New Roman" pitchFamily="18" charset="0"/>
              </a:rPr>
              <a:t>Mumbai</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400"/>
              </a:lnSpc>
              <a:tabLst>
                <a:tab pos="228600" algn="l"/>
              </a:tabLst>
            </a:pPr>
            <a:r>
              <a:rPr lang="en-US" altLang="zh-CN" dirty="0"/>
              <a:t>	</a:t>
            </a:r>
            <a:r>
              <a:rPr lang="en-US" altLang="zh-CN" sz="1200" dirty="0">
                <a:solidFill>
                  <a:srgbClr val="00000A"/>
                </a:solidFill>
                <a:latin typeface="Times New Roman" pitchFamily="18" charset="0"/>
                <a:cs typeface="Times New Roman" pitchFamily="18" charset="0"/>
              </a:rPr>
              <a:t>c)</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Activity</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Diagram</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1.1:</a:t>
            </a:r>
          </a:p>
        </p:txBody>
      </p:sp>
      <p:pic>
        <p:nvPicPr>
          <p:cNvPr id="41" name="Picture 40">
            <a:extLst>
              <a:ext uri="{FF2B5EF4-FFF2-40B4-BE49-F238E27FC236}">
                <a16:creationId xmlns:a16="http://schemas.microsoft.com/office/drawing/2014/main" id="{77E54774-0AE6-408D-B2AF-39BF7BAF5251}"/>
              </a:ext>
            </a:extLst>
          </p:cNvPr>
          <p:cNvPicPr>
            <a:picLocks noChangeAspect="1"/>
          </p:cNvPicPr>
          <p:nvPr/>
        </p:nvPicPr>
        <p:blipFill>
          <a:blip r:embed="rId2"/>
          <a:stretch>
            <a:fillRect/>
          </a:stretch>
        </p:blipFill>
        <p:spPr>
          <a:xfrm>
            <a:off x="535431" y="1885182"/>
            <a:ext cx="6820917" cy="74147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04800"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Freeform 3"/>
          <p:cNvSpPr/>
          <p:nvPr/>
        </p:nvSpPr>
        <p:spPr>
          <a:xfrm>
            <a:off x="304800" y="304800"/>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323088"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323088"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70332" y="304800"/>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370332" y="323088"/>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370332" y="361188"/>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7450836"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7403592" y="304800"/>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7412736"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7403592"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304800"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323088"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61188"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7450836"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7412736"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7403592"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304800"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304800" y="9736836"/>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323088"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323088"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370332" y="9736836"/>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370332" y="9698736"/>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370332" y="9689592"/>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7450836"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7403592" y="9736836"/>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7412736"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7403592"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1"/>
          <p:cNvSpPr txBox="1"/>
          <p:nvPr/>
        </p:nvSpPr>
        <p:spPr>
          <a:xfrm>
            <a:off x="6731000" y="9309100"/>
            <a:ext cx="127000" cy="139700"/>
          </a:xfrm>
          <a:prstGeom prst="rect">
            <a:avLst/>
          </a:prstGeom>
          <a:noFill/>
        </p:spPr>
        <p:txBody>
          <a:bodyPr wrap="none" lIns="0" tIns="0" rIns="0" rtlCol="0">
            <a:spAutoFit/>
          </a:bodyPr>
          <a:lstStyle/>
          <a:p>
            <a:pPr>
              <a:lnSpc>
                <a:spcPts val="1100"/>
              </a:lnSpc>
              <a:tabLst/>
            </a:pPr>
            <a:r>
              <a:rPr lang="en-US" altLang="zh-CN" sz="996" b="1" i="1" dirty="0">
                <a:solidFill>
                  <a:srgbClr val="00000A"/>
                </a:solidFill>
                <a:latin typeface="Times New Roman" pitchFamily="18" charset="0"/>
                <a:cs typeface="Times New Roman" pitchFamily="18" charset="0"/>
              </a:rPr>
              <a:t>13</a:t>
            </a:r>
          </a:p>
        </p:txBody>
      </p:sp>
      <p:sp>
        <p:nvSpPr>
          <p:cNvPr id="40" name="TextBox 1"/>
          <p:cNvSpPr txBox="1"/>
          <p:nvPr/>
        </p:nvSpPr>
        <p:spPr>
          <a:xfrm>
            <a:off x="914400" y="952500"/>
            <a:ext cx="1955800" cy="952500"/>
          </a:xfrm>
          <a:prstGeom prst="rect">
            <a:avLst/>
          </a:prstGeom>
          <a:noFill/>
        </p:spPr>
        <p:txBody>
          <a:bodyPr wrap="none" lIns="0" tIns="0" rIns="0" rtlCol="0">
            <a:spAutoFit/>
          </a:bodyPr>
          <a:lstStyle/>
          <a:p>
            <a:pPr>
              <a:lnSpc>
                <a:spcPts val="1100"/>
              </a:lnSpc>
              <a:tabLst>
                <a:tab pos="228600" algn="l"/>
              </a:tabLst>
            </a:pPr>
            <a:r>
              <a:rPr lang="en-US" altLang="zh-CN" sz="996" dirty="0">
                <a:solidFill>
                  <a:srgbClr val="00000A"/>
                </a:solidFill>
                <a:latin typeface="Times New Roman" pitchFamily="18" charset="0"/>
                <a:cs typeface="Times New Roman" pitchFamily="18" charset="0"/>
              </a:rPr>
              <a:t>CDAC</a:t>
            </a:r>
            <a:r>
              <a:rPr lang="en-US" altLang="zh-CN" sz="996" dirty="0">
                <a:latin typeface="Times New Roman" pitchFamily="18" charset="0"/>
                <a:cs typeface="Times New Roman" pitchFamily="18" charset="0"/>
              </a:rPr>
              <a:t> </a:t>
            </a:r>
            <a:r>
              <a:rPr lang="en-US" altLang="zh-CN" sz="996" dirty="0">
                <a:solidFill>
                  <a:srgbClr val="00000A"/>
                </a:solidFill>
                <a:latin typeface="Times New Roman" pitchFamily="18" charset="0"/>
                <a:cs typeface="Times New Roman" pitchFamily="18" charset="0"/>
              </a:rPr>
              <a:t>Mumbai</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400"/>
              </a:lnSpc>
              <a:tabLst>
                <a:tab pos="228600" algn="l"/>
              </a:tabLst>
            </a:pPr>
            <a:r>
              <a:rPr lang="en-US" altLang="zh-CN" dirty="0"/>
              <a:t>	</a:t>
            </a:r>
            <a:r>
              <a:rPr lang="en-US" altLang="zh-CN" sz="1200" dirty="0">
                <a:solidFill>
                  <a:srgbClr val="00000A"/>
                </a:solidFill>
                <a:latin typeface="Times New Roman" pitchFamily="18" charset="0"/>
                <a:cs typeface="Times New Roman" pitchFamily="18" charset="0"/>
              </a:rPr>
              <a:t>d)</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Sequence</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Diagram</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1.1:</a:t>
            </a:r>
          </a:p>
        </p:txBody>
      </p:sp>
      <p:pic>
        <p:nvPicPr>
          <p:cNvPr id="42" name="Picture 41">
            <a:extLst>
              <a:ext uri="{FF2B5EF4-FFF2-40B4-BE49-F238E27FC236}">
                <a16:creationId xmlns:a16="http://schemas.microsoft.com/office/drawing/2014/main" id="{2C44F1D2-5A55-4B8A-9213-4CAEF4679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446" y="2149902"/>
            <a:ext cx="6477000" cy="6886576"/>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1">
            <a:extLst>
              <a:ext uri="{FF2B5EF4-FFF2-40B4-BE49-F238E27FC236}">
                <a16:creationId xmlns:a16="http://schemas.microsoft.com/office/drawing/2014/main" id="{756CB4A2-520C-45C0-9C5E-D20B6BA27889}"/>
              </a:ext>
            </a:extLst>
          </p:cNvPr>
          <p:cNvSpPr txBox="1"/>
          <p:nvPr/>
        </p:nvSpPr>
        <p:spPr>
          <a:xfrm>
            <a:off x="5676900" y="927100"/>
            <a:ext cx="1179810" cy="363561"/>
          </a:xfrm>
          <a:prstGeom prst="rect">
            <a:avLst/>
          </a:prstGeom>
          <a:noFill/>
        </p:spPr>
        <p:txBody>
          <a:bodyPr wrap="none" lIns="0" tIns="0" rIns="0" rtlCol="0">
            <a:spAutoFit/>
          </a:bodyPr>
          <a:lstStyle/>
          <a:p>
            <a:pPr>
              <a:lnSpc>
                <a:spcPts val="1100"/>
              </a:lnSpc>
              <a:tabLst>
                <a:tab pos="571500" algn="l"/>
              </a:tabLst>
            </a:pPr>
            <a:r>
              <a:rPr lang="en-US" altLang="zh-CN" sz="996" dirty="0">
                <a:solidFill>
                  <a:srgbClr val="00000A"/>
                </a:solidFill>
                <a:latin typeface="Times New Roman" pitchFamily="18" charset="0"/>
                <a:cs typeface="Times New Roman" pitchFamily="18" charset="0"/>
              </a:rPr>
              <a:t>      CallMyMedic</a:t>
            </a:r>
          </a:p>
          <a:p>
            <a:pPr>
              <a:lnSpc>
                <a:spcPts val="1200"/>
              </a:lnSpc>
              <a:tabLst>
                <a:tab pos="571500" algn="l"/>
              </a:tabLst>
            </a:pPr>
            <a:r>
              <a:rPr lang="en-US" altLang="zh-CN" dirty="0"/>
              <a:t>	</a:t>
            </a:r>
            <a:r>
              <a:rPr lang="en-US" altLang="zh-CN" sz="996" dirty="0">
                <a:solidFill>
                  <a:srgbClr val="00000A"/>
                </a:solidFill>
                <a:latin typeface="Times New Roman" pitchFamily="18" charset="0"/>
                <a:cs typeface="Times New Roman" pitchFamily="18" charset="0"/>
              </a:rPr>
              <a:t>Assessment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04800"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Freeform 3"/>
          <p:cNvSpPr/>
          <p:nvPr/>
        </p:nvSpPr>
        <p:spPr>
          <a:xfrm>
            <a:off x="304800" y="304800"/>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323088"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323088"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70332" y="304800"/>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370332" y="323088"/>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370332" y="361188"/>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7450836"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7403592" y="304800"/>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7412736"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7403592"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304800"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323088"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61188"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7450836"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7412736"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7403592"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304800"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304800" y="9736836"/>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323088"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323088"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370332" y="9736836"/>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370332" y="9698736"/>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370332" y="9689592"/>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7450836"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7403592" y="9736836"/>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7412736"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7403592"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1"/>
          <p:cNvSpPr txBox="1"/>
          <p:nvPr/>
        </p:nvSpPr>
        <p:spPr>
          <a:xfrm>
            <a:off x="6629400" y="9305543"/>
            <a:ext cx="199663" cy="187231"/>
          </a:xfrm>
          <a:prstGeom prst="rect">
            <a:avLst/>
          </a:prstGeom>
          <a:noFill/>
        </p:spPr>
        <p:txBody>
          <a:bodyPr wrap="square" lIns="0" tIns="0" rIns="0" rtlCol="0">
            <a:spAutoFit/>
          </a:bodyPr>
          <a:lstStyle/>
          <a:p>
            <a:pPr>
              <a:lnSpc>
                <a:spcPts val="1100"/>
              </a:lnSpc>
              <a:tabLst/>
            </a:pPr>
            <a:r>
              <a:rPr lang="en-US" altLang="zh-CN" sz="996" b="1" i="1" dirty="0">
                <a:solidFill>
                  <a:srgbClr val="00000A"/>
                </a:solidFill>
                <a:latin typeface="Times New Roman" pitchFamily="18" charset="0"/>
                <a:cs typeface="Times New Roman" pitchFamily="18" charset="0"/>
              </a:rPr>
              <a:t>14</a:t>
            </a:r>
          </a:p>
        </p:txBody>
      </p:sp>
      <p:sp>
        <p:nvSpPr>
          <p:cNvPr id="40" name="TextBox 1"/>
          <p:cNvSpPr txBox="1"/>
          <p:nvPr/>
        </p:nvSpPr>
        <p:spPr>
          <a:xfrm>
            <a:off x="914400" y="952500"/>
            <a:ext cx="1091966" cy="1023998"/>
          </a:xfrm>
          <a:prstGeom prst="rect">
            <a:avLst/>
          </a:prstGeom>
          <a:noFill/>
        </p:spPr>
        <p:txBody>
          <a:bodyPr wrap="none" lIns="0" tIns="0" rIns="0" rtlCol="0">
            <a:spAutoFit/>
          </a:bodyPr>
          <a:lstStyle/>
          <a:p>
            <a:pPr>
              <a:lnSpc>
                <a:spcPts val="1100"/>
              </a:lnSpc>
              <a:tabLst>
                <a:tab pos="228600" algn="l"/>
              </a:tabLst>
            </a:pPr>
            <a:r>
              <a:rPr lang="en-US" altLang="zh-CN" sz="996" dirty="0">
                <a:solidFill>
                  <a:srgbClr val="00000A"/>
                </a:solidFill>
                <a:latin typeface="Times New Roman" pitchFamily="18" charset="0"/>
                <a:cs typeface="Times New Roman" pitchFamily="18" charset="0"/>
              </a:rPr>
              <a:t>CDAC</a:t>
            </a:r>
            <a:r>
              <a:rPr lang="en-US" altLang="zh-CN" sz="996" dirty="0">
                <a:latin typeface="Times New Roman" pitchFamily="18" charset="0"/>
                <a:cs typeface="Times New Roman" pitchFamily="18" charset="0"/>
              </a:rPr>
              <a:t> </a:t>
            </a:r>
            <a:r>
              <a:rPr lang="en-US" altLang="zh-CN" sz="996" dirty="0">
                <a:solidFill>
                  <a:srgbClr val="00000A"/>
                </a:solidFill>
                <a:latin typeface="Times New Roman" pitchFamily="18" charset="0"/>
                <a:cs typeface="Times New Roman" pitchFamily="18" charset="0"/>
              </a:rPr>
              <a:t>Mumbai</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400"/>
              </a:lnSpc>
              <a:tabLst>
                <a:tab pos="228600" algn="l"/>
              </a:tabLst>
            </a:pPr>
            <a:r>
              <a:rPr lang="en-US" altLang="zh-CN" dirty="0"/>
              <a:t>	</a:t>
            </a:r>
            <a:r>
              <a:rPr lang="en-US" altLang="zh-CN" sz="1200" b="1" dirty="0">
                <a:solidFill>
                  <a:srgbClr val="00000A"/>
                </a:solidFill>
                <a:latin typeface="Times New Roman" pitchFamily="18" charset="0"/>
                <a:cs typeface="Times New Roman" pitchFamily="18" charset="0"/>
              </a:rPr>
              <a:t>Task Report:</a:t>
            </a:r>
          </a:p>
        </p:txBody>
      </p:sp>
      <p:sp>
        <p:nvSpPr>
          <p:cNvPr id="43" name="TextBox 1">
            <a:extLst>
              <a:ext uri="{FF2B5EF4-FFF2-40B4-BE49-F238E27FC236}">
                <a16:creationId xmlns:a16="http://schemas.microsoft.com/office/drawing/2014/main" id="{8C70FF79-AD86-4599-B5E1-4CA6BC84528F}"/>
              </a:ext>
            </a:extLst>
          </p:cNvPr>
          <p:cNvSpPr txBox="1"/>
          <p:nvPr/>
        </p:nvSpPr>
        <p:spPr>
          <a:xfrm>
            <a:off x="5676900" y="927100"/>
            <a:ext cx="1179810" cy="363561"/>
          </a:xfrm>
          <a:prstGeom prst="rect">
            <a:avLst/>
          </a:prstGeom>
          <a:noFill/>
        </p:spPr>
        <p:txBody>
          <a:bodyPr wrap="none" lIns="0" tIns="0" rIns="0" rtlCol="0">
            <a:spAutoFit/>
          </a:bodyPr>
          <a:lstStyle/>
          <a:p>
            <a:pPr>
              <a:lnSpc>
                <a:spcPts val="1100"/>
              </a:lnSpc>
              <a:tabLst>
                <a:tab pos="571500" algn="l"/>
              </a:tabLst>
            </a:pPr>
            <a:r>
              <a:rPr lang="en-US" altLang="zh-CN" sz="996" dirty="0">
                <a:solidFill>
                  <a:srgbClr val="00000A"/>
                </a:solidFill>
                <a:latin typeface="Times New Roman" pitchFamily="18" charset="0"/>
                <a:cs typeface="Times New Roman" pitchFamily="18" charset="0"/>
              </a:rPr>
              <a:t>      CallMyMedic</a:t>
            </a:r>
          </a:p>
          <a:p>
            <a:pPr>
              <a:lnSpc>
                <a:spcPts val="1200"/>
              </a:lnSpc>
              <a:tabLst>
                <a:tab pos="571500" algn="l"/>
              </a:tabLst>
            </a:pPr>
            <a:r>
              <a:rPr lang="en-US" altLang="zh-CN" dirty="0"/>
              <a:t>	</a:t>
            </a:r>
            <a:r>
              <a:rPr lang="en-US" altLang="zh-CN" sz="996" dirty="0">
                <a:solidFill>
                  <a:srgbClr val="00000A"/>
                </a:solidFill>
                <a:latin typeface="Times New Roman" pitchFamily="18" charset="0"/>
                <a:cs typeface="Times New Roman" pitchFamily="18" charset="0"/>
              </a:rPr>
              <a:t>Assessment</a:t>
            </a:r>
          </a:p>
        </p:txBody>
      </p:sp>
      <p:pic>
        <p:nvPicPr>
          <p:cNvPr id="41" name="Picture 40">
            <a:extLst>
              <a:ext uri="{FF2B5EF4-FFF2-40B4-BE49-F238E27FC236}">
                <a16:creationId xmlns:a16="http://schemas.microsoft.com/office/drawing/2014/main" id="{1FFBEF42-9A2D-476C-9DF1-E2D0F8173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585" y="2558667"/>
            <a:ext cx="6379230" cy="3519047"/>
          </a:xfrm>
          <a:prstGeom prst="rect">
            <a:avLst/>
          </a:prstGeom>
        </p:spPr>
      </p:pic>
      <p:graphicFrame>
        <p:nvGraphicFramePr>
          <p:cNvPr id="44" name="Table 44">
            <a:extLst>
              <a:ext uri="{FF2B5EF4-FFF2-40B4-BE49-F238E27FC236}">
                <a16:creationId xmlns:a16="http://schemas.microsoft.com/office/drawing/2014/main" id="{80921E81-DC2D-4F1A-A4A0-F6537958E98D}"/>
              </a:ext>
            </a:extLst>
          </p:cNvPr>
          <p:cNvGraphicFramePr>
            <a:graphicFrameLocks noGrp="1"/>
          </p:cNvGraphicFramePr>
          <p:nvPr>
            <p:extLst>
              <p:ext uri="{D42A27DB-BD31-4B8C-83A1-F6EECF244321}">
                <p14:modId xmlns:p14="http://schemas.microsoft.com/office/powerpoint/2010/main" val="3692027104"/>
              </p:ext>
            </p:extLst>
          </p:nvPr>
        </p:nvGraphicFramePr>
        <p:xfrm>
          <a:off x="1085205" y="6888231"/>
          <a:ext cx="5181600" cy="2225040"/>
        </p:xfrm>
        <a:graphic>
          <a:graphicData uri="http://schemas.openxmlformats.org/drawingml/2006/table">
            <a:tbl>
              <a:tblPr firstRow="1" bandRow="1">
                <a:tableStyleId>{5C22544A-7EE6-4342-B048-85BDC9FD1C3A}</a:tableStyleId>
              </a:tblPr>
              <a:tblGrid>
                <a:gridCol w="2953395">
                  <a:extLst>
                    <a:ext uri="{9D8B030D-6E8A-4147-A177-3AD203B41FA5}">
                      <a16:colId xmlns:a16="http://schemas.microsoft.com/office/drawing/2014/main" val="3872986337"/>
                    </a:ext>
                  </a:extLst>
                </a:gridCol>
                <a:gridCol w="2228205">
                  <a:extLst>
                    <a:ext uri="{9D8B030D-6E8A-4147-A177-3AD203B41FA5}">
                      <a16:colId xmlns:a16="http://schemas.microsoft.com/office/drawing/2014/main" val="4270805015"/>
                    </a:ext>
                  </a:extLst>
                </a:gridCol>
              </a:tblGrid>
              <a:tr h="370840">
                <a:tc>
                  <a:txBody>
                    <a:bodyPr/>
                    <a:lstStyle/>
                    <a:p>
                      <a:r>
                        <a:rPr lang="en-US" dirty="0"/>
                        <a:t>Task</a:t>
                      </a:r>
                    </a:p>
                  </a:txBody>
                  <a:tcPr/>
                </a:tc>
                <a:tc>
                  <a:txBody>
                    <a:bodyPr/>
                    <a:lstStyle/>
                    <a:p>
                      <a:r>
                        <a:rPr lang="en-US" dirty="0"/>
                        <a:t>Assigned To</a:t>
                      </a:r>
                    </a:p>
                  </a:txBody>
                  <a:tcPr/>
                </a:tc>
                <a:extLst>
                  <a:ext uri="{0D108BD9-81ED-4DB2-BD59-A6C34878D82A}">
                    <a16:rowId xmlns:a16="http://schemas.microsoft.com/office/drawing/2014/main" val="2500554556"/>
                  </a:ext>
                </a:extLst>
              </a:tr>
              <a:tr h="370840">
                <a:tc>
                  <a:txBody>
                    <a:bodyPr/>
                    <a:lstStyle/>
                    <a:p>
                      <a:r>
                        <a:rPr lang="en-US" dirty="0"/>
                        <a:t>Activity Diagram</a:t>
                      </a:r>
                    </a:p>
                  </a:txBody>
                  <a:tcPr/>
                </a:tc>
                <a:tc>
                  <a:txBody>
                    <a:bodyPr/>
                    <a:lstStyle/>
                    <a:p>
                      <a:r>
                        <a:rPr lang="en-IN" dirty="0" err="1"/>
                        <a:t>Hrushikesh</a:t>
                      </a:r>
                      <a:r>
                        <a:rPr lang="en-IN" dirty="0"/>
                        <a:t> </a:t>
                      </a:r>
                      <a:r>
                        <a:rPr lang="en-IN" dirty="0" err="1"/>
                        <a:t>Gawas</a:t>
                      </a:r>
                      <a:endParaRPr lang="en-US" dirty="0"/>
                    </a:p>
                  </a:txBody>
                  <a:tcPr/>
                </a:tc>
                <a:extLst>
                  <a:ext uri="{0D108BD9-81ED-4DB2-BD59-A6C34878D82A}">
                    <a16:rowId xmlns:a16="http://schemas.microsoft.com/office/drawing/2014/main" val="40927131"/>
                  </a:ext>
                </a:extLst>
              </a:tr>
              <a:tr h="370840">
                <a:tc>
                  <a:txBody>
                    <a:bodyPr/>
                    <a:lstStyle/>
                    <a:p>
                      <a:r>
                        <a:rPr lang="en-US" dirty="0"/>
                        <a:t>Sequence Diagram</a:t>
                      </a:r>
                    </a:p>
                  </a:txBody>
                  <a:tcPr/>
                </a:tc>
                <a:tc>
                  <a:txBody>
                    <a:bodyPr/>
                    <a:lstStyle/>
                    <a:p>
                      <a:r>
                        <a:rPr lang="en-IN" dirty="0" err="1"/>
                        <a:t>Avinash</a:t>
                      </a:r>
                      <a:r>
                        <a:rPr lang="en-IN" dirty="0"/>
                        <a:t> Shinde</a:t>
                      </a:r>
                      <a:endParaRPr lang="en-US" dirty="0"/>
                    </a:p>
                  </a:txBody>
                  <a:tcPr/>
                </a:tc>
                <a:extLst>
                  <a:ext uri="{0D108BD9-81ED-4DB2-BD59-A6C34878D82A}">
                    <a16:rowId xmlns:a16="http://schemas.microsoft.com/office/drawing/2014/main" val="3256935079"/>
                  </a:ext>
                </a:extLst>
              </a:tr>
              <a:tr h="370840">
                <a:tc>
                  <a:txBody>
                    <a:bodyPr/>
                    <a:lstStyle/>
                    <a:p>
                      <a:r>
                        <a:rPr lang="en-US" dirty="0"/>
                        <a:t>Analysis Model</a:t>
                      </a:r>
                    </a:p>
                  </a:txBody>
                  <a:tcPr/>
                </a:tc>
                <a:tc>
                  <a:txBody>
                    <a:bodyPr/>
                    <a:lstStyle/>
                    <a:p>
                      <a:r>
                        <a:rPr lang="en-IN" dirty="0"/>
                        <a:t>Shubham </a:t>
                      </a:r>
                      <a:r>
                        <a:rPr lang="en-IN" dirty="0" err="1"/>
                        <a:t>Phepale</a:t>
                      </a:r>
                      <a:endParaRPr lang="en-US" dirty="0"/>
                    </a:p>
                  </a:txBody>
                  <a:tcPr/>
                </a:tc>
                <a:extLst>
                  <a:ext uri="{0D108BD9-81ED-4DB2-BD59-A6C34878D82A}">
                    <a16:rowId xmlns:a16="http://schemas.microsoft.com/office/drawing/2014/main" val="1760179614"/>
                  </a:ext>
                </a:extLst>
              </a:tr>
              <a:tr h="370840">
                <a:tc>
                  <a:txBody>
                    <a:bodyPr/>
                    <a:lstStyle/>
                    <a:p>
                      <a:r>
                        <a:rPr lang="en-US" dirty="0"/>
                        <a:t>Class Diagram</a:t>
                      </a:r>
                    </a:p>
                  </a:txBody>
                  <a:tcPr/>
                </a:tc>
                <a:tc>
                  <a:txBody>
                    <a:bodyPr/>
                    <a:lstStyle/>
                    <a:p>
                      <a:r>
                        <a:rPr lang="en-US" dirty="0"/>
                        <a:t>Omkar Patil</a:t>
                      </a:r>
                    </a:p>
                  </a:txBody>
                  <a:tcPr/>
                </a:tc>
                <a:extLst>
                  <a:ext uri="{0D108BD9-81ED-4DB2-BD59-A6C34878D82A}">
                    <a16:rowId xmlns:a16="http://schemas.microsoft.com/office/drawing/2014/main" val="842576032"/>
                  </a:ext>
                </a:extLst>
              </a:tr>
              <a:tr h="370840">
                <a:tc>
                  <a:txBody>
                    <a:bodyPr/>
                    <a:lstStyle/>
                    <a:p>
                      <a:r>
                        <a:rPr lang="en-US" dirty="0"/>
                        <a:t>Description and detailing</a:t>
                      </a:r>
                    </a:p>
                  </a:txBody>
                  <a:tcPr/>
                </a:tc>
                <a:tc>
                  <a:txBody>
                    <a:bodyPr/>
                    <a:lstStyle/>
                    <a:p>
                      <a:r>
                        <a:rPr lang="en-IN" dirty="0"/>
                        <a:t>Sarika </a:t>
                      </a:r>
                      <a:r>
                        <a:rPr lang="en-IN" dirty="0" err="1"/>
                        <a:t>Sonawane</a:t>
                      </a:r>
                      <a:endParaRPr lang="en-IN" dirty="0"/>
                    </a:p>
                  </a:txBody>
                  <a:tcPr/>
                </a:tc>
                <a:extLst>
                  <a:ext uri="{0D108BD9-81ED-4DB2-BD59-A6C34878D82A}">
                    <a16:rowId xmlns:a16="http://schemas.microsoft.com/office/drawing/2014/main" val="2711141946"/>
                  </a:ext>
                </a:extLst>
              </a:tr>
            </a:tbl>
          </a:graphicData>
        </a:graphic>
      </p:graphicFrame>
    </p:spTree>
    <p:extLst>
      <p:ext uri="{BB962C8B-B14F-4D97-AF65-F5344CB8AC3E}">
        <p14:creationId xmlns:p14="http://schemas.microsoft.com/office/powerpoint/2010/main" val="51860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04800"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Freeform 3"/>
          <p:cNvSpPr/>
          <p:nvPr/>
        </p:nvSpPr>
        <p:spPr>
          <a:xfrm>
            <a:off x="304800" y="304800"/>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323088"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323088"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70332" y="304800"/>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370332" y="323088"/>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370332" y="361188"/>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7450836"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7403592" y="304800"/>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7412736"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7403592"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304800"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323088"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61188"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7450836"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7412736"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7403592"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304800"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304800" y="9736836"/>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323088"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323088"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370332" y="9736836"/>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370332" y="9698736"/>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370332" y="9689592"/>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7450836"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7403592" y="9736836"/>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7412736"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7403592"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914400" y="927100"/>
            <a:ext cx="812800" cy="139700"/>
          </a:xfrm>
          <a:prstGeom prst="rect">
            <a:avLst/>
          </a:prstGeom>
          <a:noFill/>
        </p:spPr>
        <p:txBody>
          <a:bodyPr wrap="none" lIns="0" tIns="0" rIns="0" rtlCol="0">
            <a:spAutoFit/>
          </a:bodyPr>
          <a:lstStyle/>
          <a:p>
            <a:pPr>
              <a:lnSpc>
                <a:spcPts val="1100"/>
              </a:lnSpc>
              <a:tabLst/>
            </a:pPr>
            <a:r>
              <a:rPr lang="en-US" altLang="zh-CN" sz="996" dirty="0">
                <a:solidFill>
                  <a:srgbClr val="00000A"/>
                </a:solidFill>
                <a:latin typeface="Times New Roman" pitchFamily="18" charset="0"/>
                <a:cs typeface="Times New Roman" pitchFamily="18" charset="0"/>
              </a:rPr>
              <a:t>CDAC</a:t>
            </a:r>
            <a:r>
              <a:rPr lang="en-US" altLang="zh-CN" sz="996" dirty="0">
                <a:latin typeface="Times New Roman" pitchFamily="18" charset="0"/>
                <a:cs typeface="Times New Roman" pitchFamily="18" charset="0"/>
              </a:rPr>
              <a:t> </a:t>
            </a:r>
            <a:r>
              <a:rPr lang="en-US" altLang="zh-CN" sz="996" dirty="0">
                <a:solidFill>
                  <a:srgbClr val="00000A"/>
                </a:solidFill>
                <a:latin typeface="Times New Roman" pitchFamily="18" charset="0"/>
                <a:cs typeface="Times New Roman" pitchFamily="18" charset="0"/>
              </a:rPr>
              <a:t>Mumbai</a:t>
            </a:r>
          </a:p>
        </p:txBody>
      </p:sp>
      <p:sp>
        <p:nvSpPr>
          <p:cNvPr id="40" name="TextBox 1"/>
          <p:cNvSpPr txBox="1"/>
          <p:nvPr/>
        </p:nvSpPr>
        <p:spPr>
          <a:xfrm>
            <a:off x="6781800" y="9309100"/>
            <a:ext cx="63500" cy="139700"/>
          </a:xfrm>
          <a:prstGeom prst="rect">
            <a:avLst/>
          </a:prstGeom>
          <a:noFill/>
        </p:spPr>
        <p:txBody>
          <a:bodyPr wrap="none" lIns="0" tIns="0" rIns="0" rtlCol="0">
            <a:spAutoFit/>
          </a:bodyPr>
          <a:lstStyle/>
          <a:p>
            <a:pPr>
              <a:lnSpc>
                <a:spcPts val="1100"/>
              </a:lnSpc>
              <a:tabLst/>
            </a:pPr>
            <a:r>
              <a:rPr lang="en-US" altLang="zh-CN" sz="996" b="1" i="1" dirty="0">
                <a:solidFill>
                  <a:srgbClr val="00000A"/>
                </a:solidFill>
                <a:latin typeface="Times New Roman" pitchFamily="18" charset="0"/>
                <a:cs typeface="Times New Roman" pitchFamily="18" charset="0"/>
              </a:rPr>
              <a:t>ii</a:t>
            </a:r>
          </a:p>
        </p:txBody>
      </p:sp>
      <p:sp>
        <p:nvSpPr>
          <p:cNvPr id="41" name="TextBox 1"/>
          <p:cNvSpPr txBox="1"/>
          <p:nvPr/>
        </p:nvSpPr>
        <p:spPr>
          <a:xfrm>
            <a:off x="914400" y="2222500"/>
            <a:ext cx="6172200" cy="6108700"/>
          </a:xfrm>
          <a:prstGeom prst="rect">
            <a:avLst/>
          </a:prstGeom>
          <a:noFill/>
        </p:spPr>
        <p:txBody>
          <a:bodyPr wrap="none" lIns="0" tIns="0" rIns="0" rtlCol="0">
            <a:spAutoFit/>
          </a:bodyPr>
          <a:lstStyle/>
          <a:p>
            <a:pPr>
              <a:lnSpc>
                <a:spcPts val="1500"/>
              </a:lnSpc>
              <a:tabLst>
                <a:tab pos="165100" algn="l"/>
                <a:tab pos="2286000" algn="l"/>
              </a:tabLst>
            </a:pPr>
            <a:r>
              <a:rPr lang="en-US" altLang="zh-CN" dirty="0"/>
              <a:t>		</a:t>
            </a:r>
            <a:r>
              <a:rPr lang="en-US" altLang="zh-CN" sz="1404" b="1" dirty="0">
                <a:solidFill>
                  <a:srgbClr val="00000A"/>
                </a:solidFill>
                <a:latin typeface="Times New Roman" pitchFamily="18" charset="0"/>
                <a:cs typeface="Times New Roman" pitchFamily="18" charset="0"/>
              </a:rPr>
              <a:t>Table</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of</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Contents</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400"/>
              </a:lnSpc>
              <a:tabLst>
                <a:tab pos="165100" algn="l"/>
                <a:tab pos="2286000" algn="l"/>
              </a:tabLst>
            </a:pPr>
            <a:r>
              <a:rPr lang="en-US" altLang="zh-CN" sz="1200" b="1" dirty="0">
                <a:solidFill>
                  <a:srgbClr val="00000A"/>
                </a:solidFill>
                <a:latin typeface="Times New Roman" pitchFamily="18" charset="0"/>
                <a:cs typeface="Times New Roman" pitchFamily="18" charset="0"/>
              </a:rPr>
              <a:t>1.</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Introduction</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.....................................................................................................................................1</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1.1</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Purpose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1</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1.2</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Document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Conventions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1</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1.3</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Intended</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Audience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and</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Reading</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Suggestions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1</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1.4</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Product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Scope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2</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1.5</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References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3</a:t>
            </a:r>
          </a:p>
          <a:p>
            <a:pPr>
              <a:lnSpc>
                <a:spcPts val="1700"/>
              </a:lnSpc>
              <a:tabLst>
                <a:tab pos="165100" algn="l"/>
                <a:tab pos="2286000" algn="l"/>
              </a:tabLst>
            </a:pPr>
            <a:r>
              <a:rPr lang="en-US" altLang="zh-CN" sz="1200" b="1" dirty="0">
                <a:solidFill>
                  <a:srgbClr val="00000A"/>
                </a:solidFill>
                <a:latin typeface="Times New Roman" pitchFamily="18" charset="0"/>
                <a:cs typeface="Times New Roman" pitchFamily="18" charset="0"/>
              </a:rPr>
              <a:t>2.</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Overall</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Description</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.........................................................................................................................3</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2.1</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Product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Perspective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3</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2.2</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Product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Functions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3</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2.3</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User</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Classes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and</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Characteristics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3</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2.4</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Operating</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Environment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3</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2.5</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Design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and</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Implementation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Constraints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3</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2.6</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User</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Documentation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4</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2.7</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Assumptions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and</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Dependencies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4</a:t>
            </a:r>
          </a:p>
          <a:p>
            <a:pPr>
              <a:lnSpc>
                <a:spcPts val="1700"/>
              </a:lnSpc>
              <a:tabLst>
                <a:tab pos="165100" algn="l"/>
                <a:tab pos="2286000" algn="l"/>
              </a:tabLst>
            </a:pPr>
            <a:r>
              <a:rPr lang="en-US" altLang="zh-CN" sz="1200" b="1" dirty="0">
                <a:solidFill>
                  <a:srgbClr val="00000A"/>
                </a:solidFill>
                <a:latin typeface="Times New Roman" pitchFamily="18" charset="0"/>
                <a:cs typeface="Times New Roman" pitchFamily="18" charset="0"/>
              </a:rPr>
              <a:t>3.</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External</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Interface</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Requirements</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..................................................................................................4</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3.1</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User</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Interfaces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4</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3.2</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Hardware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Interfaces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5</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3.3</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Software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Interfaces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5</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3.4</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Communications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Interfaces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5</a:t>
            </a:r>
          </a:p>
          <a:p>
            <a:pPr>
              <a:lnSpc>
                <a:spcPts val="1700"/>
              </a:lnSpc>
              <a:tabLst>
                <a:tab pos="165100" algn="l"/>
                <a:tab pos="2286000" algn="l"/>
              </a:tabLst>
            </a:pPr>
            <a:r>
              <a:rPr lang="en-US" altLang="zh-CN" sz="1200" b="1" dirty="0">
                <a:solidFill>
                  <a:srgbClr val="00000A"/>
                </a:solidFill>
                <a:latin typeface="Times New Roman" pitchFamily="18" charset="0"/>
                <a:cs typeface="Times New Roman" pitchFamily="18" charset="0"/>
              </a:rPr>
              <a:t>4.</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System</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Features</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..............................................................................................................................5</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4.1</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System</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Feature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1</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5</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4.2</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System</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Feature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2</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(and</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so</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on)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5</a:t>
            </a:r>
          </a:p>
          <a:p>
            <a:pPr>
              <a:lnSpc>
                <a:spcPts val="1700"/>
              </a:lnSpc>
              <a:tabLst>
                <a:tab pos="165100" algn="l"/>
                <a:tab pos="2286000" algn="l"/>
              </a:tabLst>
            </a:pPr>
            <a:r>
              <a:rPr lang="en-US" altLang="zh-CN" sz="1200" b="1" dirty="0">
                <a:solidFill>
                  <a:srgbClr val="00000A"/>
                </a:solidFill>
                <a:latin typeface="Times New Roman" pitchFamily="18" charset="0"/>
                <a:cs typeface="Times New Roman" pitchFamily="18" charset="0"/>
              </a:rPr>
              <a:t>5.</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Other</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Non-functional</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Requirements.............................................................................................6</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5.1</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Performance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Requirements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6</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5.2</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Safety</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Requirements.................................................................................................................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7</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5.3</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Security</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Requirements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7</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5.4</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Software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Quality</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Attributes.......................................................................................................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7</a:t>
            </a:r>
          </a:p>
          <a:p>
            <a:pPr>
              <a:lnSpc>
                <a:spcPts val="1300"/>
              </a:lnSpc>
              <a:tabLst>
                <a:tab pos="165100" algn="l"/>
                <a:tab pos="2286000" algn="l"/>
              </a:tabLst>
            </a:pPr>
            <a:r>
              <a:rPr lang="en-US" altLang="zh-CN" dirty="0"/>
              <a:t>	</a:t>
            </a:r>
            <a:r>
              <a:rPr lang="en-US" altLang="zh-CN" sz="1200" dirty="0">
                <a:solidFill>
                  <a:srgbClr val="00000A"/>
                </a:solidFill>
                <a:latin typeface="Times New Roman" pitchFamily="18" charset="0"/>
                <a:cs typeface="Times New Roman" pitchFamily="18" charset="0"/>
              </a:rPr>
              <a:t>5.5</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Business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Rules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7</a:t>
            </a:r>
          </a:p>
          <a:p>
            <a:pPr>
              <a:lnSpc>
                <a:spcPts val="1700"/>
              </a:lnSpc>
              <a:tabLst>
                <a:tab pos="165100" algn="l"/>
                <a:tab pos="2286000" algn="l"/>
              </a:tabLst>
            </a:pPr>
            <a:r>
              <a:rPr lang="en-US" altLang="zh-CN" sz="1200" b="1" dirty="0">
                <a:solidFill>
                  <a:srgbClr val="00000A"/>
                </a:solidFill>
                <a:latin typeface="Times New Roman" pitchFamily="18" charset="0"/>
                <a:cs typeface="Times New Roman" pitchFamily="18" charset="0"/>
              </a:rPr>
              <a:t>6.</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Other</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Requirements</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.......................................................................................................................8</a:t>
            </a:r>
          </a:p>
        </p:txBody>
      </p:sp>
      <p:sp>
        <p:nvSpPr>
          <p:cNvPr id="43" name="TextBox 1">
            <a:extLst>
              <a:ext uri="{FF2B5EF4-FFF2-40B4-BE49-F238E27FC236}">
                <a16:creationId xmlns:a16="http://schemas.microsoft.com/office/drawing/2014/main" id="{BCA61B03-5435-4DD9-B2BA-D9AB6010BA90}"/>
              </a:ext>
            </a:extLst>
          </p:cNvPr>
          <p:cNvSpPr txBox="1"/>
          <p:nvPr/>
        </p:nvSpPr>
        <p:spPr>
          <a:xfrm>
            <a:off x="5676900" y="927100"/>
            <a:ext cx="1179810" cy="363561"/>
          </a:xfrm>
          <a:prstGeom prst="rect">
            <a:avLst/>
          </a:prstGeom>
          <a:noFill/>
        </p:spPr>
        <p:txBody>
          <a:bodyPr wrap="none" lIns="0" tIns="0" rIns="0" rtlCol="0">
            <a:spAutoFit/>
          </a:bodyPr>
          <a:lstStyle/>
          <a:p>
            <a:pPr>
              <a:lnSpc>
                <a:spcPts val="1100"/>
              </a:lnSpc>
              <a:tabLst>
                <a:tab pos="571500" algn="l"/>
              </a:tabLst>
            </a:pPr>
            <a:r>
              <a:rPr lang="en-US" altLang="zh-CN" sz="996" dirty="0">
                <a:solidFill>
                  <a:srgbClr val="00000A"/>
                </a:solidFill>
                <a:latin typeface="Times New Roman" pitchFamily="18" charset="0"/>
                <a:cs typeface="Times New Roman" pitchFamily="18" charset="0"/>
              </a:rPr>
              <a:t>      CallMyMedic</a:t>
            </a:r>
          </a:p>
          <a:p>
            <a:pPr>
              <a:lnSpc>
                <a:spcPts val="1200"/>
              </a:lnSpc>
              <a:tabLst>
                <a:tab pos="571500" algn="l"/>
              </a:tabLst>
            </a:pPr>
            <a:r>
              <a:rPr lang="en-US" altLang="zh-CN" dirty="0"/>
              <a:t>	</a:t>
            </a:r>
            <a:r>
              <a:rPr lang="en-US" altLang="zh-CN" sz="996" dirty="0">
                <a:solidFill>
                  <a:srgbClr val="00000A"/>
                </a:solidFill>
                <a:latin typeface="Times New Roman" pitchFamily="18" charset="0"/>
                <a:cs typeface="Times New Roman" pitchFamily="18" charset="0"/>
              </a:rPr>
              <a:t>Assessment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04800"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Freeform 3"/>
          <p:cNvSpPr/>
          <p:nvPr/>
        </p:nvSpPr>
        <p:spPr>
          <a:xfrm>
            <a:off x="304800" y="304800"/>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323088"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323088"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70332" y="304800"/>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370332" y="323088"/>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370332" y="361188"/>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7450836"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7403592" y="304800"/>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7412736"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7403592"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304800"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323088"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61188"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7450836"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7412736"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7403592"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304800"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304800" y="9736836"/>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323088"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323088"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370332" y="9736836"/>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370332" y="9698736"/>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370332" y="9689592"/>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7450836"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7403592" y="9736836"/>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7412736"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7403592"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914400" y="927100"/>
            <a:ext cx="812800" cy="139700"/>
          </a:xfrm>
          <a:prstGeom prst="rect">
            <a:avLst/>
          </a:prstGeom>
          <a:noFill/>
        </p:spPr>
        <p:txBody>
          <a:bodyPr wrap="none" lIns="0" tIns="0" rIns="0" rtlCol="0">
            <a:spAutoFit/>
          </a:bodyPr>
          <a:lstStyle/>
          <a:p>
            <a:pPr>
              <a:lnSpc>
                <a:spcPts val="1100"/>
              </a:lnSpc>
              <a:tabLst/>
            </a:pPr>
            <a:r>
              <a:rPr lang="en-US" altLang="zh-CN" sz="996" dirty="0">
                <a:solidFill>
                  <a:srgbClr val="00000A"/>
                </a:solidFill>
                <a:latin typeface="Times New Roman" pitchFamily="18" charset="0"/>
                <a:cs typeface="Times New Roman" pitchFamily="18" charset="0"/>
              </a:rPr>
              <a:t>CDAC</a:t>
            </a:r>
            <a:r>
              <a:rPr lang="en-US" altLang="zh-CN" sz="996" dirty="0">
                <a:latin typeface="Times New Roman" pitchFamily="18" charset="0"/>
                <a:cs typeface="Times New Roman" pitchFamily="18" charset="0"/>
              </a:rPr>
              <a:t> </a:t>
            </a:r>
            <a:r>
              <a:rPr lang="en-US" altLang="zh-CN" sz="996" dirty="0">
                <a:solidFill>
                  <a:srgbClr val="00000A"/>
                </a:solidFill>
                <a:latin typeface="Times New Roman" pitchFamily="18" charset="0"/>
                <a:cs typeface="Times New Roman" pitchFamily="18" charset="0"/>
              </a:rPr>
              <a:t>Mumbai</a:t>
            </a:r>
          </a:p>
        </p:txBody>
      </p:sp>
      <p:sp>
        <p:nvSpPr>
          <p:cNvPr id="40" name="TextBox 1"/>
          <p:cNvSpPr txBox="1"/>
          <p:nvPr/>
        </p:nvSpPr>
        <p:spPr>
          <a:xfrm>
            <a:off x="917213" y="1816950"/>
            <a:ext cx="6144767" cy="7507183"/>
          </a:xfrm>
          <a:prstGeom prst="rect">
            <a:avLst/>
          </a:prstGeom>
          <a:noFill/>
        </p:spPr>
        <p:txBody>
          <a:bodyPr wrap="square" lIns="0" tIns="0" rIns="0" rtlCol="0">
            <a:spAutoFit/>
          </a:bodyPr>
          <a:lstStyle/>
          <a:p>
            <a:pPr>
              <a:lnSpc>
                <a:spcPts val="1500"/>
              </a:lnSpc>
              <a:tabLst>
                <a:tab pos="457200" algn="l"/>
                <a:tab pos="914400" algn="l"/>
                <a:tab pos="5880100" algn="l"/>
              </a:tabLst>
            </a:pPr>
            <a:r>
              <a:rPr lang="en-US" altLang="zh-CN" sz="1404" b="1" dirty="0">
                <a:solidFill>
                  <a:srgbClr val="00000A"/>
                </a:solidFill>
                <a:latin typeface="Times New Roman" pitchFamily="18" charset="0"/>
                <a:cs typeface="Times New Roman" pitchFamily="18" charset="0"/>
              </a:rPr>
              <a:t>1.</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Introduction</a:t>
            </a:r>
          </a:p>
          <a:p>
            <a:pPr>
              <a:lnSpc>
                <a:spcPts val="1000"/>
              </a:lnSpc>
            </a:pPr>
            <a:endParaRPr lang="en-US" altLang="zh-CN" dirty="0"/>
          </a:p>
          <a:p>
            <a:pPr>
              <a:lnSpc>
                <a:spcPts val="1700"/>
              </a:lnSpc>
              <a:tabLst>
                <a:tab pos="457200" algn="l"/>
                <a:tab pos="914400" algn="l"/>
                <a:tab pos="5880100" algn="l"/>
              </a:tabLst>
            </a:pPr>
            <a:r>
              <a:rPr lang="en-US" altLang="zh-CN" sz="1200" b="1" dirty="0">
                <a:solidFill>
                  <a:srgbClr val="00000A"/>
                </a:solidFill>
                <a:latin typeface="Times New Roman" pitchFamily="18" charset="0"/>
                <a:cs typeface="Times New Roman" pitchFamily="18" charset="0"/>
              </a:rPr>
              <a:t>1.1</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Purpose</a:t>
            </a:r>
          </a:p>
          <a:p>
            <a:pPr>
              <a:lnSpc>
                <a:spcPts val="1000"/>
              </a:lnSpc>
            </a:pPr>
            <a:endParaRPr lang="en-US" altLang="zh-CN" dirty="0"/>
          </a:p>
          <a:p>
            <a:pPr lvl="1"/>
            <a:r>
              <a:rPr lang="en-US" sz="1200" dirty="0">
                <a:latin typeface="Times New Roman" panose="02020603050405020304" pitchFamily="18" charset="0"/>
                <a:cs typeface="Times New Roman" panose="02020603050405020304" pitchFamily="18" charset="0"/>
              </a:rPr>
              <a:t>Due to Covid-19 Situation, it is risky to go Out and if we had any kind of Medical Emergency then this became more risky. In India, There is around 135CR population, While Doctor per Patient is in ratio of 1:1000, Some get Medical Facility some may not. If they get Medical facility ,Cost for Normal Consultancy has been raised to great Extend. So we are making CALL MY MEDIC , Which will compare all best doctors who are near by you and give there rating , fees and connect them with you at low cost. You can booked appointment, incase of Emergency.</a:t>
            </a:r>
          </a:p>
          <a:p>
            <a:pPr>
              <a:lnSpc>
                <a:spcPts val="1000"/>
              </a:lnSpc>
            </a:pPr>
            <a:endParaRPr lang="en-US" altLang="zh-CN" dirty="0"/>
          </a:p>
          <a:p>
            <a:pPr>
              <a:lnSpc>
                <a:spcPts val="2000"/>
              </a:lnSpc>
              <a:tabLst>
                <a:tab pos="457200" algn="l"/>
                <a:tab pos="914400" algn="l"/>
                <a:tab pos="5880100" algn="l"/>
              </a:tabLst>
            </a:pPr>
            <a:r>
              <a:rPr lang="en-US" altLang="zh-CN" sz="1200" b="1" dirty="0">
                <a:solidFill>
                  <a:srgbClr val="00000A"/>
                </a:solidFill>
                <a:latin typeface="Times New Roman" pitchFamily="18" charset="0"/>
                <a:cs typeface="Times New Roman" pitchFamily="18" charset="0"/>
              </a:rPr>
              <a:t>1.2</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Document</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Convention</a:t>
            </a:r>
          </a:p>
          <a:p>
            <a:pPr>
              <a:lnSpc>
                <a:spcPts val="1000"/>
              </a:lnSpc>
            </a:pPr>
            <a:endParaRPr lang="en-US" altLang="zh-CN" dirty="0"/>
          </a:p>
          <a:p>
            <a:pPr>
              <a:lnSpc>
                <a:spcPts val="1700"/>
              </a:lnSpc>
              <a:tabLst>
                <a:tab pos="457200" algn="l"/>
                <a:tab pos="914400" algn="l"/>
                <a:tab pos="5880100" algn="l"/>
              </a:tabLst>
            </a:pPr>
            <a:r>
              <a:rPr lang="en-US" altLang="zh-CN" dirty="0"/>
              <a:t>	</a:t>
            </a:r>
            <a:r>
              <a:rPr lang="en-US" altLang="zh-CN" sz="1200" b="1" dirty="0">
                <a:solidFill>
                  <a:srgbClr val="00000A"/>
                </a:solidFill>
                <a:latin typeface="Times New Roman" pitchFamily="18" charset="0"/>
                <a:cs typeface="Times New Roman" pitchFamily="18" charset="0"/>
              </a:rPr>
              <a:t>Headings:</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a:t>
            </a:r>
          </a:p>
          <a:p>
            <a:pPr>
              <a:lnSpc>
                <a:spcPts val="1300"/>
              </a:lnSpc>
              <a:tabLst>
                <a:tab pos="457200" algn="l"/>
                <a:tab pos="914400" algn="l"/>
                <a:tab pos="5880100" algn="l"/>
              </a:tabLst>
            </a:pPr>
            <a:r>
              <a:rPr lang="en-US" altLang="zh-CN" dirty="0"/>
              <a:t>		</a:t>
            </a:r>
            <a:r>
              <a:rPr lang="en-US" altLang="zh-CN" sz="1200" dirty="0">
                <a:solidFill>
                  <a:srgbClr val="00000A"/>
                </a:solidFill>
                <a:latin typeface="Times New Roman" pitchFamily="18" charset="0"/>
                <a:cs typeface="Times New Roman" pitchFamily="18" charset="0"/>
              </a:rPr>
              <a:t>Text: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-Bold</a:t>
            </a:r>
          </a:p>
          <a:p>
            <a:pPr>
              <a:lnSpc>
                <a:spcPts val="1300"/>
              </a:lnSpc>
              <a:tabLst>
                <a:tab pos="457200" algn="l"/>
                <a:tab pos="914400" algn="l"/>
                <a:tab pos="5880100" algn="l"/>
              </a:tabLst>
            </a:pPr>
            <a:r>
              <a:rPr lang="en-US" altLang="zh-CN" dirty="0"/>
              <a:t>		</a:t>
            </a:r>
            <a:r>
              <a:rPr lang="en-US" altLang="zh-CN" sz="1200" dirty="0">
                <a:solidFill>
                  <a:srgbClr val="00000A"/>
                </a:solidFill>
                <a:latin typeface="Times New Roman" pitchFamily="18" charset="0"/>
                <a:cs typeface="Times New Roman" pitchFamily="18" charset="0"/>
              </a:rPr>
              <a:t>Font-Size: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14</a:t>
            </a:r>
          </a:p>
          <a:p>
            <a:pPr>
              <a:lnSpc>
                <a:spcPts val="1300"/>
              </a:lnSpc>
              <a:tabLst>
                <a:tab pos="457200" algn="l"/>
                <a:tab pos="914400" algn="l"/>
                <a:tab pos="5880100" algn="l"/>
              </a:tabLst>
            </a:pPr>
            <a:r>
              <a:rPr lang="en-US" altLang="zh-CN" dirty="0"/>
              <a:t>		</a:t>
            </a:r>
            <a:r>
              <a:rPr lang="en-US" altLang="zh-CN" sz="1200" dirty="0">
                <a:solidFill>
                  <a:srgbClr val="00000A"/>
                </a:solidFill>
                <a:latin typeface="Times New Roman" pitchFamily="18" charset="0"/>
                <a:cs typeface="Times New Roman" pitchFamily="18" charset="0"/>
              </a:rPr>
              <a:t>Highlighting:</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Times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New</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Roman</a:t>
            </a:r>
          </a:p>
          <a:p>
            <a:pPr>
              <a:lnSpc>
                <a:spcPts val="1000"/>
              </a:lnSpc>
            </a:pPr>
            <a:endParaRPr lang="en-US" altLang="zh-CN" dirty="0"/>
          </a:p>
          <a:p>
            <a:pPr>
              <a:lnSpc>
                <a:spcPts val="1700"/>
              </a:lnSpc>
              <a:tabLst>
                <a:tab pos="457200" algn="l"/>
                <a:tab pos="914400" algn="l"/>
                <a:tab pos="5880100" algn="l"/>
              </a:tabLst>
            </a:pPr>
            <a:r>
              <a:rPr lang="en-US" altLang="zh-CN" dirty="0"/>
              <a:t>	</a:t>
            </a:r>
            <a:r>
              <a:rPr lang="en-US" altLang="zh-CN" sz="1200" b="1" dirty="0">
                <a:solidFill>
                  <a:srgbClr val="00000A"/>
                </a:solidFill>
                <a:latin typeface="Times New Roman" pitchFamily="18" charset="0"/>
                <a:cs typeface="Times New Roman" pitchFamily="18" charset="0"/>
              </a:rPr>
              <a:t>Sub</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Headings:</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a:t>
            </a:r>
          </a:p>
          <a:p>
            <a:pPr>
              <a:lnSpc>
                <a:spcPts val="1300"/>
              </a:lnSpc>
              <a:tabLst>
                <a:tab pos="457200" algn="l"/>
                <a:tab pos="914400" algn="l"/>
                <a:tab pos="5880100" algn="l"/>
              </a:tabLst>
            </a:pPr>
            <a:r>
              <a:rPr lang="en-US" altLang="zh-CN" dirty="0"/>
              <a:t>		</a:t>
            </a:r>
            <a:r>
              <a:rPr lang="en-US" altLang="zh-CN" sz="1200" dirty="0">
                <a:solidFill>
                  <a:srgbClr val="00000A"/>
                </a:solidFill>
                <a:latin typeface="Times New Roman" pitchFamily="18" charset="0"/>
                <a:cs typeface="Times New Roman" pitchFamily="18" charset="0"/>
              </a:rPr>
              <a:t>Text: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-Bold</a:t>
            </a:r>
          </a:p>
          <a:p>
            <a:pPr>
              <a:lnSpc>
                <a:spcPts val="1300"/>
              </a:lnSpc>
              <a:tabLst>
                <a:tab pos="457200" algn="l"/>
                <a:tab pos="914400" algn="l"/>
                <a:tab pos="5880100" algn="l"/>
              </a:tabLst>
            </a:pPr>
            <a:r>
              <a:rPr lang="en-US" altLang="zh-CN" dirty="0"/>
              <a:t>		</a:t>
            </a:r>
            <a:r>
              <a:rPr lang="en-US" altLang="zh-CN" sz="1200" dirty="0">
                <a:solidFill>
                  <a:srgbClr val="00000A"/>
                </a:solidFill>
                <a:latin typeface="Times New Roman" pitchFamily="18" charset="0"/>
                <a:cs typeface="Times New Roman" pitchFamily="18" charset="0"/>
              </a:rPr>
              <a:t>Font-Size: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12</a:t>
            </a:r>
          </a:p>
          <a:p>
            <a:pPr>
              <a:lnSpc>
                <a:spcPts val="1300"/>
              </a:lnSpc>
              <a:tabLst>
                <a:tab pos="457200" algn="l"/>
                <a:tab pos="914400" algn="l"/>
                <a:tab pos="5880100" algn="l"/>
              </a:tabLst>
            </a:pPr>
            <a:r>
              <a:rPr lang="en-US" altLang="zh-CN" dirty="0"/>
              <a:t>		</a:t>
            </a:r>
            <a:r>
              <a:rPr lang="en-US" altLang="zh-CN" sz="1200" dirty="0">
                <a:solidFill>
                  <a:srgbClr val="00000A"/>
                </a:solidFill>
                <a:latin typeface="Times New Roman" pitchFamily="18" charset="0"/>
                <a:cs typeface="Times New Roman" pitchFamily="18" charset="0"/>
              </a:rPr>
              <a:t>Highlighting:</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Times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New</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Roman</a:t>
            </a:r>
          </a:p>
          <a:p>
            <a:pPr>
              <a:lnSpc>
                <a:spcPts val="1000"/>
              </a:lnSpc>
            </a:pPr>
            <a:endParaRPr lang="en-US" altLang="zh-CN" dirty="0"/>
          </a:p>
          <a:p>
            <a:pPr>
              <a:lnSpc>
                <a:spcPts val="1700"/>
              </a:lnSpc>
              <a:tabLst>
                <a:tab pos="457200" algn="l"/>
                <a:tab pos="914400" algn="l"/>
                <a:tab pos="5880100" algn="l"/>
              </a:tabLst>
            </a:pPr>
            <a:r>
              <a:rPr lang="en-US" altLang="zh-CN" dirty="0"/>
              <a:t>	</a:t>
            </a:r>
            <a:r>
              <a:rPr lang="en-US" altLang="zh-CN" sz="1200" b="1" dirty="0">
                <a:solidFill>
                  <a:srgbClr val="00000A"/>
                </a:solidFill>
                <a:latin typeface="Times New Roman" pitchFamily="18" charset="0"/>
                <a:cs typeface="Times New Roman" pitchFamily="18" charset="0"/>
              </a:rPr>
              <a:t>Header:</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a:t>
            </a:r>
          </a:p>
          <a:p>
            <a:pPr>
              <a:lnSpc>
                <a:spcPts val="1300"/>
              </a:lnSpc>
              <a:tabLst>
                <a:tab pos="457200" algn="l"/>
                <a:tab pos="914400" algn="l"/>
                <a:tab pos="5880100" algn="l"/>
              </a:tabLst>
            </a:pPr>
            <a:r>
              <a:rPr lang="en-US" altLang="zh-CN" dirty="0"/>
              <a:t>		</a:t>
            </a:r>
            <a:r>
              <a:rPr lang="en-US" altLang="zh-CN" sz="1200" dirty="0">
                <a:solidFill>
                  <a:srgbClr val="00000A"/>
                </a:solidFill>
                <a:latin typeface="Times New Roman" pitchFamily="18" charset="0"/>
                <a:cs typeface="Times New Roman" pitchFamily="18" charset="0"/>
              </a:rPr>
              <a:t>Text: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Simple</a:t>
            </a:r>
          </a:p>
          <a:p>
            <a:pPr>
              <a:lnSpc>
                <a:spcPts val="1300"/>
              </a:lnSpc>
              <a:tabLst>
                <a:tab pos="457200" algn="l"/>
                <a:tab pos="914400" algn="l"/>
                <a:tab pos="5880100" algn="l"/>
              </a:tabLst>
            </a:pPr>
            <a:r>
              <a:rPr lang="en-US" altLang="zh-CN" dirty="0"/>
              <a:t>		</a:t>
            </a:r>
            <a:r>
              <a:rPr lang="en-US" altLang="zh-CN" sz="1200" dirty="0">
                <a:solidFill>
                  <a:srgbClr val="00000A"/>
                </a:solidFill>
                <a:latin typeface="Times New Roman" pitchFamily="18" charset="0"/>
                <a:cs typeface="Times New Roman" pitchFamily="18" charset="0"/>
              </a:rPr>
              <a:t>Font-Size: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-10</a:t>
            </a:r>
          </a:p>
          <a:p>
            <a:pPr>
              <a:lnSpc>
                <a:spcPts val="1300"/>
              </a:lnSpc>
              <a:tabLst>
                <a:tab pos="457200" algn="l"/>
                <a:tab pos="914400" algn="l"/>
                <a:tab pos="5880100" algn="l"/>
              </a:tabLst>
            </a:pPr>
            <a:r>
              <a:rPr lang="en-US" altLang="zh-CN" dirty="0"/>
              <a:t>		</a:t>
            </a:r>
            <a:r>
              <a:rPr lang="en-US" altLang="zh-CN" sz="1200" dirty="0">
                <a:solidFill>
                  <a:srgbClr val="00000A"/>
                </a:solidFill>
                <a:latin typeface="Times New Roman" pitchFamily="18" charset="0"/>
                <a:cs typeface="Times New Roman" pitchFamily="18" charset="0"/>
              </a:rPr>
              <a:t>Highlighting:</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Times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New</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Roman</a:t>
            </a:r>
          </a:p>
          <a:p>
            <a:pPr>
              <a:lnSpc>
                <a:spcPts val="1000"/>
              </a:lnSpc>
            </a:pPr>
            <a:endParaRPr lang="en-US" altLang="zh-CN" dirty="0"/>
          </a:p>
          <a:p>
            <a:pPr>
              <a:lnSpc>
                <a:spcPts val="1700"/>
              </a:lnSpc>
              <a:tabLst>
                <a:tab pos="457200" algn="l"/>
                <a:tab pos="914400" algn="l"/>
                <a:tab pos="5880100" algn="l"/>
              </a:tabLst>
            </a:pPr>
            <a:r>
              <a:rPr lang="en-US" altLang="zh-CN" dirty="0"/>
              <a:t>	</a:t>
            </a:r>
            <a:r>
              <a:rPr lang="en-US" altLang="zh-CN" sz="1200" b="1" dirty="0">
                <a:solidFill>
                  <a:srgbClr val="00000A"/>
                </a:solidFill>
                <a:latin typeface="Times New Roman" pitchFamily="18" charset="0"/>
                <a:cs typeface="Times New Roman" pitchFamily="18" charset="0"/>
              </a:rPr>
              <a:t>Footer:</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a:t>
            </a:r>
          </a:p>
          <a:p>
            <a:pPr>
              <a:lnSpc>
                <a:spcPts val="1300"/>
              </a:lnSpc>
              <a:tabLst>
                <a:tab pos="457200" algn="l"/>
                <a:tab pos="914400" algn="l"/>
                <a:tab pos="5880100" algn="l"/>
              </a:tabLst>
            </a:pPr>
            <a:r>
              <a:rPr lang="en-US" altLang="zh-CN" dirty="0"/>
              <a:t>		</a:t>
            </a:r>
            <a:r>
              <a:rPr lang="en-US" altLang="zh-CN" sz="1200" dirty="0">
                <a:solidFill>
                  <a:srgbClr val="00000A"/>
                </a:solidFill>
                <a:latin typeface="Times New Roman" pitchFamily="18" charset="0"/>
                <a:cs typeface="Times New Roman" pitchFamily="18" charset="0"/>
              </a:rPr>
              <a:t>Text: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Simple</a:t>
            </a:r>
          </a:p>
          <a:p>
            <a:pPr>
              <a:lnSpc>
                <a:spcPts val="1300"/>
              </a:lnSpc>
              <a:tabLst>
                <a:tab pos="457200" algn="l"/>
                <a:tab pos="914400" algn="l"/>
                <a:tab pos="5880100" algn="l"/>
              </a:tabLst>
            </a:pPr>
            <a:r>
              <a:rPr lang="en-US" altLang="zh-CN" dirty="0"/>
              <a:t>		</a:t>
            </a:r>
            <a:r>
              <a:rPr lang="en-US" altLang="zh-CN" sz="1200" dirty="0">
                <a:solidFill>
                  <a:srgbClr val="00000A"/>
                </a:solidFill>
                <a:latin typeface="Times New Roman" pitchFamily="18" charset="0"/>
                <a:cs typeface="Times New Roman" pitchFamily="18" charset="0"/>
              </a:rPr>
              <a:t>Font-Size: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-10</a:t>
            </a:r>
          </a:p>
          <a:p>
            <a:pPr>
              <a:lnSpc>
                <a:spcPts val="1300"/>
              </a:lnSpc>
              <a:tabLst>
                <a:tab pos="457200" algn="l"/>
                <a:tab pos="914400" algn="l"/>
                <a:tab pos="5880100" algn="l"/>
              </a:tabLst>
            </a:pPr>
            <a:r>
              <a:rPr lang="en-US" altLang="zh-CN" dirty="0"/>
              <a:t>		</a:t>
            </a:r>
            <a:r>
              <a:rPr lang="en-US" altLang="zh-CN" sz="1200" dirty="0">
                <a:solidFill>
                  <a:srgbClr val="00000A"/>
                </a:solidFill>
                <a:latin typeface="Times New Roman" pitchFamily="18" charset="0"/>
                <a:cs typeface="Times New Roman" pitchFamily="18" charset="0"/>
              </a:rPr>
              <a:t>Highlighting:</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Times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New</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Roman</a:t>
            </a:r>
          </a:p>
          <a:p>
            <a:pPr>
              <a:lnSpc>
                <a:spcPts val="1000"/>
              </a:lnSpc>
            </a:pPr>
            <a:endParaRPr lang="en-US" altLang="zh-CN" dirty="0"/>
          </a:p>
          <a:p>
            <a:pPr>
              <a:lnSpc>
                <a:spcPts val="1700"/>
              </a:lnSpc>
              <a:tabLst>
                <a:tab pos="457200" algn="l"/>
                <a:tab pos="914400" algn="l"/>
                <a:tab pos="5880100" algn="l"/>
              </a:tabLst>
            </a:pPr>
            <a:r>
              <a:rPr lang="en-US" altLang="zh-CN" sz="1200" b="1" dirty="0">
                <a:solidFill>
                  <a:srgbClr val="00000A"/>
                </a:solidFill>
                <a:latin typeface="Times New Roman" pitchFamily="18" charset="0"/>
                <a:cs typeface="Times New Roman" pitchFamily="18" charset="0"/>
              </a:rPr>
              <a:t>Intended</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Audience</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and</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Reading</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Suggestions</a:t>
            </a:r>
          </a:p>
          <a:p>
            <a:pPr>
              <a:lnSpc>
                <a:spcPts val="1000"/>
              </a:lnSpc>
            </a:pPr>
            <a:endParaRPr lang="en-US" altLang="zh-CN" dirty="0"/>
          </a:p>
          <a:p>
            <a:pPr algn="just" rtl="0" fontAlgn="base">
              <a:spcBef>
                <a:spcPts val="0"/>
              </a:spcBef>
              <a:spcAft>
                <a:spcPts val="0"/>
              </a:spcAft>
            </a:pPr>
            <a:r>
              <a:rPr lang="en-US" altLang="zh-CN" sz="1200" dirty="0">
                <a:latin typeface="Times New Roman" panose="02020603050405020304" pitchFamily="18" charset="0"/>
                <a:cs typeface="Times New Roman" panose="02020603050405020304" pitchFamily="18" charset="0"/>
              </a:rPr>
              <a:t>	</a:t>
            </a:r>
            <a:r>
              <a:rPr lang="en-US" sz="1200" b="1" i="0" u="none" strike="noStrike" dirty="0">
                <a:solidFill>
                  <a:srgbClr val="000000"/>
                </a:solidFill>
                <a:effectLst/>
                <a:latin typeface="Times New Roman" panose="02020603050405020304" pitchFamily="18" charset="0"/>
                <a:cs typeface="Times New Roman" panose="02020603050405020304" pitchFamily="18" charset="0"/>
              </a:rPr>
              <a:t>Developers :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in order to be sure they are developing the right project that fulfills requirements provided in this document.</a:t>
            </a:r>
          </a:p>
          <a:p>
            <a:pPr algn="just" rtl="0" fontAlgn="base">
              <a:spcBef>
                <a:spcPts val="0"/>
              </a:spcBef>
              <a:spcAft>
                <a:spcPts val="0"/>
              </a:spcAft>
            </a:pP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pPr>
            <a:r>
              <a:rPr lang="en-US" sz="1200" b="1" i="0" u="none" strike="noStrike" dirty="0">
                <a:solidFill>
                  <a:srgbClr val="000000"/>
                </a:solidFill>
                <a:effectLst/>
                <a:latin typeface="Times New Roman" panose="02020603050405020304" pitchFamily="18" charset="0"/>
                <a:cs typeface="Times New Roman" panose="02020603050405020304" pitchFamily="18" charset="0"/>
              </a:rPr>
              <a:t>	Testers :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in order to have an exact list of the features and functions that has to respond according to requirements and provided diagrams.</a:t>
            </a:r>
          </a:p>
          <a:p>
            <a:pPr>
              <a:lnSpc>
                <a:spcPts val="1000"/>
              </a:lnSpc>
            </a:pPr>
            <a:endParaRPr lang="en-US" altLang="zh-CN" dirty="0"/>
          </a:p>
          <a:p>
            <a:pPr>
              <a:lnSpc>
                <a:spcPts val="1500"/>
              </a:lnSpc>
              <a:tabLst>
                <a:tab pos="457200" algn="l"/>
                <a:tab pos="914400" algn="l"/>
                <a:tab pos="5880100" algn="l"/>
              </a:tabLst>
            </a:pPr>
            <a:r>
              <a:rPr lang="en-US" altLang="zh-CN" dirty="0"/>
              <a:t>			</a:t>
            </a:r>
            <a:r>
              <a:rPr lang="en-US" altLang="zh-CN" sz="996" b="1" i="1" dirty="0">
                <a:solidFill>
                  <a:srgbClr val="00000A"/>
                </a:solidFill>
                <a:latin typeface="Times New Roman" pitchFamily="18" charset="0"/>
                <a:cs typeface="Times New Roman" pitchFamily="18" charset="0"/>
              </a:rPr>
              <a:t>1</a:t>
            </a:r>
          </a:p>
        </p:txBody>
      </p:sp>
      <p:sp>
        <p:nvSpPr>
          <p:cNvPr id="41" name="TextBox 1">
            <a:extLst>
              <a:ext uri="{FF2B5EF4-FFF2-40B4-BE49-F238E27FC236}">
                <a16:creationId xmlns:a16="http://schemas.microsoft.com/office/drawing/2014/main" id="{C6A15530-6177-40FC-898D-9685308CBF9F}"/>
              </a:ext>
            </a:extLst>
          </p:cNvPr>
          <p:cNvSpPr txBox="1"/>
          <p:nvPr/>
        </p:nvSpPr>
        <p:spPr>
          <a:xfrm>
            <a:off x="5676900" y="927100"/>
            <a:ext cx="1179810" cy="363561"/>
          </a:xfrm>
          <a:prstGeom prst="rect">
            <a:avLst/>
          </a:prstGeom>
          <a:noFill/>
        </p:spPr>
        <p:txBody>
          <a:bodyPr wrap="none" lIns="0" tIns="0" rIns="0" rtlCol="0">
            <a:spAutoFit/>
          </a:bodyPr>
          <a:lstStyle/>
          <a:p>
            <a:pPr>
              <a:lnSpc>
                <a:spcPts val="1100"/>
              </a:lnSpc>
              <a:tabLst>
                <a:tab pos="571500" algn="l"/>
              </a:tabLst>
            </a:pPr>
            <a:r>
              <a:rPr lang="en-US" altLang="zh-CN" sz="996" dirty="0">
                <a:solidFill>
                  <a:srgbClr val="00000A"/>
                </a:solidFill>
                <a:latin typeface="Times New Roman" pitchFamily="18" charset="0"/>
                <a:cs typeface="Times New Roman" pitchFamily="18" charset="0"/>
              </a:rPr>
              <a:t>      CallMyMedic</a:t>
            </a:r>
          </a:p>
          <a:p>
            <a:pPr>
              <a:lnSpc>
                <a:spcPts val="1200"/>
              </a:lnSpc>
              <a:tabLst>
                <a:tab pos="571500" algn="l"/>
              </a:tabLst>
            </a:pPr>
            <a:r>
              <a:rPr lang="en-US" altLang="zh-CN" dirty="0"/>
              <a:t>	</a:t>
            </a:r>
            <a:r>
              <a:rPr lang="en-US" altLang="zh-CN" sz="996" dirty="0">
                <a:solidFill>
                  <a:srgbClr val="00000A"/>
                </a:solidFill>
                <a:latin typeface="Times New Roman" pitchFamily="18" charset="0"/>
                <a:cs typeface="Times New Roman" pitchFamily="18" charset="0"/>
              </a:rPr>
              <a:t>Assessment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04800"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Freeform 3"/>
          <p:cNvSpPr/>
          <p:nvPr/>
        </p:nvSpPr>
        <p:spPr>
          <a:xfrm>
            <a:off x="304800" y="304800"/>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323088"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323088"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70332" y="304800"/>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370332" y="323088"/>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370332" y="361188"/>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7450836"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7403592" y="304800"/>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7412736"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7403592"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304800"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323088"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61188"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7450836"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7412736"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7403592"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304800"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304800" y="9736836"/>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323088"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323088"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370332" y="9736836"/>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370332" y="9698736"/>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370332" y="9689592"/>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7450836"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7403592" y="9736836"/>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7412736"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7403592"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914400" y="927100"/>
            <a:ext cx="812800" cy="139700"/>
          </a:xfrm>
          <a:prstGeom prst="rect">
            <a:avLst/>
          </a:prstGeom>
          <a:noFill/>
        </p:spPr>
        <p:txBody>
          <a:bodyPr wrap="none" lIns="0" tIns="0" rIns="0" rtlCol="0">
            <a:spAutoFit/>
          </a:bodyPr>
          <a:lstStyle/>
          <a:p>
            <a:pPr>
              <a:lnSpc>
                <a:spcPts val="1100"/>
              </a:lnSpc>
              <a:tabLst/>
            </a:pPr>
            <a:r>
              <a:rPr lang="en-US" altLang="zh-CN" sz="996" dirty="0">
                <a:solidFill>
                  <a:srgbClr val="00000A"/>
                </a:solidFill>
                <a:latin typeface="Times New Roman" pitchFamily="18" charset="0"/>
                <a:cs typeface="Times New Roman" pitchFamily="18" charset="0"/>
              </a:rPr>
              <a:t>CDAC</a:t>
            </a:r>
            <a:r>
              <a:rPr lang="en-US" altLang="zh-CN" sz="996" dirty="0">
                <a:latin typeface="Times New Roman" pitchFamily="18" charset="0"/>
                <a:cs typeface="Times New Roman" pitchFamily="18" charset="0"/>
              </a:rPr>
              <a:t> </a:t>
            </a:r>
            <a:r>
              <a:rPr lang="en-US" altLang="zh-CN" sz="996" dirty="0">
                <a:solidFill>
                  <a:srgbClr val="00000A"/>
                </a:solidFill>
                <a:latin typeface="Times New Roman" pitchFamily="18" charset="0"/>
                <a:cs typeface="Times New Roman" pitchFamily="18" charset="0"/>
              </a:rPr>
              <a:t>Mumbai</a:t>
            </a:r>
          </a:p>
        </p:txBody>
      </p:sp>
      <p:sp>
        <p:nvSpPr>
          <p:cNvPr id="40" name="TextBox 1"/>
          <p:cNvSpPr txBox="1"/>
          <p:nvPr/>
        </p:nvSpPr>
        <p:spPr>
          <a:xfrm>
            <a:off x="914400" y="1358900"/>
            <a:ext cx="6344686" cy="8347798"/>
          </a:xfrm>
          <a:prstGeom prst="rect">
            <a:avLst/>
          </a:prstGeom>
          <a:noFill/>
        </p:spPr>
        <p:txBody>
          <a:bodyPr wrap="none" lIns="0" tIns="0" rIns="0" rtlCol="0">
            <a:spAutoFit/>
          </a:bodyPr>
          <a:lstStyle/>
          <a:p>
            <a:pPr>
              <a:lnSpc>
                <a:spcPts val="1100"/>
              </a:lnSpc>
              <a:tabLst>
                <a:tab pos="228600" algn="l"/>
                <a:tab pos="457200" algn="l"/>
                <a:tab pos="495300" algn="l"/>
                <a:tab pos="5334000" algn="l"/>
                <a:tab pos="5880100" algn="l"/>
              </a:tabLst>
            </a:pPr>
            <a:r>
              <a:rPr lang="en-US" altLang="zh-CN" dirty="0"/>
              <a:t>				</a:t>
            </a:r>
          </a:p>
          <a:p>
            <a:pPr>
              <a:lnSpc>
                <a:spcPts val="1000"/>
              </a:lnSpc>
            </a:pPr>
            <a:endParaRPr lang="en-US" altLang="zh-CN" dirty="0"/>
          </a:p>
          <a:p>
            <a:pPr>
              <a:lnSpc>
                <a:spcPts val="1000"/>
              </a:lnSpc>
            </a:pPr>
            <a:endParaRPr lang="en-US" altLang="zh-CN" dirty="0"/>
          </a:p>
          <a:p>
            <a:pPr algn="just" rtl="0" fontAlgn="base">
              <a:spcBef>
                <a:spcPts val="0"/>
              </a:spcBef>
              <a:spcAft>
                <a:spcPts val="0"/>
              </a:spcAft>
            </a:pPr>
            <a:r>
              <a:rPr lang="en-US" sz="1200" b="1" i="0" u="none" strike="noStrike" dirty="0">
                <a:solidFill>
                  <a:srgbClr val="000000"/>
                </a:solidFill>
                <a:effectLst/>
                <a:latin typeface="Times New Roman" panose="02020603050405020304" pitchFamily="18" charset="0"/>
                <a:cs typeface="Times New Roman" panose="02020603050405020304" pitchFamily="18" charset="0"/>
              </a:rPr>
              <a:t>Users :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in order to get familiar with the idea of the project and suggest other features that would make </a:t>
            </a:r>
          </a:p>
          <a:p>
            <a:pPr algn="just" rtl="0" fontAlgn="base">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             it even more functional.</a:t>
            </a:r>
          </a:p>
          <a:p>
            <a:pPr algn="just" rtl="0" fontAlgn="base">
              <a:spcBef>
                <a:spcPts val="0"/>
              </a:spcBef>
              <a:spcAft>
                <a:spcPts val="0"/>
              </a:spcAft>
            </a:pP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pPr>
            <a:r>
              <a:rPr lang="en-US" sz="1200" b="1" i="0" u="none" strike="noStrike" dirty="0">
                <a:solidFill>
                  <a:srgbClr val="000000"/>
                </a:solidFill>
                <a:effectLst/>
                <a:latin typeface="Times New Roman" panose="02020603050405020304" pitchFamily="18" charset="0"/>
                <a:cs typeface="Times New Roman" panose="02020603050405020304" pitchFamily="18" charset="0"/>
              </a:rPr>
              <a:t>Documentation writers :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to know what features and in what way they have to explain. What security </a:t>
            </a:r>
          </a:p>
          <a:p>
            <a:pPr algn="just" rtl="0" fontAlgn="base">
              <a:spcBef>
                <a:spcPts val="0"/>
              </a:spcBef>
              <a:spcAft>
                <a:spcPts val="0"/>
              </a:spcAft>
            </a:pPr>
            <a:r>
              <a:rPr lang="en-US" sz="1200" dirty="0">
                <a:solidFill>
                  <a:srgbClr val="000000"/>
                </a:solidFill>
                <a:latin typeface="Times New Roman" panose="02020603050405020304" pitchFamily="18" charset="0"/>
                <a:cs typeface="Times New Roman" panose="02020603050405020304" pitchFamily="18" charset="0"/>
              </a:rPr>
              <a:t>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technologies are required, how the system will response in each user’s action etc.</a:t>
            </a:r>
          </a:p>
          <a:p>
            <a:pPr algn="just" rtl="0" fontAlgn="base">
              <a:spcBef>
                <a:spcPts val="0"/>
              </a:spcBef>
              <a:spcAft>
                <a:spcPts val="0"/>
              </a:spcAft>
            </a:pP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pPr>
            <a:r>
              <a:rPr lang="en-US" sz="1200" b="1" i="0" u="none" strike="noStrike" dirty="0">
                <a:solidFill>
                  <a:srgbClr val="000000"/>
                </a:solidFill>
                <a:effectLst/>
                <a:latin typeface="Times New Roman" panose="02020603050405020304" pitchFamily="18" charset="0"/>
                <a:cs typeface="Times New Roman" panose="02020603050405020304" pitchFamily="18" charset="0"/>
              </a:rPr>
              <a:t>Admin, Receptionist, Doctors and patients: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in order to know exactly what they have to expect from </a:t>
            </a:r>
          </a:p>
          <a:p>
            <a:pPr rtl="0" fontAlgn="base">
              <a:spcBef>
                <a:spcPts val="0"/>
              </a:spcBef>
            </a:pPr>
            <a:r>
              <a:rPr lang="en-US" sz="1200" dirty="0">
                <a:solidFill>
                  <a:srgbClr val="000000"/>
                </a:solidFill>
                <a:latin typeface="Times New Roman" panose="02020603050405020304" pitchFamily="18" charset="0"/>
                <a:cs typeface="Times New Roman" panose="02020603050405020304" pitchFamily="18" charset="0"/>
              </a:rPr>
              <a:t>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the system, right inputs and outputs and response in error situations.</a:t>
            </a:r>
          </a:p>
          <a:p>
            <a:pPr>
              <a:lnSpc>
                <a:spcPts val="1000"/>
              </a:lnSpc>
            </a:pPr>
            <a:endParaRPr lang="en-US" altLang="zh-CN" dirty="0"/>
          </a:p>
          <a:p>
            <a:pPr>
              <a:lnSpc>
                <a:spcPts val="2200"/>
              </a:lnSpc>
              <a:tabLst>
                <a:tab pos="228600" algn="l"/>
                <a:tab pos="457200" algn="l"/>
                <a:tab pos="495300" algn="l"/>
                <a:tab pos="5334000" algn="l"/>
                <a:tab pos="5880100" algn="l"/>
              </a:tabLst>
            </a:pPr>
            <a:r>
              <a:rPr lang="en-US" altLang="zh-CN" sz="1404" b="1" dirty="0">
                <a:solidFill>
                  <a:srgbClr val="00000A"/>
                </a:solidFill>
                <a:latin typeface="Times New Roman" pitchFamily="18" charset="0"/>
                <a:cs typeface="Times New Roman" pitchFamily="18" charset="0"/>
              </a:rPr>
              <a:t>1.2</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Product</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Scope</a:t>
            </a:r>
          </a:p>
          <a:p>
            <a:pPr>
              <a:lnSpc>
                <a:spcPts val="1000"/>
              </a:lnSpc>
            </a:pPr>
            <a:endParaRPr lang="en-US" altLang="zh-CN" dirty="0"/>
          </a:p>
          <a:p>
            <a:pPr marL="617220" lvl="1" indent="-342900">
              <a:lnSpc>
                <a:spcPct val="107000"/>
              </a:lnSpc>
              <a:buFont typeface="Symbol" panose="05050102010706020507" pitchFamily="18" charset="2"/>
              <a:buChar char=""/>
            </a:pPr>
            <a:r>
              <a:rPr lang="en-US" sz="1200" dirty="0">
                <a:latin typeface="Times New Roman" panose="02020603050405020304" pitchFamily="18" charset="0"/>
                <a:cs typeface="Times New Roman" panose="02020603050405020304" pitchFamily="18" charset="0"/>
              </a:rPr>
              <a:t>Patient From any point form this world can connect with there Doctor.</a:t>
            </a:r>
          </a:p>
          <a:p>
            <a:pPr marL="617220" lvl="1" indent="-342900">
              <a:lnSpc>
                <a:spcPct val="107000"/>
              </a:lnSpc>
              <a:buFont typeface="Symbol" panose="05050102010706020507" pitchFamily="18" charset="2"/>
              <a:buChar char=""/>
            </a:pPr>
            <a:r>
              <a:rPr lang="en-US" sz="1200" dirty="0">
                <a:latin typeface="Times New Roman" panose="02020603050405020304" pitchFamily="18" charset="0"/>
                <a:cs typeface="Times New Roman" panose="02020603050405020304" pitchFamily="18" charset="0"/>
              </a:rPr>
              <a:t>Customer can also order Medicine, Without Stepping Out oh his House.</a:t>
            </a:r>
          </a:p>
          <a:p>
            <a:pPr marL="617220" lvl="1" indent="-342900">
              <a:lnSpc>
                <a:spcPct val="107000"/>
              </a:lnSpc>
              <a:buFont typeface="Symbol" panose="05050102010706020507" pitchFamily="18" charset="2"/>
              <a:buChar char=""/>
            </a:pPr>
            <a:r>
              <a:rPr lang="en-US" sz="1200" dirty="0">
                <a:latin typeface="Times New Roman" panose="02020603050405020304" pitchFamily="18" charset="0"/>
                <a:cs typeface="Times New Roman" panose="02020603050405020304" pitchFamily="18" charset="0"/>
              </a:rPr>
              <a:t>Security will maintain by Payment gateway, Risk is avoided.</a:t>
            </a:r>
          </a:p>
          <a:p>
            <a:pPr marL="617220" lvl="1" indent="-342900">
              <a:lnSpc>
                <a:spcPct val="107000"/>
              </a:lnSpc>
              <a:buFont typeface="Symbol" panose="05050102010706020507" pitchFamily="18" charset="2"/>
              <a:buChar char=""/>
            </a:pPr>
            <a:r>
              <a:rPr lang="en-US" sz="1200" dirty="0">
                <a:latin typeface="Times New Roman" panose="02020603050405020304" pitchFamily="18" charset="0"/>
                <a:cs typeface="Times New Roman" panose="02020603050405020304" pitchFamily="18" charset="0"/>
              </a:rPr>
              <a:t>Medical Emergency can be handle.</a:t>
            </a:r>
          </a:p>
          <a:p>
            <a:pPr marL="617220" lvl="1" indent="-342900">
              <a:lnSpc>
                <a:spcPct val="107000"/>
              </a:lnSpc>
              <a:buFont typeface="Symbol" panose="05050102010706020507" pitchFamily="18" charset="2"/>
              <a:buChar char=""/>
            </a:pPr>
            <a:r>
              <a:rPr lang="en-US" sz="1200" dirty="0">
                <a:latin typeface="Times New Roman" panose="02020603050405020304" pitchFamily="18" charset="0"/>
                <a:cs typeface="Times New Roman" panose="02020603050405020304" pitchFamily="18" charset="0"/>
              </a:rPr>
              <a:t>24*7 free Customer Support for Register User.</a:t>
            </a:r>
          </a:p>
          <a:p>
            <a:pPr>
              <a:lnSpc>
                <a:spcPts val="1000"/>
              </a:lnSpc>
            </a:pPr>
            <a:endParaRPr lang="en-US" altLang="zh-CN" dirty="0"/>
          </a:p>
          <a:p>
            <a:pPr>
              <a:lnSpc>
                <a:spcPts val="1000"/>
              </a:lnSpc>
            </a:pPr>
            <a:endParaRPr lang="en-US" altLang="zh-CN" dirty="0"/>
          </a:p>
          <a:p>
            <a:pPr>
              <a:lnSpc>
                <a:spcPts val="2400"/>
              </a:lnSpc>
              <a:tabLst>
                <a:tab pos="228600" algn="l"/>
                <a:tab pos="457200" algn="l"/>
                <a:tab pos="495300" algn="l"/>
                <a:tab pos="5334000" algn="l"/>
                <a:tab pos="5880100" algn="l"/>
              </a:tabLst>
            </a:pPr>
            <a:r>
              <a:rPr lang="en-US" altLang="zh-CN" sz="1404" b="1" dirty="0">
                <a:solidFill>
                  <a:srgbClr val="00000A"/>
                </a:solidFill>
                <a:latin typeface="Times New Roman" pitchFamily="18" charset="0"/>
                <a:cs typeface="Times New Roman" pitchFamily="18" charset="0"/>
              </a:rPr>
              <a:t>1.3</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References</a:t>
            </a:r>
          </a:p>
          <a:p>
            <a:pPr>
              <a:lnSpc>
                <a:spcPts val="1200"/>
              </a:lnSpc>
              <a:tabLst>
                <a:tab pos="228600" algn="l"/>
                <a:tab pos="457200" algn="l"/>
                <a:tab pos="495300" algn="l"/>
                <a:tab pos="5334000" algn="l"/>
                <a:tab pos="5880100" algn="l"/>
              </a:tabLst>
            </a:pPr>
            <a:endParaRPr lang="en-US" altLang="zh-CN" sz="1200" u="sng" dirty="0">
              <a:solidFill>
                <a:srgbClr val="0000FF"/>
              </a:solidFill>
              <a:latin typeface="Times New Roman" pitchFamily="18" charset="0"/>
              <a:cs typeface="Times New Roman" pitchFamily="18" charset="0"/>
            </a:endParaRPr>
          </a:p>
          <a:p>
            <a:pPr>
              <a:lnSpc>
                <a:spcPts val="1200"/>
              </a:lnSpc>
              <a:tabLst>
                <a:tab pos="228600" algn="l"/>
                <a:tab pos="457200" algn="l"/>
                <a:tab pos="495300" algn="l"/>
                <a:tab pos="5334000" algn="l"/>
                <a:tab pos="5880100" algn="l"/>
              </a:tabLst>
            </a:pPr>
            <a:r>
              <a:rPr lang="en-US" altLang="zh-CN" sz="1200" u="sng" dirty="0">
                <a:solidFill>
                  <a:srgbClr val="0000FF"/>
                </a:solidFill>
                <a:latin typeface="Times New Roman" pitchFamily="18" charset="0"/>
                <a:cs typeface="Times New Roman" pitchFamily="18" charset="0"/>
                <a:hlinkClick r:id="rId2"/>
              </a:rPr>
              <a:t>https://stackoverflow.com/</a:t>
            </a:r>
            <a:endParaRPr lang="en-US" altLang="zh-CN" sz="1200" u="sng" dirty="0">
              <a:solidFill>
                <a:srgbClr val="0000FF"/>
              </a:solidFill>
              <a:latin typeface="Times New Roman" pitchFamily="18" charset="0"/>
              <a:cs typeface="Times New Roman" pitchFamily="18" charset="0"/>
            </a:endParaRPr>
          </a:p>
          <a:p>
            <a:pPr>
              <a:lnSpc>
                <a:spcPts val="1200"/>
              </a:lnSpc>
              <a:tabLst>
                <a:tab pos="228600" algn="l"/>
                <a:tab pos="457200" algn="l"/>
                <a:tab pos="495300" algn="l"/>
                <a:tab pos="5334000" algn="l"/>
                <a:tab pos="5880100" algn="l"/>
              </a:tabLst>
            </a:pPr>
            <a:r>
              <a:rPr lang="en-US" altLang="zh-CN" sz="1200" u="sng" dirty="0">
                <a:solidFill>
                  <a:srgbClr val="0000FF"/>
                </a:solidFill>
                <a:latin typeface="Times New Roman" pitchFamily="18" charset="0"/>
                <a:cs typeface="Times New Roman" pitchFamily="18" charset="0"/>
              </a:rPr>
              <a:t>http://tomcat.apache.org/</a:t>
            </a:r>
          </a:p>
          <a:p>
            <a:pPr>
              <a:lnSpc>
                <a:spcPts val="1200"/>
              </a:lnSpc>
              <a:tabLst>
                <a:tab pos="228600" algn="l"/>
                <a:tab pos="457200" algn="l"/>
                <a:tab pos="495300" algn="l"/>
                <a:tab pos="5334000" algn="l"/>
                <a:tab pos="5880100" algn="l"/>
              </a:tabLst>
            </a:pPr>
            <a:r>
              <a:rPr lang="en-US" altLang="zh-CN" sz="1200" u="sng" dirty="0">
                <a:solidFill>
                  <a:srgbClr val="0000FF"/>
                </a:solidFill>
                <a:latin typeface="Times New Roman" pitchFamily="18" charset="0"/>
                <a:cs typeface="Times New Roman" pitchFamily="18" charset="0"/>
                <a:hlinkClick r:id="rId3"/>
              </a:rPr>
              <a:t>https://spring.io/projects/spring-boot</a:t>
            </a:r>
            <a:endParaRPr lang="en-US" altLang="zh-CN" sz="1200" u="sng" dirty="0">
              <a:solidFill>
                <a:srgbClr val="0000FF"/>
              </a:solidFill>
              <a:latin typeface="Times New Roman" pitchFamily="18" charset="0"/>
              <a:cs typeface="Times New Roman" pitchFamily="18" charset="0"/>
            </a:endParaRPr>
          </a:p>
          <a:p>
            <a:pPr>
              <a:lnSpc>
                <a:spcPts val="1200"/>
              </a:lnSpc>
              <a:tabLst>
                <a:tab pos="228600" algn="l"/>
                <a:tab pos="457200" algn="l"/>
                <a:tab pos="495300" algn="l"/>
                <a:tab pos="5334000" algn="l"/>
                <a:tab pos="5880100" algn="l"/>
              </a:tabLst>
            </a:pPr>
            <a:r>
              <a:rPr lang="en-US" altLang="zh-CN" sz="1200" u="sng" dirty="0">
                <a:solidFill>
                  <a:srgbClr val="0000FF"/>
                </a:solidFill>
                <a:latin typeface="Times New Roman" pitchFamily="18" charset="0"/>
                <a:cs typeface="Times New Roman" pitchFamily="18" charset="0"/>
              </a:rPr>
              <a:t>https://spring.io/</a:t>
            </a:r>
          </a:p>
          <a:p>
            <a:pPr>
              <a:lnSpc>
                <a:spcPts val="1200"/>
              </a:lnSpc>
              <a:tabLst>
                <a:tab pos="228600" algn="l"/>
                <a:tab pos="457200" algn="l"/>
                <a:tab pos="495300" algn="l"/>
                <a:tab pos="5334000" algn="l"/>
                <a:tab pos="5880100" algn="l"/>
              </a:tabLst>
            </a:pPr>
            <a:r>
              <a:rPr lang="en-US" altLang="zh-CN" sz="1200" u="sng" dirty="0">
                <a:solidFill>
                  <a:srgbClr val="0000FF"/>
                </a:solidFill>
                <a:latin typeface="Times New Roman" pitchFamily="18" charset="0"/>
                <a:cs typeface="Times New Roman" pitchFamily="18" charset="0"/>
                <a:hlinkClick r:id="rId4"/>
              </a:rPr>
              <a:t>https://www.java.com/en/</a:t>
            </a:r>
            <a:endParaRPr lang="en-US" altLang="zh-CN" sz="1200" u="sng" dirty="0">
              <a:solidFill>
                <a:srgbClr val="0000FF"/>
              </a:solidFill>
              <a:latin typeface="Times New Roman" pitchFamily="18" charset="0"/>
              <a:cs typeface="Times New Roman" pitchFamily="18" charset="0"/>
            </a:endParaRPr>
          </a:p>
          <a:p>
            <a:pPr>
              <a:lnSpc>
                <a:spcPts val="1200"/>
              </a:lnSpc>
              <a:tabLst>
                <a:tab pos="228600" algn="l"/>
                <a:tab pos="457200" algn="l"/>
                <a:tab pos="495300" algn="l"/>
                <a:tab pos="5334000" algn="l"/>
                <a:tab pos="5880100" algn="l"/>
              </a:tabLst>
            </a:pPr>
            <a:endParaRPr lang="en-US" altLang="zh-CN" dirty="0"/>
          </a:p>
          <a:p>
            <a:pPr>
              <a:lnSpc>
                <a:spcPts val="1000"/>
              </a:lnSpc>
            </a:pPr>
            <a:endParaRPr lang="en-US" altLang="zh-CN" dirty="0"/>
          </a:p>
          <a:p>
            <a:pPr>
              <a:lnSpc>
                <a:spcPts val="1000"/>
              </a:lnSpc>
            </a:pPr>
            <a:endParaRPr lang="en-US" altLang="zh-CN" dirty="0"/>
          </a:p>
          <a:p>
            <a:pPr>
              <a:lnSpc>
                <a:spcPts val="2100"/>
              </a:lnSpc>
              <a:tabLst>
                <a:tab pos="228600" algn="l"/>
                <a:tab pos="457200" algn="l"/>
                <a:tab pos="495300" algn="l"/>
                <a:tab pos="5334000" algn="l"/>
                <a:tab pos="5880100" algn="l"/>
              </a:tabLst>
            </a:pPr>
            <a:r>
              <a:rPr lang="en-US" altLang="zh-CN" sz="1404" b="1" dirty="0">
                <a:solidFill>
                  <a:srgbClr val="00000A"/>
                </a:solidFill>
                <a:latin typeface="Times New Roman" pitchFamily="18" charset="0"/>
                <a:cs typeface="Times New Roman" pitchFamily="18" charset="0"/>
              </a:rPr>
              <a:t>2.</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Overall</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Description</a:t>
            </a:r>
          </a:p>
          <a:p>
            <a:pPr>
              <a:lnSpc>
                <a:spcPts val="1000"/>
              </a:lnSpc>
            </a:pPr>
            <a:endParaRPr lang="en-US" altLang="zh-CN" dirty="0"/>
          </a:p>
          <a:p>
            <a:pPr>
              <a:lnSpc>
                <a:spcPts val="1700"/>
              </a:lnSpc>
              <a:tabLst>
                <a:tab pos="228600" algn="l"/>
                <a:tab pos="457200" algn="l"/>
                <a:tab pos="495300" algn="l"/>
                <a:tab pos="5334000" algn="l"/>
                <a:tab pos="5880100" algn="l"/>
              </a:tabLst>
            </a:pPr>
            <a:r>
              <a:rPr lang="en-US" altLang="zh-CN" sz="1200" b="1" dirty="0">
                <a:solidFill>
                  <a:srgbClr val="00000A"/>
                </a:solidFill>
                <a:latin typeface="Times New Roman" pitchFamily="18" charset="0"/>
                <a:cs typeface="Times New Roman" pitchFamily="18" charset="0"/>
              </a:rPr>
              <a:t>2.1</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Product</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Perspective</a:t>
            </a:r>
          </a:p>
          <a:p>
            <a:pPr>
              <a:lnSpc>
                <a:spcPts val="1000"/>
              </a:lnSpc>
            </a:pPr>
            <a:endParaRPr lang="en-US" altLang="zh-CN" dirty="0"/>
          </a:p>
          <a:p>
            <a:pPr algn="just" rtl="0">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	This web application is totally independent system that manages activities of the </a:t>
            </a:r>
          </a:p>
          <a:p>
            <a:pPr algn="just" rtl="0">
              <a:spcBef>
                <a:spcPts val="0"/>
              </a:spcBef>
              <a:spcAft>
                <a:spcPts val="0"/>
              </a:spcAft>
            </a:pPr>
            <a:r>
              <a:rPr lang="en-US" sz="1200" b="1" i="0" u="none" strike="noStrike" dirty="0">
                <a:solidFill>
                  <a:srgbClr val="000000"/>
                </a:solidFill>
                <a:effectLst/>
                <a:latin typeface="Times New Roman" panose="02020603050405020304" pitchFamily="18" charset="0"/>
                <a:cs typeface="Times New Roman" panose="02020603050405020304" pitchFamily="18" charset="0"/>
              </a:rPr>
              <a:t>CallMyMedic</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 as taking appointments, generating patient reports, personnel management and </a:t>
            </a:r>
          </a:p>
          <a:p>
            <a:pPr algn="just" rtl="0">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administrative issues. In this project all the records are stored in single database. </a:t>
            </a:r>
          </a:p>
          <a:p>
            <a:pPr algn="just" rtl="0">
              <a:spcBef>
                <a:spcPts val="0"/>
              </a:spcBef>
              <a:spcAft>
                <a:spcPts val="0"/>
              </a:spcAft>
            </a:pPr>
            <a:r>
              <a:rPr lang="en-US" sz="1200" dirty="0">
                <a:solidFill>
                  <a:srgbClr val="000000"/>
                </a:solidFill>
                <a:latin typeface="Times New Roman" panose="02020603050405020304" pitchFamily="18" charset="0"/>
                <a:cs typeface="Times New Roman" panose="02020603050405020304" pitchFamily="18" charset="0"/>
              </a:rPr>
              <a:t>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Different users have different permission to access this web application. Each user has</a:t>
            </a:r>
          </a:p>
          <a:p>
            <a:pPr algn="just" rtl="0">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unique id. If any data is lost user is having option to recovery. User’s don’t have right to alter records </a:t>
            </a:r>
          </a:p>
          <a:p>
            <a:pPr algn="just" rtl="0">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after particular time period and also it is not having option to alter other patient records.</a:t>
            </a:r>
            <a:endParaRPr lang="en-US" altLang="zh-CN" dirty="0"/>
          </a:p>
          <a:p>
            <a:pPr>
              <a:lnSpc>
                <a:spcPts val="1000"/>
              </a:lnSpc>
            </a:pPr>
            <a:endParaRPr lang="en-US" altLang="zh-CN" dirty="0"/>
          </a:p>
          <a:p>
            <a:pPr>
              <a:lnSpc>
                <a:spcPts val="1900"/>
              </a:lnSpc>
              <a:tabLst>
                <a:tab pos="228600" algn="l"/>
                <a:tab pos="457200" algn="l"/>
                <a:tab pos="495300" algn="l"/>
                <a:tab pos="5334000" algn="l"/>
                <a:tab pos="5880100" algn="l"/>
              </a:tabLst>
            </a:pPr>
            <a:r>
              <a:rPr lang="en-US" altLang="zh-CN" sz="1200" b="1" dirty="0">
                <a:solidFill>
                  <a:srgbClr val="00000A"/>
                </a:solidFill>
                <a:latin typeface="Times New Roman" pitchFamily="18" charset="0"/>
                <a:cs typeface="Times New Roman" pitchFamily="18" charset="0"/>
              </a:rPr>
              <a:t>2.2</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Product</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Functions</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p>
            <a:pPr marL="400050" indent="-171450" algn="just" fontAlgn="base">
              <a:buFont typeface="Wingdings" panose="05000000000000000000" pitchFamily="2" charset="2"/>
              <a:buChar char="Ø"/>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Authentication for different users.</a:t>
            </a:r>
          </a:p>
          <a:p>
            <a:pPr marL="400050" indent="-171450" algn="just" rtl="0" fontAlgn="base">
              <a:spcBef>
                <a:spcPts val="0"/>
              </a:spcBef>
              <a:spcAft>
                <a:spcPts val="0"/>
              </a:spcAft>
              <a:buFont typeface="Wingdings" panose="05000000000000000000" pitchFamily="2" charset="2"/>
              <a:buChar char="Ø"/>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Real-time validation of all fields and database to prevent errors.</a:t>
            </a:r>
          </a:p>
          <a:p>
            <a:pPr marL="400050" indent="-171450" algn="just" rtl="0" fontAlgn="base">
              <a:spcBef>
                <a:spcPts val="0"/>
              </a:spcBef>
              <a:spcAft>
                <a:spcPts val="0"/>
              </a:spcAft>
              <a:buFont typeface="Wingdings" panose="05000000000000000000" pitchFamily="2" charset="2"/>
              <a:buChar char="Ø"/>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Printing of prescription, certificate. </a:t>
            </a:r>
            <a:endParaRPr lang="en-US" altLang="zh-CN" dirty="0"/>
          </a:p>
          <a:p>
            <a:pPr>
              <a:lnSpc>
                <a:spcPts val="1700"/>
              </a:lnSpc>
              <a:tabLst>
                <a:tab pos="228600" algn="l"/>
                <a:tab pos="457200" algn="l"/>
                <a:tab pos="495300" algn="l"/>
                <a:tab pos="5334000" algn="l"/>
                <a:tab pos="5880100" algn="l"/>
              </a:tabLst>
            </a:pPr>
            <a:r>
              <a:rPr lang="en-US" altLang="zh-CN" dirty="0"/>
              <a:t>					</a:t>
            </a:r>
            <a:r>
              <a:rPr lang="en-US" altLang="zh-CN" sz="996" b="1" i="1" dirty="0">
                <a:solidFill>
                  <a:srgbClr val="00000A"/>
                </a:solidFill>
                <a:latin typeface="Times New Roman" pitchFamily="18" charset="0"/>
                <a:cs typeface="Times New Roman" pitchFamily="18" charset="0"/>
              </a:rPr>
              <a:t>2</a:t>
            </a:r>
          </a:p>
        </p:txBody>
      </p:sp>
      <p:sp>
        <p:nvSpPr>
          <p:cNvPr id="41" name="TextBox 1">
            <a:extLst>
              <a:ext uri="{FF2B5EF4-FFF2-40B4-BE49-F238E27FC236}">
                <a16:creationId xmlns:a16="http://schemas.microsoft.com/office/drawing/2014/main" id="{5669B6EE-2DE1-4FE1-9D53-A1C8353C55EC}"/>
              </a:ext>
            </a:extLst>
          </p:cNvPr>
          <p:cNvSpPr txBox="1"/>
          <p:nvPr/>
        </p:nvSpPr>
        <p:spPr>
          <a:xfrm>
            <a:off x="5676900" y="927100"/>
            <a:ext cx="1179810" cy="363561"/>
          </a:xfrm>
          <a:prstGeom prst="rect">
            <a:avLst/>
          </a:prstGeom>
          <a:noFill/>
        </p:spPr>
        <p:txBody>
          <a:bodyPr wrap="none" lIns="0" tIns="0" rIns="0" rtlCol="0">
            <a:spAutoFit/>
          </a:bodyPr>
          <a:lstStyle/>
          <a:p>
            <a:pPr>
              <a:lnSpc>
                <a:spcPts val="1100"/>
              </a:lnSpc>
              <a:tabLst>
                <a:tab pos="571500" algn="l"/>
              </a:tabLst>
            </a:pPr>
            <a:r>
              <a:rPr lang="en-US" altLang="zh-CN" sz="996" dirty="0">
                <a:solidFill>
                  <a:srgbClr val="00000A"/>
                </a:solidFill>
                <a:latin typeface="Times New Roman" pitchFamily="18" charset="0"/>
                <a:cs typeface="Times New Roman" pitchFamily="18" charset="0"/>
              </a:rPr>
              <a:t>      CallMyMedic</a:t>
            </a:r>
          </a:p>
          <a:p>
            <a:pPr>
              <a:lnSpc>
                <a:spcPts val="1200"/>
              </a:lnSpc>
              <a:tabLst>
                <a:tab pos="571500" algn="l"/>
              </a:tabLst>
            </a:pPr>
            <a:r>
              <a:rPr lang="en-US" altLang="zh-CN" dirty="0"/>
              <a:t>	</a:t>
            </a:r>
            <a:r>
              <a:rPr lang="en-US" altLang="zh-CN" sz="996" dirty="0">
                <a:solidFill>
                  <a:srgbClr val="00000A"/>
                </a:solidFill>
                <a:latin typeface="Times New Roman" pitchFamily="18" charset="0"/>
                <a:cs typeface="Times New Roman" pitchFamily="18" charset="0"/>
              </a:rPr>
              <a:t>Assessment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04800"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Freeform 3"/>
          <p:cNvSpPr/>
          <p:nvPr/>
        </p:nvSpPr>
        <p:spPr>
          <a:xfrm>
            <a:off x="304800" y="304800"/>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323088"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323088"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70332" y="304800"/>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370332" y="323088"/>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370332" y="361188"/>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7450836"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7403592" y="304800"/>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7412736"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7403592"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304800"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323088"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61188"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7450836"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7412736"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7403592"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304800"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304800" y="9736836"/>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323088"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323088"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370332" y="9736836"/>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370332" y="9698736"/>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370332" y="9689592"/>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7450836"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7403592" y="9736836"/>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7412736"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7403592"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914400" y="927100"/>
            <a:ext cx="812800" cy="139700"/>
          </a:xfrm>
          <a:prstGeom prst="rect">
            <a:avLst/>
          </a:prstGeom>
          <a:noFill/>
        </p:spPr>
        <p:txBody>
          <a:bodyPr wrap="none" lIns="0" tIns="0" rIns="0" rtlCol="0">
            <a:spAutoFit/>
          </a:bodyPr>
          <a:lstStyle/>
          <a:p>
            <a:pPr>
              <a:lnSpc>
                <a:spcPts val="1100"/>
              </a:lnSpc>
              <a:tabLst/>
            </a:pPr>
            <a:r>
              <a:rPr lang="en-US" altLang="zh-CN" sz="996" dirty="0">
                <a:solidFill>
                  <a:srgbClr val="00000A"/>
                </a:solidFill>
                <a:latin typeface="Times New Roman" pitchFamily="18" charset="0"/>
                <a:cs typeface="Times New Roman" pitchFamily="18" charset="0"/>
              </a:rPr>
              <a:t>CDAC</a:t>
            </a:r>
            <a:r>
              <a:rPr lang="en-US" altLang="zh-CN" sz="996" dirty="0">
                <a:latin typeface="Times New Roman" pitchFamily="18" charset="0"/>
                <a:cs typeface="Times New Roman" pitchFamily="18" charset="0"/>
              </a:rPr>
              <a:t> </a:t>
            </a:r>
            <a:r>
              <a:rPr lang="en-US" altLang="zh-CN" sz="996" dirty="0">
                <a:solidFill>
                  <a:srgbClr val="00000A"/>
                </a:solidFill>
                <a:latin typeface="Times New Roman" pitchFamily="18" charset="0"/>
                <a:cs typeface="Times New Roman" pitchFamily="18" charset="0"/>
              </a:rPr>
              <a:t>Mumbai</a:t>
            </a:r>
          </a:p>
        </p:txBody>
      </p:sp>
      <p:sp>
        <p:nvSpPr>
          <p:cNvPr id="40" name="TextBox 1"/>
          <p:cNvSpPr txBox="1"/>
          <p:nvPr/>
        </p:nvSpPr>
        <p:spPr>
          <a:xfrm>
            <a:off x="461199" y="1968500"/>
            <a:ext cx="6916509" cy="7838043"/>
          </a:xfrm>
          <a:prstGeom prst="rect">
            <a:avLst/>
          </a:prstGeom>
          <a:noFill/>
        </p:spPr>
        <p:txBody>
          <a:bodyPr wrap="none" lIns="0" tIns="0" rIns="0" rtlCol="0">
            <a:spAutoFit/>
          </a:bodyPr>
          <a:lstStyle/>
          <a:p>
            <a:pPr marL="400050" indent="-171450" algn="just" rtl="0" fontAlgn="base">
              <a:spcBef>
                <a:spcPts val="0"/>
              </a:spcBef>
              <a:spcAft>
                <a:spcPts val="0"/>
              </a:spcAft>
              <a:buFont typeface="Wingdings" panose="05000000000000000000" pitchFamily="2" charset="2"/>
              <a:buChar char="Ø"/>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History of patients recorded in database. </a:t>
            </a:r>
          </a:p>
          <a:p>
            <a:pPr marL="400050" indent="-171450" algn="just" rtl="0" fontAlgn="base">
              <a:spcBef>
                <a:spcPts val="0"/>
              </a:spcBef>
              <a:spcAft>
                <a:spcPts val="0"/>
              </a:spcAft>
              <a:buFont typeface="Wingdings" panose="05000000000000000000" pitchFamily="2" charset="2"/>
              <a:buChar char="Ø"/>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Maintaining the billing section of the Hospital. </a:t>
            </a:r>
          </a:p>
          <a:p>
            <a:pPr marL="400050" indent="-171450" algn="just" rtl="0" fontAlgn="base">
              <a:spcBef>
                <a:spcPts val="0"/>
              </a:spcBef>
              <a:spcAft>
                <a:spcPts val="0"/>
              </a:spcAft>
              <a:buFont typeface="Wingdings" panose="05000000000000000000" pitchFamily="2" charset="2"/>
              <a:buChar char="Ø"/>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Built in backup and restore facilities. </a:t>
            </a:r>
          </a:p>
          <a:p>
            <a:pPr marL="400050" indent="-171450" algn="just" rtl="0" fontAlgn="base">
              <a:spcBef>
                <a:spcPts val="0"/>
              </a:spcBef>
              <a:spcAft>
                <a:spcPts val="1200"/>
              </a:spcAft>
              <a:buFont typeface="Wingdings" panose="05000000000000000000" pitchFamily="2" charset="2"/>
              <a:buChar char="Ø"/>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Compatible with any platform. </a:t>
            </a:r>
            <a:endParaRPr lang="en-US" altLang="zh-CN" dirty="0"/>
          </a:p>
          <a:p>
            <a:pPr>
              <a:lnSpc>
                <a:spcPts val="2200"/>
              </a:lnSpc>
              <a:tabLst>
                <a:tab pos="228600" algn="l"/>
                <a:tab pos="457200" algn="l"/>
                <a:tab pos="685800" algn="l"/>
                <a:tab pos="5880100" algn="l"/>
              </a:tabLst>
            </a:pPr>
            <a:r>
              <a:rPr lang="en-US" altLang="zh-CN" sz="1200" b="1" dirty="0">
                <a:solidFill>
                  <a:srgbClr val="00000A"/>
                </a:solidFill>
                <a:latin typeface="Times New Roman" pitchFamily="18" charset="0"/>
                <a:cs typeface="Times New Roman" pitchFamily="18" charset="0"/>
              </a:rPr>
              <a:t>2.3</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User</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Classes</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and</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Characteristics</a:t>
            </a:r>
          </a:p>
          <a:p>
            <a:pPr>
              <a:lnSpc>
                <a:spcPts val="1000"/>
              </a:lnSpc>
            </a:pPr>
            <a:endParaRPr lang="en-US" altLang="zh-CN" dirty="0"/>
          </a:p>
          <a:p>
            <a:pPr>
              <a:lnSpc>
                <a:spcPts val="1000"/>
              </a:lnSpc>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	The admin, doctors, and patients will be the main users. The system is also designed </a:t>
            </a:r>
          </a:p>
          <a:p>
            <a:pPr>
              <a:lnSpc>
                <a:spcPts val="1000"/>
              </a:lnSpc>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to be user-friendly. </a:t>
            </a:r>
            <a:endParaRPr lang="en-US" altLang="zh-CN" sz="1200" dirty="0">
              <a:latin typeface="Times New Roman" panose="02020603050405020304" pitchFamily="18" charset="0"/>
              <a:cs typeface="Times New Roman" panose="02020603050405020304" pitchFamily="18" charset="0"/>
            </a:endParaRPr>
          </a:p>
          <a:p>
            <a:pPr>
              <a:lnSpc>
                <a:spcPts val="1700"/>
              </a:lnSpc>
              <a:tabLst>
                <a:tab pos="228600" algn="l"/>
                <a:tab pos="457200" algn="l"/>
                <a:tab pos="685800" algn="l"/>
                <a:tab pos="5880100" algn="l"/>
              </a:tabLst>
            </a:pPr>
            <a:r>
              <a:rPr lang="en-US" altLang="zh-CN" sz="1200" b="1" dirty="0">
                <a:solidFill>
                  <a:srgbClr val="00000A"/>
                </a:solidFill>
                <a:latin typeface="Times New Roman" pitchFamily="18" charset="0"/>
                <a:cs typeface="Times New Roman" pitchFamily="18" charset="0"/>
              </a:rPr>
              <a:t>Admin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p>
          <a:p>
            <a:pPr rtl="0">
              <a:spcBef>
                <a:spcPts val="0"/>
              </a:spcBef>
            </a:pPr>
            <a:r>
              <a:rPr lang="en-US" altLang="zh-CN" sz="1200" dirty="0">
                <a:latin typeface="Times New Roman" panose="02020603050405020304" pitchFamily="18" charset="0"/>
                <a:cs typeface="Times New Roman" panose="02020603050405020304" pitchFamily="18" charset="0"/>
              </a:rPr>
              <a:t>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Admin should have prior knowledge of the system. Admin is able to control the whole system. </a:t>
            </a:r>
          </a:p>
          <a:p>
            <a:pPr rtl="0">
              <a:spcBef>
                <a:spcPts val="0"/>
              </a:spcBef>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He/she can add, delete, update and modify the system.</a:t>
            </a:r>
            <a:endParaRPr lang="en-US" altLang="zh-CN" dirty="0"/>
          </a:p>
          <a:p>
            <a:pPr>
              <a:lnSpc>
                <a:spcPts val="1700"/>
              </a:lnSpc>
              <a:tabLst>
                <a:tab pos="228600" algn="l"/>
                <a:tab pos="457200" algn="l"/>
                <a:tab pos="685800" algn="l"/>
                <a:tab pos="5880100" algn="l"/>
              </a:tabLst>
            </a:pPr>
            <a:r>
              <a:rPr lang="en-US" altLang="zh-CN" sz="1200" b="1" dirty="0">
                <a:solidFill>
                  <a:srgbClr val="00000A"/>
                </a:solidFill>
                <a:latin typeface="Times New Roman" pitchFamily="18" charset="0"/>
                <a:cs typeface="Times New Roman" pitchFamily="18" charset="0"/>
              </a:rPr>
              <a:t>Doctor</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p>
          <a:p>
            <a:pPr rtl="0">
              <a:spcBef>
                <a:spcPts val="0"/>
              </a:spcBef>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	Doctor should fairly know about the usage of the system. Doctors are able to see the respective </a:t>
            </a:r>
          </a:p>
          <a:p>
            <a:pPr rtl="0">
              <a:spcBef>
                <a:spcPts val="0"/>
              </a:spcBef>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appointments taken. And also can view patient’s details and records.</a:t>
            </a:r>
            <a:endParaRPr lang="en-US" sz="1200" b="0" dirty="0">
              <a:effectLst/>
              <a:latin typeface="Times New Roman" panose="02020603050405020304" pitchFamily="18" charset="0"/>
              <a:cs typeface="Times New Roman" panose="02020603050405020304" pitchFamily="18" charset="0"/>
            </a:endParaRPr>
          </a:p>
          <a:p>
            <a:pPr>
              <a:lnSpc>
                <a:spcPts val="1500"/>
              </a:lnSpc>
              <a:tabLst>
                <a:tab pos="228600" algn="l"/>
                <a:tab pos="457200" algn="l"/>
                <a:tab pos="685800" algn="l"/>
                <a:tab pos="5880100" algn="l"/>
              </a:tabLst>
            </a:pPr>
            <a:r>
              <a:rPr lang="en-US" altLang="zh-CN" sz="1200" dirty="0">
                <a:solidFill>
                  <a:srgbClr val="00000A"/>
                </a:solidFill>
                <a:latin typeface="Times New Roman" pitchFamily="18" charset="0"/>
                <a:cs typeface="Times New Roman" pitchFamily="18" charset="0"/>
              </a:rPr>
              <a:t>.</a:t>
            </a:r>
            <a:endParaRPr lang="en-US" altLang="zh-CN" dirty="0"/>
          </a:p>
          <a:p>
            <a:pPr>
              <a:lnSpc>
                <a:spcPts val="1700"/>
              </a:lnSpc>
              <a:tabLst>
                <a:tab pos="228600" algn="l"/>
                <a:tab pos="457200" algn="l"/>
                <a:tab pos="685800" algn="l"/>
                <a:tab pos="5880100" algn="l"/>
              </a:tabLst>
            </a:pPr>
            <a:r>
              <a:rPr lang="en-US" altLang="zh-CN" sz="1200" b="1" dirty="0">
                <a:solidFill>
                  <a:srgbClr val="00000A"/>
                </a:solidFill>
                <a:latin typeface="Times New Roman" pitchFamily="18" charset="0"/>
                <a:cs typeface="Times New Roman" pitchFamily="18" charset="0"/>
              </a:rPr>
              <a:t>Patient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t>
            </a:r>
          </a:p>
          <a:p>
            <a:pPr rtl="0">
              <a:spcBef>
                <a:spcPts val="0"/>
              </a:spcBef>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	Anyone can view the information of the Doctor. Patients can view their own records and doctors </a:t>
            </a:r>
          </a:p>
          <a:p>
            <a:pPr>
              <a:lnSpc>
                <a:spcPts val="1000"/>
              </a:lnSpc>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details and timings. And also can take appointment online.</a:t>
            </a:r>
            <a:endParaRPr lang="en-US" altLang="zh-CN" sz="1200" dirty="0">
              <a:latin typeface="Times New Roman" panose="02020603050405020304" pitchFamily="18" charset="0"/>
              <a:cs typeface="Times New Roman" panose="02020603050405020304" pitchFamily="18" charset="0"/>
            </a:endParaRPr>
          </a:p>
          <a:p>
            <a:pPr>
              <a:lnSpc>
                <a:spcPts val="1000"/>
              </a:lnSpc>
            </a:pPr>
            <a:endParaRPr lang="en-US" altLang="zh-CN" dirty="0"/>
          </a:p>
          <a:p>
            <a:pPr>
              <a:lnSpc>
                <a:spcPts val="2400"/>
              </a:lnSpc>
              <a:tabLst>
                <a:tab pos="228600" algn="l"/>
                <a:tab pos="457200" algn="l"/>
                <a:tab pos="685800" algn="l"/>
                <a:tab pos="5880100" algn="l"/>
              </a:tabLst>
            </a:pPr>
            <a:r>
              <a:rPr lang="en-US" altLang="zh-CN" sz="1404" b="1" dirty="0">
                <a:solidFill>
                  <a:srgbClr val="00000A"/>
                </a:solidFill>
                <a:latin typeface="Times New Roman" pitchFamily="18" charset="0"/>
                <a:cs typeface="Times New Roman" pitchFamily="18" charset="0"/>
              </a:rPr>
              <a:t>2.4</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Operating</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Environment</a:t>
            </a:r>
          </a:p>
          <a:p>
            <a:pPr>
              <a:lnSpc>
                <a:spcPts val="1000"/>
              </a:lnSpc>
            </a:pPr>
            <a:endParaRPr lang="en-US" altLang="zh-CN" dirty="0"/>
          </a:p>
          <a:p>
            <a:pPr>
              <a:lnSpc>
                <a:spcPts val="1700"/>
              </a:lnSpc>
              <a:tabLst>
                <a:tab pos="228600" algn="l"/>
                <a:tab pos="457200" algn="l"/>
                <a:tab pos="685800" algn="l"/>
                <a:tab pos="5880100" algn="l"/>
              </a:tabLst>
            </a:pPr>
            <a:r>
              <a:rPr lang="en-US" altLang="zh-CN" dirty="0"/>
              <a:t>	</a:t>
            </a:r>
            <a:r>
              <a:rPr lang="en-US" altLang="zh-CN" sz="1200" dirty="0">
                <a:solidFill>
                  <a:srgbClr val="000000"/>
                </a:solidFill>
                <a:latin typeface="Wingdings" pitchFamily="18" charset="0"/>
                <a:cs typeface="Wingdings" pitchFamily="18" charset="0"/>
              </a:rPr>
              <a:t></a:t>
            </a:r>
            <a:r>
              <a:rPr lang="en-US" altLang="zh-CN" sz="1200" dirty="0">
                <a:latin typeface="Times New Roman" pitchFamily="18" charset="0"/>
                <a:cs typeface="Times New Roman" pitchFamily="18" charset="0"/>
              </a:rPr>
              <a:t>   </a:t>
            </a:r>
            <a:r>
              <a:rPr lang="en-US" altLang="zh-CN" sz="1200" b="1" u="sng" dirty="0">
                <a:solidFill>
                  <a:srgbClr val="000000"/>
                </a:solidFill>
                <a:latin typeface="Times New Roman" pitchFamily="18" charset="0"/>
                <a:cs typeface="Times New Roman" pitchFamily="18" charset="0"/>
              </a:rPr>
              <a:t>Hardware platform:</a:t>
            </a:r>
          </a:p>
          <a:p>
            <a:pPr>
              <a:lnSpc>
                <a:spcPts val="1500"/>
              </a:lnSpc>
              <a:tabLst>
                <a:tab pos="228600" algn="l"/>
                <a:tab pos="457200" algn="l"/>
                <a:tab pos="685800" algn="l"/>
                <a:tab pos="5880100" algn="l"/>
              </a:tabLst>
            </a:pPr>
            <a:r>
              <a:rPr lang="en-US" altLang="zh-CN" dirty="0"/>
              <a:t>			</a:t>
            </a:r>
            <a:r>
              <a:rPr lang="en-US" altLang="zh-CN" sz="1200" dirty="0">
                <a:solidFill>
                  <a:srgbClr val="000000"/>
                </a:solidFill>
                <a:latin typeface="Courier New" pitchFamily="18" charset="0"/>
                <a:cs typeface="Courier New" pitchFamily="18" charset="0"/>
              </a:rPr>
              <a:t>o</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Processor</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Above</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Pentium</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4,</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with</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clock</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speed</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of</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2.0</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GHz</a:t>
            </a:r>
          </a:p>
          <a:p>
            <a:pPr>
              <a:lnSpc>
                <a:spcPts val="1500"/>
              </a:lnSpc>
              <a:tabLst>
                <a:tab pos="228600" algn="l"/>
                <a:tab pos="457200" algn="l"/>
                <a:tab pos="685800" algn="l"/>
                <a:tab pos="5880100" algn="l"/>
              </a:tabLst>
            </a:pPr>
            <a:r>
              <a:rPr lang="en-US" altLang="zh-CN" dirty="0"/>
              <a:t>			</a:t>
            </a:r>
            <a:r>
              <a:rPr lang="en-US" altLang="zh-CN" sz="1200" dirty="0">
                <a:solidFill>
                  <a:srgbClr val="000000"/>
                </a:solidFill>
                <a:latin typeface="Courier New" pitchFamily="18" charset="0"/>
                <a:cs typeface="Courier New" pitchFamily="18" charset="0"/>
              </a:rPr>
              <a:t>o</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RAM</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1</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GB</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or</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above</a:t>
            </a:r>
          </a:p>
          <a:p>
            <a:pPr>
              <a:lnSpc>
                <a:spcPts val="1500"/>
              </a:lnSpc>
              <a:tabLst>
                <a:tab pos="228600" algn="l"/>
                <a:tab pos="457200" algn="l"/>
                <a:tab pos="685800" algn="l"/>
                <a:tab pos="5880100" algn="l"/>
              </a:tabLst>
            </a:pPr>
            <a:r>
              <a:rPr lang="en-US" altLang="zh-CN" dirty="0"/>
              <a:t>			</a:t>
            </a:r>
            <a:r>
              <a:rPr lang="en-US" altLang="zh-CN" sz="1200" dirty="0">
                <a:solidFill>
                  <a:srgbClr val="000000"/>
                </a:solidFill>
                <a:latin typeface="Courier New" pitchFamily="18" charset="0"/>
                <a:cs typeface="Courier New" pitchFamily="18" charset="0"/>
              </a:rPr>
              <a:t>o</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Hard</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Disk</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Free</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disk</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space</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of</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above</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20</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GB</a:t>
            </a:r>
          </a:p>
          <a:p>
            <a:pPr>
              <a:lnSpc>
                <a:spcPts val="1600"/>
              </a:lnSpc>
              <a:tabLst>
                <a:tab pos="228600" algn="l"/>
                <a:tab pos="457200" algn="l"/>
                <a:tab pos="685800" algn="l"/>
                <a:tab pos="5880100" algn="l"/>
              </a:tabLst>
            </a:pPr>
            <a:r>
              <a:rPr lang="en-US" altLang="zh-CN" dirty="0"/>
              <a:t>	</a:t>
            </a:r>
            <a:r>
              <a:rPr lang="en-US" altLang="zh-CN" sz="1200" dirty="0">
                <a:solidFill>
                  <a:srgbClr val="000000"/>
                </a:solidFill>
                <a:latin typeface="Wingdings" pitchFamily="18" charset="0"/>
                <a:cs typeface="Wingdings" pitchFamily="18" charset="0"/>
              </a:rPr>
              <a:t></a:t>
            </a:r>
            <a:r>
              <a:rPr lang="en-US" altLang="zh-CN" sz="1200" dirty="0">
                <a:latin typeface="Times New Roman" pitchFamily="18" charset="0"/>
                <a:cs typeface="Times New Roman" pitchFamily="18" charset="0"/>
              </a:rPr>
              <a:t>   </a:t>
            </a:r>
            <a:r>
              <a:rPr lang="en-US" altLang="zh-CN" sz="1200" b="1" u="sng" dirty="0">
                <a:solidFill>
                  <a:srgbClr val="000000"/>
                </a:solidFill>
                <a:latin typeface="Times New Roman" pitchFamily="18" charset="0"/>
                <a:cs typeface="Times New Roman" pitchFamily="18" charset="0"/>
              </a:rPr>
              <a:t>Software platform:</a:t>
            </a:r>
          </a:p>
          <a:p>
            <a:pPr>
              <a:lnSpc>
                <a:spcPts val="1500"/>
              </a:lnSpc>
              <a:tabLst>
                <a:tab pos="228600" algn="l"/>
                <a:tab pos="457200" algn="l"/>
                <a:tab pos="685800" algn="l"/>
                <a:tab pos="5880100" algn="l"/>
              </a:tabLst>
            </a:pPr>
            <a:r>
              <a:rPr lang="en-US" altLang="zh-CN" dirty="0"/>
              <a:t>			</a:t>
            </a:r>
            <a:r>
              <a:rPr lang="en-US" altLang="zh-CN" sz="1200" dirty="0">
                <a:solidFill>
                  <a:srgbClr val="000000"/>
                </a:solidFill>
                <a:latin typeface="Courier New" pitchFamily="18" charset="0"/>
                <a:cs typeface="Courier New" pitchFamily="18" charset="0"/>
              </a:rPr>
              <a:t>o</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Front-end:</a:t>
            </a:r>
            <a:r>
              <a:rPr lang="en-US" altLang="zh-CN" sz="1200" dirty="0">
                <a:latin typeface="Times New Roman" pitchFamily="18" charset="0"/>
                <a:cs typeface="Times New Roman" pitchFamily="18" charset="0"/>
              </a:rPr>
              <a:t> JavaScript , </a:t>
            </a:r>
            <a:r>
              <a:rPr lang="en-US" altLang="zh-CN" sz="1200" dirty="0">
                <a:solidFill>
                  <a:srgbClr val="000000"/>
                </a:solidFill>
                <a:latin typeface="Times New Roman" pitchFamily="18" charset="0"/>
                <a:cs typeface="Times New Roman" pitchFamily="18" charset="0"/>
              </a:rPr>
              <a:t>HTML,</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CSS,</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Bootstrap</a:t>
            </a:r>
          </a:p>
          <a:p>
            <a:pPr>
              <a:lnSpc>
                <a:spcPts val="1500"/>
              </a:lnSpc>
              <a:tabLst>
                <a:tab pos="228600" algn="l"/>
                <a:tab pos="457200" algn="l"/>
                <a:tab pos="685800" algn="l"/>
                <a:tab pos="5880100" algn="l"/>
              </a:tabLst>
            </a:pPr>
            <a:r>
              <a:rPr lang="en-US" altLang="zh-CN" dirty="0"/>
              <a:t>			</a:t>
            </a:r>
            <a:r>
              <a:rPr lang="en-US" altLang="zh-CN" sz="1200" dirty="0">
                <a:solidFill>
                  <a:srgbClr val="000000"/>
                </a:solidFill>
                <a:latin typeface="Courier New" pitchFamily="18" charset="0"/>
                <a:cs typeface="Courier New" pitchFamily="18" charset="0"/>
              </a:rPr>
              <a:t>o</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Back-end:</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MySQL</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Spring-boot</a:t>
            </a:r>
            <a:r>
              <a:rPr lang="en-US" altLang="zh-CN" sz="1200" dirty="0">
                <a:latin typeface="Times New Roman" pitchFamily="18" charset="0"/>
                <a:cs typeface="Times New Roman" pitchFamily="18" charset="0"/>
              </a:rPr>
              <a:t> </a:t>
            </a:r>
            <a:endParaRPr lang="en-US" altLang="zh-CN" sz="1200" dirty="0">
              <a:solidFill>
                <a:srgbClr val="000000"/>
              </a:solidFill>
              <a:latin typeface="Segoe UI Symbol" pitchFamily="18" charset="0"/>
              <a:cs typeface="Segoe UI Symbol" pitchFamily="18" charset="0"/>
            </a:endParaRPr>
          </a:p>
          <a:p>
            <a:pPr>
              <a:lnSpc>
                <a:spcPts val="1600"/>
              </a:lnSpc>
              <a:tabLst>
                <a:tab pos="228600" algn="l"/>
                <a:tab pos="457200" algn="l"/>
                <a:tab pos="685800" algn="l"/>
                <a:tab pos="5880100" algn="l"/>
              </a:tabLst>
            </a:pPr>
            <a:r>
              <a:rPr lang="en-US" altLang="zh-CN" dirty="0"/>
              <a:t>	</a:t>
            </a:r>
            <a:r>
              <a:rPr lang="en-US" altLang="zh-CN" sz="1200" dirty="0">
                <a:solidFill>
                  <a:srgbClr val="000000"/>
                </a:solidFill>
                <a:latin typeface="Wingdings" pitchFamily="18" charset="0"/>
                <a:cs typeface="Wingdings" pitchFamily="18" charset="0"/>
              </a:rPr>
              <a:t></a:t>
            </a:r>
            <a:r>
              <a:rPr lang="en-US" altLang="zh-CN" sz="1200" dirty="0">
                <a:latin typeface="Times New Roman" pitchFamily="18" charset="0"/>
                <a:cs typeface="Times New Roman" pitchFamily="18" charset="0"/>
              </a:rPr>
              <a:t>   </a:t>
            </a:r>
            <a:r>
              <a:rPr lang="en-US" altLang="zh-CN" sz="1200" b="1" u="sng" dirty="0">
                <a:solidFill>
                  <a:srgbClr val="000000"/>
                </a:solidFill>
                <a:latin typeface="Times New Roman" pitchFamily="18" charset="0"/>
                <a:cs typeface="Times New Roman" pitchFamily="18" charset="0"/>
              </a:rPr>
              <a:t>Supported tools:</a:t>
            </a:r>
          </a:p>
          <a:p>
            <a:pPr>
              <a:lnSpc>
                <a:spcPts val="1500"/>
              </a:lnSpc>
              <a:tabLst>
                <a:tab pos="228600" algn="l"/>
                <a:tab pos="457200" algn="l"/>
                <a:tab pos="685800" algn="l"/>
                <a:tab pos="5880100" algn="l"/>
              </a:tabLst>
            </a:pPr>
            <a:r>
              <a:rPr lang="en-US" altLang="zh-CN" dirty="0"/>
              <a:t>			</a:t>
            </a:r>
            <a:r>
              <a:rPr lang="en-US" altLang="zh-CN" sz="1200" dirty="0">
                <a:solidFill>
                  <a:srgbClr val="000000"/>
                </a:solidFill>
                <a:latin typeface="Courier New" pitchFamily="18" charset="0"/>
                <a:cs typeface="Courier New" pitchFamily="18" charset="0"/>
              </a:rPr>
              <a:t>o</a:t>
            </a:r>
            <a:r>
              <a:rPr lang="en-US" altLang="zh-CN" sz="1200" dirty="0">
                <a:latin typeface="Times New Roman" pitchFamily="18" charset="0"/>
                <a:cs typeface="Times New Roman" pitchFamily="18" charset="0"/>
              </a:rPr>
              <a:t>    Eclipse, </a:t>
            </a:r>
            <a:r>
              <a:rPr lang="en-US" altLang="zh-CN" sz="1200" dirty="0">
                <a:solidFill>
                  <a:srgbClr val="000000"/>
                </a:solidFill>
                <a:latin typeface="Times New Roman" pitchFamily="18" charset="0"/>
                <a:cs typeface="Times New Roman" pitchFamily="18" charset="0"/>
              </a:rPr>
              <a:t>Visual</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Code</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Studio,</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MySQL</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Workbench</a:t>
            </a:r>
          </a:p>
          <a:p>
            <a:pPr>
              <a:lnSpc>
                <a:spcPts val="1000"/>
              </a:lnSpc>
            </a:pPr>
            <a:endParaRPr lang="en-US" altLang="zh-CN" dirty="0"/>
          </a:p>
          <a:p>
            <a:pPr>
              <a:lnSpc>
                <a:spcPts val="2200"/>
              </a:lnSpc>
              <a:tabLst>
                <a:tab pos="228600" algn="l"/>
                <a:tab pos="457200" algn="l"/>
                <a:tab pos="685800" algn="l"/>
                <a:tab pos="5880100" algn="l"/>
              </a:tabLst>
            </a:pPr>
            <a:r>
              <a:rPr lang="en-US" altLang="zh-CN" sz="1404" b="1" dirty="0">
                <a:solidFill>
                  <a:srgbClr val="00000A"/>
                </a:solidFill>
                <a:latin typeface="Times New Roman" pitchFamily="18" charset="0"/>
                <a:cs typeface="Times New Roman" pitchFamily="18" charset="0"/>
              </a:rPr>
              <a:t>2.5</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Design</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and</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Implementation</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Constraints</a:t>
            </a:r>
          </a:p>
          <a:p>
            <a:pPr>
              <a:lnSpc>
                <a:spcPts val="1000"/>
              </a:lnSpc>
            </a:pPr>
            <a:endParaRPr lang="en-US" altLang="zh-CN" dirty="0"/>
          </a:p>
          <a:p>
            <a:pPr>
              <a:lnSpc>
                <a:spcPts val="1700"/>
              </a:lnSpc>
              <a:tabLst>
                <a:tab pos="228600" algn="l"/>
                <a:tab pos="457200" algn="l"/>
                <a:tab pos="685800" algn="l"/>
                <a:tab pos="5880100" algn="l"/>
              </a:tabLst>
            </a:pPr>
            <a:r>
              <a:rPr lang="en-US" altLang="zh-CN" sz="1200" b="1" dirty="0">
                <a:solidFill>
                  <a:srgbClr val="000000"/>
                </a:solidFill>
                <a:latin typeface="Times New Roman" pitchFamily="18" charset="0"/>
                <a:cs typeface="Times New Roman" pitchFamily="18" charset="0"/>
              </a:rPr>
              <a:t>Constraints:</a:t>
            </a:r>
          </a:p>
          <a:p>
            <a:pPr>
              <a:lnSpc>
                <a:spcPts val="1300"/>
              </a:lnSpc>
              <a:tabLst>
                <a:tab pos="228600" algn="l"/>
                <a:tab pos="457200" algn="l"/>
                <a:tab pos="685800" algn="l"/>
                <a:tab pos="5880100" algn="l"/>
              </a:tabLst>
            </a:pPr>
            <a:r>
              <a:rPr lang="en-US" altLang="zh-CN" dirty="0"/>
              <a:t>	</a:t>
            </a:r>
            <a:r>
              <a:rPr lang="en-US" altLang="zh-CN" sz="1200" dirty="0">
                <a:solidFill>
                  <a:srgbClr val="00000A"/>
                </a:solidFill>
                <a:latin typeface="Courier New" pitchFamily="18" charset="0"/>
                <a:cs typeface="Courier New" pitchFamily="18" charset="0"/>
              </a:rPr>
              <a:t>o</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User</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interface</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is</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only</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in</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English.</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No</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other</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language</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option</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is</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available</a:t>
            </a:r>
          </a:p>
          <a:p>
            <a:pPr>
              <a:lnSpc>
                <a:spcPts val="1500"/>
              </a:lnSpc>
              <a:tabLst>
                <a:tab pos="228600" algn="l"/>
                <a:tab pos="457200" algn="l"/>
                <a:tab pos="685800" algn="l"/>
                <a:tab pos="5880100" algn="l"/>
              </a:tabLst>
            </a:pPr>
            <a:r>
              <a:rPr lang="en-US" altLang="zh-CN" dirty="0"/>
              <a:t>	</a:t>
            </a:r>
            <a:r>
              <a:rPr lang="en-US" altLang="zh-CN" sz="1200" dirty="0">
                <a:solidFill>
                  <a:srgbClr val="000000"/>
                </a:solidFill>
                <a:latin typeface="Courier New" pitchFamily="18" charset="0"/>
                <a:cs typeface="Courier New" pitchFamily="18" charset="0"/>
              </a:rPr>
              <a:t>o</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User</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can</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log-in</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only</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with</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his</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assigned</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user-name</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and</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password</a:t>
            </a:r>
          </a:p>
          <a:p>
            <a:pPr>
              <a:lnSpc>
                <a:spcPts val="1500"/>
              </a:lnSpc>
              <a:tabLst>
                <a:tab pos="228600" algn="l"/>
                <a:tab pos="457200" algn="l"/>
                <a:tab pos="685800" algn="l"/>
                <a:tab pos="5880100" algn="l"/>
              </a:tabLst>
            </a:pPr>
            <a:r>
              <a:rPr lang="en-US" altLang="zh-CN" dirty="0"/>
              <a:t>	</a:t>
            </a:r>
            <a:r>
              <a:rPr lang="en-US" altLang="zh-CN" sz="1200" dirty="0">
                <a:solidFill>
                  <a:srgbClr val="000000"/>
                </a:solidFill>
                <a:latin typeface="Courier New" pitchFamily="18" charset="0"/>
                <a:cs typeface="Courier New" pitchFamily="18" charset="0"/>
              </a:rPr>
              <a:t>o</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Limited</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to</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HTTP/HTTPS</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100"/>
              </a:lnSpc>
              <a:tabLst>
                <a:tab pos="228600" algn="l"/>
                <a:tab pos="457200" algn="l"/>
                <a:tab pos="685800" algn="l"/>
                <a:tab pos="5880100" algn="l"/>
              </a:tabLst>
            </a:pPr>
            <a:r>
              <a:rPr lang="en-US" altLang="zh-CN" dirty="0"/>
              <a:t>					</a:t>
            </a:r>
            <a:r>
              <a:rPr lang="en-US" altLang="zh-CN" sz="996" b="1" i="1" dirty="0">
                <a:solidFill>
                  <a:srgbClr val="00000A"/>
                </a:solidFill>
                <a:latin typeface="Times New Roman" pitchFamily="18" charset="0"/>
                <a:cs typeface="Times New Roman" pitchFamily="18" charset="0"/>
              </a:rPr>
              <a:t>3</a:t>
            </a:r>
          </a:p>
        </p:txBody>
      </p:sp>
      <p:sp>
        <p:nvSpPr>
          <p:cNvPr id="41" name="TextBox 1">
            <a:extLst>
              <a:ext uri="{FF2B5EF4-FFF2-40B4-BE49-F238E27FC236}">
                <a16:creationId xmlns:a16="http://schemas.microsoft.com/office/drawing/2014/main" id="{627FCF59-57C7-4F71-89B3-9C110F970453}"/>
              </a:ext>
            </a:extLst>
          </p:cNvPr>
          <p:cNvSpPr txBox="1"/>
          <p:nvPr/>
        </p:nvSpPr>
        <p:spPr>
          <a:xfrm>
            <a:off x="5676900" y="927100"/>
            <a:ext cx="1179810" cy="363561"/>
          </a:xfrm>
          <a:prstGeom prst="rect">
            <a:avLst/>
          </a:prstGeom>
          <a:noFill/>
        </p:spPr>
        <p:txBody>
          <a:bodyPr wrap="square" lIns="0" tIns="0" rIns="0" rtlCol="0">
            <a:spAutoFit/>
          </a:bodyPr>
          <a:lstStyle/>
          <a:p>
            <a:pPr>
              <a:lnSpc>
                <a:spcPts val="1100"/>
              </a:lnSpc>
              <a:tabLst>
                <a:tab pos="571500" algn="l"/>
              </a:tabLst>
            </a:pPr>
            <a:r>
              <a:rPr lang="en-US" altLang="zh-CN" sz="996" dirty="0">
                <a:solidFill>
                  <a:srgbClr val="00000A"/>
                </a:solidFill>
                <a:latin typeface="Times New Roman" pitchFamily="18" charset="0"/>
                <a:cs typeface="Times New Roman" pitchFamily="18" charset="0"/>
              </a:rPr>
              <a:t>      CallMyMedic</a:t>
            </a:r>
          </a:p>
          <a:p>
            <a:pPr>
              <a:lnSpc>
                <a:spcPts val="1200"/>
              </a:lnSpc>
              <a:tabLst>
                <a:tab pos="571500" algn="l"/>
              </a:tabLst>
            </a:pPr>
            <a:r>
              <a:rPr lang="en-US" altLang="zh-CN" dirty="0"/>
              <a:t>	</a:t>
            </a:r>
            <a:r>
              <a:rPr lang="en-US" altLang="zh-CN" sz="996" dirty="0">
                <a:solidFill>
                  <a:srgbClr val="00000A"/>
                </a:solidFill>
                <a:latin typeface="Times New Roman" pitchFamily="18" charset="0"/>
                <a:cs typeface="Times New Roman" pitchFamily="18" charset="0"/>
              </a:rPr>
              <a:t>Assessment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04800"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Freeform 3"/>
          <p:cNvSpPr/>
          <p:nvPr/>
        </p:nvSpPr>
        <p:spPr>
          <a:xfrm>
            <a:off x="304800" y="304800"/>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323088"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323088"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70332" y="304800"/>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370332" y="323088"/>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370332" y="361188"/>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7450836"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7403592" y="304800"/>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7412736"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7403592"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304800"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323088"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61188"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7450836"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7412736"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7403592"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304800"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304800" y="9736836"/>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323088"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323088"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370332" y="9736836"/>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370332" y="9698736"/>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370332" y="9689592"/>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7450836"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7403592" y="9736836"/>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7412736"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7403592"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914400" y="927100"/>
            <a:ext cx="812800" cy="139700"/>
          </a:xfrm>
          <a:prstGeom prst="rect">
            <a:avLst/>
          </a:prstGeom>
          <a:noFill/>
        </p:spPr>
        <p:txBody>
          <a:bodyPr wrap="none" lIns="0" tIns="0" rIns="0" rtlCol="0">
            <a:spAutoFit/>
          </a:bodyPr>
          <a:lstStyle/>
          <a:p>
            <a:pPr>
              <a:lnSpc>
                <a:spcPts val="1100"/>
              </a:lnSpc>
              <a:tabLst/>
            </a:pPr>
            <a:r>
              <a:rPr lang="en-US" altLang="zh-CN" sz="996" dirty="0">
                <a:solidFill>
                  <a:srgbClr val="00000A"/>
                </a:solidFill>
                <a:latin typeface="Times New Roman" pitchFamily="18" charset="0"/>
                <a:cs typeface="Times New Roman" pitchFamily="18" charset="0"/>
              </a:rPr>
              <a:t>CDAC</a:t>
            </a:r>
            <a:r>
              <a:rPr lang="en-US" altLang="zh-CN" sz="996" dirty="0">
                <a:latin typeface="Times New Roman" pitchFamily="18" charset="0"/>
                <a:cs typeface="Times New Roman" pitchFamily="18" charset="0"/>
              </a:rPr>
              <a:t> </a:t>
            </a:r>
            <a:r>
              <a:rPr lang="en-US" altLang="zh-CN" sz="996" dirty="0">
                <a:solidFill>
                  <a:srgbClr val="00000A"/>
                </a:solidFill>
                <a:latin typeface="Times New Roman" pitchFamily="18" charset="0"/>
                <a:cs typeface="Times New Roman" pitchFamily="18" charset="0"/>
              </a:rPr>
              <a:t>Mumbai</a:t>
            </a:r>
          </a:p>
        </p:txBody>
      </p:sp>
      <p:sp>
        <p:nvSpPr>
          <p:cNvPr id="40" name="TextBox 1"/>
          <p:cNvSpPr txBox="1"/>
          <p:nvPr/>
        </p:nvSpPr>
        <p:spPr>
          <a:xfrm>
            <a:off x="6794500" y="9309100"/>
            <a:ext cx="50800" cy="139700"/>
          </a:xfrm>
          <a:prstGeom prst="rect">
            <a:avLst/>
          </a:prstGeom>
          <a:noFill/>
        </p:spPr>
        <p:txBody>
          <a:bodyPr wrap="none" lIns="0" tIns="0" rIns="0" rtlCol="0">
            <a:spAutoFit/>
          </a:bodyPr>
          <a:lstStyle/>
          <a:p>
            <a:pPr>
              <a:lnSpc>
                <a:spcPts val="1100"/>
              </a:lnSpc>
              <a:tabLst/>
            </a:pPr>
            <a:r>
              <a:rPr lang="en-US" altLang="zh-CN" sz="996" b="1" i="1" dirty="0">
                <a:solidFill>
                  <a:srgbClr val="00000A"/>
                </a:solidFill>
                <a:latin typeface="Times New Roman" pitchFamily="18" charset="0"/>
                <a:cs typeface="Times New Roman" pitchFamily="18" charset="0"/>
              </a:rPr>
              <a:t>4</a:t>
            </a:r>
          </a:p>
        </p:txBody>
      </p:sp>
      <p:sp>
        <p:nvSpPr>
          <p:cNvPr id="41" name="TextBox 1"/>
          <p:cNvSpPr txBox="1"/>
          <p:nvPr/>
        </p:nvSpPr>
        <p:spPr>
          <a:xfrm>
            <a:off x="914400" y="2146300"/>
            <a:ext cx="5943600" cy="1765300"/>
          </a:xfrm>
          <a:prstGeom prst="rect">
            <a:avLst/>
          </a:prstGeom>
          <a:noFill/>
        </p:spPr>
        <p:txBody>
          <a:bodyPr wrap="none" lIns="0" tIns="0" rIns="0" rtlCol="0">
            <a:spAutoFit/>
          </a:bodyPr>
          <a:lstStyle/>
          <a:p>
            <a:pPr>
              <a:lnSpc>
                <a:spcPts val="1500"/>
              </a:lnSpc>
              <a:tabLst>
                <a:tab pos="457200" algn="l"/>
              </a:tabLst>
            </a:pPr>
            <a:r>
              <a:rPr lang="en-US" altLang="zh-CN" sz="1404" b="1" dirty="0">
                <a:solidFill>
                  <a:srgbClr val="00000A"/>
                </a:solidFill>
                <a:latin typeface="Times New Roman" pitchFamily="18" charset="0"/>
                <a:cs typeface="Times New Roman" pitchFamily="18" charset="0"/>
              </a:rPr>
              <a:t>2.6</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User</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Documentation</a:t>
            </a:r>
          </a:p>
          <a:p>
            <a:pPr>
              <a:lnSpc>
                <a:spcPts val="1000"/>
              </a:lnSpc>
            </a:pPr>
            <a:endParaRPr lang="en-US" altLang="zh-CN" dirty="0"/>
          </a:p>
          <a:p>
            <a:pPr>
              <a:lnSpc>
                <a:spcPts val="1700"/>
              </a:lnSpc>
              <a:tabLst>
                <a:tab pos="457200" algn="l"/>
              </a:tabLst>
            </a:pPr>
            <a:r>
              <a:rPr lang="en-US" altLang="zh-CN" dirty="0"/>
              <a:t>	</a:t>
            </a:r>
            <a:r>
              <a:rPr lang="en-US" altLang="zh-CN" sz="1200" dirty="0">
                <a:solidFill>
                  <a:srgbClr val="00000A"/>
                </a:solidFill>
                <a:latin typeface="Times New Roman" pitchFamily="18" charset="0"/>
                <a:cs typeface="Times New Roman" pitchFamily="18" charset="0"/>
              </a:rPr>
              <a:t>User</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documentation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mainly</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comprises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of</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Help</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menu</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of</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application.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will</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give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all</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the</a:t>
            </a:r>
          </a:p>
          <a:p>
            <a:pPr>
              <a:lnSpc>
                <a:spcPts val="1500"/>
              </a:lnSpc>
              <a:tabLst>
                <a:tab pos="457200" algn="l"/>
              </a:tabLst>
            </a:pPr>
            <a:r>
              <a:rPr lang="en-US" altLang="zh-CN" sz="1200" dirty="0">
                <a:solidFill>
                  <a:srgbClr val="00000A"/>
                </a:solidFill>
                <a:latin typeface="Times New Roman" pitchFamily="18" charset="0"/>
                <a:cs typeface="Times New Roman" pitchFamily="18" charset="0"/>
              </a:rPr>
              <a:t>minute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details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about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the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project,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if</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any</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user</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has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any</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query</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about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any</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module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or</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functionality,</a:t>
            </a:r>
          </a:p>
          <a:p>
            <a:pPr>
              <a:lnSpc>
                <a:spcPts val="1500"/>
              </a:lnSpc>
              <a:tabLst>
                <a:tab pos="457200" algn="l"/>
              </a:tabLst>
            </a:pPr>
            <a:r>
              <a:rPr lang="en-US" altLang="zh-CN" sz="1200" dirty="0">
                <a:solidFill>
                  <a:srgbClr val="00000A"/>
                </a:solidFill>
                <a:latin typeface="Times New Roman" pitchFamily="18" charset="0"/>
                <a:cs typeface="Times New Roman" pitchFamily="18" charset="0"/>
              </a:rPr>
              <a:t>one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can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refer</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and</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see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how</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to</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operate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the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application.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This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report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the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complete</a:t>
            </a:r>
          </a:p>
          <a:p>
            <a:pPr>
              <a:lnSpc>
                <a:spcPts val="1500"/>
              </a:lnSpc>
              <a:tabLst>
                <a:tab pos="457200" algn="l"/>
              </a:tabLst>
            </a:pPr>
            <a:r>
              <a:rPr lang="en-US" altLang="zh-CN" sz="1200" dirty="0">
                <a:solidFill>
                  <a:srgbClr val="00000A"/>
                </a:solidFill>
                <a:latin typeface="Times New Roman" pitchFamily="18" charset="0"/>
                <a:cs typeface="Times New Roman" pitchFamily="18" charset="0"/>
              </a:rPr>
              <a:t>documentation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of</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our</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project.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gives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complete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details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about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the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project,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its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functionality,</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users,</a:t>
            </a:r>
          </a:p>
          <a:p>
            <a:pPr>
              <a:lnSpc>
                <a:spcPts val="1500"/>
              </a:lnSpc>
              <a:tabLst>
                <a:tab pos="457200" algn="l"/>
              </a:tabLst>
            </a:pPr>
            <a:r>
              <a:rPr lang="en-US" altLang="zh-CN" sz="1200" dirty="0">
                <a:solidFill>
                  <a:srgbClr val="00000A"/>
                </a:solidFill>
                <a:latin typeface="Times New Roman" pitchFamily="18" charset="0"/>
                <a:cs typeface="Times New Roman" pitchFamily="18" charset="0"/>
              </a:rPr>
              <a:t>software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used,</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hardware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requirement,environment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and</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so</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on.</a:t>
            </a:r>
          </a:p>
          <a:p>
            <a:pPr>
              <a:lnSpc>
                <a:spcPts val="1000"/>
              </a:lnSpc>
            </a:pPr>
            <a:endParaRPr lang="en-US" altLang="zh-CN" dirty="0"/>
          </a:p>
          <a:p>
            <a:pPr>
              <a:lnSpc>
                <a:spcPts val="2200"/>
              </a:lnSpc>
              <a:tabLst>
                <a:tab pos="457200" algn="l"/>
              </a:tabLst>
            </a:pPr>
            <a:r>
              <a:rPr lang="en-US" altLang="zh-CN" sz="1404" b="1" dirty="0">
                <a:solidFill>
                  <a:srgbClr val="00000A"/>
                </a:solidFill>
                <a:latin typeface="Times New Roman" pitchFamily="18" charset="0"/>
                <a:cs typeface="Times New Roman" pitchFamily="18" charset="0"/>
              </a:rPr>
              <a:t>2.7Assumptions</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and</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Dependencies</a:t>
            </a:r>
          </a:p>
        </p:txBody>
      </p:sp>
      <p:sp>
        <p:nvSpPr>
          <p:cNvPr id="43" name="TextBox 1"/>
          <p:cNvSpPr txBox="1"/>
          <p:nvPr/>
        </p:nvSpPr>
        <p:spPr>
          <a:xfrm>
            <a:off x="1371600" y="4076700"/>
            <a:ext cx="5378075" cy="1165063"/>
          </a:xfrm>
          <a:prstGeom prst="rect">
            <a:avLst/>
          </a:prstGeom>
          <a:noFill/>
        </p:spPr>
        <p:txBody>
          <a:bodyPr wrap="none" lIns="0" tIns="0" rIns="0" rtlCol="0">
            <a:spAutoFit/>
          </a:bodyPr>
          <a:lstStyle/>
          <a:p>
            <a:pPr>
              <a:lnSpc>
                <a:spcPts val="1500"/>
              </a:lnSpc>
              <a:tabLst/>
            </a:pPr>
            <a:r>
              <a:rPr lang="en-US" altLang="zh-CN" sz="1200" dirty="0">
                <a:solidFill>
                  <a:srgbClr val="00000A"/>
                </a:solidFill>
                <a:latin typeface="Wingdings" pitchFamily="18" charset="0"/>
                <a:cs typeface="Wingdings"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There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active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internet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connection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with</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the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system</a:t>
            </a:r>
          </a:p>
          <a:p>
            <a:pPr>
              <a:lnSpc>
                <a:spcPts val="1500"/>
              </a:lnSpc>
              <a:tabLst/>
            </a:pPr>
            <a:r>
              <a:rPr lang="en-US" altLang="zh-CN" sz="1200" dirty="0">
                <a:solidFill>
                  <a:srgbClr val="00000A"/>
                </a:solidFill>
                <a:latin typeface="Wingdings" pitchFamily="18" charset="0"/>
                <a:cs typeface="Wingdings"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The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system</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has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internet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browser</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installed</a:t>
            </a:r>
          </a:p>
          <a:p>
            <a:pPr marL="171450" indent="-171450">
              <a:lnSpc>
                <a:spcPts val="1500"/>
              </a:lnSpc>
              <a:buFont typeface="Wingdings" panose="05000000000000000000" pitchFamily="2" charset="2"/>
              <a:buChar char="Ø"/>
              <a:tabLst/>
            </a:pPr>
            <a:r>
              <a:rPr lang="en-US" altLang="zh-CN" sz="1200" dirty="0">
                <a:solidFill>
                  <a:srgbClr val="00000A"/>
                </a:solidFill>
                <a:latin typeface="Times New Roman" pitchFamily="18" charset="0"/>
                <a:cs typeface="Times New Roman" pitchFamily="18" charset="0"/>
              </a:rPr>
              <a:t>  Users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know</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the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English</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language,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the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user</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interface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will</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be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provided</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English.</a:t>
            </a:r>
          </a:p>
          <a:p>
            <a:pPr marL="171450" indent="-171450">
              <a:lnSpc>
                <a:spcPts val="1500"/>
              </a:lnSpc>
              <a:buFont typeface="Wingdings" panose="05000000000000000000" pitchFamily="2" charset="2"/>
              <a:buChar char="Ø"/>
              <a:tabLs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  The code should be free with compilation errors/syntax errors.</a:t>
            </a:r>
          </a:p>
          <a:p>
            <a:pPr marL="171450" indent="-171450">
              <a:lnSpc>
                <a:spcPts val="1500"/>
              </a:lnSpc>
              <a:buFont typeface="Wingdings" panose="05000000000000000000" pitchFamily="2" charset="2"/>
              <a:buChar char="Ø"/>
              <a:tabLs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  The product must have an interface which is simple enough to understand.</a:t>
            </a:r>
          </a:p>
          <a:p>
            <a:pPr>
              <a:lnSpc>
                <a:spcPts val="1000"/>
              </a:lnSpc>
            </a:pPr>
            <a:endParaRPr lang="en-US" altLang="zh-CN" dirty="0"/>
          </a:p>
        </p:txBody>
      </p:sp>
      <p:sp>
        <p:nvSpPr>
          <p:cNvPr id="44" name="TextBox 1"/>
          <p:cNvSpPr txBox="1"/>
          <p:nvPr/>
        </p:nvSpPr>
        <p:spPr>
          <a:xfrm>
            <a:off x="838954" y="5359400"/>
            <a:ext cx="6546350" cy="2002600"/>
          </a:xfrm>
          <a:prstGeom prst="rect">
            <a:avLst/>
          </a:prstGeom>
          <a:noFill/>
        </p:spPr>
        <p:txBody>
          <a:bodyPr wrap="square" lIns="0" tIns="0" rIns="0" rtlCol="0">
            <a:spAutoFit/>
          </a:bodyPr>
          <a:lstStyle/>
          <a:p>
            <a:pPr>
              <a:lnSpc>
                <a:spcPts val="1000"/>
              </a:lnSpc>
            </a:pPr>
            <a:endParaRPr lang="en-US" altLang="zh-CN" dirty="0"/>
          </a:p>
          <a:p>
            <a:pPr>
              <a:lnSpc>
                <a:spcPts val="2200"/>
              </a:lnSpc>
              <a:tabLst>
                <a:tab pos="457200" algn="l"/>
              </a:tabLst>
            </a:pPr>
            <a:r>
              <a:rPr lang="en-US" altLang="zh-CN" sz="1404" b="1" dirty="0">
                <a:solidFill>
                  <a:srgbClr val="00000A"/>
                </a:solidFill>
                <a:latin typeface="Times New Roman" pitchFamily="18" charset="0"/>
                <a:cs typeface="Times New Roman" pitchFamily="18" charset="0"/>
              </a:rPr>
              <a:t>3.</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External</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Interface</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Requirements</a:t>
            </a:r>
          </a:p>
          <a:p>
            <a:pPr>
              <a:lnSpc>
                <a:spcPts val="1000"/>
              </a:lnSpc>
            </a:pPr>
            <a:endParaRPr lang="en-US" altLang="zh-CN" dirty="0"/>
          </a:p>
          <a:p>
            <a:pPr>
              <a:lnSpc>
                <a:spcPts val="1700"/>
              </a:lnSpc>
              <a:tabLst>
                <a:tab pos="457200" algn="l"/>
              </a:tabLst>
            </a:pPr>
            <a:r>
              <a:rPr lang="en-US" altLang="zh-CN" sz="1200" b="1" dirty="0">
                <a:solidFill>
                  <a:srgbClr val="00000A"/>
                </a:solidFill>
                <a:latin typeface="Times New Roman" pitchFamily="18" charset="0"/>
                <a:cs typeface="Times New Roman" pitchFamily="18" charset="0"/>
              </a:rPr>
              <a:t>3.1</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User</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Interfaces</a:t>
            </a:r>
          </a:p>
          <a:p>
            <a:pPr>
              <a:lnSpc>
                <a:spcPts val="1000"/>
              </a:lnSpc>
            </a:pPr>
            <a:endParaRPr lang="en-US" altLang="zh-CN" dirty="0"/>
          </a:p>
          <a:p>
            <a:pPr>
              <a:lnSpc>
                <a:spcPts val="1700"/>
              </a:lnSpc>
              <a:tabLst>
                <a:tab pos="457200" algn="l"/>
              </a:tabLst>
            </a:pPr>
            <a:r>
              <a:rPr lang="en-US" altLang="zh-CN" dirty="0"/>
              <a:t>	</a:t>
            </a:r>
            <a:r>
              <a:rPr lang="en-US" altLang="zh-CN" sz="1200" dirty="0">
                <a:solidFill>
                  <a:srgbClr val="00000A"/>
                </a:solidFill>
                <a:latin typeface="Times New Roman" pitchFamily="18" charset="0"/>
                <a:cs typeface="Times New Roman" pitchFamily="18" charset="0"/>
              </a:rPr>
              <a:t>The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main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element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web-pages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using</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HTML,</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Javascript, Springboot, Bootstrap.</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Multiple</a:t>
            </a:r>
            <a:r>
              <a:rPr lang="en-US" altLang="zh-CN" sz="1200" dirty="0">
                <a:latin typeface="Times New Roman" pitchFamily="18" charset="0"/>
                <a:cs typeface="Times New Roman" pitchFamily="18" charset="0"/>
              </a:rPr>
              <a:t> </a:t>
            </a:r>
          </a:p>
          <a:p>
            <a:pPr>
              <a:lnSpc>
                <a:spcPts val="1700"/>
              </a:lnSpc>
              <a:tabLst>
                <a:tab pos="457200" algn="l"/>
              </a:tabLst>
            </a:pPr>
            <a:r>
              <a:rPr lang="en-US" altLang="zh-CN" sz="1200" dirty="0">
                <a:solidFill>
                  <a:srgbClr val="00000A"/>
                </a:solidFill>
                <a:latin typeface="Times New Roman" pitchFamily="18" charset="0"/>
                <a:cs typeface="Times New Roman" pitchFamily="18" charset="0"/>
              </a:rPr>
              <a:t>interfaces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are there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like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log-in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pages,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home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pages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of  Admin,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Doctor,</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and</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Patient. </a:t>
            </a:r>
            <a:r>
              <a:rPr lang="en-US" sz="1200" b="0" i="0" u="none" strike="noStrike" dirty="0">
                <a:solidFill>
                  <a:srgbClr val="000000"/>
                </a:solidFill>
                <a:effectLst/>
                <a:latin typeface="Times New Roman" panose="02020603050405020304" pitchFamily="18" charset="0"/>
              </a:rPr>
              <a:t> The developer will have to study the designing of the product. The use of the controls and the component from the Add items feature of the </a:t>
            </a:r>
            <a:r>
              <a:rPr lang="en-US" sz="1200" dirty="0">
                <a:solidFill>
                  <a:srgbClr val="000000"/>
                </a:solidFill>
                <a:latin typeface="Times New Roman" panose="02020603050405020304" pitchFamily="18" charset="0"/>
              </a:rPr>
              <a:t>HTML</a:t>
            </a:r>
            <a:r>
              <a:rPr lang="en-US" sz="1200" b="0" i="0" u="none" strike="noStrike" dirty="0">
                <a:solidFill>
                  <a:srgbClr val="000000"/>
                </a:solidFill>
                <a:effectLst/>
                <a:latin typeface="Times New Roman" panose="02020603050405020304" pitchFamily="18" charset="0"/>
              </a:rPr>
              <a:t>. The user of the product will get very user friendly web page which will be very easy to work with.</a:t>
            </a:r>
            <a:endParaRPr lang="en-US" altLang="zh-CN" sz="1200" dirty="0">
              <a:solidFill>
                <a:srgbClr val="00000A"/>
              </a:solidFill>
              <a:latin typeface="Times New Roman" pitchFamily="18" charset="0"/>
              <a:cs typeface="Times New Roman" pitchFamily="18" charset="0"/>
            </a:endParaRPr>
          </a:p>
        </p:txBody>
      </p:sp>
      <p:sp>
        <p:nvSpPr>
          <p:cNvPr id="45" name="TextBox 1">
            <a:extLst>
              <a:ext uri="{FF2B5EF4-FFF2-40B4-BE49-F238E27FC236}">
                <a16:creationId xmlns:a16="http://schemas.microsoft.com/office/drawing/2014/main" id="{E7A9BF59-BB5C-4B17-902E-B1A5DE489C63}"/>
              </a:ext>
            </a:extLst>
          </p:cNvPr>
          <p:cNvSpPr txBox="1"/>
          <p:nvPr/>
        </p:nvSpPr>
        <p:spPr>
          <a:xfrm>
            <a:off x="5676900" y="927100"/>
            <a:ext cx="1179810" cy="363561"/>
          </a:xfrm>
          <a:prstGeom prst="rect">
            <a:avLst/>
          </a:prstGeom>
          <a:noFill/>
        </p:spPr>
        <p:txBody>
          <a:bodyPr wrap="none" lIns="0" tIns="0" rIns="0" rtlCol="0">
            <a:spAutoFit/>
          </a:bodyPr>
          <a:lstStyle/>
          <a:p>
            <a:pPr>
              <a:lnSpc>
                <a:spcPts val="1100"/>
              </a:lnSpc>
              <a:tabLst>
                <a:tab pos="571500" algn="l"/>
              </a:tabLst>
            </a:pPr>
            <a:r>
              <a:rPr lang="en-US" altLang="zh-CN" sz="996" dirty="0">
                <a:solidFill>
                  <a:srgbClr val="00000A"/>
                </a:solidFill>
                <a:latin typeface="Times New Roman" pitchFamily="18" charset="0"/>
                <a:cs typeface="Times New Roman" pitchFamily="18" charset="0"/>
              </a:rPr>
              <a:t>      CallMyMedic</a:t>
            </a:r>
          </a:p>
          <a:p>
            <a:pPr>
              <a:lnSpc>
                <a:spcPts val="1200"/>
              </a:lnSpc>
              <a:tabLst>
                <a:tab pos="571500" algn="l"/>
              </a:tabLst>
            </a:pPr>
            <a:r>
              <a:rPr lang="en-US" altLang="zh-CN" dirty="0"/>
              <a:t>	</a:t>
            </a:r>
            <a:r>
              <a:rPr lang="en-US" altLang="zh-CN" sz="996" dirty="0">
                <a:solidFill>
                  <a:srgbClr val="00000A"/>
                </a:solidFill>
                <a:latin typeface="Times New Roman" pitchFamily="18" charset="0"/>
                <a:cs typeface="Times New Roman" pitchFamily="18" charset="0"/>
              </a:rPr>
              <a:t>Assessment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04800"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Freeform 3"/>
          <p:cNvSpPr/>
          <p:nvPr/>
        </p:nvSpPr>
        <p:spPr>
          <a:xfrm>
            <a:off x="304800" y="304800"/>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323088"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323088"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70332" y="304800"/>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370332" y="323088"/>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370332" y="361188"/>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7450836"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7403592" y="304800"/>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7412736"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7403592"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304800"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323088"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61188"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7450836"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7412736"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7403592"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304800"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304800" y="9736836"/>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323088"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323088"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370332" y="9736836"/>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370332" y="9698736"/>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370332" y="9689592"/>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7450836"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7403592" y="9736836"/>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7412736"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7403592"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914400" y="927100"/>
            <a:ext cx="812800" cy="139700"/>
          </a:xfrm>
          <a:prstGeom prst="rect">
            <a:avLst/>
          </a:prstGeom>
          <a:noFill/>
        </p:spPr>
        <p:txBody>
          <a:bodyPr wrap="none" lIns="0" tIns="0" rIns="0" rtlCol="0">
            <a:spAutoFit/>
          </a:bodyPr>
          <a:lstStyle/>
          <a:p>
            <a:pPr>
              <a:lnSpc>
                <a:spcPts val="1100"/>
              </a:lnSpc>
              <a:tabLst/>
            </a:pPr>
            <a:r>
              <a:rPr lang="en-US" altLang="zh-CN" sz="996" dirty="0">
                <a:solidFill>
                  <a:srgbClr val="00000A"/>
                </a:solidFill>
                <a:latin typeface="Times New Roman" pitchFamily="18" charset="0"/>
                <a:cs typeface="Times New Roman" pitchFamily="18" charset="0"/>
              </a:rPr>
              <a:t>CDAC</a:t>
            </a:r>
            <a:r>
              <a:rPr lang="en-US" altLang="zh-CN" sz="996" dirty="0">
                <a:latin typeface="Times New Roman" pitchFamily="18" charset="0"/>
                <a:cs typeface="Times New Roman" pitchFamily="18" charset="0"/>
              </a:rPr>
              <a:t> </a:t>
            </a:r>
            <a:r>
              <a:rPr lang="en-US" altLang="zh-CN" sz="996" dirty="0">
                <a:solidFill>
                  <a:srgbClr val="00000A"/>
                </a:solidFill>
                <a:latin typeface="Times New Roman" pitchFamily="18" charset="0"/>
                <a:cs typeface="Times New Roman" pitchFamily="18" charset="0"/>
              </a:rPr>
              <a:t>Mumbai</a:t>
            </a:r>
          </a:p>
        </p:txBody>
      </p:sp>
      <p:sp>
        <p:nvSpPr>
          <p:cNvPr id="40" name="TextBox 1"/>
          <p:cNvSpPr txBox="1"/>
          <p:nvPr/>
        </p:nvSpPr>
        <p:spPr>
          <a:xfrm>
            <a:off x="869970" y="1623569"/>
            <a:ext cx="6328445" cy="8181727"/>
          </a:xfrm>
          <a:prstGeom prst="rect">
            <a:avLst/>
          </a:prstGeom>
          <a:noFill/>
        </p:spPr>
        <p:txBody>
          <a:bodyPr wrap="square" lIns="0" tIns="0" rIns="0" rtlCol="0">
            <a:spAutoFit/>
          </a:bodyPr>
          <a:lstStyle/>
          <a:p>
            <a:pPr>
              <a:lnSpc>
                <a:spcPts val="1300"/>
              </a:lnSpc>
              <a:tabLst>
                <a:tab pos="228600" algn="l"/>
                <a:tab pos="457200" algn="l"/>
                <a:tab pos="5880100" algn="l"/>
              </a:tabLst>
            </a:pPr>
            <a:r>
              <a:rPr lang="en-US" altLang="zh-CN" sz="1200" b="1" dirty="0">
                <a:solidFill>
                  <a:srgbClr val="00000A"/>
                </a:solidFill>
                <a:latin typeface="Times New Roman" pitchFamily="18" charset="0"/>
                <a:cs typeface="Times New Roman" pitchFamily="18" charset="0"/>
              </a:rPr>
              <a:t>3.2</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Hardware</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Interfaces</a:t>
            </a:r>
          </a:p>
          <a:p>
            <a:pPr>
              <a:lnSpc>
                <a:spcPts val="1300"/>
              </a:lnSpc>
              <a:tabLst>
                <a:tab pos="228600" algn="l"/>
                <a:tab pos="457200" algn="l"/>
                <a:tab pos="5880100" algn="l"/>
              </a:tabLst>
            </a:pPr>
            <a:endParaRPr lang="en-US" altLang="zh-CN" sz="1200" b="1" dirty="0">
              <a:solidFill>
                <a:srgbClr val="00000A"/>
              </a:solidFill>
              <a:latin typeface="Times New Roman" pitchFamily="18" charset="0"/>
              <a:cs typeface="Times New Roman" pitchFamily="18" charset="0"/>
            </a:endParaRPr>
          </a:p>
          <a:p>
            <a:pPr>
              <a:lnSpc>
                <a:spcPts val="1000"/>
              </a:lnSpc>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            This system doesn’t require any hardware interface. The one used here is monitor,</a:t>
            </a:r>
          </a:p>
          <a:p>
            <a:pPr>
              <a:lnSpc>
                <a:spcPts val="1000"/>
              </a:lnSpc>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 keyboard and mouse.</a:t>
            </a:r>
            <a:endParaRPr lang="en-US" altLang="zh-CN" sz="1200" dirty="0">
              <a:latin typeface="Times New Roman" panose="02020603050405020304" pitchFamily="18" charset="0"/>
              <a:cs typeface="Times New Roman" panose="02020603050405020304" pitchFamily="18" charset="0"/>
            </a:endParaRPr>
          </a:p>
          <a:p>
            <a:pPr>
              <a:lnSpc>
                <a:spcPts val="1700"/>
              </a:lnSpc>
              <a:tabLst>
                <a:tab pos="228600" algn="l"/>
                <a:tab pos="457200" algn="l"/>
                <a:tab pos="5880100" algn="l"/>
              </a:tabLst>
            </a:pPr>
            <a:r>
              <a:rPr lang="en-US" altLang="zh-CN" sz="1200" dirty="0">
                <a:latin typeface="Times New Roman" panose="02020603050405020304" pitchFamily="18" charset="0"/>
                <a:cs typeface="Times New Roman" panose="02020603050405020304" pitchFamily="18" charset="0"/>
              </a:rPr>
              <a:t>		</a:t>
            </a:r>
            <a:r>
              <a:rPr lang="en-US" altLang="zh-CN" sz="1200" dirty="0">
                <a:solidFill>
                  <a:srgbClr val="00000A"/>
                </a:solidFill>
                <a:latin typeface="Times New Roman" pitchFamily="18" charset="0"/>
                <a:cs typeface="Times New Roman" pitchFamily="18" charset="0"/>
              </a:rPr>
              <a:t>In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the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hardware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interface,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the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system</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interacts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with</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hardware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given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the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processor</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above</a:t>
            </a:r>
          </a:p>
          <a:p>
            <a:pPr>
              <a:lnSpc>
                <a:spcPts val="1500"/>
              </a:lnSpc>
              <a:tabLst>
                <a:tab pos="228600" algn="l"/>
                <a:tab pos="457200" algn="l"/>
                <a:tab pos="5880100" algn="l"/>
              </a:tabLst>
            </a:pPr>
            <a:r>
              <a:rPr lang="en-US" altLang="zh-CN" sz="1200" dirty="0">
                <a:solidFill>
                  <a:srgbClr val="00000A"/>
                </a:solidFill>
                <a:latin typeface="Times New Roman" pitchFamily="18" charset="0"/>
                <a:cs typeface="Times New Roman" pitchFamily="18" charset="0"/>
              </a:rPr>
              <a:t>P4</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with</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clock</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speed</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of</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2.0</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GHz</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with</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1</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GB</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RAM</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and</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the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Hard</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Disk</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with</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20</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GB</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free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space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the</a:t>
            </a:r>
          </a:p>
          <a:p>
            <a:pPr>
              <a:lnSpc>
                <a:spcPts val="1500"/>
              </a:lnSpc>
              <a:tabLst>
                <a:tab pos="228600" algn="l"/>
                <a:tab pos="457200" algn="l"/>
                <a:tab pos="5880100" algn="l"/>
              </a:tabLst>
            </a:pPr>
            <a:r>
              <a:rPr lang="en-US" altLang="zh-CN" sz="1200" dirty="0">
                <a:solidFill>
                  <a:srgbClr val="00000A"/>
                </a:solidFill>
                <a:latin typeface="Times New Roman" pitchFamily="18" charset="0"/>
                <a:cs typeface="Times New Roman" pitchFamily="18" charset="0"/>
              </a:rPr>
              <a:t>memory.</a:t>
            </a:r>
          </a:p>
          <a:p>
            <a:pPr>
              <a:lnSpc>
                <a:spcPts val="1000"/>
              </a:lnSpc>
            </a:pPr>
            <a:endParaRPr lang="en-US" altLang="zh-CN" dirty="0"/>
          </a:p>
          <a:p>
            <a:pPr>
              <a:lnSpc>
                <a:spcPts val="2000"/>
              </a:lnSpc>
              <a:tabLst>
                <a:tab pos="228600" algn="l"/>
                <a:tab pos="457200" algn="l"/>
                <a:tab pos="5880100" algn="l"/>
              </a:tabLst>
            </a:pPr>
            <a:r>
              <a:rPr lang="en-US" altLang="zh-CN" sz="1200" b="1" dirty="0">
                <a:solidFill>
                  <a:srgbClr val="00000A"/>
                </a:solidFill>
                <a:latin typeface="Times New Roman" pitchFamily="18" charset="0"/>
                <a:cs typeface="Times New Roman" pitchFamily="18" charset="0"/>
              </a:rPr>
              <a:t>3.3</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Software</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Interfaces</a:t>
            </a:r>
          </a:p>
          <a:p>
            <a:pPr>
              <a:lnSpc>
                <a:spcPts val="1000"/>
              </a:lnSpc>
            </a:pPr>
            <a:endParaRPr lang="en-US" altLang="zh-CN" dirty="0"/>
          </a:p>
          <a:p>
            <a:pPr>
              <a:lnSpc>
                <a:spcPts val="1900"/>
              </a:lnSpc>
              <a:tabLst>
                <a:tab pos="228600" algn="l"/>
                <a:tab pos="457200" algn="l"/>
                <a:tab pos="5880100" algn="l"/>
              </a:tabLst>
            </a:pPr>
            <a:r>
              <a:rPr lang="en-US" altLang="zh-CN" sz="1200" dirty="0">
                <a:solidFill>
                  <a:srgbClr val="00000A"/>
                </a:solidFill>
                <a:latin typeface="Times New Roman" pitchFamily="18" charset="0"/>
                <a:cs typeface="Times New Roman" pitchFamily="18" charset="0"/>
              </a:rPr>
              <a:t>		In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software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interfaces,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Bootstrap is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the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back-end</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technology</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used</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along</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with</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MySQL</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Database.</a:t>
            </a:r>
          </a:p>
          <a:p>
            <a:pPr>
              <a:lnSpc>
                <a:spcPts val="1500"/>
              </a:lnSpc>
              <a:tabLst>
                <a:tab pos="228600" algn="l"/>
                <a:tab pos="457200" algn="l"/>
                <a:tab pos="5880100" algn="l"/>
              </a:tabLst>
            </a:pPr>
            <a:r>
              <a:rPr lang="en-US" altLang="zh-CN" sz="1200" dirty="0">
                <a:solidFill>
                  <a:srgbClr val="00000A"/>
                </a:solidFill>
                <a:latin typeface="Times New Roman" pitchFamily="18" charset="0"/>
                <a:cs typeface="Times New Roman" pitchFamily="18" charset="0"/>
              </a:rPr>
              <a:t>The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front-end</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technologies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include</a:t>
            </a:r>
            <a:r>
              <a:rPr lang="en-US" altLang="zh-CN" sz="1200" dirty="0">
                <a:latin typeface="Times New Roman" pitchFamily="18" charset="0"/>
                <a:cs typeface="Times New Roman" pitchFamily="18" charset="0"/>
              </a:rPr>
              <a:t> JavaScript , </a:t>
            </a:r>
            <a:r>
              <a:rPr lang="en-US" altLang="zh-CN" sz="1200" dirty="0">
                <a:solidFill>
                  <a:srgbClr val="000000"/>
                </a:solidFill>
                <a:latin typeface="Times New Roman" pitchFamily="18" charset="0"/>
                <a:cs typeface="Times New Roman" pitchFamily="18" charset="0"/>
              </a:rPr>
              <a:t>HTML,</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CSS,</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Bootstrap</a:t>
            </a:r>
            <a:r>
              <a:rPr lang="en-US" altLang="zh-CN" sz="1200" dirty="0">
                <a:solidFill>
                  <a:srgbClr val="00000A"/>
                </a:solidFill>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Data will</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be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communicated</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between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these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interfaces</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accordingly.</a:t>
            </a:r>
          </a:p>
          <a:p>
            <a:pPr>
              <a:lnSpc>
                <a:spcPts val="1000"/>
              </a:lnSpc>
            </a:pPr>
            <a:endParaRPr lang="en-US" altLang="zh-CN" dirty="0"/>
          </a:p>
          <a:p>
            <a:pPr>
              <a:lnSpc>
                <a:spcPts val="2000"/>
              </a:lnSpc>
              <a:tabLst>
                <a:tab pos="228600" algn="l"/>
                <a:tab pos="457200" algn="l"/>
                <a:tab pos="5880100" algn="l"/>
              </a:tabLst>
            </a:pPr>
            <a:r>
              <a:rPr lang="en-US" altLang="zh-CN" sz="1200" b="1" dirty="0">
                <a:solidFill>
                  <a:srgbClr val="00000A"/>
                </a:solidFill>
                <a:latin typeface="Times New Roman" pitchFamily="18" charset="0"/>
                <a:cs typeface="Times New Roman" pitchFamily="18" charset="0"/>
              </a:rPr>
              <a:t>3.4</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Communications</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Interfaces</a:t>
            </a:r>
          </a:p>
          <a:p>
            <a:pPr>
              <a:lnSpc>
                <a:spcPts val="1000"/>
              </a:lnSpc>
            </a:pPr>
            <a:endParaRPr lang="en-US" altLang="zh-CN" dirty="0"/>
          </a:p>
          <a:p>
            <a:pPr>
              <a:lnSpc>
                <a:spcPts val="1900"/>
              </a:lnSpc>
              <a:tabLst>
                <a:tab pos="228600" algn="l"/>
                <a:tab pos="457200" algn="l"/>
                <a:tab pos="5880100" algn="l"/>
              </a:tabLst>
            </a:pPr>
            <a:r>
              <a:rPr lang="en-US" altLang="zh-CN" sz="1200" dirty="0">
                <a:solidFill>
                  <a:srgbClr val="00000A"/>
                </a:solidFill>
                <a:latin typeface="Times New Roman" pitchFamily="18" charset="0"/>
                <a:cs typeface="Times New Roman" pitchFamily="18" charset="0"/>
              </a:rPr>
              <a:t>The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main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communication</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interface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for</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interacting</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with</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the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System</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will</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be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the</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web</a:t>
            </a:r>
            <a:r>
              <a:rPr lang="en-US" altLang="zh-CN" sz="1200" dirty="0">
                <a:latin typeface="Times New Roman" pitchFamily="18" charset="0"/>
                <a:cs typeface="Times New Roman" pitchFamily="18" charset="0"/>
              </a:rPr>
              <a:t> </a:t>
            </a:r>
            <a:r>
              <a:rPr lang="en-US" altLang="zh-CN" sz="1200" dirty="0">
                <a:solidFill>
                  <a:srgbClr val="00000A"/>
                </a:solidFill>
                <a:latin typeface="Times New Roman" pitchFamily="18" charset="0"/>
                <a:cs typeface="Times New Roman" pitchFamily="18" charset="0"/>
              </a:rPr>
              <a:t>Browser.</a:t>
            </a:r>
          </a:p>
          <a:p>
            <a:pPr>
              <a:lnSpc>
                <a:spcPts val="1000"/>
              </a:lnSpc>
            </a:pPr>
            <a:endParaRPr lang="en-US" altLang="zh-CN" dirty="0"/>
          </a:p>
          <a:p>
            <a:pPr>
              <a:lnSpc>
                <a:spcPts val="2200"/>
              </a:lnSpc>
              <a:tabLst>
                <a:tab pos="228600" algn="l"/>
                <a:tab pos="457200" algn="l"/>
                <a:tab pos="5880100" algn="l"/>
              </a:tabLst>
            </a:pPr>
            <a:r>
              <a:rPr lang="en-US" altLang="zh-CN" sz="1404" b="1" dirty="0">
                <a:solidFill>
                  <a:srgbClr val="00000A"/>
                </a:solidFill>
                <a:latin typeface="Times New Roman" pitchFamily="18" charset="0"/>
                <a:cs typeface="Times New Roman" pitchFamily="18" charset="0"/>
              </a:rPr>
              <a:t>4.</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System</a:t>
            </a:r>
            <a:r>
              <a:rPr lang="en-US" altLang="zh-CN" sz="1404" dirty="0">
                <a:latin typeface="Times New Roman" pitchFamily="18" charset="0"/>
                <a:cs typeface="Times New Roman" pitchFamily="18" charset="0"/>
              </a:rPr>
              <a:t> </a:t>
            </a:r>
            <a:r>
              <a:rPr lang="en-US" altLang="zh-CN" sz="1404" b="1" dirty="0">
                <a:solidFill>
                  <a:srgbClr val="00000A"/>
                </a:solidFill>
                <a:latin typeface="Times New Roman" pitchFamily="18" charset="0"/>
                <a:cs typeface="Times New Roman" pitchFamily="18" charset="0"/>
              </a:rPr>
              <a:t>Features</a:t>
            </a:r>
          </a:p>
          <a:p>
            <a:pPr>
              <a:lnSpc>
                <a:spcPts val="1000"/>
              </a:lnSpc>
            </a:pPr>
            <a:endParaRPr lang="en-US" altLang="zh-CN" dirty="0"/>
          </a:p>
          <a:p>
            <a:pPr>
              <a:lnSpc>
                <a:spcPts val="1000"/>
              </a:lnSpc>
            </a:pPr>
            <a:endParaRPr lang="en-US" altLang="zh-CN" dirty="0"/>
          </a:p>
          <a:p>
            <a:pPr>
              <a:lnSpc>
                <a:spcPts val="1600"/>
              </a:lnSpc>
              <a:tabLst>
                <a:tab pos="228600" algn="l"/>
                <a:tab pos="457200" algn="l"/>
                <a:tab pos="5880100" algn="l"/>
              </a:tabLst>
            </a:pPr>
            <a:r>
              <a:rPr lang="en-US" altLang="zh-CN" sz="1300" b="1" dirty="0">
                <a:solidFill>
                  <a:srgbClr val="00000A"/>
                </a:solidFill>
                <a:latin typeface="Times New Roman" pitchFamily="18" charset="0"/>
                <a:cs typeface="Times New Roman" pitchFamily="18" charset="0"/>
              </a:rPr>
              <a:t>4.1 Login Account</a:t>
            </a:r>
          </a:p>
          <a:p>
            <a:pPr>
              <a:lnSpc>
                <a:spcPts val="1600"/>
              </a:lnSpc>
              <a:tabLst>
                <a:tab pos="228600" algn="l"/>
                <a:tab pos="457200" algn="l"/>
                <a:tab pos="5880100" algn="l"/>
              </a:tabLst>
            </a:pPr>
            <a:endParaRPr lang="en-US" altLang="zh-CN" sz="1200" b="1" dirty="0">
              <a:solidFill>
                <a:srgbClr val="00000A"/>
              </a:solidFill>
              <a:latin typeface="Times New Roman" pitchFamily="18" charset="0"/>
              <a:cs typeface="Times New Roman" pitchFamily="18" charset="0"/>
            </a:endParaRPr>
          </a:p>
          <a:p>
            <a:pPr>
              <a:lnSpc>
                <a:spcPts val="1600"/>
              </a:lnSpc>
              <a:tabLst>
                <a:tab pos="228600" algn="l"/>
                <a:tab pos="457200" algn="l"/>
                <a:tab pos="5880100" algn="l"/>
              </a:tabLst>
            </a:pPr>
            <a:r>
              <a:rPr lang="en-US" altLang="zh-CN" sz="1200" b="1" dirty="0">
                <a:solidFill>
                  <a:srgbClr val="00000A"/>
                </a:solidFill>
                <a:latin typeface="Times New Roman" pitchFamily="18" charset="0"/>
                <a:cs typeface="Times New Roman" pitchFamily="18" charset="0"/>
              </a:rPr>
              <a:t>4.1.1</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Description :</a:t>
            </a:r>
          </a:p>
          <a:p>
            <a:pPr>
              <a:lnSpc>
                <a:spcPts val="1000"/>
              </a:lnSpc>
            </a:pPr>
            <a:endParaRPr lang="en-US" altLang="zh-CN" dirty="0"/>
          </a:p>
          <a:p>
            <a:pPr marL="238125" rtl="0">
              <a:spcBef>
                <a:spcPts val="0"/>
              </a:spcBef>
              <a:spcAft>
                <a:spcPts val="1200"/>
              </a:spcAft>
            </a:pPr>
            <a:r>
              <a:rPr lang="en-US" altLang="zh-CN" sz="1200" dirty="0">
                <a:latin typeface="Times New Roman" panose="02020603050405020304" pitchFamily="18" charset="0"/>
                <a:cs typeface="Times New Roman" panose="02020603050405020304" pitchFamily="18" charset="0"/>
              </a:rPr>
              <a:t>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To open the user account the users have to enter login information.</a:t>
            </a:r>
            <a:endParaRPr lang="en-US" altLang="zh-CN" sz="1800" b="1" dirty="0">
              <a:solidFill>
                <a:srgbClr val="00000A"/>
              </a:solidFill>
              <a:latin typeface="Times New Roman" pitchFamily="18" charset="0"/>
              <a:cs typeface="Times New Roman" pitchFamily="18" charset="0"/>
            </a:endParaRPr>
          </a:p>
          <a:p>
            <a:pPr>
              <a:lnSpc>
                <a:spcPts val="1600"/>
              </a:lnSpc>
              <a:tabLst>
                <a:tab pos="228600" algn="l"/>
                <a:tab pos="457200" algn="l"/>
                <a:tab pos="5880100" algn="l"/>
              </a:tabLst>
            </a:pPr>
            <a:r>
              <a:rPr lang="en-US" altLang="zh-CN" sz="1200" b="1" dirty="0">
                <a:solidFill>
                  <a:srgbClr val="00000A"/>
                </a:solidFill>
                <a:latin typeface="Times New Roman" pitchFamily="18" charset="0"/>
                <a:cs typeface="Times New Roman" pitchFamily="18" charset="0"/>
              </a:rPr>
              <a:t>4.1.2</a:t>
            </a:r>
            <a:r>
              <a:rPr lang="en-US" altLang="zh-CN" sz="1200" dirty="0">
                <a:latin typeface="Times New Roman" pitchFamily="18" charset="0"/>
                <a:cs typeface="Times New Roman" pitchFamily="18" charset="0"/>
              </a:rPr>
              <a:t> </a:t>
            </a:r>
            <a:r>
              <a:rPr lang="en-US" altLang="zh-CN" sz="1200" b="1" dirty="0">
                <a:solidFill>
                  <a:srgbClr val="00000A"/>
                </a:solidFill>
                <a:latin typeface="Times New Roman" pitchFamily="18" charset="0"/>
                <a:cs typeface="Times New Roman" pitchFamily="18" charset="0"/>
              </a:rPr>
              <a:t>Stimulus / Response</a:t>
            </a:r>
          </a:p>
          <a:p>
            <a:pPr>
              <a:lnSpc>
                <a:spcPts val="1000"/>
              </a:lnSpc>
            </a:pPr>
            <a:endParaRPr lang="en-US" altLang="zh-CN" sz="1200" dirty="0"/>
          </a:p>
          <a:p>
            <a:pPr marL="238125" rtl="0">
              <a:spcBef>
                <a:spcPts val="0"/>
              </a:spcBef>
            </a:pPr>
            <a:r>
              <a:rPr lang="en-US" altLang="zh-CN" sz="1200" dirty="0">
                <a:latin typeface="Times New Roman" panose="02020603050405020304" pitchFamily="18" charset="0"/>
                <a:cs typeface="Times New Roman" panose="02020603050405020304" pitchFamily="18" charset="0"/>
              </a:rPr>
              <a:t>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User must enter valid user id and password to open user page. If it is valid then it links </a:t>
            </a:r>
          </a:p>
          <a:p>
            <a:pPr marL="238125" rtl="0">
              <a:spcBef>
                <a:spcPts val="0"/>
              </a:spcBef>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to user account page. If the user is new to the CallMyMedic he/she has to register.</a:t>
            </a:r>
            <a:endParaRPr lang="en-US" sz="1200" b="1" i="0" u="none" strike="noStrike" dirty="0">
              <a:solidFill>
                <a:srgbClr val="00000A"/>
              </a:solidFill>
              <a:effectLst/>
              <a:latin typeface="Times New Roman" pitchFamily="18" charset="0"/>
              <a:cs typeface="Times New Roman" pitchFamily="18" charset="0"/>
            </a:endParaRPr>
          </a:p>
          <a:p>
            <a:pPr marL="238125" rtl="0">
              <a:spcBef>
                <a:spcPts val="0"/>
              </a:spcBef>
            </a:pPr>
            <a:r>
              <a:rPr lang="en-US" altLang="zh-CN" sz="1200" b="1" dirty="0">
                <a:solidFill>
                  <a:srgbClr val="00000A"/>
                </a:solidFill>
                <a:latin typeface="Times New Roman" pitchFamily="18" charset="0"/>
                <a:cs typeface="Times New Roman" pitchFamily="18" charset="0"/>
              </a:rPr>
              <a:t>             </a:t>
            </a:r>
            <a:endParaRPr lang="en-US" altLang="zh-CN" sz="1200" dirty="0"/>
          </a:p>
          <a:p>
            <a:pPr>
              <a:lnSpc>
                <a:spcPts val="2000"/>
              </a:lnSpc>
              <a:tabLst>
                <a:tab pos="228600" algn="l"/>
                <a:tab pos="457200" algn="l"/>
                <a:tab pos="5880100" algn="l"/>
              </a:tabLst>
            </a:pPr>
            <a:r>
              <a:rPr lang="en-US" altLang="zh-CN" sz="1200" b="1" dirty="0">
                <a:solidFill>
                  <a:srgbClr val="00000A"/>
                </a:solidFill>
                <a:latin typeface="Times New Roman" pitchFamily="18" charset="0"/>
                <a:cs typeface="Times New Roman" pitchFamily="18" charset="0"/>
              </a:rPr>
              <a:t>4.1.3 Basic Data Flow</a:t>
            </a:r>
          </a:p>
          <a:p>
            <a:pPr marL="647700" indent="-171450" algn="just" rtl="0" fontAlgn="base">
              <a:spcBef>
                <a:spcPts val="0"/>
              </a:spcBef>
              <a:spcAft>
                <a:spcPts val="0"/>
              </a:spcAft>
              <a:buFont typeface="Wingdings" panose="05000000000000000000" pitchFamily="2" charset="2"/>
              <a:buChar char="Ø"/>
            </a:pPr>
            <a:r>
              <a:rPr lang="en-US" altLang="zh-CN" sz="1200" dirty="0">
                <a:solidFill>
                  <a:srgbClr val="00000A"/>
                </a:solidFill>
                <a:latin typeface="Times New Roman" pitchFamily="18" charset="0"/>
                <a:cs typeface="Times New Roman" pitchFamily="18" charset="0"/>
              </a:rPr>
              <a:t>Here First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the user enters login id and password.</a:t>
            </a:r>
          </a:p>
          <a:p>
            <a:pPr marL="647700" indent="-171450" algn="just" rtl="0" fontAlgn="base">
              <a:spcBef>
                <a:spcPts val="0"/>
              </a:spcBef>
              <a:spcAft>
                <a:spcPts val="0"/>
              </a:spcAft>
              <a:buFont typeface="Wingdings" panose="05000000000000000000" pitchFamily="2" charset="2"/>
              <a:buChar char="Ø"/>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After entering the login information system checks whether entered login id and </a:t>
            </a:r>
          </a:p>
          <a:p>
            <a:pPr marL="476250" algn="just" rtl="0" fontAlgn="base">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password is valid or not.</a:t>
            </a:r>
          </a:p>
          <a:p>
            <a:pPr lvl="1" algn="just" fontAlgn="base">
              <a:buFont typeface="Wingdings" panose="05000000000000000000" pitchFamily="2" charset="2"/>
              <a:buChar char="Ø"/>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  If it is valid then it is linked to the user account.</a:t>
            </a:r>
          </a:p>
          <a:p>
            <a:pPr lvl="1" algn="just" fontAlgn="base">
              <a:buFont typeface="Wingdings" panose="05000000000000000000" pitchFamily="2" charset="2"/>
              <a:buChar char="Ø"/>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  If the user doesn’t have user account then user needs to register.</a:t>
            </a:r>
          </a:p>
          <a:p>
            <a:pPr lvl="1" algn="just" fontAlgn="base"/>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p>
            <a:pPr>
              <a:lnSpc>
                <a:spcPts val="2000"/>
              </a:lnSpc>
              <a:tabLst>
                <a:tab pos="228600" algn="l"/>
                <a:tab pos="457200" algn="l"/>
                <a:tab pos="5880100" algn="l"/>
              </a:tabLst>
            </a:pPr>
            <a:r>
              <a:rPr lang="en-US" altLang="zh-CN" sz="1200" b="1" dirty="0">
                <a:solidFill>
                  <a:srgbClr val="00000A"/>
                </a:solidFill>
                <a:latin typeface="Times New Roman" panose="02020603050405020304" pitchFamily="18" charset="0"/>
                <a:cs typeface="Times New Roman" pitchFamily="18" charset="0"/>
              </a:rPr>
              <a:t>4.1.4</a:t>
            </a:r>
            <a:r>
              <a:rPr lang="en-US" altLang="zh-CN" sz="1200" dirty="0">
                <a:latin typeface="Times New Roman" panose="02020603050405020304" pitchFamily="18" charset="0"/>
                <a:cs typeface="Times New Roman" pitchFamily="18" charset="0"/>
              </a:rPr>
              <a:t> </a:t>
            </a:r>
            <a:r>
              <a:rPr lang="en-US" altLang="zh-CN" sz="1200" b="1" dirty="0">
                <a:solidFill>
                  <a:srgbClr val="00000A"/>
                </a:solidFill>
                <a:latin typeface="Times New Roman" panose="02020603050405020304" pitchFamily="18" charset="0"/>
                <a:cs typeface="Times New Roman" pitchFamily="18" charset="0"/>
              </a:rPr>
              <a:t>Functional</a:t>
            </a:r>
            <a:r>
              <a:rPr lang="en-US" altLang="zh-CN" sz="1200" dirty="0">
                <a:latin typeface="Times New Roman" panose="02020603050405020304" pitchFamily="18" charset="0"/>
                <a:cs typeface="Times New Roman" pitchFamily="18" charset="0"/>
              </a:rPr>
              <a:t> </a:t>
            </a:r>
            <a:r>
              <a:rPr lang="en-US" altLang="zh-CN" sz="1200" b="1" dirty="0">
                <a:solidFill>
                  <a:srgbClr val="00000A"/>
                </a:solidFill>
                <a:latin typeface="Times New Roman" panose="02020603050405020304" pitchFamily="18" charset="0"/>
                <a:cs typeface="Times New Roman" pitchFamily="18" charset="0"/>
              </a:rPr>
              <a:t>Requirements</a:t>
            </a:r>
          </a:p>
          <a:p>
            <a:pPr rtl="0">
              <a:spcBef>
                <a:spcPts val="0"/>
              </a:spcBef>
              <a:spcAft>
                <a:spcPts val="120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	Here administrator, doctors and patients are using the different login pages.</a:t>
            </a:r>
            <a:endParaRPr lang="en-US" altLang="zh-CN" dirty="0"/>
          </a:p>
          <a:p>
            <a:pPr>
              <a:lnSpc>
                <a:spcPts val="2000"/>
              </a:lnSpc>
              <a:tabLst>
                <a:tab pos="228600" algn="l"/>
                <a:tab pos="457200" algn="l"/>
                <a:tab pos="5880100" algn="l"/>
              </a:tabLst>
            </a:pPr>
            <a:r>
              <a:rPr lang="en-US" altLang="zh-CN" dirty="0"/>
              <a:t>			</a:t>
            </a:r>
            <a:r>
              <a:rPr lang="en-US" altLang="zh-CN" sz="996" b="1" i="1" dirty="0">
                <a:solidFill>
                  <a:srgbClr val="00000A"/>
                </a:solidFill>
                <a:latin typeface="Times New Roman" pitchFamily="18" charset="0"/>
                <a:cs typeface="Times New Roman" pitchFamily="18" charset="0"/>
              </a:rPr>
              <a:t>5</a:t>
            </a:r>
          </a:p>
        </p:txBody>
      </p:sp>
      <p:sp>
        <p:nvSpPr>
          <p:cNvPr id="41" name="TextBox 1">
            <a:extLst>
              <a:ext uri="{FF2B5EF4-FFF2-40B4-BE49-F238E27FC236}">
                <a16:creationId xmlns:a16="http://schemas.microsoft.com/office/drawing/2014/main" id="{592361B1-4376-4BCF-AD3F-22B838B8888F}"/>
              </a:ext>
            </a:extLst>
          </p:cNvPr>
          <p:cNvSpPr txBox="1"/>
          <p:nvPr/>
        </p:nvSpPr>
        <p:spPr>
          <a:xfrm>
            <a:off x="5676900" y="927100"/>
            <a:ext cx="1179810" cy="363561"/>
          </a:xfrm>
          <a:prstGeom prst="rect">
            <a:avLst/>
          </a:prstGeom>
          <a:noFill/>
        </p:spPr>
        <p:txBody>
          <a:bodyPr wrap="none" lIns="0" tIns="0" rIns="0" rtlCol="0">
            <a:spAutoFit/>
          </a:bodyPr>
          <a:lstStyle/>
          <a:p>
            <a:pPr>
              <a:lnSpc>
                <a:spcPts val="1100"/>
              </a:lnSpc>
              <a:tabLst>
                <a:tab pos="571500" algn="l"/>
              </a:tabLst>
            </a:pPr>
            <a:r>
              <a:rPr lang="en-US" altLang="zh-CN" sz="996" dirty="0">
                <a:solidFill>
                  <a:srgbClr val="00000A"/>
                </a:solidFill>
                <a:latin typeface="Times New Roman" pitchFamily="18" charset="0"/>
                <a:cs typeface="Times New Roman" pitchFamily="18" charset="0"/>
              </a:rPr>
              <a:t>      CallMyMedic</a:t>
            </a:r>
          </a:p>
          <a:p>
            <a:pPr>
              <a:lnSpc>
                <a:spcPts val="1200"/>
              </a:lnSpc>
              <a:tabLst>
                <a:tab pos="571500" algn="l"/>
              </a:tabLst>
            </a:pPr>
            <a:r>
              <a:rPr lang="en-US" altLang="zh-CN" dirty="0"/>
              <a:t>	</a:t>
            </a:r>
            <a:r>
              <a:rPr lang="en-US" altLang="zh-CN" sz="996" dirty="0">
                <a:solidFill>
                  <a:srgbClr val="00000A"/>
                </a:solidFill>
                <a:latin typeface="Times New Roman" pitchFamily="18" charset="0"/>
                <a:cs typeface="Times New Roman" pitchFamily="18" charset="0"/>
              </a:rPr>
              <a:t>Assessment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04800"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Freeform 3"/>
          <p:cNvSpPr/>
          <p:nvPr/>
        </p:nvSpPr>
        <p:spPr>
          <a:xfrm>
            <a:off x="304800" y="304800"/>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323088"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323088"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70332" y="304800"/>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370332" y="323088"/>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370332" y="361188"/>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7450836"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7403592" y="304800"/>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7412736"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7403592"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304800"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323088"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61188"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7450836"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7412736"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7403592"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304800"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304800" y="9736836"/>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323088"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323088"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370332" y="9736836"/>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370332" y="9698736"/>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370332" y="9689592"/>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7450836"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7403592" y="9736836"/>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7412736"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7403592"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914400" y="927100"/>
            <a:ext cx="812800" cy="139700"/>
          </a:xfrm>
          <a:prstGeom prst="rect">
            <a:avLst/>
          </a:prstGeom>
          <a:noFill/>
        </p:spPr>
        <p:txBody>
          <a:bodyPr wrap="none" lIns="0" tIns="0" rIns="0" rtlCol="0">
            <a:spAutoFit/>
          </a:bodyPr>
          <a:lstStyle/>
          <a:p>
            <a:pPr>
              <a:lnSpc>
                <a:spcPts val="1100"/>
              </a:lnSpc>
              <a:tabLst/>
            </a:pPr>
            <a:r>
              <a:rPr lang="en-US" altLang="zh-CN" sz="996" dirty="0">
                <a:solidFill>
                  <a:srgbClr val="00000A"/>
                </a:solidFill>
                <a:latin typeface="Times New Roman" pitchFamily="18" charset="0"/>
                <a:cs typeface="Times New Roman" pitchFamily="18" charset="0"/>
              </a:rPr>
              <a:t>CDAC</a:t>
            </a:r>
            <a:r>
              <a:rPr lang="en-US" altLang="zh-CN" sz="996" dirty="0">
                <a:latin typeface="Times New Roman" pitchFamily="18" charset="0"/>
                <a:cs typeface="Times New Roman" pitchFamily="18" charset="0"/>
              </a:rPr>
              <a:t> </a:t>
            </a:r>
            <a:r>
              <a:rPr lang="en-US" altLang="zh-CN" sz="996" dirty="0">
                <a:solidFill>
                  <a:srgbClr val="00000A"/>
                </a:solidFill>
                <a:latin typeface="Times New Roman" pitchFamily="18" charset="0"/>
                <a:cs typeface="Times New Roman" pitchFamily="18" charset="0"/>
              </a:rPr>
              <a:t>Mumbai</a:t>
            </a:r>
          </a:p>
        </p:txBody>
      </p:sp>
      <p:sp>
        <p:nvSpPr>
          <p:cNvPr id="41" name="TextBox 1">
            <a:extLst>
              <a:ext uri="{FF2B5EF4-FFF2-40B4-BE49-F238E27FC236}">
                <a16:creationId xmlns:a16="http://schemas.microsoft.com/office/drawing/2014/main" id="{592361B1-4376-4BCF-AD3F-22B838B8888F}"/>
              </a:ext>
            </a:extLst>
          </p:cNvPr>
          <p:cNvSpPr txBox="1"/>
          <p:nvPr/>
        </p:nvSpPr>
        <p:spPr>
          <a:xfrm>
            <a:off x="5676900" y="927100"/>
            <a:ext cx="1179810" cy="363561"/>
          </a:xfrm>
          <a:prstGeom prst="rect">
            <a:avLst/>
          </a:prstGeom>
          <a:noFill/>
        </p:spPr>
        <p:txBody>
          <a:bodyPr wrap="none" lIns="0" tIns="0" rIns="0" rtlCol="0">
            <a:spAutoFit/>
          </a:bodyPr>
          <a:lstStyle/>
          <a:p>
            <a:pPr>
              <a:lnSpc>
                <a:spcPts val="1100"/>
              </a:lnSpc>
              <a:tabLst>
                <a:tab pos="571500" algn="l"/>
              </a:tabLst>
            </a:pPr>
            <a:r>
              <a:rPr lang="en-US" altLang="zh-CN" sz="996" dirty="0">
                <a:solidFill>
                  <a:srgbClr val="00000A"/>
                </a:solidFill>
                <a:latin typeface="Times New Roman" pitchFamily="18" charset="0"/>
                <a:cs typeface="Times New Roman" pitchFamily="18" charset="0"/>
              </a:rPr>
              <a:t>      CallMyMedic</a:t>
            </a:r>
          </a:p>
          <a:p>
            <a:pPr>
              <a:lnSpc>
                <a:spcPts val="1200"/>
              </a:lnSpc>
              <a:tabLst>
                <a:tab pos="571500" algn="l"/>
              </a:tabLst>
            </a:pPr>
            <a:r>
              <a:rPr lang="en-US" altLang="zh-CN" dirty="0"/>
              <a:t>	</a:t>
            </a:r>
            <a:r>
              <a:rPr lang="en-US" altLang="zh-CN" sz="996" dirty="0">
                <a:solidFill>
                  <a:srgbClr val="00000A"/>
                </a:solidFill>
                <a:latin typeface="Times New Roman" pitchFamily="18" charset="0"/>
                <a:cs typeface="Times New Roman" pitchFamily="18" charset="0"/>
              </a:rPr>
              <a:t>Assessment</a:t>
            </a:r>
          </a:p>
        </p:txBody>
      </p:sp>
      <p:sp>
        <p:nvSpPr>
          <p:cNvPr id="42" name="TextBox 41">
            <a:extLst>
              <a:ext uri="{FF2B5EF4-FFF2-40B4-BE49-F238E27FC236}">
                <a16:creationId xmlns:a16="http://schemas.microsoft.com/office/drawing/2014/main" id="{DA477FD3-3E98-40F3-BE31-5F948EFA7847}"/>
              </a:ext>
            </a:extLst>
          </p:cNvPr>
          <p:cNvSpPr txBox="1"/>
          <p:nvPr/>
        </p:nvSpPr>
        <p:spPr>
          <a:xfrm>
            <a:off x="679195" y="1367713"/>
            <a:ext cx="6677153" cy="8274060"/>
          </a:xfrm>
          <a:prstGeom prst="rect">
            <a:avLst/>
          </a:prstGeom>
          <a:noFill/>
        </p:spPr>
        <p:txBody>
          <a:bodyPr wrap="square">
            <a:spAutoFit/>
          </a:bodyPr>
          <a:lstStyle/>
          <a:p>
            <a:pPr>
              <a:lnSpc>
                <a:spcPts val="1000"/>
              </a:lnSpc>
            </a:pPr>
            <a:endParaRPr lang="en-US" altLang="zh-CN" sz="1200" dirty="0">
              <a:latin typeface="Times New Roman" panose="02020603050405020304" pitchFamily="18" charset="0"/>
              <a:cs typeface="Times New Roman" panose="02020603050405020304" pitchFamily="18" charset="0"/>
            </a:endParaRPr>
          </a:p>
          <a:p>
            <a:pPr>
              <a:lnSpc>
                <a:spcPts val="1400"/>
              </a:lnSpc>
              <a:tabLst>
                <a:tab pos="228600" algn="l"/>
                <a:tab pos="457200" algn="l"/>
                <a:tab pos="5880100" algn="l"/>
              </a:tabLst>
            </a:pPr>
            <a:r>
              <a:rPr lang="en-US" altLang="zh-CN" sz="1200" b="1" dirty="0">
                <a:solidFill>
                  <a:srgbClr val="00000A"/>
                </a:solidFill>
                <a:latin typeface="Times New Roman" panose="02020603050405020304" pitchFamily="18" charset="0"/>
                <a:cs typeface="Times New Roman" pitchFamily="18" charset="0"/>
              </a:rPr>
              <a:t>4.2</a:t>
            </a:r>
            <a:r>
              <a:rPr lang="en-US" altLang="zh-CN" sz="1200" dirty="0">
                <a:latin typeface="Times New Roman" panose="02020603050405020304" pitchFamily="18" charset="0"/>
                <a:cs typeface="Times New Roman" pitchFamily="18" charset="0"/>
              </a:rPr>
              <a:t> </a:t>
            </a:r>
            <a:r>
              <a:rPr lang="en-US" altLang="zh-CN" sz="1200" b="1" dirty="0">
                <a:solidFill>
                  <a:srgbClr val="00000A"/>
                </a:solidFill>
                <a:latin typeface="Times New Roman" panose="02020603050405020304" pitchFamily="18" charset="0"/>
                <a:cs typeface="Times New Roman" pitchFamily="18" charset="0"/>
              </a:rPr>
              <a:t>Admin</a:t>
            </a:r>
          </a:p>
          <a:p>
            <a:pPr>
              <a:lnSpc>
                <a:spcPts val="1000"/>
              </a:lnSpc>
            </a:pPr>
            <a:endParaRPr lang="en-US" altLang="zh-CN" sz="1200" dirty="0">
              <a:latin typeface="Times New Roman" panose="02020603050405020304" pitchFamily="18" charset="0"/>
              <a:cs typeface="Times New Roman" panose="02020603050405020304" pitchFamily="18" charset="0"/>
            </a:endParaRPr>
          </a:p>
          <a:p>
            <a:pPr>
              <a:lnSpc>
                <a:spcPts val="1600"/>
              </a:lnSpc>
              <a:tabLst>
                <a:tab pos="228600" algn="l"/>
                <a:tab pos="457200" algn="l"/>
                <a:tab pos="5880100" algn="l"/>
              </a:tabLst>
            </a:pPr>
            <a:r>
              <a:rPr lang="en-US" altLang="zh-CN" sz="1200" b="1" dirty="0">
                <a:solidFill>
                  <a:srgbClr val="00000A"/>
                </a:solidFill>
                <a:latin typeface="Times New Roman" pitchFamily="18" charset="0"/>
                <a:cs typeface="Times New Roman" pitchFamily="18" charset="0"/>
              </a:rPr>
              <a:t>4.2.1</a:t>
            </a:r>
            <a:r>
              <a:rPr lang="en-US" altLang="zh-CN" sz="1200" dirty="0">
                <a:latin typeface="Times New Roman" panose="02020603050405020304" pitchFamily="18" charset="0"/>
                <a:cs typeface="Times New Roman" panose="02020603050405020304" pitchFamily="18" charset="0"/>
              </a:rPr>
              <a:t> </a:t>
            </a:r>
            <a:r>
              <a:rPr lang="en-US" altLang="zh-CN" sz="1200" b="1" dirty="0">
                <a:solidFill>
                  <a:srgbClr val="00000A"/>
                </a:solidFill>
                <a:latin typeface="Times New Roman" pitchFamily="18" charset="0"/>
                <a:cs typeface="Times New Roman" pitchFamily="18" charset="0"/>
              </a:rPr>
              <a:t>Description :</a:t>
            </a:r>
          </a:p>
          <a:p>
            <a:pPr>
              <a:lnSpc>
                <a:spcPts val="1000"/>
              </a:lnSpc>
            </a:pPr>
            <a:endParaRPr lang="en-US" altLang="zh-CN" sz="1200" dirty="0">
              <a:latin typeface="Times New Roman" panose="02020603050405020304" pitchFamily="18" charset="0"/>
              <a:cs typeface="Times New Roman" panose="02020603050405020304" pitchFamily="18" charset="0"/>
            </a:endParaRPr>
          </a:p>
          <a:p>
            <a:pPr algn="just" rtl="0">
              <a:spcBef>
                <a:spcPts val="0"/>
              </a:spcBef>
              <a:spcAft>
                <a:spcPts val="1200"/>
              </a:spcAft>
            </a:pPr>
            <a:r>
              <a:rPr lang="en-US" altLang="zh-CN" sz="1200" dirty="0">
                <a:latin typeface="Times New Roman" panose="02020603050405020304" pitchFamily="18" charset="0"/>
                <a:cs typeface="Times New Roman" panose="02020603050405020304" pitchFamily="18" charset="0"/>
              </a:rPr>
              <a:t>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Admin is a super-user. He/she is able to control the whole system. Admin can add, delete, update and modify the system. </a:t>
            </a:r>
            <a:endParaRPr lang="en-US" sz="1200" b="0" dirty="0">
              <a:effectLst/>
              <a:latin typeface="Times New Roman" panose="02020603050405020304" pitchFamily="18" charset="0"/>
              <a:cs typeface="Times New Roman" panose="02020603050405020304" pitchFamily="18" charset="0"/>
            </a:endParaRPr>
          </a:p>
          <a:p>
            <a:r>
              <a:rPr lang="en-US" altLang="zh-CN" sz="1200" b="1" dirty="0">
                <a:solidFill>
                  <a:srgbClr val="00000A"/>
                </a:solidFill>
                <a:latin typeface="Times New Roman" pitchFamily="18" charset="0"/>
                <a:cs typeface="Times New Roman" pitchFamily="18" charset="0"/>
              </a:rPr>
              <a:t>4.2.2</a:t>
            </a:r>
            <a:r>
              <a:rPr lang="en-US" altLang="zh-CN" sz="1200" dirty="0">
                <a:latin typeface="Times New Roman" panose="02020603050405020304" pitchFamily="18" charset="0"/>
                <a:cs typeface="Times New Roman" panose="02020603050405020304" pitchFamily="18" charset="0"/>
              </a:rPr>
              <a:t> </a:t>
            </a:r>
            <a:r>
              <a:rPr lang="en-US" altLang="zh-CN" sz="1200" b="1" dirty="0">
                <a:solidFill>
                  <a:srgbClr val="00000A"/>
                </a:solidFill>
                <a:latin typeface="Times New Roman" pitchFamily="18" charset="0"/>
                <a:cs typeface="Times New Roman" pitchFamily="18" charset="0"/>
              </a:rPr>
              <a:t>Stimulus / Response</a:t>
            </a:r>
          </a:p>
          <a:p>
            <a:pPr>
              <a:lnSpc>
                <a:spcPts val="1000"/>
              </a:lnSpc>
            </a:pPr>
            <a:endParaRPr lang="en-US" altLang="zh-CN" sz="1200" dirty="0"/>
          </a:p>
          <a:p>
            <a:pPr algn="just" rtl="0">
              <a:spcBef>
                <a:spcPts val="0"/>
              </a:spcBef>
              <a:spcAft>
                <a:spcPts val="1200"/>
              </a:spcAft>
            </a:pPr>
            <a:r>
              <a:rPr lang="en-US" altLang="zh-CN" sz="1200" dirty="0">
                <a:latin typeface="Times New Roman" panose="02020603050405020304" pitchFamily="18" charset="0"/>
                <a:cs typeface="Times New Roman" panose="02020603050405020304" pitchFamily="18" charset="0"/>
              </a:rPr>
              <a:t>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Admin logs into the admin account and do the relevant changes daily. Admin keeps the system up-to-date.</a:t>
            </a:r>
            <a:endParaRPr lang="en-US" sz="1200" b="0" dirty="0">
              <a:effectLst/>
              <a:latin typeface="Times New Roman" panose="02020603050405020304" pitchFamily="18" charset="0"/>
              <a:cs typeface="Times New Roman" panose="02020603050405020304" pitchFamily="18" charset="0"/>
            </a:endParaRPr>
          </a:p>
          <a:p>
            <a:br>
              <a:rPr lang="en-US" sz="1200" dirty="0"/>
            </a:br>
            <a:r>
              <a:rPr lang="en-US" altLang="zh-CN" sz="1200" b="1" dirty="0">
                <a:solidFill>
                  <a:srgbClr val="00000A"/>
                </a:solidFill>
                <a:latin typeface="Times New Roman" pitchFamily="18" charset="0"/>
                <a:cs typeface="Times New Roman" pitchFamily="18" charset="0"/>
              </a:rPr>
              <a:t>4.2.3 Basic Data Flow</a:t>
            </a:r>
          </a:p>
          <a:p>
            <a:endParaRPr lang="en-US" altLang="zh-CN" sz="1200" b="1" dirty="0">
              <a:solidFill>
                <a:srgbClr val="00000A"/>
              </a:solidFill>
              <a:latin typeface="Times New Roman" pitchFamily="18" charset="0"/>
              <a:cs typeface="Times New Roman" pitchFamily="18" charset="0"/>
            </a:endParaRPr>
          </a:p>
          <a:p>
            <a:pPr marL="628650" lvl="1" indent="-171450" algn="just" fontAlgn="base">
              <a:buFont typeface="Wingdings" panose="05000000000000000000" pitchFamily="2" charset="2"/>
              <a:buChar char="Ø"/>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Admin logs into the system.</a:t>
            </a:r>
          </a:p>
          <a:p>
            <a:pPr marL="628650" lvl="1" indent="-171450" algn="just" fontAlgn="base">
              <a:buFont typeface="Wingdings" panose="05000000000000000000" pitchFamily="2" charset="2"/>
              <a:buChar char="Ø"/>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Can add/delete/update/modify records.</a:t>
            </a:r>
          </a:p>
          <a:p>
            <a:pPr marL="628650" lvl="1" indent="-171450" algn="just" fontAlgn="base">
              <a:spcAft>
                <a:spcPts val="1200"/>
              </a:spcAft>
              <a:buFont typeface="Wingdings" panose="05000000000000000000" pitchFamily="2" charset="2"/>
              <a:buChar char="Ø"/>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He/she controls the entire system.</a:t>
            </a:r>
            <a:endParaRPr lang="en-US" altLang="zh-CN" sz="1200" dirty="0">
              <a:solidFill>
                <a:srgbClr val="000000"/>
              </a:solidFill>
              <a:latin typeface="Times New Roman" panose="02020603050405020304" pitchFamily="18" charset="0"/>
              <a:cs typeface="Times New Roman" panose="02020603050405020304" pitchFamily="18" charset="0"/>
            </a:endParaRPr>
          </a:p>
          <a:p>
            <a:pPr marL="0" lvl="1" fontAlgn="base"/>
            <a:r>
              <a:rPr lang="en-US" altLang="zh-CN" sz="1200" b="1" dirty="0">
                <a:solidFill>
                  <a:srgbClr val="00000A"/>
                </a:solidFill>
                <a:latin typeface="Times New Roman" pitchFamily="18" charset="0"/>
                <a:cs typeface="Times New Roman" pitchFamily="18" charset="0"/>
              </a:rPr>
              <a:t>4.2.4 Functional Requirements</a:t>
            </a:r>
          </a:p>
          <a:p>
            <a:pPr algn="just" rtl="0">
              <a:spcBef>
                <a:spcPts val="0"/>
              </a:spcBef>
              <a:spcAft>
                <a:spcPts val="1200"/>
              </a:spcAft>
            </a:pPr>
            <a:r>
              <a:rPr lang="en-US" altLang="zh-CN" sz="1200" b="1" dirty="0">
                <a:solidFill>
                  <a:srgbClr val="00000A"/>
                </a:solidFill>
                <a:latin typeface="Times New Roman" pitchFamily="18" charset="0"/>
                <a:cs typeface="Times New Roman" pitchFamily="18" charset="0"/>
              </a:rPr>
              <a:t>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Admin has got the rights to add/delete the doctor, employees, old records and can view the entire system.</a:t>
            </a:r>
            <a:endParaRPr lang="en-US" altLang="zh-CN" sz="1200" dirty="0">
              <a:solidFill>
                <a:srgbClr val="000000"/>
              </a:solidFill>
              <a:latin typeface="Times New Roman" panose="02020603050405020304" pitchFamily="18" charset="0"/>
              <a:cs typeface="Times New Roman" panose="02020603050405020304" pitchFamily="18" charset="0"/>
            </a:endParaRPr>
          </a:p>
          <a:p>
            <a:pPr>
              <a:lnSpc>
                <a:spcPts val="1000"/>
              </a:lnSpc>
            </a:pPr>
            <a:endParaRPr lang="en-US" altLang="zh-CN" sz="1200" dirty="0">
              <a:latin typeface="Times New Roman" panose="02020603050405020304" pitchFamily="18" charset="0"/>
              <a:cs typeface="Times New Roman" panose="02020603050405020304" pitchFamily="18" charset="0"/>
            </a:endParaRPr>
          </a:p>
          <a:p>
            <a:pPr>
              <a:lnSpc>
                <a:spcPts val="1400"/>
              </a:lnSpc>
              <a:tabLst>
                <a:tab pos="228600" algn="l"/>
                <a:tab pos="457200" algn="l"/>
                <a:tab pos="5880100" algn="l"/>
              </a:tabLst>
            </a:pPr>
            <a:r>
              <a:rPr lang="en-US" altLang="zh-CN" sz="1200" b="1" dirty="0">
                <a:solidFill>
                  <a:srgbClr val="00000A"/>
                </a:solidFill>
                <a:latin typeface="Times New Roman" panose="02020603050405020304" pitchFamily="18" charset="0"/>
                <a:cs typeface="Times New Roman" pitchFamily="18" charset="0"/>
              </a:rPr>
              <a:t>4.3</a:t>
            </a:r>
            <a:r>
              <a:rPr lang="en-US" altLang="zh-CN" sz="1200" dirty="0">
                <a:latin typeface="Times New Roman" panose="02020603050405020304" pitchFamily="18" charset="0"/>
                <a:cs typeface="Times New Roman" pitchFamily="18" charset="0"/>
              </a:rPr>
              <a:t> </a:t>
            </a:r>
            <a:r>
              <a:rPr lang="en-US" altLang="zh-CN" sz="1200" b="1" dirty="0">
                <a:solidFill>
                  <a:srgbClr val="00000A"/>
                </a:solidFill>
                <a:latin typeface="Times New Roman" panose="02020603050405020304" pitchFamily="18" charset="0"/>
                <a:cs typeface="Times New Roman" pitchFamily="18" charset="0"/>
              </a:rPr>
              <a:t>Online Appointment</a:t>
            </a:r>
            <a:endParaRPr lang="en-US" altLang="zh-CN" sz="1200" dirty="0">
              <a:latin typeface="Times New Roman" panose="02020603050405020304" pitchFamily="18" charset="0"/>
              <a:cs typeface="Times New Roman" panose="02020603050405020304" pitchFamily="18" charset="0"/>
            </a:endParaRPr>
          </a:p>
          <a:p>
            <a:pPr>
              <a:lnSpc>
                <a:spcPts val="1600"/>
              </a:lnSpc>
              <a:tabLst>
                <a:tab pos="228600" algn="l"/>
                <a:tab pos="457200" algn="l"/>
                <a:tab pos="5880100" algn="l"/>
              </a:tabLst>
            </a:pPr>
            <a:r>
              <a:rPr lang="en-US" altLang="zh-CN" sz="1200" b="1" dirty="0">
                <a:solidFill>
                  <a:srgbClr val="00000A"/>
                </a:solidFill>
                <a:latin typeface="Times New Roman" pitchFamily="18" charset="0"/>
                <a:cs typeface="Times New Roman" pitchFamily="18" charset="0"/>
              </a:rPr>
              <a:t>4.3.1</a:t>
            </a:r>
            <a:r>
              <a:rPr lang="en-US" altLang="zh-CN" sz="1200" dirty="0">
                <a:latin typeface="Times New Roman" panose="02020603050405020304" pitchFamily="18" charset="0"/>
                <a:cs typeface="Times New Roman" panose="02020603050405020304" pitchFamily="18" charset="0"/>
              </a:rPr>
              <a:t> </a:t>
            </a:r>
            <a:r>
              <a:rPr lang="en-US" altLang="zh-CN" sz="1200" b="1" dirty="0">
                <a:solidFill>
                  <a:srgbClr val="00000A"/>
                </a:solidFill>
                <a:latin typeface="Times New Roman" pitchFamily="18" charset="0"/>
                <a:cs typeface="Times New Roman" pitchFamily="18" charset="0"/>
              </a:rPr>
              <a:t>Description :</a:t>
            </a:r>
          </a:p>
          <a:p>
            <a:pPr>
              <a:lnSpc>
                <a:spcPts val="1000"/>
              </a:lnSpc>
            </a:pPr>
            <a:endParaRPr lang="en-US" altLang="zh-CN" sz="1200" dirty="0">
              <a:latin typeface="Times New Roman" panose="02020603050405020304" pitchFamily="18" charset="0"/>
              <a:cs typeface="Times New Roman" panose="02020603050405020304" pitchFamily="18" charset="0"/>
            </a:endParaRPr>
          </a:p>
          <a:p>
            <a:pPr rtl="0">
              <a:spcBef>
                <a:spcPts val="0"/>
              </a:spcBef>
              <a:spcAft>
                <a:spcPts val="1200"/>
              </a:spcAft>
            </a:pPr>
            <a:r>
              <a:rPr lang="en-US" altLang="zh-CN" sz="1200" dirty="0">
                <a:latin typeface="Times New Roman" panose="02020603050405020304" pitchFamily="18" charset="0"/>
                <a:cs typeface="Times New Roman" panose="02020603050405020304" pitchFamily="18" charset="0"/>
              </a:rPr>
              <a:t>	</a:t>
            </a:r>
            <a:r>
              <a:rPr lang="en-US" sz="1800" b="0" i="0" u="none" strike="noStrike" baseline="-25000" dirty="0">
                <a:solidFill>
                  <a:srgbClr val="000000"/>
                </a:solidFill>
                <a:effectLst/>
                <a:latin typeface="Times New Roman" panose="02020603050405020304" pitchFamily="18" charset="0"/>
                <a:cs typeface="Times New Roman" panose="02020603050405020304" pitchFamily="18" charset="0"/>
              </a:rPr>
              <a:t>Patients can take appointments through online by entering Date and Time. Doctor approves. Patient has to register or login to take appointment through online. </a:t>
            </a:r>
            <a:endParaRPr lang="en-US" sz="1200" b="0" baseline="-25000" dirty="0">
              <a:solidFill>
                <a:srgbClr val="000000"/>
              </a:solidFill>
              <a:effectLst/>
              <a:latin typeface="Times New Roman" panose="02020603050405020304" pitchFamily="18" charset="0"/>
              <a:cs typeface="Times New Roman" panose="02020603050405020304" pitchFamily="18" charset="0"/>
            </a:endParaRPr>
          </a:p>
          <a:p>
            <a:pPr rtl="0">
              <a:spcBef>
                <a:spcPts val="0"/>
              </a:spcBef>
              <a:spcAft>
                <a:spcPts val="1200"/>
              </a:spcAft>
            </a:pPr>
            <a:br>
              <a:rPr lang="en-US" sz="1200" dirty="0"/>
            </a:br>
            <a:r>
              <a:rPr lang="en-US" altLang="zh-CN" sz="1200" b="1" dirty="0">
                <a:solidFill>
                  <a:srgbClr val="00000A"/>
                </a:solidFill>
                <a:latin typeface="Times New Roman" pitchFamily="18" charset="0"/>
                <a:cs typeface="Times New Roman" pitchFamily="18" charset="0"/>
              </a:rPr>
              <a:t>4.3.2</a:t>
            </a:r>
            <a:r>
              <a:rPr lang="en-US" altLang="zh-CN" sz="1200" dirty="0">
                <a:latin typeface="Times New Roman" panose="02020603050405020304" pitchFamily="18" charset="0"/>
                <a:cs typeface="Times New Roman" panose="02020603050405020304" pitchFamily="18" charset="0"/>
              </a:rPr>
              <a:t> </a:t>
            </a:r>
            <a:r>
              <a:rPr lang="en-US" altLang="zh-CN" sz="1200" b="1" dirty="0">
                <a:solidFill>
                  <a:srgbClr val="00000A"/>
                </a:solidFill>
                <a:latin typeface="Times New Roman" pitchFamily="18" charset="0"/>
                <a:cs typeface="Times New Roman" pitchFamily="18" charset="0"/>
              </a:rPr>
              <a:t>Stimulus / Response</a:t>
            </a:r>
          </a:p>
          <a:p>
            <a:pPr algn="just" rtl="0">
              <a:spcBef>
                <a:spcPts val="0"/>
              </a:spcBef>
              <a:spcAft>
                <a:spcPts val="1000"/>
              </a:spcAft>
            </a:pPr>
            <a:r>
              <a:rPr lang="en-US" sz="1800" b="0" i="0" u="none" strike="noStrike" baseline="-25000" dirty="0">
                <a:solidFill>
                  <a:srgbClr val="000000"/>
                </a:solidFill>
                <a:effectLst/>
                <a:latin typeface="Calibri" panose="020F0502020204030204" pitchFamily="34" charset="0"/>
              </a:rPr>
              <a:t>	</a:t>
            </a:r>
            <a:r>
              <a:rPr lang="en-US" sz="1700" b="0" i="0" u="none" strike="noStrike" baseline="-25000" dirty="0">
                <a:solidFill>
                  <a:srgbClr val="000000"/>
                </a:solidFill>
                <a:effectLst/>
                <a:latin typeface="Times New Roman" panose="02020603050405020304" pitchFamily="18" charset="0"/>
                <a:cs typeface="Times New Roman" panose="02020603050405020304" pitchFamily="18" charset="0"/>
              </a:rPr>
              <a:t>Patients should enter valid information to take appointment online. After entering appointment details doctor verifies the information and gives date and timings.</a:t>
            </a:r>
            <a:endParaRPr lang="en-US" sz="1700" b="0" dirty="0">
              <a:effectLst/>
              <a:latin typeface="Times New Roman" panose="02020603050405020304" pitchFamily="18" charset="0"/>
              <a:cs typeface="Times New Roman" panose="02020603050405020304" pitchFamily="18" charset="0"/>
            </a:endParaRPr>
          </a:p>
          <a:p>
            <a:br>
              <a:rPr lang="en-US" sz="1200" dirty="0"/>
            </a:br>
            <a:r>
              <a:rPr lang="en-US" altLang="zh-CN" sz="1200" b="1" dirty="0">
                <a:solidFill>
                  <a:srgbClr val="00000A"/>
                </a:solidFill>
                <a:latin typeface="Times New Roman" pitchFamily="18" charset="0"/>
                <a:cs typeface="Times New Roman" pitchFamily="18" charset="0"/>
              </a:rPr>
              <a:t>4.3.3 Basic Data Flow</a:t>
            </a:r>
            <a:endParaRPr lang="en-US" altLang="zh-CN" b="1" dirty="0">
              <a:solidFill>
                <a:srgbClr val="00000A"/>
              </a:solidFill>
              <a:latin typeface="Times New Roman" pitchFamily="18" charset="0"/>
              <a:cs typeface="Times New Roman" pitchFamily="18" charset="0"/>
            </a:endParaRPr>
          </a:p>
          <a:p>
            <a:pPr marL="742950" lvl="1" indent="-285750" algn="just" fontAlgn="base">
              <a:buFont typeface="Wingdings" panose="05000000000000000000" pitchFamily="2" charset="2"/>
              <a:buChar char="Ø"/>
            </a:pPr>
            <a:r>
              <a:rPr lang="en-US" sz="1700" b="0" i="0" u="none" strike="noStrike" baseline="-25000" dirty="0">
                <a:solidFill>
                  <a:srgbClr val="000000"/>
                </a:solidFill>
                <a:effectLst/>
                <a:latin typeface="Times New Roman" panose="02020603050405020304" pitchFamily="18" charset="0"/>
                <a:cs typeface="Times New Roman" panose="02020603050405020304" pitchFamily="18" charset="0"/>
              </a:rPr>
              <a:t>Patient first logs into the website.</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p>
            <a:pPr marL="742950" lvl="1" indent="-285750" algn="just" fontAlgn="base">
              <a:buFont typeface="Wingdings" panose="05000000000000000000" pitchFamily="2" charset="2"/>
              <a:buChar char="Ø"/>
            </a:pPr>
            <a:r>
              <a:rPr lang="en-US" sz="1700" b="0" i="0" u="none" strike="noStrike" baseline="-25000" dirty="0">
                <a:solidFill>
                  <a:srgbClr val="000000"/>
                </a:solidFill>
                <a:effectLst/>
                <a:latin typeface="Times New Roman" panose="02020603050405020304" pitchFamily="18" charset="0"/>
                <a:cs typeface="Times New Roman" panose="02020603050405020304" pitchFamily="18" charset="0"/>
              </a:rPr>
              <a:t>After logging in, the patient enters the appointment information.</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p>
            <a:pPr marL="742950" lvl="1" indent="-285750" algn="just" fontAlgn="base">
              <a:buFont typeface="Wingdings" panose="05000000000000000000" pitchFamily="2" charset="2"/>
              <a:buChar char="Ø"/>
            </a:pPr>
            <a:r>
              <a:rPr lang="en-US" sz="1700" b="0" i="0" u="none" strike="noStrike" baseline="-25000" dirty="0">
                <a:solidFill>
                  <a:srgbClr val="000000"/>
                </a:solidFill>
                <a:effectLst/>
                <a:latin typeface="Times New Roman" panose="02020603050405020304" pitchFamily="18" charset="0"/>
                <a:cs typeface="Times New Roman" panose="02020603050405020304" pitchFamily="18" charset="0"/>
              </a:rPr>
              <a:t>The receptionist verifies the sent details from the patient and updates date and time.</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p>
            <a:pPr marL="742950" lvl="1" indent="-285750" algn="just" fontAlgn="base">
              <a:spcAft>
                <a:spcPts val="1000"/>
              </a:spcAft>
              <a:buFont typeface="Wingdings" panose="05000000000000000000" pitchFamily="2" charset="2"/>
              <a:buChar char="Ø"/>
            </a:pPr>
            <a:r>
              <a:rPr lang="en-US" sz="1700" b="0" i="0" u="none" strike="noStrike" baseline="-25000" dirty="0">
                <a:solidFill>
                  <a:srgbClr val="000000"/>
                </a:solidFill>
                <a:effectLst/>
                <a:latin typeface="Times New Roman" panose="02020603050405020304" pitchFamily="18" charset="0"/>
                <a:cs typeface="Times New Roman" panose="02020603050405020304" pitchFamily="18" charset="0"/>
              </a:rPr>
              <a:t>Patient receives the approval message with date and time.</a:t>
            </a:r>
            <a:r>
              <a:rPr lang="en-US" sz="17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p>
            <a:pPr lvl="1" algn="just" fontAlgn="base">
              <a:spcAft>
                <a:spcPts val="1000"/>
              </a:spcAft>
            </a:pPr>
            <a:r>
              <a:rPr lang="en-US" altLang="zh-CN" sz="1200" dirty="0">
                <a:solidFill>
                  <a:srgbClr val="000000"/>
                </a:solidFill>
                <a:latin typeface="Times New Roman" panose="02020603050405020304" pitchFamily="18" charset="0"/>
                <a:cs typeface="Times New Roman" panose="02020603050405020304" pitchFamily="18" charset="0"/>
              </a:rPr>
              <a:t>				</a:t>
            </a:r>
            <a:r>
              <a:rPr lang="en-US" altLang="zh-CN" dirty="0"/>
              <a:t>			</a:t>
            </a:r>
            <a:r>
              <a:rPr lang="en-US" altLang="zh-CN" sz="996" b="1" i="1" dirty="0">
                <a:solidFill>
                  <a:srgbClr val="00000A"/>
                </a:solidFill>
                <a:latin typeface="Times New Roman" pitchFamily="18" charset="0"/>
                <a:cs typeface="Times New Roman" pitchFamily="18" charset="0"/>
              </a:rPr>
              <a:t>6</a:t>
            </a:r>
            <a:endParaRPr lang="en-US" altLang="zh-C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4763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04800"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Freeform 3"/>
          <p:cNvSpPr/>
          <p:nvPr/>
        </p:nvSpPr>
        <p:spPr>
          <a:xfrm>
            <a:off x="304800" y="304800"/>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323088"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323088"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361188"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70332" y="304800"/>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370332" y="323088"/>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370332" y="361188"/>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7450836" y="304800"/>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7403592" y="304800"/>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7412736" y="323088"/>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7403592" y="323088"/>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7403592" y="361188"/>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304800"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323088"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61188"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7450836" y="370332"/>
            <a:ext cx="18288" cy="9319260"/>
          </a:xfrm>
          <a:custGeom>
            <a:avLst/>
            <a:gdLst>
              <a:gd name="connsiteX0" fmla="*/ 9144 w 18288"/>
              <a:gd name="connsiteY0" fmla="*/ 0 h 9319260"/>
              <a:gd name="connsiteX1" fmla="*/ 9144 w 18288"/>
              <a:gd name="connsiteY1" fmla="*/ 9319260 h 9319260"/>
            </a:gdLst>
            <a:ahLst/>
            <a:cxnLst>
              <a:cxn ang="0">
                <a:pos x="connsiteX0" y="connsiteY0"/>
              </a:cxn>
              <a:cxn ang="1">
                <a:pos x="connsiteX1" y="connsiteY1"/>
              </a:cxn>
            </a:cxnLst>
            <a:rect l="l" t="t" r="r" b="b"/>
            <a:pathLst>
              <a:path w="18288" h="9319260">
                <a:moveTo>
                  <a:pt x="9144" y="0"/>
                </a:moveTo>
                <a:lnTo>
                  <a:pt x="9144" y="9319260"/>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7412736" y="370332"/>
            <a:ext cx="38100" cy="9319260"/>
          </a:xfrm>
          <a:custGeom>
            <a:avLst/>
            <a:gdLst>
              <a:gd name="connsiteX0" fmla="*/ 19050 w 38100"/>
              <a:gd name="connsiteY0" fmla="*/ 0 h 9319260"/>
              <a:gd name="connsiteX1" fmla="*/ 19050 w 38100"/>
              <a:gd name="connsiteY1" fmla="*/ 9319260 h 9319260"/>
            </a:gdLst>
            <a:ahLst/>
            <a:cxnLst>
              <a:cxn ang="0">
                <a:pos x="connsiteX0" y="connsiteY0"/>
              </a:cxn>
              <a:cxn ang="1">
                <a:pos x="connsiteX1" y="connsiteY1"/>
              </a:cxn>
            </a:cxnLst>
            <a:rect l="l" t="t" r="r" b="b"/>
            <a:pathLst>
              <a:path w="38100" h="9319260">
                <a:moveTo>
                  <a:pt x="19050" y="0"/>
                </a:moveTo>
                <a:lnTo>
                  <a:pt x="19050" y="931926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7403592" y="370332"/>
            <a:ext cx="9143" cy="9319260"/>
          </a:xfrm>
          <a:custGeom>
            <a:avLst/>
            <a:gdLst>
              <a:gd name="connsiteX0" fmla="*/ 4571 w 9143"/>
              <a:gd name="connsiteY0" fmla="*/ 0 h 9319260"/>
              <a:gd name="connsiteX1" fmla="*/ 4571 w 9143"/>
              <a:gd name="connsiteY1" fmla="*/ 9319260 h 9319260"/>
            </a:gdLst>
            <a:ahLst/>
            <a:cxnLst>
              <a:cxn ang="0">
                <a:pos x="connsiteX0" y="connsiteY0"/>
              </a:cxn>
              <a:cxn ang="1">
                <a:pos x="connsiteX1" y="connsiteY1"/>
              </a:cxn>
            </a:cxnLst>
            <a:rect l="l" t="t" r="r" b="b"/>
            <a:pathLst>
              <a:path w="9143" h="9319260">
                <a:moveTo>
                  <a:pt x="4571" y="0"/>
                </a:moveTo>
                <a:lnTo>
                  <a:pt x="4571" y="931926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304800"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304800" y="9736836"/>
            <a:ext cx="65532" cy="18288"/>
          </a:xfrm>
          <a:custGeom>
            <a:avLst/>
            <a:gdLst>
              <a:gd name="connsiteX0" fmla="*/ 0 w 65532"/>
              <a:gd name="connsiteY0" fmla="*/ 9144 h 18288"/>
              <a:gd name="connsiteX1" fmla="*/ 65532 w 65532"/>
              <a:gd name="connsiteY1" fmla="*/ 9144 h 18288"/>
            </a:gdLst>
            <a:ahLst/>
            <a:cxnLst>
              <a:cxn ang="0">
                <a:pos x="connsiteX0" y="connsiteY0"/>
              </a:cxn>
              <a:cxn ang="1">
                <a:pos x="connsiteX1" y="connsiteY1"/>
              </a:cxn>
            </a:cxnLst>
            <a:rect l="l" t="t" r="r" b="b"/>
            <a:pathLst>
              <a:path w="65532" h="18288">
                <a:moveTo>
                  <a:pt x="0" y="9144"/>
                </a:moveTo>
                <a:lnTo>
                  <a:pt x="65532"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323088"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Freeform 3"/>
          <p:cNvSpPr/>
          <p:nvPr/>
        </p:nvSpPr>
        <p:spPr>
          <a:xfrm>
            <a:off x="323088"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361188"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370332" y="9736836"/>
            <a:ext cx="7033260" cy="18288"/>
          </a:xfrm>
          <a:custGeom>
            <a:avLst/>
            <a:gdLst>
              <a:gd name="connsiteX0" fmla="*/ 0 w 7033260"/>
              <a:gd name="connsiteY0" fmla="*/ 9144 h 18288"/>
              <a:gd name="connsiteX1" fmla="*/ 7033260 w 7033260"/>
              <a:gd name="connsiteY1" fmla="*/ 9144 h 18288"/>
            </a:gdLst>
            <a:ahLst/>
            <a:cxnLst>
              <a:cxn ang="0">
                <a:pos x="connsiteX0" y="connsiteY0"/>
              </a:cxn>
              <a:cxn ang="1">
                <a:pos x="connsiteX1" y="connsiteY1"/>
              </a:cxn>
            </a:cxnLst>
            <a:rect l="l" t="t" r="r" b="b"/>
            <a:pathLst>
              <a:path w="7033260" h="18288">
                <a:moveTo>
                  <a:pt x="0" y="9144"/>
                </a:moveTo>
                <a:lnTo>
                  <a:pt x="7033260"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370332" y="9698736"/>
            <a:ext cx="7033260" cy="38100"/>
          </a:xfrm>
          <a:custGeom>
            <a:avLst/>
            <a:gdLst>
              <a:gd name="connsiteX0" fmla="*/ 0 w 7033260"/>
              <a:gd name="connsiteY0" fmla="*/ 19050 h 38100"/>
              <a:gd name="connsiteX1" fmla="*/ 7033260 w 7033260"/>
              <a:gd name="connsiteY1" fmla="*/ 19050 h 38100"/>
            </a:gdLst>
            <a:ahLst/>
            <a:cxnLst>
              <a:cxn ang="0">
                <a:pos x="connsiteX0" y="connsiteY0"/>
              </a:cxn>
              <a:cxn ang="1">
                <a:pos x="connsiteX1" y="connsiteY1"/>
              </a:cxn>
            </a:cxnLst>
            <a:rect l="l" t="t" r="r" b="b"/>
            <a:pathLst>
              <a:path w="7033260" h="38100">
                <a:moveTo>
                  <a:pt x="0" y="19050"/>
                </a:moveTo>
                <a:lnTo>
                  <a:pt x="7033260"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Freeform 3"/>
          <p:cNvSpPr/>
          <p:nvPr/>
        </p:nvSpPr>
        <p:spPr>
          <a:xfrm>
            <a:off x="370332" y="9689592"/>
            <a:ext cx="7033260" cy="9143"/>
          </a:xfrm>
          <a:custGeom>
            <a:avLst/>
            <a:gdLst>
              <a:gd name="connsiteX0" fmla="*/ 0 w 7033260"/>
              <a:gd name="connsiteY0" fmla="*/ 4571 h 9143"/>
              <a:gd name="connsiteX1" fmla="*/ 7033260 w 7033260"/>
              <a:gd name="connsiteY1" fmla="*/ 4571 h 9143"/>
            </a:gdLst>
            <a:ahLst/>
            <a:cxnLst>
              <a:cxn ang="0">
                <a:pos x="connsiteX0" y="connsiteY0"/>
              </a:cxn>
              <a:cxn ang="1">
                <a:pos x="connsiteX1" y="connsiteY1"/>
              </a:cxn>
            </a:cxnLst>
            <a:rect l="l" t="t" r="r" b="b"/>
            <a:pathLst>
              <a:path w="7033260" h="9143">
                <a:moveTo>
                  <a:pt x="0" y="4571"/>
                </a:moveTo>
                <a:lnTo>
                  <a:pt x="7033260" y="45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Freeform 3"/>
          <p:cNvSpPr/>
          <p:nvPr/>
        </p:nvSpPr>
        <p:spPr>
          <a:xfrm>
            <a:off x="7450836" y="9689592"/>
            <a:ext cx="18288" cy="65531"/>
          </a:xfrm>
          <a:custGeom>
            <a:avLst/>
            <a:gdLst>
              <a:gd name="connsiteX0" fmla="*/ 9144 w 18288"/>
              <a:gd name="connsiteY0" fmla="*/ 0 h 65531"/>
              <a:gd name="connsiteX1" fmla="*/ 9144 w 18288"/>
              <a:gd name="connsiteY1" fmla="*/ 65531 h 65531"/>
            </a:gdLst>
            <a:ahLst/>
            <a:cxnLst>
              <a:cxn ang="0">
                <a:pos x="connsiteX0" y="connsiteY0"/>
              </a:cxn>
              <a:cxn ang="1">
                <a:pos x="connsiteX1" y="connsiteY1"/>
              </a:cxn>
            </a:cxnLst>
            <a:rect l="l" t="t" r="r" b="b"/>
            <a:pathLst>
              <a:path w="18288" h="65531">
                <a:moveTo>
                  <a:pt x="9144" y="0"/>
                </a:moveTo>
                <a:lnTo>
                  <a:pt x="9144" y="65531"/>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Freeform 3"/>
          <p:cNvSpPr/>
          <p:nvPr/>
        </p:nvSpPr>
        <p:spPr>
          <a:xfrm>
            <a:off x="7403592" y="9736836"/>
            <a:ext cx="65531" cy="18288"/>
          </a:xfrm>
          <a:custGeom>
            <a:avLst/>
            <a:gdLst>
              <a:gd name="connsiteX0" fmla="*/ 0 w 65531"/>
              <a:gd name="connsiteY0" fmla="*/ 9144 h 18288"/>
              <a:gd name="connsiteX1" fmla="*/ 65531 w 65531"/>
              <a:gd name="connsiteY1" fmla="*/ 9144 h 18288"/>
            </a:gdLst>
            <a:ahLst/>
            <a:cxnLst>
              <a:cxn ang="0">
                <a:pos x="connsiteX0" y="connsiteY0"/>
              </a:cxn>
              <a:cxn ang="1">
                <a:pos x="connsiteX1" y="connsiteY1"/>
              </a:cxn>
            </a:cxnLst>
            <a:rect l="l" t="t" r="r" b="b"/>
            <a:pathLst>
              <a:path w="65531" h="18288">
                <a:moveTo>
                  <a:pt x="0" y="9144"/>
                </a:moveTo>
                <a:lnTo>
                  <a:pt x="65531" y="9144"/>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Freeform 3"/>
          <p:cNvSpPr/>
          <p:nvPr/>
        </p:nvSpPr>
        <p:spPr>
          <a:xfrm>
            <a:off x="7412736" y="9689592"/>
            <a:ext cx="38100" cy="47243"/>
          </a:xfrm>
          <a:custGeom>
            <a:avLst/>
            <a:gdLst>
              <a:gd name="connsiteX0" fmla="*/ 19050 w 38100"/>
              <a:gd name="connsiteY0" fmla="*/ 0 h 47243"/>
              <a:gd name="connsiteX1" fmla="*/ 19050 w 38100"/>
              <a:gd name="connsiteY1" fmla="*/ 47243 h 47243"/>
            </a:gdLst>
            <a:ahLst/>
            <a:cxnLst>
              <a:cxn ang="0">
                <a:pos x="connsiteX0" y="connsiteY0"/>
              </a:cxn>
              <a:cxn ang="1">
                <a:pos x="connsiteX1" y="connsiteY1"/>
              </a:cxn>
            </a:cxnLst>
            <a:rect l="l" t="t" r="r" b="b"/>
            <a:pathLst>
              <a:path w="38100" h="47243">
                <a:moveTo>
                  <a:pt x="19050" y="0"/>
                </a:moveTo>
                <a:lnTo>
                  <a:pt x="19050" y="47243"/>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Freeform 3"/>
          <p:cNvSpPr/>
          <p:nvPr/>
        </p:nvSpPr>
        <p:spPr>
          <a:xfrm>
            <a:off x="7403592" y="9698736"/>
            <a:ext cx="47243" cy="38100"/>
          </a:xfrm>
          <a:custGeom>
            <a:avLst/>
            <a:gdLst>
              <a:gd name="connsiteX0" fmla="*/ 0 w 47243"/>
              <a:gd name="connsiteY0" fmla="*/ 19050 h 38100"/>
              <a:gd name="connsiteX1" fmla="*/ 47243 w 47243"/>
              <a:gd name="connsiteY1" fmla="*/ 19050 h 38100"/>
            </a:gdLst>
            <a:ahLst/>
            <a:cxnLst>
              <a:cxn ang="0">
                <a:pos x="connsiteX0" y="connsiteY0"/>
              </a:cxn>
              <a:cxn ang="1">
                <a:pos x="connsiteX1" y="connsiteY1"/>
              </a:cxn>
            </a:cxnLst>
            <a:rect l="l" t="t" r="r" b="b"/>
            <a:pathLst>
              <a:path w="47243" h="38100">
                <a:moveTo>
                  <a:pt x="0" y="19050"/>
                </a:moveTo>
                <a:lnTo>
                  <a:pt x="47243" y="19050"/>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403592" y="9689592"/>
            <a:ext cx="9143" cy="9143"/>
          </a:xfrm>
          <a:custGeom>
            <a:avLst/>
            <a:gdLst>
              <a:gd name="connsiteX0" fmla="*/ 0 w 9143"/>
              <a:gd name="connsiteY0" fmla="*/ 9143 h 9143"/>
              <a:gd name="connsiteX1" fmla="*/ 9143 w 9143"/>
              <a:gd name="connsiteY1" fmla="*/ 9143 h 9143"/>
              <a:gd name="connsiteX2" fmla="*/ 9143 w 9143"/>
              <a:gd name="connsiteY2" fmla="*/ 0 h 9143"/>
              <a:gd name="connsiteX3" fmla="*/ 0 w 9143"/>
              <a:gd name="connsiteY3" fmla="*/ 0 h 9143"/>
              <a:gd name="connsiteX4" fmla="*/ 0 w 9143"/>
              <a:gd name="connsiteY4" fmla="*/ 9143 h 91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3" h="9143">
                <a:moveTo>
                  <a:pt x="0" y="9143"/>
                </a:moveTo>
                <a:lnTo>
                  <a:pt x="9143" y="9143"/>
                </a:lnTo>
                <a:lnTo>
                  <a:pt x="9143" y="0"/>
                </a:lnTo>
                <a:lnTo>
                  <a:pt x="0" y="0"/>
                </a:lnTo>
                <a:lnTo>
                  <a:pt x="0" y="914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914400" y="927100"/>
            <a:ext cx="812800" cy="139700"/>
          </a:xfrm>
          <a:prstGeom prst="rect">
            <a:avLst/>
          </a:prstGeom>
          <a:noFill/>
        </p:spPr>
        <p:txBody>
          <a:bodyPr wrap="none" lIns="0" tIns="0" rIns="0" rtlCol="0">
            <a:spAutoFit/>
          </a:bodyPr>
          <a:lstStyle/>
          <a:p>
            <a:pPr>
              <a:lnSpc>
                <a:spcPts val="1100"/>
              </a:lnSpc>
              <a:tabLst/>
            </a:pPr>
            <a:r>
              <a:rPr lang="en-US" altLang="zh-CN" sz="996" dirty="0">
                <a:solidFill>
                  <a:srgbClr val="00000A"/>
                </a:solidFill>
                <a:latin typeface="Times New Roman" pitchFamily="18" charset="0"/>
                <a:cs typeface="Times New Roman" pitchFamily="18" charset="0"/>
              </a:rPr>
              <a:t>CDAC</a:t>
            </a:r>
            <a:r>
              <a:rPr lang="en-US" altLang="zh-CN" sz="996" dirty="0">
                <a:latin typeface="Times New Roman" pitchFamily="18" charset="0"/>
                <a:cs typeface="Times New Roman" pitchFamily="18" charset="0"/>
              </a:rPr>
              <a:t> </a:t>
            </a:r>
            <a:r>
              <a:rPr lang="en-US" altLang="zh-CN" sz="996" dirty="0">
                <a:solidFill>
                  <a:srgbClr val="00000A"/>
                </a:solidFill>
                <a:latin typeface="Times New Roman" pitchFamily="18" charset="0"/>
                <a:cs typeface="Times New Roman" pitchFamily="18" charset="0"/>
              </a:rPr>
              <a:t>Mumbai</a:t>
            </a:r>
          </a:p>
        </p:txBody>
      </p:sp>
      <p:sp>
        <p:nvSpPr>
          <p:cNvPr id="41" name="TextBox 1">
            <a:extLst>
              <a:ext uri="{FF2B5EF4-FFF2-40B4-BE49-F238E27FC236}">
                <a16:creationId xmlns:a16="http://schemas.microsoft.com/office/drawing/2014/main" id="{592361B1-4376-4BCF-AD3F-22B838B8888F}"/>
              </a:ext>
            </a:extLst>
          </p:cNvPr>
          <p:cNvSpPr txBox="1"/>
          <p:nvPr/>
        </p:nvSpPr>
        <p:spPr>
          <a:xfrm>
            <a:off x="5676900" y="927100"/>
            <a:ext cx="1179810" cy="363561"/>
          </a:xfrm>
          <a:prstGeom prst="rect">
            <a:avLst/>
          </a:prstGeom>
          <a:noFill/>
        </p:spPr>
        <p:txBody>
          <a:bodyPr wrap="none" lIns="0" tIns="0" rIns="0" rtlCol="0">
            <a:spAutoFit/>
          </a:bodyPr>
          <a:lstStyle/>
          <a:p>
            <a:pPr>
              <a:lnSpc>
                <a:spcPts val="1100"/>
              </a:lnSpc>
              <a:tabLst>
                <a:tab pos="571500" algn="l"/>
              </a:tabLst>
            </a:pPr>
            <a:r>
              <a:rPr lang="en-US" altLang="zh-CN" sz="996" dirty="0">
                <a:solidFill>
                  <a:srgbClr val="00000A"/>
                </a:solidFill>
                <a:latin typeface="Times New Roman" pitchFamily="18" charset="0"/>
                <a:cs typeface="Times New Roman" pitchFamily="18" charset="0"/>
              </a:rPr>
              <a:t>      CallMyMedic</a:t>
            </a:r>
          </a:p>
          <a:p>
            <a:pPr>
              <a:lnSpc>
                <a:spcPts val="1200"/>
              </a:lnSpc>
              <a:tabLst>
                <a:tab pos="571500" algn="l"/>
              </a:tabLst>
            </a:pPr>
            <a:r>
              <a:rPr lang="en-US" altLang="zh-CN" dirty="0"/>
              <a:t>	</a:t>
            </a:r>
            <a:r>
              <a:rPr lang="en-US" altLang="zh-CN" sz="996" dirty="0">
                <a:solidFill>
                  <a:srgbClr val="00000A"/>
                </a:solidFill>
                <a:latin typeface="Times New Roman" pitchFamily="18" charset="0"/>
                <a:cs typeface="Times New Roman" pitchFamily="18" charset="0"/>
              </a:rPr>
              <a:t>Assessment</a:t>
            </a:r>
          </a:p>
        </p:txBody>
      </p:sp>
      <p:sp>
        <p:nvSpPr>
          <p:cNvPr id="42" name="TextBox 41">
            <a:extLst>
              <a:ext uri="{FF2B5EF4-FFF2-40B4-BE49-F238E27FC236}">
                <a16:creationId xmlns:a16="http://schemas.microsoft.com/office/drawing/2014/main" id="{DA477FD3-3E98-40F3-BE31-5F948EFA7847}"/>
              </a:ext>
            </a:extLst>
          </p:cNvPr>
          <p:cNvSpPr txBox="1"/>
          <p:nvPr/>
        </p:nvSpPr>
        <p:spPr>
          <a:xfrm>
            <a:off x="679195" y="1367713"/>
            <a:ext cx="6677153" cy="7745710"/>
          </a:xfrm>
          <a:prstGeom prst="rect">
            <a:avLst/>
          </a:prstGeom>
          <a:noFill/>
        </p:spPr>
        <p:txBody>
          <a:bodyPr wrap="square">
            <a:spAutoFit/>
          </a:bodyPr>
          <a:lstStyle/>
          <a:p>
            <a:pPr>
              <a:lnSpc>
                <a:spcPts val="1000"/>
              </a:lnSpc>
            </a:pPr>
            <a:r>
              <a:rPr lang="en-US" altLang="zh-CN" dirty="0"/>
              <a:t>		</a:t>
            </a:r>
            <a:endParaRPr lang="en-US" b="0" i="0" u="none" strike="noStrike" dirty="0">
              <a:solidFill>
                <a:srgbClr val="000000"/>
              </a:solidFill>
              <a:effectLst/>
              <a:latin typeface="Times New Roman" panose="02020603050405020304" pitchFamily="18" charset="0"/>
              <a:cs typeface="Times New Roman" panose="02020603050405020304" pitchFamily="18" charset="0"/>
            </a:endParaRPr>
          </a:p>
          <a:p>
            <a:pPr marL="0" lvl="1" fontAlgn="base"/>
            <a:r>
              <a:rPr lang="en-US" altLang="zh-CN" sz="1200" b="1" dirty="0">
                <a:solidFill>
                  <a:srgbClr val="00000A"/>
                </a:solidFill>
                <a:latin typeface="Times New Roman" pitchFamily="18" charset="0"/>
                <a:cs typeface="Times New Roman" pitchFamily="18" charset="0"/>
              </a:rPr>
              <a:t>4.3.4 Functional Requirements</a:t>
            </a:r>
          </a:p>
          <a:p>
            <a:pPr marL="1200150" lvl="2" indent="-285750" algn="just" fontAlgn="base">
              <a:buFont typeface="Wingdings" panose="05000000000000000000" pitchFamily="2" charset="2"/>
              <a:buChar char="§"/>
            </a:pPr>
            <a:r>
              <a:rPr lang="en-US" b="0" i="0" u="none" strike="noStrike" baseline="-25000" dirty="0">
                <a:solidFill>
                  <a:srgbClr val="000000"/>
                </a:solidFill>
                <a:effectLst/>
                <a:latin typeface="Cambria" panose="02040503050406030204" pitchFamily="18" charset="0"/>
              </a:rPr>
              <a:t>Patients can take appointment online or through phone call. </a:t>
            </a:r>
            <a:endParaRPr lang="en-US" b="0" i="0" u="none" strike="noStrike" dirty="0">
              <a:solidFill>
                <a:srgbClr val="000000"/>
              </a:solidFill>
              <a:effectLst/>
              <a:latin typeface="Verdana" panose="020B0604030504040204" pitchFamily="34" charset="0"/>
            </a:endParaRPr>
          </a:p>
          <a:p>
            <a:pPr marL="1200150" lvl="2" indent="-285750" algn="just" fontAlgn="base">
              <a:spcAft>
                <a:spcPts val="1000"/>
              </a:spcAft>
              <a:buFont typeface="Wingdings" panose="05000000000000000000" pitchFamily="2" charset="2"/>
              <a:buChar char="§"/>
            </a:pPr>
            <a:r>
              <a:rPr lang="en-US" b="0" i="0" u="none" strike="noStrike" baseline="-25000" dirty="0">
                <a:solidFill>
                  <a:srgbClr val="000000"/>
                </a:solidFill>
                <a:effectLst/>
                <a:latin typeface="Cambria" panose="02040503050406030204" pitchFamily="18" charset="0"/>
              </a:rPr>
              <a:t>patient can view the old appointment details and their records.</a:t>
            </a:r>
            <a:endParaRPr lang="en-US" b="0" i="0" u="none" strike="noStrike" dirty="0">
              <a:solidFill>
                <a:srgbClr val="000000"/>
              </a:solidFill>
              <a:effectLst/>
              <a:latin typeface="Verdana" panose="020B0604030504040204" pitchFamily="34" charset="0"/>
            </a:endParaRPr>
          </a:p>
          <a:p>
            <a:pPr algn="just" rtl="0">
              <a:spcBef>
                <a:spcPts val="0"/>
              </a:spcBef>
              <a:spcAft>
                <a:spcPts val="1200"/>
              </a:spcAft>
            </a:pPr>
            <a:endParaRPr lang="en-US" altLang="zh-CN" sz="1200" dirty="0">
              <a:solidFill>
                <a:srgbClr val="000000"/>
              </a:solidFill>
              <a:latin typeface="Times New Roman" panose="02020603050405020304" pitchFamily="18" charset="0"/>
              <a:cs typeface="Times New Roman" panose="02020603050405020304" pitchFamily="18" charset="0"/>
            </a:endParaRPr>
          </a:p>
          <a:p>
            <a:pPr>
              <a:lnSpc>
                <a:spcPts val="1400"/>
              </a:lnSpc>
              <a:tabLst>
                <a:tab pos="228600" algn="l"/>
                <a:tab pos="457200" algn="l"/>
                <a:tab pos="5880100" algn="l"/>
              </a:tabLst>
            </a:pPr>
            <a:r>
              <a:rPr lang="en-US" altLang="zh-CN" sz="1200" b="1" dirty="0">
                <a:solidFill>
                  <a:srgbClr val="00000A"/>
                </a:solidFill>
                <a:latin typeface="Times New Roman" panose="02020603050405020304" pitchFamily="18" charset="0"/>
                <a:cs typeface="Times New Roman" pitchFamily="18" charset="0"/>
              </a:rPr>
              <a:t>4.4</a:t>
            </a:r>
            <a:r>
              <a:rPr lang="en-US" altLang="zh-CN" sz="1200" dirty="0">
                <a:latin typeface="Times New Roman" panose="02020603050405020304" pitchFamily="18" charset="0"/>
                <a:cs typeface="Times New Roman" pitchFamily="18" charset="0"/>
              </a:rPr>
              <a:t> </a:t>
            </a:r>
            <a:r>
              <a:rPr lang="en-US" altLang="zh-CN" sz="1200" b="1" dirty="0">
                <a:solidFill>
                  <a:srgbClr val="00000A"/>
                </a:solidFill>
                <a:latin typeface="Times New Roman" panose="02020603050405020304" pitchFamily="18" charset="0"/>
                <a:cs typeface="Times New Roman" pitchFamily="18" charset="0"/>
              </a:rPr>
              <a:t>Doctor</a:t>
            </a:r>
            <a:endParaRPr lang="en-US" altLang="zh-CN" sz="1200" dirty="0">
              <a:latin typeface="Times New Roman" panose="02020603050405020304" pitchFamily="18" charset="0"/>
              <a:cs typeface="Times New Roman" panose="02020603050405020304" pitchFamily="18" charset="0"/>
            </a:endParaRPr>
          </a:p>
          <a:p>
            <a:pPr>
              <a:lnSpc>
                <a:spcPts val="1600"/>
              </a:lnSpc>
              <a:tabLst>
                <a:tab pos="228600" algn="l"/>
                <a:tab pos="457200" algn="l"/>
                <a:tab pos="5880100" algn="l"/>
              </a:tabLst>
            </a:pPr>
            <a:r>
              <a:rPr lang="en-US" altLang="zh-CN" sz="1200" b="1" dirty="0">
                <a:solidFill>
                  <a:srgbClr val="00000A"/>
                </a:solidFill>
                <a:latin typeface="Times New Roman" pitchFamily="18" charset="0"/>
                <a:cs typeface="Times New Roman" pitchFamily="18" charset="0"/>
              </a:rPr>
              <a:t>4.4.1</a:t>
            </a:r>
            <a:r>
              <a:rPr lang="en-US" altLang="zh-CN" sz="1200" dirty="0">
                <a:latin typeface="Times New Roman" panose="02020603050405020304" pitchFamily="18" charset="0"/>
                <a:cs typeface="Times New Roman" panose="02020603050405020304" pitchFamily="18" charset="0"/>
              </a:rPr>
              <a:t> </a:t>
            </a:r>
            <a:r>
              <a:rPr lang="en-US" altLang="zh-CN" sz="1200" b="1" dirty="0">
                <a:solidFill>
                  <a:srgbClr val="00000A"/>
                </a:solidFill>
                <a:latin typeface="Times New Roman" pitchFamily="18" charset="0"/>
                <a:cs typeface="Times New Roman" pitchFamily="18" charset="0"/>
              </a:rPr>
              <a:t>Description :</a:t>
            </a:r>
          </a:p>
          <a:p>
            <a:pPr>
              <a:lnSpc>
                <a:spcPts val="1000"/>
              </a:lnSpc>
            </a:pPr>
            <a:endParaRPr lang="en-US" altLang="zh-CN" sz="1200" dirty="0">
              <a:latin typeface="Times New Roman" panose="02020603050405020304" pitchFamily="18" charset="0"/>
              <a:cs typeface="Times New Roman" panose="02020603050405020304" pitchFamily="18" charset="0"/>
            </a:endParaRPr>
          </a:p>
          <a:p>
            <a:pPr rtl="0">
              <a:spcBef>
                <a:spcPts val="0"/>
              </a:spcBef>
              <a:spcAft>
                <a:spcPts val="1200"/>
              </a:spcAft>
            </a:pPr>
            <a:r>
              <a:rPr lang="en-US" altLang="zh-CN" sz="1200" dirty="0">
                <a:latin typeface="Times New Roman" panose="02020603050405020304" pitchFamily="18" charset="0"/>
                <a:cs typeface="Times New Roman" panose="02020603050405020304" pitchFamily="18" charset="0"/>
              </a:rPr>
              <a:t>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Doctors can check appointments taken by patients. Doctors can view Patients Test reports and he can enter and view suggested prescription details. And also can check billing.</a:t>
            </a:r>
            <a:endParaRPr lang="en-US" sz="1200" b="0" baseline="-25000" dirty="0">
              <a:solidFill>
                <a:srgbClr val="000000"/>
              </a:solidFill>
              <a:effectLst/>
              <a:latin typeface="Times New Roman" panose="02020603050405020304" pitchFamily="18" charset="0"/>
              <a:cs typeface="Times New Roman" panose="02020603050405020304" pitchFamily="18" charset="0"/>
            </a:endParaRPr>
          </a:p>
          <a:p>
            <a:pPr rtl="0">
              <a:spcBef>
                <a:spcPts val="0"/>
              </a:spcBef>
              <a:spcAft>
                <a:spcPts val="1200"/>
              </a:spcAft>
            </a:pPr>
            <a:br>
              <a:rPr lang="en-US" sz="1200" dirty="0"/>
            </a:br>
            <a:r>
              <a:rPr lang="en-US" altLang="zh-CN" sz="1200" b="1" dirty="0">
                <a:solidFill>
                  <a:srgbClr val="00000A"/>
                </a:solidFill>
                <a:latin typeface="Times New Roman" pitchFamily="18" charset="0"/>
                <a:cs typeface="Times New Roman" pitchFamily="18" charset="0"/>
              </a:rPr>
              <a:t>4.4.2</a:t>
            </a:r>
            <a:r>
              <a:rPr lang="en-US" altLang="zh-CN" sz="1200" dirty="0">
                <a:latin typeface="Times New Roman" panose="02020603050405020304" pitchFamily="18" charset="0"/>
                <a:cs typeface="Times New Roman" panose="02020603050405020304" pitchFamily="18" charset="0"/>
              </a:rPr>
              <a:t> </a:t>
            </a:r>
            <a:r>
              <a:rPr lang="en-US" altLang="zh-CN" sz="1200" b="1" dirty="0">
                <a:solidFill>
                  <a:srgbClr val="00000A"/>
                </a:solidFill>
                <a:latin typeface="Times New Roman" pitchFamily="18" charset="0"/>
                <a:cs typeface="Times New Roman" pitchFamily="18" charset="0"/>
              </a:rPr>
              <a:t>Stimulus / Response</a:t>
            </a:r>
          </a:p>
          <a:p>
            <a:pPr algn="just" rtl="0">
              <a:spcBef>
                <a:spcPts val="0"/>
              </a:spcBef>
              <a:spcAft>
                <a:spcPts val="1200"/>
              </a:spcAft>
            </a:pPr>
            <a:r>
              <a:rPr lang="en-US" sz="1200" b="0" i="0" u="none" strike="noStrike" baseline="-25000" dirty="0">
                <a:solidFill>
                  <a:srgbClr val="000000"/>
                </a:solidFill>
                <a:effectLst/>
                <a:latin typeface="Times New Roman" panose="02020603050405020304" pitchFamily="18" charset="0"/>
                <a:cs typeface="Times New Roman" panose="02020603050405020304" pitchFamily="18" charset="0"/>
              </a:rPr>
              <a:t>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Here doctor enters the patient report and enters prescription details.</a:t>
            </a:r>
            <a:endParaRPr lang="en-US" sz="1200" b="0" dirty="0">
              <a:effectLst/>
              <a:latin typeface="Times New Roman" panose="02020603050405020304" pitchFamily="18" charset="0"/>
              <a:cs typeface="Times New Roman" panose="02020603050405020304" pitchFamily="18" charset="0"/>
            </a:endParaRPr>
          </a:p>
          <a:p>
            <a:r>
              <a:rPr lang="en-US" altLang="zh-CN" sz="1200" b="1" dirty="0">
                <a:solidFill>
                  <a:srgbClr val="00000A"/>
                </a:solidFill>
                <a:latin typeface="Times New Roman" pitchFamily="18" charset="0"/>
                <a:cs typeface="Times New Roman" pitchFamily="18" charset="0"/>
              </a:rPr>
              <a:t>4.4.3 Basic Data Flow</a:t>
            </a:r>
          </a:p>
          <a:p>
            <a:pPr marL="1085850" lvl="2" indent="-171450" algn="just" fontAlgn="base">
              <a:buFont typeface="Wingdings" panose="05000000000000000000" pitchFamily="2" charset="2"/>
              <a:buChar char="Ø"/>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Doctor logins to the website.</a:t>
            </a:r>
          </a:p>
          <a:p>
            <a:pPr marL="1085850" lvl="2" indent="-171450" algn="just" fontAlgn="base">
              <a:buFont typeface="Wingdings" panose="05000000000000000000" pitchFamily="2" charset="2"/>
              <a:buChar char="Ø"/>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Doctor checks old record and appointment details.</a:t>
            </a:r>
          </a:p>
          <a:p>
            <a:pPr marL="1085850" lvl="2" indent="-171450" algn="just" fontAlgn="base">
              <a:buFont typeface="Wingdings" panose="05000000000000000000" pitchFamily="2" charset="2"/>
              <a:buChar char="Ø"/>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Doctor enters prescription and test reports.</a:t>
            </a:r>
          </a:p>
          <a:p>
            <a:pPr marL="1085850" lvl="2" indent="-171450" algn="just" fontAlgn="base">
              <a:spcAft>
                <a:spcPts val="1200"/>
              </a:spcAft>
              <a:buFont typeface="Wingdings" panose="05000000000000000000" pitchFamily="2" charset="2"/>
              <a:buChar char="Ø"/>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He can view billing details</a:t>
            </a:r>
            <a:r>
              <a:rPr lang="en-US" sz="1200" b="1" i="0" u="none" strike="noStrike" dirty="0">
                <a:solidFill>
                  <a:srgbClr val="000000"/>
                </a:solidFill>
                <a:effectLst/>
                <a:latin typeface="Times New Roman" panose="02020603050405020304" pitchFamily="18" charset="0"/>
                <a:cs typeface="Times New Roman" panose="02020603050405020304" pitchFamily="18" charset="0"/>
              </a:rPr>
              <a: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p>
            <a:pPr marL="0" lvl="1" fontAlgn="base"/>
            <a:r>
              <a:rPr lang="en-US" altLang="zh-CN" sz="1200" b="1" dirty="0">
                <a:solidFill>
                  <a:srgbClr val="00000A"/>
                </a:solidFill>
                <a:latin typeface="Times New Roman" pitchFamily="18" charset="0"/>
                <a:cs typeface="Times New Roman" pitchFamily="18" charset="0"/>
              </a:rPr>
              <a:t>4.4.4 Functional Requirements</a:t>
            </a:r>
          </a:p>
          <a:p>
            <a:pPr lvl="1" algn="just" fontAlgn="base">
              <a:spcAft>
                <a:spcPts val="100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	Doctor can view patient appointment, old records, prescription, payment details.</a:t>
            </a:r>
            <a:endParaRPr lang="en-US" altLang="zh-CN" sz="1200" dirty="0">
              <a:solidFill>
                <a:srgbClr val="000000"/>
              </a:solidFill>
              <a:latin typeface="Times New Roman" panose="02020603050405020304" pitchFamily="18" charset="0"/>
              <a:cs typeface="Times New Roman" panose="02020603050405020304" pitchFamily="18" charset="0"/>
            </a:endParaRPr>
          </a:p>
          <a:p>
            <a:pPr>
              <a:lnSpc>
                <a:spcPts val="1400"/>
              </a:lnSpc>
              <a:tabLst>
                <a:tab pos="228600" algn="l"/>
                <a:tab pos="457200" algn="l"/>
                <a:tab pos="5880100" algn="l"/>
              </a:tabLst>
            </a:pPr>
            <a:endParaRPr lang="en-US" altLang="zh-CN" sz="1200" b="1" dirty="0">
              <a:solidFill>
                <a:srgbClr val="00000A"/>
              </a:solidFill>
              <a:latin typeface="Times New Roman" panose="02020603050405020304" pitchFamily="18" charset="0"/>
              <a:cs typeface="Times New Roman" pitchFamily="18" charset="0"/>
            </a:endParaRPr>
          </a:p>
          <a:p>
            <a:pPr>
              <a:lnSpc>
                <a:spcPts val="1400"/>
              </a:lnSpc>
              <a:tabLst>
                <a:tab pos="228600" algn="l"/>
                <a:tab pos="457200" algn="l"/>
                <a:tab pos="5880100" algn="l"/>
              </a:tabLst>
            </a:pPr>
            <a:r>
              <a:rPr lang="en-US" altLang="zh-CN" sz="1200" b="1" dirty="0">
                <a:solidFill>
                  <a:srgbClr val="00000A"/>
                </a:solidFill>
                <a:latin typeface="Times New Roman" panose="02020603050405020304" pitchFamily="18" charset="0"/>
                <a:cs typeface="Times New Roman" pitchFamily="18" charset="0"/>
              </a:rPr>
              <a:t>4.4</a:t>
            </a:r>
            <a:r>
              <a:rPr lang="en-US" altLang="zh-CN" sz="1200" dirty="0">
                <a:latin typeface="Times New Roman" panose="02020603050405020304" pitchFamily="18" charset="0"/>
                <a:cs typeface="Times New Roman" pitchFamily="18" charset="0"/>
              </a:rPr>
              <a:t> </a:t>
            </a:r>
            <a:r>
              <a:rPr lang="en-US" altLang="zh-CN" sz="1200" b="1" dirty="0">
                <a:solidFill>
                  <a:srgbClr val="00000A"/>
                </a:solidFill>
                <a:latin typeface="Times New Roman" panose="02020603050405020304" pitchFamily="18" charset="0"/>
                <a:cs typeface="Times New Roman" pitchFamily="18" charset="0"/>
              </a:rPr>
              <a:t>Billing and Maintenance</a:t>
            </a:r>
            <a:endParaRPr lang="en-US" altLang="zh-CN" sz="1200" dirty="0">
              <a:latin typeface="Times New Roman" panose="02020603050405020304" pitchFamily="18" charset="0"/>
              <a:cs typeface="Times New Roman" panose="02020603050405020304" pitchFamily="18" charset="0"/>
            </a:endParaRPr>
          </a:p>
          <a:p>
            <a:pPr>
              <a:lnSpc>
                <a:spcPts val="1600"/>
              </a:lnSpc>
              <a:tabLst>
                <a:tab pos="228600" algn="l"/>
                <a:tab pos="457200" algn="l"/>
                <a:tab pos="5880100" algn="l"/>
              </a:tabLst>
            </a:pPr>
            <a:r>
              <a:rPr lang="en-US" altLang="zh-CN" sz="1200" b="1" dirty="0">
                <a:solidFill>
                  <a:srgbClr val="00000A"/>
                </a:solidFill>
                <a:latin typeface="Times New Roman" pitchFamily="18" charset="0"/>
                <a:cs typeface="Times New Roman" pitchFamily="18" charset="0"/>
              </a:rPr>
              <a:t>4.4.1</a:t>
            </a:r>
            <a:r>
              <a:rPr lang="en-US" altLang="zh-CN" sz="1200" dirty="0">
                <a:latin typeface="Times New Roman" panose="02020603050405020304" pitchFamily="18" charset="0"/>
                <a:cs typeface="Times New Roman" panose="02020603050405020304" pitchFamily="18" charset="0"/>
              </a:rPr>
              <a:t> </a:t>
            </a:r>
            <a:r>
              <a:rPr lang="en-US" altLang="zh-CN" sz="1200" b="1" dirty="0">
                <a:solidFill>
                  <a:srgbClr val="00000A"/>
                </a:solidFill>
                <a:latin typeface="Times New Roman" pitchFamily="18" charset="0"/>
                <a:cs typeface="Times New Roman" pitchFamily="18" charset="0"/>
              </a:rPr>
              <a:t>Description :</a:t>
            </a:r>
          </a:p>
          <a:p>
            <a:pPr>
              <a:lnSpc>
                <a:spcPts val="1600"/>
              </a:lnSpc>
              <a:tabLst>
                <a:tab pos="228600" algn="l"/>
                <a:tab pos="457200" algn="l"/>
                <a:tab pos="5880100" algn="l"/>
              </a:tabLs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		           In this doctors enters consultancy fee, laboratory charges, etc.</a:t>
            </a:r>
          </a:p>
          <a:p>
            <a:pPr>
              <a:lnSpc>
                <a:spcPts val="1600"/>
              </a:lnSpc>
              <a:tabLst>
                <a:tab pos="228600" algn="l"/>
                <a:tab pos="457200" algn="l"/>
                <a:tab pos="5880100" algn="l"/>
              </a:tabLst>
            </a:pP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p>
            <a:pPr>
              <a:lnSpc>
                <a:spcPts val="1600"/>
              </a:lnSpc>
              <a:tabLst>
                <a:tab pos="228600" algn="l"/>
                <a:tab pos="457200" algn="l"/>
                <a:tab pos="5880100" algn="l"/>
              </a:tabLst>
            </a:pPr>
            <a:r>
              <a:rPr lang="en-US" altLang="zh-CN" sz="1200" b="1" dirty="0">
                <a:solidFill>
                  <a:srgbClr val="00000A"/>
                </a:solidFill>
                <a:latin typeface="Times New Roman" pitchFamily="18" charset="0"/>
                <a:cs typeface="Times New Roman" pitchFamily="18" charset="0"/>
              </a:rPr>
              <a:t>4.4.2</a:t>
            </a:r>
            <a:r>
              <a:rPr lang="en-US" altLang="zh-CN" sz="1200" dirty="0">
                <a:latin typeface="Times New Roman" panose="02020603050405020304" pitchFamily="18" charset="0"/>
                <a:cs typeface="Times New Roman" panose="02020603050405020304" pitchFamily="18" charset="0"/>
              </a:rPr>
              <a:t> </a:t>
            </a:r>
            <a:r>
              <a:rPr lang="en-US" altLang="zh-CN" sz="1200" b="1" dirty="0">
                <a:solidFill>
                  <a:srgbClr val="00000A"/>
                </a:solidFill>
                <a:latin typeface="Times New Roman" pitchFamily="18" charset="0"/>
                <a:cs typeface="Times New Roman" pitchFamily="18" charset="0"/>
              </a:rPr>
              <a:t>Stimulus / Response</a:t>
            </a:r>
          </a:p>
          <a:p>
            <a:pPr algn="just" rtl="0">
              <a:spcBef>
                <a:spcPts val="0"/>
              </a:spcBef>
              <a:spcAft>
                <a:spcPts val="1200"/>
              </a:spcAft>
            </a:pPr>
            <a:r>
              <a:rPr lang="en-US" sz="1200" b="0" i="0" u="none" strike="noStrike" baseline="-25000" dirty="0">
                <a:solidFill>
                  <a:srgbClr val="000000"/>
                </a:solidFill>
                <a:effectLst/>
                <a:latin typeface="Times New Roman" panose="02020603050405020304" pitchFamily="18" charset="0"/>
                <a:cs typeface="Times New Roman" panose="02020603050405020304" pitchFamily="18" charset="0"/>
              </a:rPr>
              <a:t>	</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Here doctor enters the patient report and enters prescription details.</a:t>
            </a:r>
            <a:endParaRPr lang="en-US" sz="1200" b="0" dirty="0">
              <a:effectLst/>
              <a:latin typeface="Times New Roman" panose="02020603050405020304" pitchFamily="18" charset="0"/>
              <a:cs typeface="Times New Roman" panose="02020603050405020304" pitchFamily="18" charset="0"/>
            </a:endParaRPr>
          </a:p>
          <a:p>
            <a:r>
              <a:rPr lang="en-US" altLang="zh-CN" sz="1200" b="1" dirty="0">
                <a:solidFill>
                  <a:srgbClr val="00000A"/>
                </a:solidFill>
                <a:latin typeface="Times New Roman" pitchFamily="18" charset="0"/>
                <a:cs typeface="Times New Roman" pitchFamily="18" charset="0"/>
              </a:rPr>
              <a:t>4.4.3 Basic Data Flow</a:t>
            </a:r>
          </a:p>
          <a:p>
            <a:r>
              <a:rPr lang="en-US" sz="1800" b="0" i="0" u="none" strike="noStrike" baseline="-25000" dirty="0">
                <a:solidFill>
                  <a:srgbClr val="000000"/>
                </a:solidFill>
                <a:effectLst/>
                <a:latin typeface="Calibri" panose="020F0502020204030204" pitchFamily="34" charset="0"/>
              </a:rPr>
              <a:t>	</a:t>
            </a:r>
            <a:r>
              <a:rPr lang="en-US" sz="1800" b="0" i="0" u="none" strike="noStrike" baseline="-25000" dirty="0">
                <a:solidFill>
                  <a:srgbClr val="000000"/>
                </a:solidFill>
                <a:effectLst/>
                <a:latin typeface="Times New Roman" panose="02020603050405020304" pitchFamily="18" charset="0"/>
                <a:cs typeface="Times New Roman" panose="02020603050405020304" pitchFamily="18" charset="0"/>
              </a:rPr>
              <a:t>Doctor enters the consultancy fee and laboratory fee</a:t>
            </a:r>
          </a:p>
          <a:p>
            <a:endParaRPr lang="en-US" altLang="zh-CN" sz="1200" b="1" dirty="0">
              <a:solidFill>
                <a:srgbClr val="00000A"/>
              </a:solidFill>
              <a:latin typeface="Times New Roman" pitchFamily="18" charset="0"/>
              <a:cs typeface="Times New Roman" pitchFamily="18" charset="0"/>
            </a:endParaRPr>
          </a:p>
          <a:p>
            <a:pPr marL="0" lvl="1" fontAlgn="base"/>
            <a:r>
              <a:rPr lang="en-US" altLang="zh-CN" sz="1200" b="1" dirty="0">
                <a:solidFill>
                  <a:srgbClr val="00000A"/>
                </a:solidFill>
                <a:latin typeface="Times New Roman" pitchFamily="18" charset="0"/>
                <a:cs typeface="Times New Roman" pitchFamily="18" charset="0"/>
              </a:rPr>
              <a:t>4.4.4 Functional Requirements</a:t>
            </a:r>
          </a:p>
          <a:p>
            <a:pPr lvl="1" algn="just" fontAlgn="base">
              <a:spcAft>
                <a:spcPts val="100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	Consultation Fee</a:t>
            </a:r>
            <a:endParaRPr lang="en-US" altLang="zh-CN" sz="1200" dirty="0">
              <a:solidFill>
                <a:srgbClr val="000000"/>
              </a:solidFill>
              <a:latin typeface="Times New Roman" panose="02020603050405020304" pitchFamily="18" charset="0"/>
              <a:cs typeface="Times New Roman" panose="02020603050405020304" pitchFamily="18" charset="0"/>
            </a:endParaRPr>
          </a:p>
          <a:p>
            <a:pPr lvl="1" algn="just" fontAlgn="base">
              <a:spcAft>
                <a:spcPts val="1000"/>
              </a:spcAft>
            </a:pPr>
            <a:r>
              <a:rPr lang="en-US" altLang="zh-CN" sz="1200" dirty="0">
                <a:solidFill>
                  <a:srgbClr val="000000"/>
                </a:solidFill>
                <a:latin typeface="Times New Roman" panose="02020603050405020304" pitchFamily="18" charset="0"/>
                <a:cs typeface="Times New Roman" panose="02020603050405020304" pitchFamily="18" charset="0"/>
              </a:rPr>
              <a:t>				</a:t>
            </a:r>
            <a:r>
              <a:rPr lang="en-US" altLang="zh-CN" dirty="0"/>
              <a:t>			</a:t>
            </a:r>
            <a:r>
              <a:rPr lang="en-US" altLang="zh-CN" sz="996" b="1" i="1" dirty="0">
                <a:solidFill>
                  <a:srgbClr val="00000A"/>
                </a:solidFill>
                <a:latin typeface="Times New Roman" pitchFamily="18" charset="0"/>
                <a:cs typeface="Times New Roman" pitchFamily="18" charset="0"/>
              </a:rPr>
              <a:t>7</a:t>
            </a:r>
            <a:endParaRPr lang="en-US" altLang="zh-C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41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TotalTime>
  <Words>2558</Words>
  <Application>Microsoft Office PowerPoint</Application>
  <PresentationFormat>Custom</PresentationFormat>
  <Paragraphs>456</Paragraphs>
  <Slides>16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Book Antiqua</vt:lpstr>
      <vt:lpstr>Calibri</vt:lpstr>
      <vt:lpstr>Cambria</vt:lpstr>
      <vt:lpstr>Courier New</vt:lpstr>
      <vt:lpstr>Segoe UI Symbol</vt:lpstr>
      <vt:lpstr>Symbol</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Dnyaneshwar Wagh</dc:creator>
  <cp:lastModifiedBy>OMKAR</cp:lastModifiedBy>
  <cp:revision>54</cp:revision>
  <dcterms:created xsi:type="dcterms:W3CDTF">2006-08-16T00:00:00Z</dcterms:created>
  <dcterms:modified xsi:type="dcterms:W3CDTF">2020-11-21T03:31:26Z</dcterms:modified>
</cp:coreProperties>
</file>