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1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313" r:id="rId10"/>
    <p:sldId id="314" r:id="rId11"/>
    <p:sldId id="263" r:id="rId12"/>
    <p:sldId id="264" r:id="rId13"/>
    <p:sldId id="265" r:id="rId14"/>
    <p:sldId id="266" r:id="rId15"/>
    <p:sldId id="267" r:id="rId16"/>
    <p:sldId id="268" r:id="rId17"/>
    <p:sldId id="315" r:id="rId18"/>
    <p:sldId id="270" r:id="rId19"/>
    <p:sldId id="271" r:id="rId20"/>
    <p:sldId id="273" r:id="rId21"/>
    <p:sldId id="274" r:id="rId22"/>
    <p:sldId id="275" r:id="rId23"/>
    <p:sldId id="276" r:id="rId24"/>
    <p:sldId id="269" r:id="rId25"/>
    <p:sldId id="279" r:id="rId26"/>
    <p:sldId id="280" r:id="rId27"/>
    <p:sldId id="281" r:id="rId28"/>
    <p:sldId id="316" r:id="rId29"/>
    <p:sldId id="282" r:id="rId30"/>
    <p:sldId id="317" r:id="rId31"/>
    <p:sldId id="285" r:id="rId32"/>
    <p:sldId id="318" r:id="rId33"/>
    <p:sldId id="283" r:id="rId34"/>
    <p:sldId id="284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E001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457325" y="830263"/>
            <a:ext cx="3689350" cy="27686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63525"/>
            <a:ext cx="2114550" cy="554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3525"/>
            <a:ext cx="6191250" cy="554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925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76400"/>
            <a:ext cx="40925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71600"/>
            <a:ext cx="7975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3525"/>
            <a:ext cx="8458200" cy="1108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3375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46113" y="6523038"/>
            <a:ext cx="805180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sz="1200">
                <a:solidFill>
                  <a:schemeClr val="tx2"/>
                </a:solidFill>
              </a:rPr>
              <a:t>©Ian Sommerville 2000 		Software Engineering, 6th edition. Chapter 15		Slide </a:t>
            </a:r>
            <a:fld id="{ED9788FA-2274-49B3-B3AB-6FD70FFDD86A}" type="slidenum">
              <a:rPr lang="en-GB" sz="1200">
                <a:solidFill>
                  <a:schemeClr val="tx2"/>
                </a:solidFill>
              </a:rPr>
              <a:pPr defTabSz="917575"/>
              <a:t>‹#›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defTabSz="91757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466725" indent="-466725" algn="l" defTabSz="9175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58788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2pPr>
      <a:lvl3pPr marL="1382713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727200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"/>
        <a:defRPr sz="2000">
          <a:solidFill>
            <a:schemeClr val="tx1"/>
          </a:solidFill>
          <a:latin typeface="+mn-lt"/>
        </a:defRPr>
      </a:lvl4pPr>
      <a:lvl5pPr marL="20716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288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860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432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900488" indent="-228600" algn="l" defTabSz="9175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lIns="87271" tIns="43636" rIns="87271" bIns="43636" anchor="t"/>
          <a:lstStyle/>
          <a:p>
            <a:pPr algn="ctr"/>
            <a:r>
              <a:rPr lang="en-US" sz="5400" b="0"/>
              <a:t>Chapter 15</a:t>
            </a:r>
            <a:endParaRPr lang="en-US"/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lIns="87271" tIns="43636" rIns="87271" bIns="43636"/>
          <a:lstStyle/>
          <a:p>
            <a:r>
              <a:rPr lang="en-US" sz="4400" b="1"/>
              <a:t>User Interface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interface design process</a:t>
            </a:r>
          </a:p>
        </p:txBody>
      </p:sp>
      <p:pic>
        <p:nvPicPr>
          <p:cNvPr id="107524" name="Picture 4" descr="15.2 UI-design-proc.eps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8" y="1835150"/>
            <a:ext cx="8340725" cy="397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UI design principles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UI design must take account of the needs, experience and capabilities of the system users</a:t>
            </a:r>
          </a:p>
          <a:p>
            <a:r>
              <a:rPr lang="en-GB"/>
              <a:t>Designers should be aware of people’s physical and mental limitations (e.g. limited short-term memory) and should recognise that people make mistakes</a:t>
            </a:r>
          </a:p>
          <a:p>
            <a:r>
              <a:rPr lang="en-GB"/>
              <a:t>UI design principles underlie interface designs although not all principles are applicable to all designs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design principles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52400" y="1524000"/>
          <a:ext cx="8534400" cy="4775200"/>
        </p:xfrm>
        <a:graphic>
          <a:graphicData uri="http://schemas.openxmlformats.org/presentationml/2006/ole">
            <p:oleObj spid="_x0000_s17412" name="Document" r:id="rId3" imgW="4468320" imgH="32522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Design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familiarity</a:t>
            </a:r>
          </a:p>
          <a:p>
            <a:pPr lvl="1"/>
            <a:r>
              <a:rPr lang="en-GB"/>
              <a:t>The interface should be based on user-oriented </a:t>
            </a:r>
            <a:br>
              <a:rPr lang="en-GB"/>
            </a:br>
            <a:r>
              <a:rPr lang="en-GB"/>
              <a:t>terms and concepts rather than computer concepts. For example, an office system should use concepts such as letters, documents, folders etc. rather than directories, file identifiers, etc.</a:t>
            </a:r>
          </a:p>
          <a:p>
            <a:r>
              <a:rPr lang="en-GB"/>
              <a:t>Consistency</a:t>
            </a:r>
          </a:p>
          <a:p>
            <a:pPr lvl="1"/>
            <a:r>
              <a:rPr lang="en-GB"/>
              <a:t>The system should display an appropriate level </a:t>
            </a:r>
            <a:br>
              <a:rPr lang="en-GB"/>
            </a:br>
            <a:r>
              <a:rPr lang="en-GB"/>
              <a:t>of consistency. Commands and menus should have the same format, command punctuation should be similar, etc.</a:t>
            </a:r>
          </a:p>
          <a:p>
            <a:r>
              <a:rPr lang="en-GB"/>
              <a:t>Minimal surprise</a:t>
            </a:r>
          </a:p>
          <a:p>
            <a:pPr lvl="1"/>
            <a:r>
              <a:rPr lang="en-GB"/>
              <a:t>If a command operates in a known way, the user should be </a:t>
            </a:r>
            <a:br>
              <a:rPr lang="en-GB"/>
            </a:br>
            <a:r>
              <a:rPr lang="en-GB"/>
              <a:t>able to predict the operation of comparable commands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Design principles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Recoverability</a:t>
            </a:r>
          </a:p>
          <a:p>
            <a:pPr lvl="1"/>
            <a:r>
              <a:rPr lang="en-GB"/>
              <a:t>The system should provide some resilience to </a:t>
            </a:r>
            <a:br>
              <a:rPr lang="en-GB"/>
            </a:br>
            <a:r>
              <a:rPr lang="en-GB"/>
              <a:t>user errors and allow the user to recover from errors. This might include an undo facility, confirmation of  destructive actions, 'soft' deletes, etc.</a:t>
            </a:r>
          </a:p>
          <a:p>
            <a:r>
              <a:rPr lang="en-GB"/>
              <a:t>User guidance</a:t>
            </a:r>
          </a:p>
          <a:p>
            <a:pPr lvl="1"/>
            <a:r>
              <a:rPr lang="en-GB"/>
              <a:t>Some user guidance such as help systems, on-line manuals, etc. should be supplied</a:t>
            </a:r>
          </a:p>
          <a:p>
            <a:r>
              <a:rPr lang="en-GB"/>
              <a:t>User diversity</a:t>
            </a:r>
          </a:p>
          <a:p>
            <a:pPr lvl="1"/>
            <a:r>
              <a:rPr lang="en-GB"/>
              <a:t>Interaction facilities for different types of user should be supported. For example, some users have seeing difficulties and so larger text should be available</a:t>
            </a:r>
          </a:p>
          <a:p>
            <a:pPr lvl="1"/>
            <a:endParaRPr lang="en-GB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User-system interaction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Two problems must be addressed in interactive systems design</a:t>
            </a:r>
          </a:p>
          <a:p>
            <a:pPr lvl="1"/>
            <a:r>
              <a:rPr lang="en-GB"/>
              <a:t>How should information from the user be provided to the computer system?</a:t>
            </a:r>
          </a:p>
          <a:p>
            <a:pPr lvl="1"/>
            <a:r>
              <a:rPr lang="en-GB"/>
              <a:t>How should information from the computer system be presented to the user?</a:t>
            </a:r>
          </a:p>
          <a:p>
            <a:r>
              <a:rPr lang="en-GB"/>
              <a:t>User interaction and information presentation may be integrated through a coherent framework such as a user interface metaphor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Interaction styles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Direct manipulation</a:t>
            </a:r>
          </a:p>
          <a:p>
            <a:r>
              <a:rPr lang="en-GB"/>
              <a:t>Menu selection</a:t>
            </a:r>
          </a:p>
          <a:p>
            <a:r>
              <a:rPr lang="en-GB"/>
              <a:t>Form fill-in</a:t>
            </a:r>
          </a:p>
          <a:p>
            <a:r>
              <a:rPr lang="en-GB"/>
              <a:t>Command language</a:t>
            </a:r>
          </a:p>
          <a:p>
            <a:r>
              <a:rPr lang="en-GB"/>
              <a:t>Natural language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5562600"/>
            <a:ext cx="3827463" cy="962025"/>
          </a:xfrm>
        </p:spPr>
        <p:txBody>
          <a:bodyPr/>
          <a:lstStyle/>
          <a:p>
            <a:r>
              <a:rPr lang="en-GB" sz="2000"/>
              <a:t>Advantages and disadvantages</a:t>
            </a:r>
          </a:p>
        </p:txBody>
      </p:sp>
      <p:graphicFrame>
        <p:nvGraphicFramePr>
          <p:cNvPr id="1139712" name="Object 0"/>
          <p:cNvGraphicFramePr>
            <a:graphicFrameLocks noChangeAspect="1"/>
          </p:cNvGraphicFramePr>
          <p:nvPr/>
        </p:nvGraphicFramePr>
        <p:xfrm>
          <a:off x="381000" y="457200"/>
          <a:ext cx="7924800" cy="5284788"/>
        </p:xfrm>
        <a:graphic>
          <a:graphicData uri="http://schemas.openxmlformats.org/presentationml/2006/ole">
            <p:oleObj spid="_x0000_s1139712" name="Document" r:id="rId3" imgW="5419440" imgH="3624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83600" cy="1108075"/>
          </a:xfrm>
          <a:noFill/>
          <a:ln/>
        </p:spPr>
        <p:txBody>
          <a:bodyPr/>
          <a:lstStyle/>
          <a:p>
            <a:r>
              <a:rPr lang="en-GB"/>
              <a:t>Direct manipulation advantages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feel in control of the computer and are less likely to be intimidated by it</a:t>
            </a:r>
          </a:p>
          <a:p>
            <a:r>
              <a:rPr lang="en-GB"/>
              <a:t>User learning time is relatively short</a:t>
            </a:r>
          </a:p>
          <a:p>
            <a:r>
              <a:rPr lang="en-GB"/>
              <a:t>Users get immediate feedback on their actions </a:t>
            </a:r>
            <a:br>
              <a:rPr lang="en-GB"/>
            </a:br>
            <a:r>
              <a:rPr lang="en-GB"/>
              <a:t>so mistakes can be quickly detected and </a:t>
            </a:r>
            <a:br>
              <a:rPr lang="en-GB"/>
            </a:br>
            <a:r>
              <a:rPr lang="en-GB"/>
              <a:t>corrected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Direct manipulation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The derivation of an appropriate information </a:t>
            </a:r>
            <a:br>
              <a:rPr lang="en-GB"/>
            </a:br>
            <a:r>
              <a:rPr lang="en-GB"/>
              <a:t>space model can be very difficult</a:t>
            </a:r>
          </a:p>
          <a:p>
            <a:r>
              <a:rPr lang="en-GB"/>
              <a:t>Given that users have a large information </a:t>
            </a:r>
            <a:br>
              <a:rPr lang="en-GB"/>
            </a:br>
            <a:r>
              <a:rPr lang="en-GB"/>
              <a:t>space, what facilities for navigating around that </a:t>
            </a:r>
            <a:br>
              <a:rPr lang="en-GB"/>
            </a:br>
            <a:r>
              <a:rPr lang="en-GB"/>
              <a:t>space should be provided?</a:t>
            </a:r>
          </a:p>
          <a:p>
            <a:r>
              <a:rPr lang="en-GB"/>
              <a:t>Direct manipulation interfaces can be complex to program and make heavy demands on the computer system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2287588"/>
            <a:ext cx="7805737" cy="4130675"/>
          </a:xfrm>
          <a:noFill/>
          <a:ln/>
        </p:spPr>
        <p:txBody>
          <a:bodyPr/>
          <a:lstStyle/>
          <a:p>
            <a:r>
              <a:rPr lang="en-GB" sz="4000"/>
              <a:t>Designing effective interfaces </a:t>
            </a:r>
            <a:br>
              <a:rPr lang="en-GB" sz="4000"/>
            </a:br>
            <a:r>
              <a:rPr lang="en-GB" sz="4000"/>
              <a:t>for software systems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Control panel interface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712913"/>
            <a:ext cx="8404225" cy="3862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Menu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make a selection from a list of </a:t>
            </a:r>
            <a:br>
              <a:rPr lang="en-GB"/>
            </a:br>
            <a:r>
              <a:rPr lang="en-GB"/>
              <a:t>possibilities presented to them by the system</a:t>
            </a:r>
          </a:p>
          <a:p>
            <a:r>
              <a:rPr lang="en-GB"/>
              <a:t>The selection may be made by pointing and </a:t>
            </a:r>
            <a:br>
              <a:rPr lang="en-GB"/>
            </a:br>
            <a:r>
              <a:rPr lang="en-GB"/>
              <a:t>clicking with a mouse, using cursor keys or by </a:t>
            </a:r>
            <a:br>
              <a:rPr lang="en-GB"/>
            </a:br>
            <a:r>
              <a:rPr lang="en-GB"/>
              <a:t>typing the name of the selection</a:t>
            </a:r>
          </a:p>
          <a:p>
            <a:r>
              <a:rPr lang="en-GB"/>
              <a:t>May make use of simple-to-use terminals such as touchscreens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Advantages of menu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need not remember command names as they are always presented with a list of valid commands</a:t>
            </a:r>
          </a:p>
          <a:p>
            <a:r>
              <a:rPr lang="en-GB"/>
              <a:t>Typing effort is minimal</a:t>
            </a:r>
          </a:p>
          <a:p>
            <a:r>
              <a:rPr lang="en-GB"/>
              <a:t>User errors are trapped by the interface</a:t>
            </a:r>
          </a:p>
          <a:p>
            <a:r>
              <a:rPr lang="en-GB"/>
              <a:t>Context-dependent help can be provided. The user’s context is indicated by the current menu selection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Problems with menu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Actions which involve logical conjunction (and) </a:t>
            </a:r>
            <a:br>
              <a:rPr lang="en-GB"/>
            </a:br>
            <a:r>
              <a:rPr lang="en-GB"/>
              <a:t>or disjunction (or) are awkward to represent</a:t>
            </a:r>
          </a:p>
          <a:p>
            <a:r>
              <a:rPr lang="en-GB"/>
              <a:t>Menu systems are best suited to presenting a </a:t>
            </a:r>
            <a:br>
              <a:rPr lang="en-GB"/>
            </a:br>
            <a:r>
              <a:rPr lang="en-GB"/>
              <a:t>small number of choices. If there are many </a:t>
            </a:r>
            <a:br>
              <a:rPr lang="en-GB"/>
            </a:br>
            <a:r>
              <a:rPr lang="en-GB"/>
              <a:t>choices, some menu structuring facility must be </a:t>
            </a:r>
            <a:br>
              <a:rPr lang="en-GB"/>
            </a:br>
            <a:r>
              <a:rPr lang="en-GB"/>
              <a:t>used</a:t>
            </a:r>
          </a:p>
          <a:p>
            <a:r>
              <a:rPr lang="en-GB"/>
              <a:t>Experienced users find menus slower than </a:t>
            </a:r>
            <a:br>
              <a:rPr lang="en-GB"/>
            </a:br>
            <a:r>
              <a:rPr lang="en-GB"/>
              <a:t>command language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Form-based interface</a:t>
            </a:r>
          </a:p>
        </p:txBody>
      </p:sp>
      <p:pic>
        <p:nvPicPr>
          <p:cNvPr id="2560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1484313"/>
            <a:ext cx="8072438" cy="4986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Command 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types commands to give instructions to the system e.g. UNIX</a:t>
            </a:r>
          </a:p>
          <a:p>
            <a:r>
              <a:rPr lang="en-GB"/>
              <a:t>May be implemented using cheap terminals.</a:t>
            </a:r>
          </a:p>
          <a:p>
            <a:r>
              <a:rPr lang="en-GB"/>
              <a:t>Easy to process using compiler techniques</a:t>
            </a:r>
          </a:p>
          <a:p>
            <a:r>
              <a:rPr lang="en-GB"/>
              <a:t>Commands of arbitrary complexity can be </a:t>
            </a:r>
            <a:br>
              <a:rPr lang="en-GB"/>
            </a:br>
            <a:r>
              <a:rPr lang="en-GB"/>
              <a:t>created by command combination</a:t>
            </a:r>
          </a:p>
          <a:p>
            <a:r>
              <a:rPr lang="en-GB"/>
              <a:t>Concise interfaces requiring minimal typing can </a:t>
            </a:r>
            <a:br>
              <a:rPr lang="en-GB"/>
            </a:br>
            <a:r>
              <a:rPr lang="en-GB"/>
              <a:t>be created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72463" cy="1108075"/>
          </a:xfrm>
          <a:noFill/>
          <a:ln/>
        </p:spPr>
        <p:txBody>
          <a:bodyPr/>
          <a:lstStyle/>
          <a:p>
            <a:r>
              <a:rPr lang="en-GB"/>
              <a:t>Problems with command interfaces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have to learn and remember a command </a:t>
            </a:r>
            <a:br>
              <a:rPr lang="en-GB"/>
            </a:br>
            <a:r>
              <a:rPr lang="en-GB"/>
              <a:t>language. Command interfaces are therefore </a:t>
            </a:r>
            <a:br>
              <a:rPr lang="en-GB"/>
            </a:br>
            <a:r>
              <a:rPr lang="en-GB"/>
              <a:t>unsuitable for occasional users</a:t>
            </a:r>
          </a:p>
          <a:p>
            <a:r>
              <a:rPr lang="en-GB"/>
              <a:t>Users make errors in command. An error </a:t>
            </a:r>
            <a:br>
              <a:rPr lang="en-GB"/>
            </a:br>
            <a:r>
              <a:rPr lang="en-GB"/>
              <a:t>detection and recovery system is required</a:t>
            </a:r>
          </a:p>
          <a:p>
            <a:r>
              <a:rPr lang="en-GB"/>
              <a:t>System interaction is through a keyboard so </a:t>
            </a:r>
            <a:br>
              <a:rPr lang="en-GB"/>
            </a:br>
            <a:r>
              <a:rPr lang="en-GB"/>
              <a:t>typing ability is required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Command languages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Often preferred by experienced users because they allow for faster interaction with the system</a:t>
            </a:r>
          </a:p>
          <a:p>
            <a:r>
              <a:rPr lang="en-GB"/>
              <a:t>Not suitable for casual or inexperienced users</a:t>
            </a:r>
          </a:p>
          <a:p>
            <a:r>
              <a:rPr lang="en-GB"/>
              <a:t>May be provided as an alternative to menu commands (keyboard shortcuts). In some cases, a command language interface and a menu-based interface are supported at the same time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Natural language interfaces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user types a command in a natural language. Generally, the vocabulary is limited and these systems are confined to specific application domains (e.g. timetable enquiries)</a:t>
            </a:r>
          </a:p>
          <a:p>
            <a:r>
              <a:rPr lang="en-GB"/>
              <a:t>NL processing technology is now good enough to make these interfaces effective for casual users but experienced users find that they require too much typing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Multiple user interfaces</a:t>
            </a:r>
          </a:p>
        </p:txBody>
      </p:sp>
      <p:pic>
        <p:nvPicPr>
          <p:cNvPr id="50180" name="Picture 4" descr="15.5 Multiple-UIs.eps  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682750"/>
            <a:ext cx="7115175" cy="46005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To suggest some general design principles for user interface design</a:t>
            </a:r>
          </a:p>
          <a:p>
            <a:r>
              <a:rPr lang="en-GB"/>
              <a:t>To explain different interaction styles</a:t>
            </a:r>
          </a:p>
          <a:p>
            <a:r>
              <a:rPr lang="en-GB"/>
              <a:t>To introduce styles of information presentation</a:t>
            </a:r>
          </a:p>
          <a:p>
            <a:r>
              <a:rPr lang="en-GB"/>
              <a:t>To describe the user support which should be built-in to user interfaces</a:t>
            </a:r>
          </a:p>
          <a:p>
            <a:r>
              <a:rPr lang="en-GB"/>
              <a:t>To introduce usability attributes and system approaches to system evaluation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 presentation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Information presentation is concerned with presenting system information to system users</a:t>
            </a:r>
          </a:p>
          <a:p>
            <a:r>
              <a:rPr lang="en-GB"/>
              <a:t>The information may be presented directly (e.g. text in a word processor) or may be transformed in some way for presentation (e.g. in some graphical form)</a:t>
            </a:r>
          </a:p>
          <a:p>
            <a:r>
              <a:rPr lang="en-GB"/>
              <a:t>The Model-View-Controller approach is a way of supporting multiple presentations of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Information presentation</a:t>
            </a:r>
          </a:p>
        </p:txBody>
      </p:sp>
      <p:pic>
        <p:nvPicPr>
          <p:cNvPr id="56323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8" y="2128838"/>
            <a:ext cx="8639175" cy="313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Model-view-controller</a:t>
            </a:r>
          </a:p>
        </p:txBody>
      </p:sp>
      <p:pic>
        <p:nvPicPr>
          <p:cNvPr id="1135620" name="Picture 4" descr="15.7 MVC-model.eps     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524125"/>
            <a:ext cx="8188325" cy="299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Information presentation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Static information</a:t>
            </a:r>
          </a:p>
          <a:p>
            <a:pPr lvl="1"/>
            <a:r>
              <a:rPr lang="en-GB"/>
              <a:t>Initialised at the beginning of a session. It does not change </a:t>
            </a:r>
            <a:br>
              <a:rPr lang="en-GB"/>
            </a:br>
            <a:r>
              <a:rPr lang="en-GB"/>
              <a:t>during the session</a:t>
            </a:r>
          </a:p>
          <a:p>
            <a:pPr lvl="1"/>
            <a:r>
              <a:rPr lang="en-GB"/>
              <a:t>May be either numeric or textual</a:t>
            </a:r>
          </a:p>
          <a:p>
            <a:r>
              <a:rPr lang="en-GB"/>
              <a:t>Dynamic  information</a:t>
            </a:r>
          </a:p>
          <a:p>
            <a:pPr lvl="1"/>
            <a:r>
              <a:rPr lang="en-GB"/>
              <a:t>Changes during a session and the changes must be </a:t>
            </a:r>
            <a:br>
              <a:rPr lang="en-GB"/>
            </a:br>
            <a:r>
              <a:rPr lang="en-GB"/>
              <a:t>communicated to the system user</a:t>
            </a:r>
          </a:p>
          <a:p>
            <a:pPr lvl="1"/>
            <a:r>
              <a:rPr lang="en-GB"/>
              <a:t>May be either numeric or textual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Information display factors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Is the user interested in precise information or </a:t>
            </a:r>
            <a:br>
              <a:rPr lang="en-GB"/>
            </a:br>
            <a:r>
              <a:rPr lang="en-GB"/>
              <a:t>data relationships?</a:t>
            </a:r>
          </a:p>
          <a:p>
            <a:r>
              <a:rPr lang="en-GB"/>
              <a:t>How quickly do information values change? </a:t>
            </a:r>
            <a:br>
              <a:rPr lang="en-GB"/>
            </a:br>
            <a:r>
              <a:rPr lang="en-GB"/>
              <a:t>Must the change be indicated immediately?</a:t>
            </a:r>
          </a:p>
          <a:p>
            <a:r>
              <a:rPr lang="en-GB"/>
              <a:t>Must the user take some action in response to </a:t>
            </a:r>
            <a:br>
              <a:rPr lang="en-GB"/>
            </a:br>
            <a:r>
              <a:rPr lang="en-GB"/>
              <a:t>a change?</a:t>
            </a:r>
          </a:p>
          <a:p>
            <a:r>
              <a:rPr lang="en-GB"/>
              <a:t>Is there a direct manipulation interface?</a:t>
            </a:r>
          </a:p>
          <a:p>
            <a:r>
              <a:rPr lang="en-GB"/>
              <a:t>Is the information textual or numeric? Are relative values important?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66113" cy="1108075"/>
          </a:xfrm>
          <a:noFill/>
          <a:ln/>
        </p:spPr>
        <p:txBody>
          <a:bodyPr/>
          <a:lstStyle/>
          <a:p>
            <a:r>
              <a:rPr lang="en-GB" sz="3600"/>
              <a:t>Alternative information presentations</a:t>
            </a:r>
            <a:endParaRPr lang="en-GB"/>
          </a:p>
        </p:txBody>
      </p:sp>
      <p:pic>
        <p:nvPicPr>
          <p:cNvPr id="5837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490663"/>
            <a:ext cx="5408613" cy="530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35963" cy="1108075"/>
          </a:xfrm>
          <a:noFill/>
          <a:ln/>
        </p:spPr>
        <p:txBody>
          <a:bodyPr/>
          <a:lstStyle/>
          <a:p>
            <a:r>
              <a:rPr lang="en-GB"/>
              <a:t>Analogue vs. digital presentation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Digital presentation</a:t>
            </a:r>
          </a:p>
          <a:p>
            <a:pPr lvl="1"/>
            <a:r>
              <a:rPr lang="en-GB"/>
              <a:t>Compact - takes up little screen space</a:t>
            </a:r>
          </a:p>
          <a:p>
            <a:pPr lvl="1"/>
            <a:r>
              <a:rPr lang="en-GB"/>
              <a:t>Precise values can be communicated</a:t>
            </a:r>
          </a:p>
          <a:p>
            <a:r>
              <a:rPr lang="en-GB"/>
              <a:t>Analogue presentation</a:t>
            </a:r>
          </a:p>
          <a:p>
            <a:pPr lvl="1"/>
            <a:r>
              <a:rPr lang="en-GB"/>
              <a:t>Easier to get an 'at a glance' impression of a value</a:t>
            </a:r>
          </a:p>
          <a:p>
            <a:pPr lvl="1"/>
            <a:r>
              <a:rPr lang="en-GB"/>
              <a:t>Possible to show relative values</a:t>
            </a:r>
          </a:p>
          <a:p>
            <a:pPr lvl="1"/>
            <a:r>
              <a:rPr lang="en-GB"/>
              <a:t>Easier to see exceptional data values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Dynamic information display</a:t>
            </a:r>
          </a:p>
        </p:txBody>
      </p:sp>
      <p:pic>
        <p:nvPicPr>
          <p:cNvPr id="6246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2141538"/>
            <a:ext cx="8672512" cy="3392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Displaying relative values</a:t>
            </a:r>
          </a:p>
        </p:txBody>
      </p:sp>
      <p:pic>
        <p:nvPicPr>
          <p:cNvPr id="6451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2752725"/>
            <a:ext cx="8518525" cy="174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Textual highlighting</a:t>
            </a:r>
          </a:p>
        </p:txBody>
      </p:sp>
      <p:pic>
        <p:nvPicPr>
          <p:cNvPr id="66564" name="Picture 4" descr="15.11 Textual-highlighting.eps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88" y="1911350"/>
            <a:ext cx="7881937" cy="36306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design principles</a:t>
            </a:r>
          </a:p>
          <a:p>
            <a:r>
              <a:rPr lang="en-GB"/>
              <a:t>User interaction</a:t>
            </a:r>
          </a:p>
          <a:p>
            <a:r>
              <a:rPr lang="en-GB"/>
              <a:t>Information presentation</a:t>
            </a:r>
          </a:p>
          <a:p>
            <a:r>
              <a:rPr lang="en-GB"/>
              <a:t>User support</a:t>
            </a:r>
          </a:p>
          <a:p>
            <a:r>
              <a:rPr lang="en-GB"/>
              <a:t>Interface evaluation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Data visualisation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Concerned with techniques for displaying large amounts of information</a:t>
            </a:r>
          </a:p>
          <a:p>
            <a:r>
              <a:rPr lang="en-GB"/>
              <a:t>Visualisation can reveal relationships between entities and trends in the data</a:t>
            </a:r>
          </a:p>
          <a:p>
            <a:r>
              <a:rPr lang="en-GB"/>
              <a:t>Possible data visualisations are:</a:t>
            </a:r>
          </a:p>
          <a:p>
            <a:pPr lvl="1"/>
            <a:r>
              <a:rPr lang="en-GB"/>
              <a:t>Weather information collected from a number of sources</a:t>
            </a:r>
          </a:p>
          <a:p>
            <a:pPr lvl="1"/>
            <a:r>
              <a:rPr lang="en-GB"/>
              <a:t>The state of a telephone network as a linked set of nodes</a:t>
            </a:r>
          </a:p>
          <a:p>
            <a:pPr lvl="1"/>
            <a:r>
              <a:rPr lang="en-GB"/>
              <a:t>Chemical plant visualised by showing pressures and temperatures in a linked set of tanks and pipes</a:t>
            </a:r>
          </a:p>
          <a:p>
            <a:pPr lvl="1"/>
            <a:r>
              <a:rPr lang="en-GB"/>
              <a:t>A model of a molecule displayed in 3 dimensions</a:t>
            </a:r>
          </a:p>
          <a:p>
            <a:pPr lvl="1"/>
            <a:r>
              <a:rPr lang="en-GB"/>
              <a:t>Web pages displayed as a hyperbolic tree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displays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adds an extra dimension to an interface </a:t>
            </a:r>
            <a:br>
              <a:rPr lang="en-GB"/>
            </a:br>
            <a:r>
              <a:rPr lang="en-GB"/>
              <a:t>and can help the user understand complex </a:t>
            </a:r>
            <a:br>
              <a:rPr lang="en-GB"/>
            </a:br>
            <a:r>
              <a:rPr lang="en-GB"/>
              <a:t>information structures</a:t>
            </a:r>
          </a:p>
          <a:p>
            <a:r>
              <a:rPr lang="en-GB"/>
              <a:t>Can be used to highlight exceptional events</a:t>
            </a:r>
          </a:p>
          <a:p>
            <a:r>
              <a:rPr lang="en-GB"/>
              <a:t>Common mistakes in the use of colour in </a:t>
            </a:r>
            <a:br>
              <a:rPr lang="en-GB"/>
            </a:br>
            <a:r>
              <a:rPr lang="en-GB"/>
              <a:t>interface design include:</a:t>
            </a:r>
          </a:p>
          <a:p>
            <a:pPr lvl="1"/>
            <a:r>
              <a:rPr lang="en-GB"/>
              <a:t>The use of colour to communicate meaning</a:t>
            </a:r>
          </a:p>
          <a:p>
            <a:pPr lvl="1"/>
            <a:r>
              <a:rPr lang="en-GB"/>
              <a:t>Over-use of colour in the display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use guidelines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Don't use too many colours</a:t>
            </a:r>
          </a:p>
          <a:p>
            <a:r>
              <a:rPr lang="en-GB"/>
              <a:t>Use colour coding to support use tasks</a:t>
            </a:r>
          </a:p>
          <a:p>
            <a:r>
              <a:rPr lang="en-GB"/>
              <a:t>Allow users to control colour coding</a:t>
            </a:r>
          </a:p>
          <a:p>
            <a:r>
              <a:rPr lang="en-GB"/>
              <a:t>Design for monochrome then add colour</a:t>
            </a:r>
          </a:p>
          <a:p>
            <a:r>
              <a:rPr lang="en-GB"/>
              <a:t>Use colour coding consistently</a:t>
            </a:r>
          </a:p>
          <a:p>
            <a:r>
              <a:rPr lang="en-GB"/>
              <a:t>Avoid colour pairings which clash</a:t>
            </a:r>
          </a:p>
          <a:p>
            <a:r>
              <a:rPr lang="en-GB"/>
              <a:t>Use colour change to show status change</a:t>
            </a:r>
          </a:p>
          <a:p>
            <a:r>
              <a:rPr lang="en-GB"/>
              <a:t>Be aware that colour displays are usually lower </a:t>
            </a:r>
            <a:br>
              <a:rPr lang="en-GB"/>
            </a:br>
            <a:r>
              <a:rPr lang="en-GB"/>
              <a:t>resolution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support 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guidance covers all system facilities to support users including on-line help, error messages, manuals etc.</a:t>
            </a:r>
          </a:p>
          <a:p>
            <a:r>
              <a:rPr lang="en-GB"/>
              <a:t>The user guidance system should be integrated with the user interface to help users when they need information about the system or when they make some kind of error</a:t>
            </a:r>
          </a:p>
          <a:p>
            <a:r>
              <a:rPr lang="en-GB"/>
              <a:t>The help and message system should, if possible, be integrated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and message system</a:t>
            </a:r>
          </a:p>
        </p:txBody>
      </p:sp>
      <p:pic>
        <p:nvPicPr>
          <p:cNvPr id="757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414463"/>
            <a:ext cx="5713413" cy="501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Error messages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Error message design is critically important. </a:t>
            </a:r>
            <a:br>
              <a:rPr lang="en-GB"/>
            </a:br>
            <a:r>
              <a:rPr lang="en-GB"/>
              <a:t>Poor error messages can mean that a user </a:t>
            </a:r>
            <a:br>
              <a:rPr lang="en-GB"/>
            </a:br>
            <a:r>
              <a:rPr lang="en-GB"/>
              <a:t>rejects rather than accepts a system</a:t>
            </a:r>
          </a:p>
          <a:p>
            <a:r>
              <a:rPr lang="en-GB"/>
              <a:t>Messages should be polite, concise, consistent </a:t>
            </a:r>
            <a:br>
              <a:rPr lang="en-GB"/>
            </a:br>
            <a:r>
              <a:rPr lang="en-GB"/>
              <a:t>and constructive</a:t>
            </a:r>
          </a:p>
          <a:p>
            <a:r>
              <a:rPr lang="en-GB"/>
              <a:t>The background and experience of users </a:t>
            </a:r>
            <a:br>
              <a:rPr lang="en-GB"/>
            </a:br>
            <a:r>
              <a:rPr lang="en-GB"/>
              <a:t>should be the determining factor in message </a:t>
            </a:r>
            <a:br>
              <a:rPr lang="en-GB"/>
            </a:br>
            <a:r>
              <a:rPr lang="en-GB"/>
              <a:t>design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62963" cy="1108075"/>
          </a:xfrm>
          <a:noFill/>
          <a:ln/>
        </p:spPr>
        <p:txBody>
          <a:bodyPr/>
          <a:lstStyle/>
          <a:p>
            <a:r>
              <a:rPr lang="en-GB"/>
              <a:t>Design factors in message wording</a:t>
            </a:r>
          </a:p>
        </p:txBody>
      </p:sp>
      <p:graphicFrame>
        <p:nvGraphicFramePr>
          <p:cNvPr id="79875" name="Object 3"/>
          <p:cNvGraphicFramePr>
            <a:graphicFrameLocks/>
          </p:cNvGraphicFramePr>
          <p:nvPr/>
        </p:nvGraphicFramePr>
        <p:xfrm>
          <a:off x="665163" y="1504950"/>
          <a:ext cx="7470775" cy="5248275"/>
        </p:xfrm>
        <a:graphic>
          <a:graphicData uri="http://schemas.openxmlformats.org/presentationml/2006/ole">
            <p:oleObj spid="_x0000_s79875" name="Document" r:id="rId3" imgW="4356100" imgH="30607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Nurse input of a patient’s name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38138" y="2019300"/>
            <a:ext cx="8467725" cy="3733800"/>
          </a:xfrm>
          <a:prstGeom prst="rect">
            <a:avLst/>
          </a:prstGeom>
          <a:solidFill>
            <a:srgbClr val="D3E2C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54013" y="2035175"/>
            <a:ext cx="8469312" cy="374015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73100" y="2519363"/>
            <a:ext cx="7731125" cy="53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88975" y="2535238"/>
            <a:ext cx="7732713" cy="54610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838200" y="2667000"/>
            <a:ext cx="750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rial" charset="0"/>
              </a:rPr>
              <a:t>Please type the patient name in the box then click ok</a:t>
            </a:r>
            <a:endParaRPr lang="en-US" sz="2000">
              <a:latin typeface="Arial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73100" y="3327400"/>
            <a:ext cx="7731125" cy="731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88975" y="3343275"/>
            <a:ext cx="7732713" cy="73818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873125" y="3521075"/>
            <a:ext cx="955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Bates</a:t>
            </a:r>
            <a:endParaRPr lang="en-US">
              <a:latin typeface="Arial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576388" y="3521075"/>
            <a:ext cx="320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, J</a:t>
            </a:r>
            <a:endParaRPr lang="en-US">
              <a:latin typeface="Arial" charset="0"/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844675" y="3521075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.</a:t>
            </a:r>
            <a:endParaRPr lang="en-US">
              <a:latin typeface="Arial" charset="0"/>
            </a:endParaRPr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1343025" y="4097338"/>
            <a:ext cx="1404938" cy="15779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1443038" y="4175125"/>
            <a:ext cx="1238250" cy="14239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1509713" y="4251325"/>
            <a:ext cx="1104900" cy="1270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1576388" y="4329113"/>
            <a:ext cx="936625" cy="111601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1643063" y="4405313"/>
            <a:ext cx="803275" cy="962025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709738" y="4483100"/>
            <a:ext cx="669925" cy="808038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1778000" y="4559300"/>
            <a:ext cx="534988" cy="6159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1844675" y="4637088"/>
            <a:ext cx="401638" cy="461962"/>
          </a:xfrm>
          <a:prstGeom prst="ellips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1911350" y="4713288"/>
            <a:ext cx="268288" cy="307975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1978025" y="4791075"/>
            <a:ext cx="133350" cy="15398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3" name="AutoShape 27"/>
          <p:cNvSpPr>
            <a:spLocks noChangeArrowheads="1"/>
          </p:cNvSpPr>
          <p:nvPr/>
        </p:nvSpPr>
        <p:spPr bwMode="auto">
          <a:xfrm>
            <a:off x="1392238" y="4498975"/>
            <a:ext cx="1339850" cy="776288"/>
          </a:xfrm>
          <a:prstGeom prst="roundRect">
            <a:avLst>
              <a:gd name="adj" fmla="val 47620"/>
            </a:avLst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1844675" y="4675188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OK</a:t>
            </a:r>
            <a:endParaRPr lang="en-US">
              <a:latin typeface="Arial" charset="0"/>
            </a:endParaRPr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3584575" y="4097338"/>
            <a:ext cx="1338263" cy="15779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6" name="Oval 30"/>
          <p:cNvSpPr>
            <a:spLocks noChangeArrowheads="1"/>
          </p:cNvSpPr>
          <p:nvPr/>
        </p:nvSpPr>
        <p:spPr bwMode="auto">
          <a:xfrm>
            <a:off x="3651250" y="4175125"/>
            <a:ext cx="1204913" cy="14239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717925" y="4251325"/>
            <a:ext cx="1071563" cy="1270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3786188" y="4329113"/>
            <a:ext cx="936625" cy="111601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3852863" y="4405313"/>
            <a:ext cx="803275" cy="962025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3919538" y="4483100"/>
            <a:ext cx="669925" cy="808038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3986213" y="4559300"/>
            <a:ext cx="568325" cy="6159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4052888" y="4637088"/>
            <a:ext cx="434975" cy="461962"/>
          </a:xfrm>
          <a:prstGeom prst="ellips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4152900" y="4713288"/>
            <a:ext cx="268288" cy="307975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4" name="Oval 38"/>
          <p:cNvSpPr>
            <a:spLocks noChangeArrowheads="1"/>
          </p:cNvSpPr>
          <p:nvPr/>
        </p:nvSpPr>
        <p:spPr bwMode="auto">
          <a:xfrm>
            <a:off x="4221163" y="4791075"/>
            <a:ext cx="133350" cy="15398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5" name="AutoShape 39"/>
          <p:cNvSpPr>
            <a:spLocks noChangeArrowheads="1"/>
          </p:cNvSpPr>
          <p:nvPr/>
        </p:nvSpPr>
        <p:spPr bwMode="auto">
          <a:xfrm>
            <a:off x="3633788" y="4498975"/>
            <a:ext cx="1306512" cy="776288"/>
          </a:xfrm>
          <a:prstGeom prst="roundRect">
            <a:avLst>
              <a:gd name="adj" fmla="val 47620"/>
            </a:avLst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3852863" y="4675188"/>
            <a:ext cx="1000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</a:rPr>
              <a:t>Cancel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200"/>
              <a:t>System and user-oriented error messages</a:t>
            </a:r>
            <a:endParaRPr lang="en-GB"/>
          </a:p>
        </p:txBody>
      </p:sp>
      <p:pic>
        <p:nvPicPr>
          <p:cNvPr id="82949" name="Picture 5" descr="15.14 error messages.eps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47925"/>
            <a:ext cx="8799513" cy="26463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system design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Help?</a:t>
            </a:r>
            <a:r>
              <a:rPr lang="en-GB"/>
              <a:t> means ‘help I want information”</a:t>
            </a:r>
          </a:p>
          <a:p>
            <a:r>
              <a:rPr lang="en-GB" i="1"/>
              <a:t>Help!</a:t>
            </a:r>
            <a:r>
              <a:rPr lang="en-GB"/>
              <a:t> means “HELP. I'm in trouble”</a:t>
            </a:r>
          </a:p>
          <a:p>
            <a:r>
              <a:rPr lang="en-GB"/>
              <a:t>Both of these requirements have to be taken </a:t>
            </a:r>
            <a:br>
              <a:rPr lang="en-GB"/>
            </a:br>
            <a:r>
              <a:rPr lang="en-GB"/>
              <a:t>into account in help system design</a:t>
            </a:r>
          </a:p>
          <a:p>
            <a:r>
              <a:rPr lang="en-GB"/>
              <a:t>Different facilities in the help system may be </a:t>
            </a:r>
            <a:br>
              <a:rPr lang="en-GB"/>
            </a:br>
            <a:r>
              <a:rPr lang="en-GB"/>
              <a:t>required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The user interface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users often judge a system by its </a:t>
            </a:r>
            <a:br>
              <a:rPr lang="en-GB"/>
            </a:br>
            <a:r>
              <a:rPr lang="en-GB"/>
              <a:t>interface rather than its functionality</a:t>
            </a:r>
          </a:p>
          <a:p>
            <a:r>
              <a:rPr lang="en-GB"/>
              <a:t>A poorly designed interface can cause a user to </a:t>
            </a:r>
            <a:br>
              <a:rPr lang="en-GB"/>
            </a:br>
            <a:r>
              <a:rPr lang="en-GB"/>
              <a:t>make catastrophic errors</a:t>
            </a:r>
          </a:p>
          <a:p>
            <a:r>
              <a:rPr lang="en-GB"/>
              <a:t>Poor user interface design is the reason why so </a:t>
            </a:r>
            <a:br>
              <a:rPr lang="en-GB"/>
            </a:br>
            <a:r>
              <a:rPr lang="en-GB"/>
              <a:t>many software systems are never used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information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Should not simply be an on-line manual</a:t>
            </a:r>
          </a:p>
          <a:p>
            <a:r>
              <a:rPr lang="en-GB"/>
              <a:t>Screens or windows don't map well onto paper </a:t>
            </a:r>
            <a:br>
              <a:rPr lang="en-GB"/>
            </a:br>
            <a:r>
              <a:rPr lang="en-GB"/>
              <a:t>pages.</a:t>
            </a:r>
          </a:p>
          <a:p>
            <a:r>
              <a:rPr lang="en-GB"/>
              <a:t>The dynamic characteristics of the display can </a:t>
            </a:r>
            <a:br>
              <a:rPr lang="en-GB"/>
            </a:br>
            <a:r>
              <a:rPr lang="en-GB"/>
              <a:t>improve information presentation.</a:t>
            </a:r>
          </a:p>
          <a:p>
            <a:r>
              <a:rPr lang="en-GB"/>
              <a:t>People are not so good at reading screen as </a:t>
            </a:r>
            <a:br>
              <a:rPr lang="en-GB"/>
            </a:br>
            <a:r>
              <a:rPr lang="en-GB"/>
              <a:t>they are text.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system use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Multiple entry points should be provided so that </a:t>
            </a:r>
            <a:br>
              <a:rPr lang="en-GB"/>
            </a:br>
            <a:r>
              <a:rPr lang="en-GB"/>
              <a:t>the user can get into the help system from </a:t>
            </a:r>
            <a:br>
              <a:rPr lang="en-GB"/>
            </a:br>
            <a:r>
              <a:rPr lang="en-GB"/>
              <a:t>different places.</a:t>
            </a:r>
          </a:p>
          <a:p>
            <a:r>
              <a:rPr lang="en-GB"/>
              <a:t>Some indication of where the user is positioned </a:t>
            </a:r>
            <a:br>
              <a:rPr lang="en-GB"/>
            </a:br>
            <a:r>
              <a:rPr lang="en-GB"/>
              <a:t>in the help system is valuable.</a:t>
            </a:r>
          </a:p>
          <a:p>
            <a:r>
              <a:rPr lang="en-GB"/>
              <a:t>Facilities should be provided to allow the user </a:t>
            </a:r>
            <a:br>
              <a:rPr lang="en-GB"/>
            </a:br>
            <a:r>
              <a:rPr lang="en-GB"/>
              <a:t>to navigate and traverse the help system.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Entry points to a help system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708775" y="1951038"/>
            <a:ext cx="1746250" cy="203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9114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513" y="1606550"/>
            <a:ext cx="6326187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system windows</a:t>
            </a:r>
          </a:p>
        </p:txBody>
      </p:sp>
      <p:pic>
        <p:nvPicPr>
          <p:cNvPr id="9318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1543050"/>
            <a:ext cx="6823075" cy="477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752475" y="6335713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7556500" y="1566863"/>
            <a:ext cx="0" cy="476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documentation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As well as on-line information, paper documentation should be supplied with a system</a:t>
            </a:r>
          </a:p>
          <a:p>
            <a:r>
              <a:rPr lang="en-GB"/>
              <a:t>Documentation should be designed for a range of users from inexperienced to experienced</a:t>
            </a:r>
          </a:p>
          <a:p>
            <a:r>
              <a:rPr lang="en-GB"/>
              <a:t>As well as manuals, other easy-to-use documentation such as a quick reference card may be provided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document types</a:t>
            </a:r>
          </a:p>
        </p:txBody>
      </p:sp>
      <p:pic>
        <p:nvPicPr>
          <p:cNvPr id="962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2312988"/>
            <a:ext cx="8816975" cy="317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Document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04150" cy="4600575"/>
          </a:xfrm>
          <a:noFill/>
          <a:ln/>
        </p:spPr>
        <p:txBody>
          <a:bodyPr/>
          <a:lstStyle/>
          <a:p>
            <a:r>
              <a:rPr lang="en-GB"/>
              <a:t>Functional description</a:t>
            </a:r>
          </a:p>
          <a:p>
            <a:pPr lvl="1"/>
            <a:r>
              <a:rPr lang="en-GB"/>
              <a:t>Brief description of what the system can do</a:t>
            </a:r>
          </a:p>
          <a:p>
            <a:r>
              <a:rPr lang="en-GB"/>
              <a:t>Introductory manual</a:t>
            </a:r>
          </a:p>
          <a:p>
            <a:pPr lvl="1"/>
            <a:r>
              <a:rPr lang="en-GB"/>
              <a:t>Presents an informal introduction to the system</a:t>
            </a:r>
          </a:p>
          <a:p>
            <a:r>
              <a:rPr lang="en-GB"/>
              <a:t>System reference manual</a:t>
            </a:r>
          </a:p>
          <a:p>
            <a:pPr lvl="1"/>
            <a:r>
              <a:rPr lang="en-GB"/>
              <a:t>Describes all system facilities in detail</a:t>
            </a:r>
          </a:p>
          <a:p>
            <a:r>
              <a:rPr lang="en-GB"/>
              <a:t>System installation manual</a:t>
            </a:r>
          </a:p>
          <a:p>
            <a:pPr lvl="1"/>
            <a:r>
              <a:rPr lang="en-GB"/>
              <a:t>Describes how to install the system</a:t>
            </a:r>
          </a:p>
          <a:p>
            <a:r>
              <a:rPr lang="en-GB"/>
              <a:t>System administrator’s manual</a:t>
            </a:r>
          </a:p>
          <a:p>
            <a:pPr lvl="1"/>
            <a:r>
              <a:rPr lang="en-GB"/>
              <a:t>Describes how to manage the system when it is in use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evaluation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Some evaluation of a user interface design </a:t>
            </a:r>
            <a:br>
              <a:rPr lang="en-GB"/>
            </a:br>
            <a:r>
              <a:rPr lang="en-GB"/>
              <a:t>should be carried out to assess its suitability</a:t>
            </a:r>
          </a:p>
          <a:p>
            <a:r>
              <a:rPr lang="en-GB"/>
              <a:t>Full scale evaluation is very expensive and </a:t>
            </a:r>
            <a:br>
              <a:rPr lang="en-GB"/>
            </a:br>
            <a:r>
              <a:rPr lang="en-GB"/>
              <a:t>impractical for most systems</a:t>
            </a:r>
          </a:p>
          <a:p>
            <a:r>
              <a:rPr lang="en-GB"/>
              <a:t>Ideally, an interface should be evaluated against a usability specification. However, it is rare for such specifications to be produced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Usability attributes</a:t>
            </a:r>
          </a:p>
        </p:txBody>
      </p:sp>
      <p:graphicFrame>
        <p:nvGraphicFramePr>
          <p:cNvPr id="100355" name="Object 3"/>
          <p:cNvGraphicFramePr>
            <a:graphicFrameLocks/>
          </p:cNvGraphicFramePr>
          <p:nvPr/>
        </p:nvGraphicFramePr>
        <p:xfrm>
          <a:off x="206375" y="1927225"/>
          <a:ext cx="8512175" cy="3970338"/>
        </p:xfrm>
        <a:graphic>
          <a:graphicData uri="http://schemas.openxmlformats.org/presentationml/2006/ole">
            <p:oleObj spid="_x0000_s100355" name="Document" r:id="rId3" imgW="3594100" imgH="16764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Simple evaluation techniques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Questionnaires for user feedback</a:t>
            </a:r>
          </a:p>
          <a:p>
            <a:r>
              <a:rPr lang="en-GB"/>
              <a:t>Video recording of system use and subsequent </a:t>
            </a:r>
            <a:br>
              <a:rPr lang="en-GB"/>
            </a:br>
            <a:r>
              <a:rPr lang="en-GB"/>
              <a:t>tape evaluation.</a:t>
            </a:r>
          </a:p>
          <a:p>
            <a:r>
              <a:rPr lang="en-GB"/>
              <a:t>Instrumentation of code to collect information </a:t>
            </a:r>
            <a:br>
              <a:rPr lang="en-GB"/>
            </a:br>
            <a:r>
              <a:rPr lang="en-GB"/>
              <a:t>about facility use and user errors.</a:t>
            </a:r>
          </a:p>
          <a:p>
            <a:r>
              <a:rPr lang="en-GB"/>
              <a:t>The provision of a grip button for on-line user </a:t>
            </a:r>
            <a:br>
              <a:rPr lang="en-GB"/>
            </a:br>
            <a:r>
              <a:rPr lang="en-GB"/>
              <a:t>feedback.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Graphical user interfaces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Most users of business systems interact with these systems through graphical interfaces although, in some cases, legacy text-based interfaces are still used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Key points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Interface design should be user-centred. An interface should be logical and consistent and help users recover from errors</a:t>
            </a:r>
          </a:p>
          <a:p>
            <a:r>
              <a:rPr lang="en-GB"/>
              <a:t>Interaction styles include direct manipulation, menu systems form fill-in, command languages and natural language</a:t>
            </a:r>
          </a:p>
          <a:p>
            <a:r>
              <a:rPr lang="en-GB"/>
              <a:t>Graphical displays should be used to present trends and approximate values. Digital displays when precision is required</a:t>
            </a:r>
          </a:p>
          <a:p>
            <a:r>
              <a:rPr lang="en-GB"/>
              <a:t>Colour should be used sparingly and consistently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Key points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Systems should provide on-line help. This should include “help, I’m in trouble” and “help, I want information”</a:t>
            </a:r>
          </a:p>
          <a:p>
            <a:r>
              <a:rPr lang="en-GB"/>
              <a:t>Error messages should be positive rather than </a:t>
            </a:r>
            <a:br>
              <a:rPr lang="en-GB"/>
            </a:br>
            <a:r>
              <a:rPr lang="en-GB"/>
              <a:t>negative.</a:t>
            </a:r>
          </a:p>
          <a:p>
            <a:r>
              <a:rPr lang="en-GB"/>
              <a:t>A range of different types of user documents should be provided</a:t>
            </a:r>
          </a:p>
          <a:p>
            <a:r>
              <a:rPr lang="en-GB"/>
              <a:t>Ideally, a user interface should be evaluated against a usability specification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GUI characteristics</a:t>
            </a:r>
          </a:p>
        </p:txBody>
      </p:sp>
      <p:graphicFrame>
        <p:nvGraphicFramePr>
          <p:cNvPr id="1138688" name="Object 1024"/>
          <p:cNvGraphicFramePr>
            <a:graphicFrameLocks/>
          </p:cNvGraphicFramePr>
          <p:nvPr/>
        </p:nvGraphicFramePr>
        <p:xfrm>
          <a:off x="312738" y="1903413"/>
          <a:ext cx="8194675" cy="4097337"/>
        </p:xfrm>
        <a:graphic>
          <a:graphicData uri="http://schemas.openxmlformats.org/presentationml/2006/ole">
            <p:oleObj spid="_x0000_s1138688" name="Document" r:id="rId4" imgW="4191000" imgH="20955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GUI advantages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They are easy to learn and use. </a:t>
            </a:r>
          </a:p>
          <a:p>
            <a:pPr lvl="1"/>
            <a:r>
              <a:rPr lang="en-GB"/>
              <a:t>Users without experience can learn to use the system </a:t>
            </a:r>
            <a:br>
              <a:rPr lang="en-GB"/>
            </a:br>
            <a:r>
              <a:rPr lang="en-GB"/>
              <a:t>quickly.</a:t>
            </a:r>
          </a:p>
          <a:p>
            <a:r>
              <a:rPr lang="en-GB"/>
              <a:t>The user may switch quickly from one task to </a:t>
            </a:r>
            <a:br>
              <a:rPr lang="en-GB"/>
            </a:br>
            <a:r>
              <a:rPr lang="en-GB"/>
              <a:t>another and can interact with several different applications.</a:t>
            </a:r>
          </a:p>
          <a:p>
            <a:pPr lvl="1"/>
            <a:r>
              <a:rPr lang="en-GB"/>
              <a:t>Information remains visible in its own window when </a:t>
            </a:r>
            <a:br>
              <a:rPr lang="en-GB"/>
            </a:br>
            <a:r>
              <a:rPr lang="en-GB"/>
              <a:t>attention is switched.</a:t>
            </a:r>
          </a:p>
          <a:p>
            <a:r>
              <a:rPr lang="en-GB"/>
              <a:t>Fast, full-screen interaction is possible with immediate access to anywhere on the screen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User-centred design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aim of this chapter is to sensitise software engineers to key issues underlying the design rather than the implementation of user interfaces</a:t>
            </a:r>
          </a:p>
          <a:p>
            <a:r>
              <a:rPr lang="en-GB"/>
              <a:t>User-centred design is an approach to UI design where the needs of the user are paramount and where the user is involved in the design process</a:t>
            </a:r>
          </a:p>
          <a:p>
            <a:r>
              <a:rPr lang="en-GB"/>
              <a:t>UI design always involves the development of prototype interfaces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5/e:SLIDES:PART 3 (DESIGN):Ch. 14 OO design</Template>
  <TotalTime>122</TotalTime>
  <Pages>57</Pages>
  <Words>1302</Words>
  <Application>Microsoft PowerPoint 4.0</Application>
  <PresentationFormat>On-screen Show (4:3)</PresentationFormat>
  <Paragraphs>231</Paragraphs>
  <Slides>61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Times</vt:lpstr>
      <vt:lpstr>Arial</vt:lpstr>
      <vt:lpstr>Zapf Dingbats</vt:lpstr>
      <vt:lpstr>Monotype Sorts</vt:lpstr>
      <vt:lpstr>Times New Roman</vt:lpstr>
      <vt:lpstr>untitled 1</vt:lpstr>
      <vt:lpstr>Document</vt:lpstr>
      <vt:lpstr>Microsoft Word Document</vt:lpstr>
      <vt:lpstr>Chapter 15</vt:lpstr>
      <vt:lpstr>User interface design</vt:lpstr>
      <vt:lpstr>Objectives</vt:lpstr>
      <vt:lpstr>Topics covered</vt:lpstr>
      <vt:lpstr>The user interface</vt:lpstr>
      <vt:lpstr>Graphical user interfaces</vt:lpstr>
      <vt:lpstr>GUI characteristics</vt:lpstr>
      <vt:lpstr>GUI advantages</vt:lpstr>
      <vt:lpstr>User-centred design</vt:lpstr>
      <vt:lpstr>User interface design process</vt:lpstr>
      <vt:lpstr>UI design principles</vt:lpstr>
      <vt:lpstr>User interface design principles</vt:lpstr>
      <vt:lpstr>Design principles</vt:lpstr>
      <vt:lpstr>Design principles</vt:lpstr>
      <vt:lpstr>User-system interaction</vt:lpstr>
      <vt:lpstr>Interaction styles</vt:lpstr>
      <vt:lpstr>Advantages and disadvantages</vt:lpstr>
      <vt:lpstr>Direct manipulation advantages</vt:lpstr>
      <vt:lpstr>Direct manipulation problems</vt:lpstr>
      <vt:lpstr>Control panel interface</vt:lpstr>
      <vt:lpstr>Menu systems</vt:lpstr>
      <vt:lpstr>Advantages of menu systems</vt:lpstr>
      <vt:lpstr>Problems with menu systems</vt:lpstr>
      <vt:lpstr>Form-based interface</vt:lpstr>
      <vt:lpstr>Command interfaces</vt:lpstr>
      <vt:lpstr>Problems with command interfaces</vt:lpstr>
      <vt:lpstr>Command languages</vt:lpstr>
      <vt:lpstr>Natural language interfaces</vt:lpstr>
      <vt:lpstr>Multiple user interfaces</vt:lpstr>
      <vt:lpstr>Information presentation</vt:lpstr>
      <vt:lpstr>Information presentation</vt:lpstr>
      <vt:lpstr>Model-view-controller</vt:lpstr>
      <vt:lpstr>Information presentation</vt:lpstr>
      <vt:lpstr>Information display factors</vt:lpstr>
      <vt:lpstr>Alternative information presentations</vt:lpstr>
      <vt:lpstr>Analogue vs. digital presentation</vt:lpstr>
      <vt:lpstr>Dynamic information display</vt:lpstr>
      <vt:lpstr>Displaying relative values</vt:lpstr>
      <vt:lpstr>Textual highlighting</vt:lpstr>
      <vt:lpstr>Data visualisation</vt:lpstr>
      <vt:lpstr>Colour displays</vt:lpstr>
      <vt:lpstr>Colour use guidelines</vt:lpstr>
      <vt:lpstr>User support  </vt:lpstr>
      <vt:lpstr>Help and message system</vt:lpstr>
      <vt:lpstr>Error messages</vt:lpstr>
      <vt:lpstr>Design factors in message wording</vt:lpstr>
      <vt:lpstr>Nurse input of a patient’s name</vt:lpstr>
      <vt:lpstr>System and user-oriented error messages</vt:lpstr>
      <vt:lpstr>Help system design</vt:lpstr>
      <vt:lpstr>Help information </vt:lpstr>
      <vt:lpstr>Help system use</vt:lpstr>
      <vt:lpstr>Entry points to a help system</vt:lpstr>
      <vt:lpstr>Help system windows</vt:lpstr>
      <vt:lpstr>User documentation</vt:lpstr>
      <vt:lpstr>User document types</vt:lpstr>
      <vt:lpstr>Document types</vt:lpstr>
      <vt:lpstr>User interface evaluation</vt:lpstr>
      <vt:lpstr>Usability attributes</vt:lpstr>
      <vt:lpstr>Simple evaluation techniques</vt:lpstr>
      <vt:lpstr>Key points</vt:lpstr>
      <vt:lpstr>Key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Hp</dc:creator>
  <cp:lastModifiedBy>Hp</cp:lastModifiedBy>
  <cp:revision>23</cp:revision>
  <cp:lastPrinted>2001-08-10T23:08:47Z</cp:lastPrinted>
  <dcterms:created xsi:type="dcterms:W3CDTF">1995-12-29T13:55:48Z</dcterms:created>
  <dcterms:modified xsi:type="dcterms:W3CDTF">2019-05-31T11:53:20Z</dcterms:modified>
</cp:coreProperties>
</file>