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40" r:id="rId8"/>
    <p:sldId id="329" r:id="rId9"/>
    <p:sldId id="302" r:id="rId10"/>
    <p:sldId id="339" r:id="rId11"/>
    <p:sldId id="341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91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7BC7E-A3C6-48D0-ACE4-20D28F1CC9C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4051CC-D1E8-48D8-A33F-FB1A937FE767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Regional Sales Performance</a:t>
          </a:r>
          <a:endParaRPr lang="en-IN" sz="2400" b="1" dirty="0"/>
        </a:p>
      </dgm:t>
    </dgm:pt>
    <dgm:pt modelId="{5DADFD29-8E57-42AC-87FD-696F453E17F5}" type="parTrans" cxnId="{16BDB485-595A-47C8-8ABE-2A9202B6DA3F}">
      <dgm:prSet/>
      <dgm:spPr/>
      <dgm:t>
        <a:bodyPr/>
        <a:lstStyle/>
        <a:p>
          <a:endParaRPr lang="en-IN"/>
        </a:p>
      </dgm:t>
    </dgm:pt>
    <dgm:pt modelId="{F27D690C-1471-4D23-8B9B-A19DAC9AB83B}" type="sibTrans" cxnId="{16BDB485-595A-47C8-8ABE-2A9202B6DA3F}">
      <dgm:prSet/>
      <dgm:spPr/>
      <dgm:t>
        <a:bodyPr/>
        <a:lstStyle/>
        <a:p>
          <a:endParaRPr lang="en-IN"/>
        </a:p>
      </dgm:t>
    </dgm:pt>
    <dgm:pt modelId="{8792729E-7591-4CEB-82EB-3C658F3A9E2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Western region leads, but there's potential to improve in others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500" dirty="0"/>
        </a:p>
      </dgm:t>
    </dgm:pt>
    <dgm:pt modelId="{ABEAB12B-14E1-461D-B88B-9E13396C5035}" type="parTrans" cxnId="{75EAD7D4-5F84-491D-9555-831D6B42861A}">
      <dgm:prSet/>
      <dgm:spPr/>
      <dgm:t>
        <a:bodyPr/>
        <a:lstStyle/>
        <a:p>
          <a:endParaRPr lang="en-IN"/>
        </a:p>
      </dgm:t>
    </dgm:pt>
    <dgm:pt modelId="{AFCEA8B0-9B85-4BCA-8341-831E0585C532}" type="sibTrans" cxnId="{75EAD7D4-5F84-491D-9555-831D6B42861A}">
      <dgm:prSet/>
      <dgm:spPr/>
      <dgm:t>
        <a:bodyPr/>
        <a:lstStyle/>
        <a:p>
          <a:endParaRPr lang="en-IN"/>
        </a:p>
      </dgm:t>
    </dgm:pt>
    <dgm:pt modelId="{BAC0683E-6B8A-4020-AFAC-DA70FD69B8D2}">
      <dgm:prSet phldrT="[Text]" custT="1"/>
      <dgm:spPr/>
      <dgm:t>
        <a:bodyPr/>
        <a:lstStyle/>
        <a:p>
          <a:r>
            <a:rPr 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Product Category Performance</a:t>
          </a:r>
          <a:endParaRPr lang="en-IN" sz="2400" b="1" dirty="0"/>
        </a:p>
      </dgm:t>
    </dgm:pt>
    <dgm:pt modelId="{820156ED-092E-4B91-B2EE-AC502F7B1CE2}" type="parTrans" cxnId="{C52BF6FC-8F5A-487C-A384-B660B1047F18}">
      <dgm:prSet/>
      <dgm:spPr/>
      <dgm:t>
        <a:bodyPr/>
        <a:lstStyle/>
        <a:p>
          <a:endParaRPr lang="en-IN"/>
        </a:p>
      </dgm:t>
    </dgm:pt>
    <dgm:pt modelId="{6D251934-1FD7-4289-9CBF-68076FEF23AA}" type="sibTrans" cxnId="{C52BF6FC-8F5A-487C-A384-B660B1047F18}">
      <dgm:prSet/>
      <dgm:spPr/>
      <dgm:t>
        <a:bodyPr/>
        <a:lstStyle/>
        <a:p>
          <a:endParaRPr lang="en-IN"/>
        </a:p>
      </dgm:t>
    </dgm:pt>
    <dgm:pt modelId="{6F1006DE-FFB7-4AB2-BE22-708E24AB770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Technology is a top seller, but profitability across categories needs evaluation.</a:t>
          </a:r>
          <a:endParaRPr lang="en-IN" sz="2000" dirty="0"/>
        </a:p>
      </dgm:t>
    </dgm:pt>
    <dgm:pt modelId="{6AE68DA9-32DF-425D-B0A7-ABCFE921285C}" type="parTrans" cxnId="{E308296F-6105-46E4-BB10-CCA6073E330C}">
      <dgm:prSet/>
      <dgm:spPr/>
      <dgm:t>
        <a:bodyPr/>
        <a:lstStyle/>
        <a:p>
          <a:endParaRPr lang="en-IN"/>
        </a:p>
      </dgm:t>
    </dgm:pt>
    <dgm:pt modelId="{E740702E-8CF5-48C6-9BCB-D6DEF020E8B0}" type="sibTrans" cxnId="{E308296F-6105-46E4-BB10-CCA6073E330C}">
      <dgm:prSet/>
      <dgm:spPr/>
      <dgm:t>
        <a:bodyPr/>
        <a:lstStyle/>
        <a:p>
          <a:endParaRPr lang="en-IN"/>
        </a:p>
      </dgm:t>
    </dgm:pt>
    <dgm:pt modelId="{ECD67048-9D78-4B45-8D61-228685DF8CE9}">
      <dgm:prSet phldrT="[Text]" custT="1"/>
      <dgm:spPr/>
      <dgm:t>
        <a:bodyPr/>
        <a:lstStyle/>
        <a:p>
          <a:r>
            <a:rPr 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endParaRPr lang="en-IN" sz="2400" b="1" dirty="0"/>
        </a:p>
      </dgm:t>
    </dgm:pt>
    <dgm:pt modelId="{B0C45F89-0677-4A32-9A13-BB69275C277E}" type="parTrans" cxnId="{9A333860-949D-4DDD-BB5C-2CEF948348E4}">
      <dgm:prSet/>
      <dgm:spPr/>
      <dgm:t>
        <a:bodyPr/>
        <a:lstStyle/>
        <a:p>
          <a:endParaRPr lang="en-IN"/>
        </a:p>
      </dgm:t>
    </dgm:pt>
    <dgm:pt modelId="{D577364F-3071-41AC-85A0-6DE5CD8F15A3}" type="sibTrans" cxnId="{9A333860-949D-4DDD-BB5C-2CEF948348E4}">
      <dgm:prSet/>
      <dgm:spPr/>
      <dgm:t>
        <a:bodyPr/>
        <a:lstStyle/>
        <a:p>
          <a:endParaRPr lang="en-IN"/>
        </a:p>
      </dgm:t>
    </dgm:pt>
    <dgm:pt modelId="{303000B7-9D49-4529-BAF2-90B1C60C1BC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consumer segment has the most sales, but strategies are needed to attract Corporate and Home Office segments.</a:t>
          </a:r>
          <a:endParaRPr lang="en-IN" sz="2000" dirty="0"/>
        </a:p>
      </dgm:t>
    </dgm:pt>
    <dgm:pt modelId="{6F902235-C9DC-43AB-A2C3-0D687DBD37AF}" type="parTrans" cxnId="{949F3025-A55B-4F7E-A4EA-3E16E6EE229D}">
      <dgm:prSet/>
      <dgm:spPr/>
      <dgm:t>
        <a:bodyPr/>
        <a:lstStyle/>
        <a:p>
          <a:endParaRPr lang="en-IN"/>
        </a:p>
      </dgm:t>
    </dgm:pt>
    <dgm:pt modelId="{80466C31-16A3-4368-8F27-55FB2BAA1C82}" type="sibTrans" cxnId="{949F3025-A55B-4F7E-A4EA-3E16E6EE229D}">
      <dgm:prSet/>
      <dgm:spPr/>
      <dgm:t>
        <a:bodyPr/>
        <a:lstStyle/>
        <a:p>
          <a:endParaRPr lang="en-IN"/>
        </a:p>
      </dgm:t>
    </dgm:pt>
    <dgm:pt modelId="{6CAC4EBB-5FBE-4CF3-9447-B7E8941CC8CD}">
      <dgm:prSet phldrT="[Text]" custT="1"/>
      <dgm:spPr/>
      <dgm:t>
        <a:bodyPr/>
        <a:lstStyle/>
        <a:p>
          <a:r>
            <a:rPr 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Shipping Mode Distribution</a:t>
          </a:r>
          <a:endParaRPr lang="en-IN" sz="2400" b="1" dirty="0"/>
        </a:p>
      </dgm:t>
    </dgm:pt>
    <dgm:pt modelId="{BFC51B26-E20F-4A82-9B4A-1E76A46886EA}" type="parTrans" cxnId="{CA06316B-95BB-4FB4-8D2C-3F0AC3F9ABC8}">
      <dgm:prSet/>
      <dgm:spPr/>
      <dgm:t>
        <a:bodyPr/>
        <a:lstStyle/>
        <a:p>
          <a:endParaRPr lang="en-IN"/>
        </a:p>
      </dgm:t>
    </dgm:pt>
    <dgm:pt modelId="{904FC27C-2131-43BB-8920-CD85A1899A2E}" type="sibTrans" cxnId="{CA06316B-95BB-4FB4-8D2C-3F0AC3F9ABC8}">
      <dgm:prSet/>
      <dgm:spPr/>
      <dgm:t>
        <a:bodyPr/>
        <a:lstStyle/>
        <a:p>
          <a:endParaRPr lang="en-IN"/>
        </a:p>
      </dgm:t>
    </dgm:pt>
    <dgm:pt modelId="{004535DE-FCFC-48E4-A1A3-2DADF631A6CB}">
      <dgm:prSet custT="1"/>
      <dgm:spPr/>
      <dgm:t>
        <a:bodyPr/>
        <a:lstStyle/>
        <a:p>
          <a:endParaRPr lang="en-IN" sz="2000"/>
        </a:p>
      </dgm:t>
    </dgm:pt>
    <dgm:pt modelId="{AB292093-FECB-49E2-9381-BAC506CFFEED}" type="parTrans" cxnId="{476C7AD9-C9F2-433D-AF55-8A23FD689E47}">
      <dgm:prSet/>
      <dgm:spPr/>
      <dgm:t>
        <a:bodyPr/>
        <a:lstStyle/>
        <a:p>
          <a:endParaRPr lang="en-IN"/>
        </a:p>
      </dgm:t>
    </dgm:pt>
    <dgm:pt modelId="{1074BF54-E7A5-4784-8733-C549E90002CC}" type="sibTrans" cxnId="{476C7AD9-C9F2-433D-AF55-8A23FD689E47}">
      <dgm:prSet/>
      <dgm:spPr/>
      <dgm:t>
        <a:bodyPr/>
        <a:lstStyle/>
        <a:p>
          <a:endParaRPr lang="en-IN"/>
        </a:p>
      </dgm:t>
    </dgm:pt>
    <dgm:pt modelId="{C287CDB2-1C36-419B-A689-AA194803DB2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Second Class Shipping is popular, but exploring alternative options could be beneficial.</a:t>
          </a:r>
          <a:endParaRPr lang="en-IN" sz="2000" dirty="0"/>
        </a:p>
      </dgm:t>
    </dgm:pt>
    <dgm:pt modelId="{79D0E5CF-A079-4DC6-B9E0-1F7B68B3BDCE}" type="parTrans" cxnId="{8E6A49D0-3E61-41E9-BD5E-1AC2868F6286}">
      <dgm:prSet/>
      <dgm:spPr/>
      <dgm:t>
        <a:bodyPr/>
        <a:lstStyle/>
        <a:p>
          <a:endParaRPr lang="en-IN"/>
        </a:p>
      </dgm:t>
    </dgm:pt>
    <dgm:pt modelId="{E33ACE83-6455-417B-A0E7-D05C95D9CFED}" type="sibTrans" cxnId="{8E6A49D0-3E61-41E9-BD5E-1AC2868F6286}">
      <dgm:prSet/>
      <dgm:spPr/>
      <dgm:t>
        <a:bodyPr/>
        <a:lstStyle/>
        <a:p>
          <a:endParaRPr lang="en-IN"/>
        </a:p>
      </dgm:t>
    </dgm:pt>
    <dgm:pt modelId="{5ADE46C7-E3DD-4466-9CFB-C56DF95B8FF3}">
      <dgm:prSet custT="1"/>
      <dgm:spPr/>
      <dgm:t>
        <a:bodyPr/>
        <a:lstStyle/>
        <a:p>
          <a:endParaRPr lang="en-IN" sz="2000" dirty="0"/>
        </a:p>
      </dgm:t>
    </dgm:pt>
    <dgm:pt modelId="{1CFB272C-4D96-45F6-B2A1-548CE2B3DAE2}" type="parTrans" cxnId="{556457BE-88E2-4B5D-9D6E-08F50901FE0A}">
      <dgm:prSet/>
      <dgm:spPr/>
      <dgm:t>
        <a:bodyPr/>
        <a:lstStyle/>
        <a:p>
          <a:endParaRPr lang="en-IN"/>
        </a:p>
      </dgm:t>
    </dgm:pt>
    <dgm:pt modelId="{9DC10294-AD61-40BA-B152-4343CA79C155}" type="sibTrans" cxnId="{556457BE-88E2-4B5D-9D6E-08F50901FE0A}">
      <dgm:prSet/>
      <dgm:spPr/>
      <dgm:t>
        <a:bodyPr/>
        <a:lstStyle/>
        <a:p>
          <a:endParaRPr lang="en-IN"/>
        </a:p>
      </dgm:t>
    </dgm:pt>
    <dgm:pt modelId="{74DF2B9F-CE48-4459-A42B-637CE0B457B6}" type="pres">
      <dgm:prSet presAssocID="{8EF7BC7E-A3C6-48D0-ACE4-20D28F1CC9C7}" presName="Name0" presStyleCnt="0">
        <dgm:presLayoutVars>
          <dgm:dir/>
          <dgm:animLvl val="lvl"/>
          <dgm:resizeHandles val="exact"/>
        </dgm:presLayoutVars>
      </dgm:prSet>
      <dgm:spPr/>
    </dgm:pt>
    <dgm:pt modelId="{BAC0E68F-D363-4AD9-8714-808913246B6A}" type="pres">
      <dgm:prSet presAssocID="{EF4051CC-D1E8-48D8-A33F-FB1A937FE767}" presName="linNode" presStyleCnt="0"/>
      <dgm:spPr/>
    </dgm:pt>
    <dgm:pt modelId="{33AA5FC2-8615-44F2-9754-4D94846EEF61}" type="pres">
      <dgm:prSet presAssocID="{EF4051CC-D1E8-48D8-A33F-FB1A937FE767}" presName="parentText" presStyleLbl="node1" presStyleIdx="0" presStyleCnt="4" custLinFactNeighborX="-108" custLinFactNeighborY="606">
        <dgm:presLayoutVars>
          <dgm:chMax val="1"/>
          <dgm:bulletEnabled val="1"/>
        </dgm:presLayoutVars>
      </dgm:prSet>
      <dgm:spPr/>
    </dgm:pt>
    <dgm:pt modelId="{3022E87D-244A-4188-8717-AEC1C4E4DAC5}" type="pres">
      <dgm:prSet presAssocID="{EF4051CC-D1E8-48D8-A33F-FB1A937FE767}" presName="descendantText" presStyleLbl="alignAccFollowNode1" presStyleIdx="0" presStyleCnt="4">
        <dgm:presLayoutVars>
          <dgm:bulletEnabled val="1"/>
        </dgm:presLayoutVars>
      </dgm:prSet>
      <dgm:spPr/>
    </dgm:pt>
    <dgm:pt modelId="{802ECF4F-4586-4269-9849-EA6C320BA7EB}" type="pres">
      <dgm:prSet presAssocID="{F27D690C-1471-4D23-8B9B-A19DAC9AB83B}" presName="sp" presStyleCnt="0"/>
      <dgm:spPr/>
    </dgm:pt>
    <dgm:pt modelId="{E0E5723A-A17A-4829-A5B1-E161B7961B02}" type="pres">
      <dgm:prSet presAssocID="{BAC0683E-6B8A-4020-AFAC-DA70FD69B8D2}" presName="linNode" presStyleCnt="0"/>
      <dgm:spPr/>
    </dgm:pt>
    <dgm:pt modelId="{043BC1DD-0BBD-4C42-B103-CF1BF7CF55FC}" type="pres">
      <dgm:prSet presAssocID="{BAC0683E-6B8A-4020-AFAC-DA70FD69B8D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D5B1A-5528-407D-8CE6-F7FC522B29B0}" type="pres">
      <dgm:prSet presAssocID="{BAC0683E-6B8A-4020-AFAC-DA70FD69B8D2}" presName="descendantText" presStyleLbl="alignAccFollowNode1" presStyleIdx="1" presStyleCnt="4">
        <dgm:presLayoutVars>
          <dgm:bulletEnabled val="1"/>
        </dgm:presLayoutVars>
      </dgm:prSet>
      <dgm:spPr/>
    </dgm:pt>
    <dgm:pt modelId="{51204C63-CC23-473D-AB4B-862BE4A478F7}" type="pres">
      <dgm:prSet presAssocID="{6D251934-1FD7-4289-9CBF-68076FEF23AA}" presName="sp" presStyleCnt="0"/>
      <dgm:spPr/>
    </dgm:pt>
    <dgm:pt modelId="{CE4F35E8-D017-4C1D-A470-EB3A2FA0CCEA}" type="pres">
      <dgm:prSet presAssocID="{ECD67048-9D78-4B45-8D61-228685DF8CE9}" presName="linNode" presStyleCnt="0"/>
      <dgm:spPr/>
    </dgm:pt>
    <dgm:pt modelId="{9B52CD23-C502-4E0E-BB01-75DD3D711C5A}" type="pres">
      <dgm:prSet presAssocID="{ECD67048-9D78-4B45-8D61-228685DF8CE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1CB3E43-9211-4AEA-8042-47FD9139DFB4}" type="pres">
      <dgm:prSet presAssocID="{ECD67048-9D78-4B45-8D61-228685DF8CE9}" presName="descendantText" presStyleLbl="alignAccFollowNode1" presStyleIdx="2" presStyleCnt="4">
        <dgm:presLayoutVars>
          <dgm:bulletEnabled val="1"/>
        </dgm:presLayoutVars>
      </dgm:prSet>
      <dgm:spPr/>
    </dgm:pt>
    <dgm:pt modelId="{60D31935-DD7D-48EB-814B-B8CBB53730D3}" type="pres">
      <dgm:prSet presAssocID="{D577364F-3071-41AC-85A0-6DE5CD8F15A3}" presName="sp" presStyleCnt="0"/>
      <dgm:spPr/>
    </dgm:pt>
    <dgm:pt modelId="{3F3C0EA7-5857-4670-91D2-B11BD99910C9}" type="pres">
      <dgm:prSet presAssocID="{6CAC4EBB-5FBE-4CF3-9447-B7E8941CC8CD}" presName="linNode" presStyleCnt="0"/>
      <dgm:spPr/>
    </dgm:pt>
    <dgm:pt modelId="{451941C4-ECDD-4F04-8A10-D60F7AA4D7C9}" type="pres">
      <dgm:prSet presAssocID="{6CAC4EBB-5FBE-4CF3-9447-B7E8941CC8C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E47C2A9-AA12-40C6-A39A-9866422ACB78}" type="pres">
      <dgm:prSet presAssocID="{6CAC4EBB-5FBE-4CF3-9447-B7E8941CC8C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6EE380E-4E8D-4665-BEE7-DD8CC03C0565}" type="presOf" srcId="{EF4051CC-D1E8-48D8-A33F-FB1A937FE767}" destId="{33AA5FC2-8615-44F2-9754-4D94846EEF61}" srcOrd="0" destOrd="0" presId="urn:microsoft.com/office/officeart/2005/8/layout/vList5"/>
    <dgm:cxn modelId="{44FA2617-3D06-41B1-BFB2-A758FF8E56E0}" type="presOf" srcId="{C287CDB2-1C36-419B-A689-AA194803DB24}" destId="{8E47C2A9-AA12-40C6-A39A-9866422ACB78}" srcOrd="0" destOrd="1" presId="urn:microsoft.com/office/officeart/2005/8/layout/vList5"/>
    <dgm:cxn modelId="{949F3025-A55B-4F7E-A4EA-3E16E6EE229D}" srcId="{ECD67048-9D78-4B45-8D61-228685DF8CE9}" destId="{303000B7-9D49-4529-BAF2-90B1C60C1BC1}" srcOrd="0" destOrd="0" parTransId="{6F902235-C9DC-43AB-A2C3-0D687DBD37AF}" sibTransId="{80466C31-16A3-4368-8F27-55FB2BAA1C82}"/>
    <dgm:cxn modelId="{9A333860-949D-4DDD-BB5C-2CEF948348E4}" srcId="{8EF7BC7E-A3C6-48D0-ACE4-20D28F1CC9C7}" destId="{ECD67048-9D78-4B45-8D61-228685DF8CE9}" srcOrd="2" destOrd="0" parTransId="{B0C45F89-0677-4A32-9A13-BB69275C277E}" sibTransId="{D577364F-3071-41AC-85A0-6DE5CD8F15A3}"/>
    <dgm:cxn modelId="{CA06316B-95BB-4FB4-8D2C-3F0AC3F9ABC8}" srcId="{8EF7BC7E-A3C6-48D0-ACE4-20D28F1CC9C7}" destId="{6CAC4EBB-5FBE-4CF3-9447-B7E8941CC8CD}" srcOrd="3" destOrd="0" parTransId="{BFC51B26-E20F-4A82-9B4A-1E76A46886EA}" sibTransId="{904FC27C-2131-43BB-8920-CD85A1899A2E}"/>
    <dgm:cxn modelId="{E308296F-6105-46E4-BB10-CCA6073E330C}" srcId="{BAC0683E-6B8A-4020-AFAC-DA70FD69B8D2}" destId="{6F1006DE-FFB7-4AB2-BE22-708E24AB770A}" srcOrd="0" destOrd="0" parTransId="{6AE68DA9-32DF-425D-B0A7-ABCFE921285C}" sibTransId="{E740702E-8CF5-48C6-9BCB-D6DEF020E8B0}"/>
    <dgm:cxn modelId="{3A541879-29D3-4071-B20A-CC5763A49C04}" type="presOf" srcId="{6F1006DE-FFB7-4AB2-BE22-708E24AB770A}" destId="{8A0D5B1A-5528-407D-8CE6-F7FC522B29B0}" srcOrd="0" destOrd="0" presId="urn:microsoft.com/office/officeart/2005/8/layout/vList5"/>
    <dgm:cxn modelId="{F5713D59-D74C-4D65-AB43-5CFB230A26D8}" type="presOf" srcId="{8792729E-7591-4CEB-82EB-3C658F3A9E2A}" destId="{3022E87D-244A-4188-8717-AEC1C4E4DAC5}" srcOrd="0" destOrd="0" presId="urn:microsoft.com/office/officeart/2005/8/layout/vList5"/>
    <dgm:cxn modelId="{BF616080-679E-483F-8CE8-07EB92DC2AE9}" type="presOf" srcId="{BAC0683E-6B8A-4020-AFAC-DA70FD69B8D2}" destId="{043BC1DD-0BBD-4C42-B103-CF1BF7CF55FC}" srcOrd="0" destOrd="0" presId="urn:microsoft.com/office/officeart/2005/8/layout/vList5"/>
    <dgm:cxn modelId="{16BDB485-595A-47C8-8ABE-2A9202B6DA3F}" srcId="{8EF7BC7E-A3C6-48D0-ACE4-20D28F1CC9C7}" destId="{EF4051CC-D1E8-48D8-A33F-FB1A937FE767}" srcOrd="0" destOrd="0" parTransId="{5DADFD29-8E57-42AC-87FD-696F453E17F5}" sibTransId="{F27D690C-1471-4D23-8B9B-A19DAC9AB83B}"/>
    <dgm:cxn modelId="{10FFB797-5CB5-4853-BD0D-7E34051C99D3}" type="presOf" srcId="{004535DE-FCFC-48E4-A1A3-2DADF631A6CB}" destId="{8E47C2A9-AA12-40C6-A39A-9866422ACB78}" srcOrd="0" destOrd="0" presId="urn:microsoft.com/office/officeart/2005/8/layout/vList5"/>
    <dgm:cxn modelId="{3524AD9E-5453-4236-8B8A-DD45E281B25F}" type="presOf" srcId="{5ADE46C7-E3DD-4466-9CFB-C56DF95B8FF3}" destId="{8E47C2A9-AA12-40C6-A39A-9866422ACB78}" srcOrd="0" destOrd="2" presId="urn:microsoft.com/office/officeart/2005/8/layout/vList5"/>
    <dgm:cxn modelId="{B554F99E-56AD-4C2D-917A-E9A49C2E5A98}" type="presOf" srcId="{6CAC4EBB-5FBE-4CF3-9447-B7E8941CC8CD}" destId="{451941C4-ECDD-4F04-8A10-D60F7AA4D7C9}" srcOrd="0" destOrd="0" presId="urn:microsoft.com/office/officeart/2005/8/layout/vList5"/>
    <dgm:cxn modelId="{DD55E9B5-B3BF-4338-A6FF-9B419B5699B8}" type="presOf" srcId="{8EF7BC7E-A3C6-48D0-ACE4-20D28F1CC9C7}" destId="{74DF2B9F-CE48-4459-A42B-637CE0B457B6}" srcOrd="0" destOrd="0" presId="urn:microsoft.com/office/officeart/2005/8/layout/vList5"/>
    <dgm:cxn modelId="{556457BE-88E2-4B5D-9D6E-08F50901FE0A}" srcId="{6CAC4EBB-5FBE-4CF3-9447-B7E8941CC8CD}" destId="{5ADE46C7-E3DD-4466-9CFB-C56DF95B8FF3}" srcOrd="2" destOrd="0" parTransId="{1CFB272C-4D96-45F6-B2A1-548CE2B3DAE2}" sibTransId="{9DC10294-AD61-40BA-B152-4343CA79C155}"/>
    <dgm:cxn modelId="{D095D4C7-059C-484F-9874-70C0A1D921FC}" type="presOf" srcId="{303000B7-9D49-4529-BAF2-90B1C60C1BC1}" destId="{A1CB3E43-9211-4AEA-8042-47FD9139DFB4}" srcOrd="0" destOrd="0" presId="urn:microsoft.com/office/officeart/2005/8/layout/vList5"/>
    <dgm:cxn modelId="{8E6A49D0-3E61-41E9-BD5E-1AC2868F6286}" srcId="{6CAC4EBB-5FBE-4CF3-9447-B7E8941CC8CD}" destId="{C287CDB2-1C36-419B-A689-AA194803DB24}" srcOrd="1" destOrd="0" parTransId="{79D0E5CF-A079-4DC6-B9E0-1F7B68B3BDCE}" sibTransId="{E33ACE83-6455-417B-A0E7-D05C95D9CFED}"/>
    <dgm:cxn modelId="{75EAD7D4-5F84-491D-9555-831D6B42861A}" srcId="{EF4051CC-D1E8-48D8-A33F-FB1A937FE767}" destId="{8792729E-7591-4CEB-82EB-3C658F3A9E2A}" srcOrd="0" destOrd="0" parTransId="{ABEAB12B-14E1-461D-B88B-9E13396C5035}" sibTransId="{AFCEA8B0-9B85-4BCA-8341-831E0585C532}"/>
    <dgm:cxn modelId="{476C7AD9-C9F2-433D-AF55-8A23FD689E47}" srcId="{6CAC4EBB-5FBE-4CF3-9447-B7E8941CC8CD}" destId="{004535DE-FCFC-48E4-A1A3-2DADF631A6CB}" srcOrd="0" destOrd="0" parTransId="{AB292093-FECB-49E2-9381-BAC506CFFEED}" sibTransId="{1074BF54-E7A5-4784-8733-C549E90002CC}"/>
    <dgm:cxn modelId="{CC4894DA-AC2A-4C8A-90F3-5FCF1FD8F48E}" type="presOf" srcId="{ECD67048-9D78-4B45-8D61-228685DF8CE9}" destId="{9B52CD23-C502-4E0E-BB01-75DD3D711C5A}" srcOrd="0" destOrd="0" presId="urn:microsoft.com/office/officeart/2005/8/layout/vList5"/>
    <dgm:cxn modelId="{C52BF6FC-8F5A-487C-A384-B660B1047F18}" srcId="{8EF7BC7E-A3C6-48D0-ACE4-20D28F1CC9C7}" destId="{BAC0683E-6B8A-4020-AFAC-DA70FD69B8D2}" srcOrd="1" destOrd="0" parTransId="{820156ED-092E-4B91-B2EE-AC502F7B1CE2}" sibTransId="{6D251934-1FD7-4289-9CBF-68076FEF23AA}"/>
    <dgm:cxn modelId="{3808A412-CFEC-4B97-B050-E99659DBA46F}" type="presParOf" srcId="{74DF2B9F-CE48-4459-A42B-637CE0B457B6}" destId="{BAC0E68F-D363-4AD9-8714-808913246B6A}" srcOrd="0" destOrd="0" presId="urn:microsoft.com/office/officeart/2005/8/layout/vList5"/>
    <dgm:cxn modelId="{9DE0FFC9-0FAD-4827-AD14-69EF8F60CC0F}" type="presParOf" srcId="{BAC0E68F-D363-4AD9-8714-808913246B6A}" destId="{33AA5FC2-8615-44F2-9754-4D94846EEF61}" srcOrd="0" destOrd="0" presId="urn:microsoft.com/office/officeart/2005/8/layout/vList5"/>
    <dgm:cxn modelId="{CDDB7120-47F7-4808-A0F9-A08627AD84BB}" type="presParOf" srcId="{BAC0E68F-D363-4AD9-8714-808913246B6A}" destId="{3022E87D-244A-4188-8717-AEC1C4E4DAC5}" srcOrd="1" destOrd="0" presId="urn:microsoft.com/office/officeart/2005/8/layout/vList5"/>
    <dgm:cxn modelId="{17B9CB5B-5667-45F1-84D6-838B4E5DCF5B}" type="presParOf" srcId="{74DF2B9F-CE48-4459-A42B-637CE0B457B6}" destId="{802ECF4F-4586-4269-9849-EA6C320BA7EB}" srcOrd="1" destOrd="0" presId="urn:microsoft.com/office/officeart/2005/8/layout/vList5"/>
    <dgm:cxn modelId="{672690AE-A44F-4A92-A5FA-D71B5E9F9114}" type="presParOf" srcId="{74DF2B9F-CE48-4459-A42B-637CE0B457B6}" destId="{E0E5723A-A17A-4829-A5B1-E161B7961B02}" srcOrd="2" destOrd="0" presId="urn:microsoft.com/office/officeart/2005/8/layout/vList5"/>
    <dgm:cxn modelId="{FD453305-11B9-4398-8175-032908DFBB22}" type="presParOf" srcId="{E0E5723A-A17A-4829-A5B1-E161B7961B02}" destId="{043BC1DD-0BBD-4C42-B103-CF1BF7CF55FC}" srcOrd="0" destOrd="0" presId="urn:microsoft.com/office/officeart/2005/8/layout/vList5"/>
    <dgm:cxn modelId="{5AC5BA83-C319-48EC-AB22-84FC43C6B83B}" type="presParOf" srcId="{E0E5723A-A17A-4829-A5B1-E161B7961B02}" destId="{8A0D5B1A-5528-407D-8CE6-F7FC522B29B0}" srcOrd="1" destOrd="0" presId="urn:microsoft.com/office/officeart/2005/8/layout/vList5"/>
    <dgm:cxn modelId="{82637BCF-0435-45BA-B1C4-96ED82888FA5}" type="presParOf" srcId="{74DF2B9F-CE48-4459-A42B-637CE0B457B6}" destId="{51204C63-CC23-473D-AB4B-862BE4A478F7}" srcOrd="3" destOrd="0" presId="urn:microsoft.com/office/officeart/2005/8/layout/vList5"/>
    <dgm:cxn modelId="{065305AD-E1B2-45FD-B349-48AECD283B3C}" type="presParOf" srcId="{74DF2B9F-CE48-4459-A42B-637CE0B457B6}" destId="{CE4F35E8-D017-4C1D-A470-EB3A2FA0CCEA}" srcOrd="4" destOrd="0" presId="urn:microsoft.com/office/officeart/2005/8/layout/vList5"/>
    <dgm:cxn modelId="{66A97C5F-20FF-4806-80E5-4F48D5DFB8F7}" type="presParOf" srcId="{CE4F35E8-D017-4C1D-A470-EB3A2FA0CCEA}" destId="{9B52CD23-C502-4E0E-BB01-75DD3D711C5A}" srcOrd="0" destOrd="0" presId="urn:microsoft.com/office/officeart/2005/8/layout/vList5"/>
    <dgm:cxn modelId="{0AA42731-7093-4D09-8C49-091175C1C4A8}" type="presParOf" srcId="{CE4F35E8-D017-4C1D-A470-EB3A2FA0CCEA}" destId="{A1CB3E43-9211-4AEA-8042-47FD9139DFB4}" srcOrd="1" destOrd="0" presId="urn:microsoft.com/office/officeart/2005/8/layout/vList5"/>
    <dgm:cxn modelId="{5883C150-1A53-4AF0-9F5C-D7E6255E259D}" type="presParOf" srcId="{74DF2B9F-CE48-4459-A42B-637CE0B457B6}" destId="{60D31935-DD7D-48EB-814B-B8CBB53730D3}" srcOrd="5" destOrd="0" presId="urn:microsoft.com/office/officeart/2005/8/layout/vList5"/>
    <dgm:cxn modelId="{A1EFBE68-1DB7-4A5A-A048-093D5E65A072}" type="presParOf" srcId="{74DF2B9F-CE48-4459-A42B-637CE0B457B6}" destId="{3F3C0EA7-5857-4670-91D2-B11BD99910C9}" srcOrd="6" destOrd="0" presId="urn:microsoft.com/office/officeart/2005/8/layout/vList5"/>
    <dgm:cxn modelId="{91EE7842-8542-4B51-AE03-16F1BD680D28}" type="presParOf" srcId="{3F3C0EA7-5857-4670-91D2-B11BD99910C9}" destId="{451941C4-ECDD-4F04-8A10-D60F7AA4D7C9}" srcOrd="0" destOrd="0" presId="urn:microsoft.com/office/officeart/2005/8/layout/vList5"/>
    <dgm:cxn modelId="{484E4689-54F2-4F9E-8BAF-A6038D983D03}" type="presParOf" srcId="{3F3C0EA7-5857-4670-91D2-B11BD99910C9}" destId="{8E47C2A9-AA12-40C6-A39A-9866422ACB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E87D-244A-4188-8717-AEC1C4E4DAC5}">
      <dsp:nvSpPr>
        <dsp:cNvPr id="0" name=""/>
        <dsp:cNvSpPr/>
      </dsp:nvSpPr>
      <dsp:spPr>
        <a:xfrm rot="5400000">
          <a:off x="6028994" y="-2511479"/>
          <a:ext cx="830206" cy="6065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Western region leads, but there's potential to improve in others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500" kern="1200" dirty="0"/>
        </a:p>
      </dsp:txBody>
      <dsp:txXfrm rot="-5400000">
        <a:off x="3411582" y="146460"/>
        <a:ext cx="6024505" cy="749152"/>
      </dsp:txXfrm>
    </dsp:sp>
    <dsp:sp modelId="{33AA5FC2-8615-44F2-9754-4D94846EEF61}">
      <dsp:nvSpPr>
        <dsp:cNvPr id="0" name=""/>
        <dsp:cNvSpPr/>
      </dsp:nvSpPr>
      <dsp:spPr>
        <a:xfrm>
          <a:off x="0" y="8446"/>
          <a:ext cx="3411581" cy="1037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Regional Sales Performance</a:t>
          </a:r>
          <a:endParaRPr lang="en-IN" sz="2400" b="1" kern="1200" dirty="0"/>
        </a:p>
      </dsp:txBody>
      <dsp:txXfrm>
        <a:off x="50659" y="59105"/>
        <a:ext cx="3310263" cy="936440"/>
      </dsp:txXfrm>
    </dsp:sp>
    <dsp:sp modelId="{8A0D5B1A-5528-407D-8CE6-F7FC522B29B0}">
      <dsp:nvSpPr>
        <dsp:cNvPr id="0" name=""/>
        <dsp:cNvSpPr/>
      </dsp:nvSpPr>
      <dsp:spPr>
        <a:xfrm rot="5400000">
          <a:off x="6028994" y="-1421833"/>
          <a:ext cx="830206" cy="6065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Technology is a top seller, but profitability across categories needs evaluation.</a:t>
          </a:r>
          <a:endParaRPr lang="en-IN" sz="2000" kern="1200" dirty="0"/>
        </a:p>
      </dsp:txBody>
      <dsp:txXfrm rot="-5400000">
        <a:off x="3411582" y="1236106"/>
        <a:ext cx="6024505" cy="749152"/>
      </dsp:txXfrm>
    </dsp:sp>
    <dsp:sp modelId="{043BC1DD-0BBD-4C42-B103-CF1BF7CF55FC}">
      <dsp:nvSpPr>
        <dsp:cNvPr id="0" name=""/>
        <dsp:cNvSpPr/>
      </dsp:nvSpPr>
      <dsp:spPr>
        <a:xfrm>
          <a:off x="0" y="1091804"/>
          <a:ext cx="3411581" cy="1037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Product Category Performance</a:t>
          </a:r>
          <a:endParaRPr lang="en-IN" sz="2400" b="1" kern="1200" dirty="0"/>
        </a:p>
      </dsp:txBody>
      <dsp:txXfrm>
        <a:off x="50659" y="1142463"/>
        <a:ext cx="3310263" cy="936440"/>
      </dsp:txXfrm>
    </dsp:sp>
    <dsp:sp modelId="{A1CB3E43-9211-4AEA-8042-47FD9139DFB4}">
      <dsp:nvSpPr>
        <dsp:cNvPr id="0" name=""/>
        <dsp:cNvSpPr/>
      </dsp:nvSpPr>
      <dsp:spPr>
        <a:xfrm rot="5400000">
          <a:off x="6028994" y="-332186"/>
          <a:ext cx="830206" cy="6065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consumer segment has the most sales, but strategies are needed to attract Corporate and Home Office segments.</a:t>
          </a:r>
          <a:endParaRPr lang="en-IN" sz="2000" kern="1200" dirty="0"/>
        </a:p>
      </dsp:txBody>
      <dsp:txXfrm rot="-5400000">
        <a:off x="3411582" y="2325753"/>
        <a:ext cx="6024505" cy="749152"/>
      </dsp:txXfrm>
    </dsp:sp>
    <dsp:sp modelId="{9B52CD23-C502-4E0E-BB01-75DD3D711C5A}">
      <dsp:nvSpPr>
        <dsp:cNvPr id="0" name=""/>
        <dsp:cNvSpPr/>
      </dsp:nvSpPr>
      <dsp:spPr>
        <a:xfrm>
          <a:off x="0" y="2181450"/>
          <a:ext cx="3411581" cy="1037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endParaRPr lang="en-IN" sz="2400" b="1" kern="1200" dirty="0"/>
        </a:p>
      </dsp:txBody>
      <dsp:txXfrm>
        <a:off x="50659" y="2232109"/>
        <a:ext cx="3310263" cy="936440"/>
      </dsp:txXfrm>
    </dsp:sp>
    <dsp:sp modelId="{8E47C2A9-AA12-40C6-A39A-9866422ACB78}">
      <dsp:nvSpPr>
        <dsp:cNvPr id="0" name=""/>
        <dsp:cNvSpPr/>
      </dsp:nvSpPr>
      <dsp:spPr>
        <a:xfrm rot="5400000">
          <a:off x="6028994" y="757459"/>
          <a:ext cx="830206" cy="6065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Second Class Shipping is popular, but exploring alternative options could be beneficial.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 rot="-5400000">
        <a:off x="3411582" y="3415399"/>
        <a:ext cx="6024505" cy="749152"/>
      </dsp:txXfrm>
    </dsp:sp>
    <dsp:sp modelId="{451941C4-ECDD-4F04-8A10-D60F7AA4D7C9}">
      <dsp:nvSpPr>
        <dsp:cNvPr id="0" name=""/>
        <dsp:cNvSpPr/>
      </dsp:nvSpPr>
      <dsp:spPr>
        <a:xfrm>
          <a:off x="0" y="3271096"/>
          <a:ext cx="3411581" cy="1037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Shipping Mode Distribution</a:t>
          </a:r>
          <a:endParaRPr lang="en-IN" sz="2400" b="1" kern="1200" dirty="0"/>
        </a:p>
      </dsp:txBody>
      <dsp:txXfrm>
        <a:off x="50659" y="3321755"/>
        <a:ext cx="3310263" cy="93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1900" y="5128947"/>
            <a:ext cx="3820174" cy="86149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-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Priyesh Subhash Patil</a:t>
            </a:r>
          </a:p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ID: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STU61724cd0bbae61634880720</a:t>
            </a: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307494" y="2963416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15C4A-3F8D-15BC-6BFF-8D9FD251193A}"/>
              </a:ext>
            </a:extLst>
          </p:cNvPr>
          <p:cNvSpPr/>
          <p:nvPr/>
        </p:nvSpPr>
        <p:spPr>
          <a:xfrm>
            <a:off x="2043748" y="2828835"/>
            <a:ext cx="6848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Retail Revelations: Navigating Superstore Insights</a:t>
            </a:r>
            <a:endParaRPr lang="en-IN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6304" y="4128827"/>
            <a:ext cx="2139696" cy="34431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1F0BC-2CED-7889-38D0-05DD1FDEC8E9}"/>
              </a:ext>
            </a:extLst>
          </p:cNvPr>
          <p:cNvSpPr/>
          <p:nvPr/>
        </p:nvSpPr>
        <p:spPr>
          <a:xfrm>
            <a:off x="3312109" y="2326362"/>
            <a:ext cx="373647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473" y="1346731"/>
            <a:ext cx="8012894" cy="54208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unlock the hidden potential within a retail superstore by conducting a thorough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its sales data.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aim to identify areas where performance can be improved and develop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aggressively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boost sales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underperforming regions and customer segments.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ultimate goal is to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maximize overall profit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informed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issues, we can gain a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sustainable growth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retail superstore.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69" y="261359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442691" y="6406606"/>
            <a:ext cx="2143125" cy="193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F93668-2AF2-8353-82B8-2D5F7E4AFDF1}"/>
              </a:ext>
            </a:extLst>
          </p:cNvPr>
          <p:cNvSpPr/>
          <p:nvPr/>
        </p:nvSpPr>
        <p:spPr>
          <a:xfrm>
            <a:off x="586473" y="286228"/>
            <a:ext cx="7970836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sz="5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9B8ED7-ABC0-3AF8-8B80-844F54312EC0}"/>
              </a:ext>
            </a:extLst>
          </p:cNvPr>
          <p:cNvSpPr/>
          <p:nvPr/>
        </p:nvSpPr>
        <p:spPr>
          <a:xfrm>
            <a:off x="2228779" y="105917"/>
            <a:ext cx="5923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52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5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A4D4183-688F-8B45-8369-98E403BC4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351973"/>
              </p:ext>
            </p:extLst>
          </p:nvPr>
        </p:nvGraphicFramePr>
        <p:xfrm>
          <a:off x="410547" y="2349314"/>
          <a:ext cx="9476614" cy="431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A03AD-DF64-A6C0-7337-162BA71CC715}"/>
              </a:ext>
            </a:extLst>
          </p:cNvPr>
          <p:cNvGrpSpPr/>
          <p:nvPr/>
        </p:nvGrpSpPr>
        <p:grpSpPr>
          <a:xfrm>
            <a:off x="1528902" y="1307581"/>
            <a:ext cx="7408787" cy="1534168"/>
            <a:chOff x="-94664" y="3239253"/>
            <a:chExt cx="8222664" cy="23794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D417E9E-1B88-29D1-3FD7-0F736AAEBB4F}"/>
                </a:ext>
              </a:extLst>
            </p:cNvPr>
            <p:cNvSpPr/>
            <p:nvPr/>
          </p:nvSpPr>
          <p:spPr>
            <a:xfrm>
              <a:off x="0" y="323925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382CAD52-8503-73A4-5576-48BA38C45DBF}"/>
                </a:ext>
              </a:extLst>
            </p:cNvPr>
            <p:cNvSpPr txBox="1"/>
            <p:nvPr/>
          </p:nvSpPr>
          <p:spPr>
            <a:xfrm>
              <a:off x="-94664" y="3320482"/>
              <a:ext cx="8128000" cy="2298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project dives into sales data from a retail superstore to uncover trends and opportunities for growth. We analyzed:</a:t>
              </a:r>
            </a:p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1738E-13C3-50EE-060E-59E42ABD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51B7D-98A0-AC92-7957-8AC20F73E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2A339-C277-AA1D-7ACF-8A562E13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DCF6DD-DAD2-E714-2EED-A87A3F249099}"/>
              </a:ext>
            </a:extLst>
          </p:cNvPr>
          <p:cNvSpPr/>
          <p:nvPr/>
        </p:nvSpPr>
        <p:spPr>
          <a:xfrm>
            <a:off x="2413537" y="433613"/>
            <a:ext cx="549823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5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19B6874-A580-9A02-1D89-DDE8D98D1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882" y="1634091"/>
            <a:ext cx="8739971" cy="473477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regional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sales gaps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offerings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profitability.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segments.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alternative shipping options.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profit through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ricing strategies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approach paves the way for informed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retail performance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5712" y="1972699"/>
            <a:ext cx="7904481" cy="428794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Executives: CEO, CFO, COO.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Teams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Managers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Operations Teams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Analysts/Scientists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Professionals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 and Stakeholders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764BE7-576D-753D-4212-77151393F92F}"/>
              </a:ext>
            </a:extLst>
          </p:cNvPr>
          <p:cNvSpPr/>
          <p:nvPr/>
        </p:nvSpPr>
        <p:spPr>
          <a:xfrm>
            <a:off x="895712" y="690666"/>
            <a:ext cx="7126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4124130"/>
            <a:ext cx="1568738" cy="273386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4369" y="1258719"/>
            <a:ext cx="9331880" cy="5243448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stack used in this retail analytics project includes: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manipulation, analysis, and visualization.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2)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3)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Values) file format for storing and accessing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(IDE): 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 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interactive and collaborative development.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Import/Export Tools: 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data format (</a:t>
            </a:r>
            <a:r>
              <a:rPr lang="en-IN" sz="3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CSV, Excel, </a:t>
            </a: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65E39-55BB-A9D6-9417-5B77F0B8D9A5}"/>
              </a:ext>
            </a:extLst>
          </p:cNvPr>
          <p:cNvSpPr/>
          <p:nvPr/>
        </p:nvSpPr>
        <p:spPr>
          <a:xfrm>
            <a:off x="1420167" y="336258"/>
            <a:ext cx="518392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  <a:endParaRPr lang="en-IN" sz="5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24" y="70905"/>
            <a:ext cx="3343561" cy="830997"/>
          </a:xfrm>
        </p:spPr>
        <p:txBody>
          <a:bodyPr>
            <a:noAutofit/>
          </a:bodyPr>
          <a:lstStyle/>
          <a:p>
            <a:pPr algn="ctr"/>
            <a:r>
              <a:rPr lang="en-GB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8BA347-0D7B-0991-850E-A984E7E5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8" y="901902"/>
            <a:ext cx="4818373" cy="3838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5F4A4-E547-3E8F-401A-656ADD0B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3930"/>
            <a:ext cx="5114425" cy="1731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3F9EA-1779-FB3C-21E2-616673F54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861" y="932967"/>
            <a:ext cx="4687743" cy="3648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6FDCE1-431B-9A8A-979E-410AC0A19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25" y="4836492"/>
            <a:ext cx="4687744" cy="17319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98B0A3-D250-7254-32CC-1CAF99B4CD92}"/>
              </a:ext>
            </a:extLst>
          </p:cNvPr>
          <p:cNvCxnSpPr/>
          <p:nvPr/>
        </p:nvCxnSpPr>
        <p:spPr>
          <a:xfrm>
            <a:off x="4982546" y="1012434"/>
            <a:ext cx="0" cy="563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0DEC-427F-1F82-8507-37ABABBF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A4FAC-8217-4AFC-4534-01FD6FDF2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CC372A-E9FC-C467-2791-4C9A0007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80" y="-53649"/>
            <a:ext cx="3343561" cy="830997"/>
          </a:xfrm>
        </p:spPr>
        <p:txBody>
          <a:bodyPr>
            <a:noAutofit/>
          </a:bodyPr>
          <a:lstStyle/>
          <a:p>
            <a:pPr algn="ctr"/>
            <a:r>
              <a:rPr lang="en-GB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19B34B02-015F-3AA4-82A6-948BF3DED9EC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54340-C439-ACFC-AEB9-F07913C9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449"/>
            <a:ext cx="4570196" cy="4246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4CE63-D82B-9D33-0DEB-EF884CB2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3238"/>
            <a:ext cx="4670787" cy="16717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4AC1CD-5B2A-0B62-86C6-834203A8F6C2}"/>
              </a:ext>
            </a:extLst>
          </p:cNvPr>
          <p:cNvCxnSpPr>
            <a:stCxn id="4" idx="2"/>
          </p:cNvCxnSpPr>
          <p:nvPr/>
        </p:nvCxnSpPr>
        <p:spPr>
          <a:xfrm>
            <a:off x="4746761" y="777348"/>
            <a:ext cx="12329" cy="583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3C844A-776B-271D-EA3C-57E121DDD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342" y="879412"/>
            <a:ext cx="4968454" cy="393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D5BAEB-B112-7FAE-20DB-49F2CDCA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733" y="4993238"/>
            <a:ext cx="5176055" cy="17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858A0-AFBC-4FBD-EF62-E5A1160C5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02C51-47AA-8781-CD46-FEA24848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8D6857-94C4-3367-43C6-D99EB5F0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80" y="-53649"/>
            <a:ext cx="3343561" cy="830997"/>
          </a:xfrm>
        </p:spPr>
        <p:txBody>
          <a:bodyPr>
            <a:noAutofit/>
          </a:bodyPr>
          <a:lstStyle/>
          <a:p>
            <a:pPr algn="ctr"/>
            <a:r>
              <a:rPr lang="en-GB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A99C60E-E5FE-362C-3BB9-D71C49BECB7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A3D49D-258D-C370-03D8-E499B802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9008"/>
            <a:ext cx="4792935" cy="4171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2DD47C-93A6-0D67-35D4-C6316DA9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90" y="777348"/>
            <a:ext cx="4696152" cy="41034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247F1F-CFD3-FD2A-011B-61C81599F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51" y="4880791"/>
            <a:ext cx="7315200" cy="17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786</TotalTime>
  <Words>401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RESULTS 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PRIYESH PATIL</cp:lastModifiedBy>
  <cp:revision>78</cp:revision>
  <dcterms:created xsi:type="dcterms:W3CDTF">2021-07-11T13:13:15Z</dcterms:created>
  <dcterms:modified xsi:type="dcterms:W3CDTF">2024-03-20T12:16:20Z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